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2"/>
  </p:handoutMasterIdLst>
  <p:sldIdLst>
    <p:sldId id="256" r:id="rId2"/>
    <p:sldId id="257" r:id="rId3"/>
    <p:sldId id="258" r:id="rId4"/>
    <p:sldId id="267" r:id="rId5"/>
    <p:sldId id="268" r:id="rId6"/>
    <p:sldId id="269" r:id="rId7"/>
    <p:sldId id="262" r:id="rId8"/>
    <p:sldId id="263" r:id="rId9"/>
    <p:sldId id="266" r:id="rId10"/>
    <p:sldId id="270" r:id="rId11"/>
  </p:sldIdLst>
  <p:sldSz cx="9144000" cy="6858000" type="screen4x3"/>
  <p:notesSz cx="7077075" cy="9363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5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7050" cy="4683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438" y="0"/>
            <a:ext cx="3067050" cy="4683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5D5B3F-2E5E-4484-B4E5-A4505FECE44B}" type="datetimeFigureOut">
              <a:rPr lang="en-US" smtClean="0"/>
              <a:t>6/11/2017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93175"/>
            <a:ext cx="3067050" cy="468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438" y="8893175"/>
            <a:ext cx="3067050" cy="468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448A55-EB82-4229-BA87-570163CA6E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0175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8CDB7-DB0F-4FA1-8B0E-B7D325F989B6}" type="datetimeFigureOut">
              <a:rPr lang="en-US" smtClean="0"/>
              <a:t>6/11/2017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AF521-49BB-49A6-9340-5EC01B6D80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1544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8CDB7-DB0F-4FA1-8B0E-B7D325F989B6}" type="datetimeFigureOut">
              <a:rPr lang="en-US" smtClean="0"/>
              <a:t>6/11/2017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AF521-49BB-49A6-9340-5EC01B6D80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8108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8CDB7-DB0F-4FA1-8B0E-B7D325F989B6}" type="datetimeFigureOut">
              <a:rPr lang="en-US" smtClean="0"/>
              <a:t>6/11/2017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AF521-49BB-49A6-9340-5EC01B6D80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50616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8CDB7-DB0F-4FA1-8B0E-B7D325F989B6}" type="datetimeFigureOut">
              <a:rPr lang="en-US" smtClean="0"/>
              <a:t>6/11/2017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AF521-49BB-49A6-9340-5EC01B6D80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4483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8CDB7-DB0F-4FA1-8B0E-B7D325F989B6}" type="datetimeFigureOut">
              <a:rPr lang="en-US" smtClean="0"/>
              <a:t>6/11/2017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AF521-49BB-49A6-9340-5EC01B6D80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3878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8CDB7-DB0F-4FA1-8B0E-B7D325F989B6}" type="datetimeFigureOut">
              <a:rPr lang="en-US" smtClean="0"/>
              <a:t>6/11/2017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AF521-49BB-49A6-9340-5EC01B6D80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291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8CDB7-DB0F-4FA1-8B0E-B7D325F989B6}" type="datetimeFigureOut">
              <a:rPr lang="en-US" smtClean="0"/>
              <a:t>6/11/2017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AF521-49BB-49A6-9340-5EC01B6D80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552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8CDB7-DB0F-4FA1-8B0E-B7D325F989B6}" type="datetimeFigureOut">
              <a:rPr lang="en-US" smtClean="0"/>
              <a:t>6/11/2017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AF521-49BB-49A6-9340-5EC01B6D80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0171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8CDB7-DB0F-4FA1-8B0E-B7D325F989B6}" type="datetimeFigureOut">
              <a:rPr lang="en-US" smtClean="0"/>
              <a:t>6/11/2017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AF521-49BB-49A6-9340-5EC01B6D80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6119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8CDB7-DB0F-4FA1-8B0E-B7D325F989B6}" type="datetimeFigureOut">
              <a:rPr lang="en-US" smtClean="0"/>
              <a:t>6/11/2017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AF521-49BB-49A6-9340-5EC01B6D80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428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8CDB7-DB0F-4FA1-8B0E-B7D325F989B6}" type="datetimeFigureOut">
              <a:rPr lang="en-US" smtClean="0"/>
              <a:t>6/11/2017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AF521-49BB-49A6-9340-5EC01B6D80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7519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38CDB7-DB0F-4FA1-8B0E-B7D325F989B6}" type="datetimeFigureOut">
              <a:rPr lang="en-US" smtClean="0"/>
              <a:t>6/11/2017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4AF521-49BB-49A6-9340-5EC01B6D80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22452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Optical%20illlusions.pptx" TargetMode="Externa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600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¿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“el arte del </a:t>
            </a:r>
            <a:r>
              <a:rPr lang="en-US" dirty="0" err="1" smtClean="0"/>
              <a:t>oficio</a:t>
            </a:r>
            <a:r>
              <a:rPr lang="en-US" dirty="0" smtClean="0"/>
              <a:t> </a:t>
            </a:r>
            <a:r>
              <a:rPr lang="en-US" dirty="0" err="1" smtClean="0"/>
              <a:t>analítico</a:t>
            </a:r>
            <a:r>
              <a:rPr lang="en-US" dirty="0" smtClean="0"/>
              <a:t>”?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380309" y="2971800"/>
            <a:ext cx="632460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400" dirty="0" smtClean="0"/>
              <a:t>¿</a:t>
            </a:r>
            <a:r>
              <a:rPr lang="en-US" sz="2400" dirty="0" err="1" smtClean="0"/>
              <a:t>Cómo</a:t>
            </a:r>
            <a:r>
              <a:rPr lang="en-US" sz="2400" dirty="0" smtClean="0"/>
              <a:t> </a:t>
            </a:r>
            <a:r>
              <a:rPr lang="en-US" sz="2400" dirty="0" err="1" smtClean="0"/>
              <a:t>sirve</a:t>
            </a:r>
            <a:r>
              <a:rPr lang="en-US" sz="2400" dirty="0" smtClean="0"/>
              <a:t> al </a:t>
            </a:r>
            <a:r>
              <a:rPr lang="en-US" sz="2400" dirty="0" err="1" smtClean="0"/>
              <a:t>decisor</a:t>
            </a:r>
            <a:r>
              <a:rPr lang="en-US" sz="2400" dirty="0" smtClean="0"/>
              <a:t> y </a:t>
            </a:r>
            <a:r>
              <a:rPr lang="en-US" sz="2400" dirty="0" err="1" smtClean="0"/>
              <a:t>sus</a:t>
            </a:r>
            <a:r>
              <a:rPr lang="en-US" sz="2400" dirty="0" smtClean="0"/>
              <a:t> </a:t>
            </a:r>
            <a:r>
              <a:rPr lang="en-US" sz="2400" dirty="0" err="1" smtClean="0"/>
              <a:t>intereses</a:t>
            </a:r>
            <a:r>
              <a:rPr lang="en-US" sz="2400" dirty="0" smtClean="0"/>
              <a:t>?</a:t>
            </a:r>
          </a:p>
          <a:p>
            <a:pPr marL="342900" indent="-3429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400" dirty="0" smtClean="0"/>
              <a:t>¿</a:t>
            </a:r>
            <a:r>
              <a:rPr lang="en-US" sz="2400" dirty="0" err="1" smtClean="0"/>
              <a:t>Cómo</a:t>
            </a:r>
            <a:r>
              <a:rPr lang="en-US" sz="2400" dirty="0" smtClean="0"/>
              <a:t> </a:t>
            </a:r>
            <a:r>
              <a:rPr lang="en-US" sz="2400" dirty="0" err="1" smtClean="0"/>
              <a:t>nos</a:t>
            </a:r>
            <a:r>
              <a:rPr lang="en-US" sz="2400" dirty="0" smtClean="0"/>
              <a:t> </a:t>
            </a:r>
            <a:r>
              <a:rPr lang="en-US" sz="2400" dirty="0" err="1" smtClean="0"/>
              <a:t>sirve</a:t>
            </a:r>
            <a:r>
              <a:rPr lang="en-US" sz="2400" dirty="0" smtClean="0"/>
              <a:t> a </a:t>
            </a:r>
            <a:r>
              <a:rPr lang="en-US" sz="2400" dirty="0" err="1" smtClean="0"/>
              <a:t>nosotros</a:t>
            </a:r>
            <a:r>
              <a:rPr lang="en-US" sz="2400" dirty="0" smtClean="0"/>
              <a:t> </a:t>
            </a:r>
            <a:r>
              <a:rPr lang="en-US" sz="2400" dirty="0" err="1" smtClean="0"/>
              <a:t>analistas</a:t>
            </a:r>
            <a:r>
              <a:rPr lang="en-US" sz="2400" dirty="0"/>
              <a:t> </a:t>
            </a:r>
            <a:r>
              <a:rPr lang="en-US" sz="2400" dirty="0" smtClean="0"/>
              <a:t>y a </a:t>
            </a:r>
            <a:r>
              <a:rPr lang="en-US" sz="2400" dirty="0" err="1" smtClean="0"/>
              <a:t>nuestros</a:t>
            </a:r>
            <a:r>
              <a:rPr lang="en-US" sz="2400" dirty="0" smtClean="0"/>
              <a:t> </a:t>
            </a:r>
            <a:r>
              <a:rPr lang="en-US" sz="2400" dirty="0" err="1" smtClean="0"/>
              <a:t>intereses</a:t>
            </a:r>
            <a:r>
              <a:rPr lang="en-US" sz="2400" dirty="0" smtClean="0"/>
              <a:t>?</a:t>
            </a:r>
          </a:p>
          <a:p>
            <a:pPr marL="342900" indent="-3429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s-ES" sz="2400" dirty="0" smtClean="0"/>
              <a:t>¿Cómo hace que nuestro trabajo sea más fácil (y más divertido)?</a:t>
            </a:r>
            <a:endParaRPr lang="en-US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7885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81200" y="2133600"/>
            <a:ext cx="5382733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s-ES" sz="2800" dirty="0" smtClean="0"/>
              <a:t>¿Comentarios?</a:t>
            </a:r>
          </a:p>
          <a:p>
            <a:pPr>
              <a:spcAft>
                <a:spcPts val="1200"/>
              </a:spcAft>
            </a:pPr>
            <a:r>
              <a:rPr lang="es-ES" sz="2800" dirty="0"/>
              <a:t>	</a:t>
            </a:r>
            <a:r>
              <a:rPr lang="es-ES" sz="2800" dirty="0" smtClean="0"/>
              <a:t>	¿Dudas?</a:t>
            </a:r>
          </a:p>
          <a:p>
            <a:pPr>
              <a:spcAft>
                <a:spcPts val="1200"/>
              </a:spcAft>
            </a:pPr>
            <a:r>
              <a:rPr lang="es-ES" sz="2800" dirty="0"/>
              <a:t>	</a:t>
            </a:r>
            <a:r>
              <a:rPr lang="es-ES" sz="2800" dirty="0" smtClean="0"/>
              <a:t>		¿Preguntas?</a:t>
            </a:r>
            <a:endParaRPr lang="es-E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9719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32720"/>
            <a:ext cx="6248400" cy="1143000"/>
          </a:xfrm>
        </p:spPr>
        <p:txBody>
          <a:bodyPr>
            <a:normAutofit/>
          </a:bodyPr>
          <a:lstStyle/>
          <a:p>
            <a:pPr algn="l"/>
            <a:r>
              <a:rPr lang="en-US" sz="2400" dirty="0" smtClean="0"/>
              <a:t>¿</a:t>
            </a:r>
            <a:r>
              <a:rPr lang="en-US" sz="2400" dirty="0" err="1" smtClean="0"/>
              <a:t>Qué</a:t>
            </a:r>
            <a:r>
              <a:rPr lang="en-US" sz="2400" dirty="0" smtClean="0"/>
              <a:t> </a:t>
            </a:r>
            <a:r>
              <a:rPr lang="en-US" sz="2400" dirty="0" err="1" smtClean="0"/>
              <a:t>es</a:t>
            </a:r>
            <a:r>
              <a:rPr lang="en-US" sz="2400" dirty="0" smtClean="0"/>
              <a:t> el </a:t>
            </a:r>
            <a:r>
              <a:rPr lang="en-US" sz="2400" smtClean="0"/>
              <a:t>arte </a:t>
            </a:r>
            <a:r>
              <a:rPr lang="en-US" sz="2400" smtClean="0"/>
              <a:t>del </a:t>
            </a:r>
            <a:r>
              <a:rPr lang="en-US" sz="2400" dirty="0" err="1" smtClean="0"/>
              <a:t>oficio</a:t>
            </a:r>
            <a:r>
              <a:rPr lang="en-US" sz="2400" dirty="0" smtClean="0"/>
              <a:t> </a:t>
            </a:r>
            <a:r>
              <a:rPr lang="en-US" sz="2400" dirty="0" err="1" smtClean="0"/>
              <a:t>analítico</a:t>
            </a:r>
            <a:r>
              <a:rPr lang="en-US" sz="2400" dirty="0" smtClean="0"/>
              <a:t>?</a:t>
            </a:r>
            <a:endParaRPr lang="en-US" sz="2400" dirty="0"/>
          </a:p>
        </p:txBody>
      </p:sp>
      <p:sp>
        <p:nvSpPr>
          <p:cNvPr id="4" name="Rectangle 3"/>
          <p:cNvSpPr/>
          <p:nvPr/>
        </p:nvSpPr>
        <p:spPr>
          <a:xfrm>
            <a:off x="457200" y="1219200"/>
            <a:ext cx="7543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400" dirty="0" smtClean="0"/>
              <a:t>¿Cómo sirve </a:t>
            </a:r>
            <a:r>
              <a:rPr lang="es-ES" sz="1400" dirty="0"/>
              <a:t>al decisor y sus intereses</a:t>
            </a:r>
            <a:r>
              <a:rPr lang="es-ES" sz="1400" dirty="0" smtClean="0"/>
              <a:t>?  ¿Cómo nos sirve </a:t>
            </a:r>
            <a:r>
              <a:rPr lang="es-ES" sz="1400" dirty="0"/>
              <a:t>a nosotros analistas y nuestros intereses</a:t>
            </a:r>
            <a:r>
              <a:rPr lang="es-ES" sz="1400" dirty="0" smtClean="0"/>
              <a:t>?  ¿</a:t>
            </a:r>
            <a:r>
              <a:rPr lang="es-ES" sz="1400" dirty="0"/>
              <a:t>Cómo hace que nuestro trabajo sea más fácil (y más divertido)?</a:t>
            </a:r>
          </a:p>
        </p:txBody>
      </p:sp>
      <p:sp>
        <p:nvSpPr>
          <p:cNvPr id="6" name="Rectangle 5"/>
          <p:cNvSpPr/>
          <p:nvPr/>
        </p:nvSpPr>
        <p:spPr>
          <a:xfrm>
            <a:off x="381000" y="1991557"/>
            <a:ext cx="3933825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1.</a:t>
            </a:r>
            <a:r>
              <a:rPr lang="en-US" sz="1400" dirty="0" smtClean="0"/>
              <a:t>  </a:t>
            </a:r>
            <a:r>
              <a:rPr lang="en-US" sz="1400" dirty="0" err="1" smtClean="0"/>
              <a:t>Es</a:t>
            </a:r>
            <a:r>
              <a:rPr lang="en-US" sz="1400" dirty="0" smtClean="0"/>
              <a:t> el </a:t>
            </a:r>
            <a:r>
              <a:rPr lang="en-US" sz="1400" dirty="0" err="1" smtClean="0"/>
              <a:t>proceso</a:t>
            </a:r>
            <a:r>
              <a:rPr lang="en-US" sz="1400" dirty="0" smtClean="0"/>
              <a:t> CONSCIENTE y DELIBERADO de </a:t>
            </a:r>
            <a:r>
              <a:rPr lang="en-US" sz="1400" dirty="0" err="1" smtClean="0"/>
              <a:t>evalorar</a:t>
            </a:r>
            <a:r>
              <a:rPr lang="en-US" sz="1400" dirty="0" smtClean="0"/>
              <a:t> y </a:t>
            </a:r>
            <a:r>
              <a:rPr lang="en-US" sz="1400" dirty="0" err="1" smtClean="0"/>
              <a:t>transformar</a:t>
            </a:r>
            <a:r>
              <a:rPr lang="en-US" sz="1400" dirty="0" smtClean="0"/>
              <a:t> la </a:t>
            </a:r>
            <a:r>
              <a:rPr lang="en-US" sz="1400" dirty="0" err="1" smtClean="0"/>
              <a:t>información</a:t>
            </a:r>
            <a:r>
              <a:rPr lang="en-US" sz="1400" dirty="0" smtClean="0"/>
              <a:t> </a:t>
            </a:r>
            <a:r>
              <a:rPr lang="en-US" sz="1400" dirty="0" err="1" smtClean="0"/>
              <a:t>cruda</a:t>
            </a:r>
            <a:r>
              <a:rPr lang="en-US" sz="1400" dirty="0" smtClean="0"/>
              <a:t> para </a:t>
            </a:r>
            <a:r>
              <a:rPr lang="en-US" sz="1400" dirty="0" err="1" smtClean="0"/>
              <a:t>producir</a:t>
            </a:r>
            <a:r>
              <a:rPr lang="en-US" sz="1400" dirty="0" smtClean="0"/>
              <a:t> </a:t>
            </a:r>
            <a:r>
              <a:rPr lang="en-US" sz="1400" dirty="0" err="1" smtClean="0"/>
              <a:t>descripciones</a:t>
            </a:r>
            <a:r>
              <a:rPr lang="en-US" sz="1400" dirty="0" smtClean="0"/>
              <a:t>, </a:t>
            </a:r>
            <a:r>
              <a:rPr lang="en-US" sz="1400" dirty="0" err="1" smtClean="0"/>
              <a:t>explicaciones</a:t>
            </a:r>
            <a:r>
              <a:rPr lang="en-US" sz="1400" dirty="0" smtClean="0"/>
              <a:t>, y </a:t>
            </a:r>
            <a:r>
              <a:rPr lang="en-US" sz="1400" dirty="0" err="1" smtClean="0"/>
              <a:t>conclusiones</a:t>
            </a:r>
            <a:r>
              <a:rPr lang="en-US" sz="1400" dirty="0" smtClean="0"/>
              <a:t> para </a:t>
            </a:r>
            <a:r>
              <a:rPr lang="en-US" sz="1400" dirty="0" err="1" smtClean="0"/>
              <a:t>nuestros</a:t>
            </a:r>
            <a:r>
              <a:rPr lang="en-US" sz="1400" dirty="0" smtClean="0"/>
              <a:t> </a:t>
            </a:r>
            <a:r>
              <a:rPr lang="en-US" sz="1400" dirty="0" err="1" smtClean="0"/>
              <a:t>decisores</a:t>
            </a:r>
            <a:r>
              <a:rPr lang="en-US" sz="1400" dirty="0" smtClean="0"/>
              <a:t> – </a:t>
            </a:r>
          </a:p>
          <a:p>
            <a:pPr marL="342900" indent="-182880">
              <a:buFont typeface="Arial" panose="020B0604020202020204" pitchFamily="34" charset="0"/>
              <a:buChar char="•"/>
            </a:pPr>
            <a:r>
              <a:rPr lang="en-US" sz="1400" dirty="0" err="1" smtClean="0"/>
              <a:t>libre</a:t>
            </a:r>
            <a:r>
              <a:rPr lang="en-US" sz="1400" dirty="0" smtClean="0"/>
              <a:t> de </a:t>
            </a:r>
            <a:r>
              <a:rPr lang="en-US" sz="1400" dirty="0" err="1" smtClean="0"/>
              <a:t>prejuicios</a:t>
            </a:r>
            <a:r>
              <a:rPr lang="en-US" sz="1400" dirty="0" smtClean="0"/>
              <a:t> (</a:t>
            </a:r>
            <a:r>
              <a:rPr lang="en-US" sz="1400" dirty="0" err="1" smtClean="0"/>
              <a:t>ni</a:t>
            </a:r>
            <a:r>
              <a:rPr lang="en-US" sz="1400" dirty="0" smtClean="0"/>
              <a:t> </a:t>
            </a:r>
            <a:r>
              <a:rPr lang="en-US" sz="1400" dirty="0" err="1" smtClean="0"/>
              <a:t>nuestros</a:t>
            </a:r>
            <a:r>
              <a:rPr lang="en-US" sz="1400" dirty="0" smtClean="0"/>
              <a:t> </a:t>
            </a:r>
            <a:r>
              <a:rPr lang="en-US" sz="1400" dirty="0" err="1" smtClean="0"/>
              <a:t>ni</a:t>
            </a:r>
            <a:r>
              <a:rPr lang="en-US" sz="1400" dirty="0" smtClean="0"/>
              <a:t> del </a:t>
            </a:r>
            <a:r>
              <a:rPr lang="en-US" sz="1400" dirty="0" err="1" smtClean="0"/>
              <a:t>decisor</a:t>
            </a:r>
            <a:r>
              <a:rPr lang="en-US" sz="1400" dirty="0" smtClean="0"/>
              <a:t>)</a:t>
            </a:r>
          </a:p>
          <a:p>
            <a:pPr marL="342900" indent="-182880">
              <a:buFont typeface="Arial" panose="020B0604020202020204" pitchFamily="34" charset="0"/>
              <a:buChar char="•"/>
            </a:pPr>
            <a:r>
              <a:rPr lang="en-US" sz="1400" dirty="0" err="1" smtClean="0"/>
              <a:t>libre</a:t>
            </a:r>
            <a:r>
              <a:rPr lang="en-US" sz="1400" dirty="0" smtClean="0"/>
              <a:t> de </a:t>
            </a:r>
            <a:r>
              <a:rPr lang="en-US" sz="1400" dirty="0" err="1" smtClean="0"/>
              <a:t>manipulación</a:t>
            </a:r>
            <a:r>
              <a:rPr lang="en-US" sz="1400" dirty="0" smtClean="0"/>
              <a:t> (</a:t>
            </a:r>
            <a:r>
              <a:rPr lang="en-US" sz="1400" dirty="0" err="1" smtClean="0"/>
              <a:t>ni</a:t>
            </a:r>
            <a:r>
              <a:rPr lang="en-US" sz="1400" dirty="0" smtClean="0"/>
              <a:t> de la </a:t>
            </a:r>
            <a:r>
              <a:rPr lang="en-US" sz="1400" dirty="0" err="1" smtClean="0"/>
              <a:t>agencia</a:t>
            </a:r>
            <a:r>
              <a:rPr lang="en-US" sz="1400" dirty="0" smtClean="0"/>
              <a:t> </a:t>
            </a:r>
            <a:r>
              <a:rPr lang="en-US" sz="1400" dirty="0" err="1" smtClean="0"/>
              <a:t>productora</a:t>
            </a:r>
            <a:r>
              <a:rPr lang="en-US" sz="1400" dirty="0" smtClean="0"/>
              <a:t>, </a:t>
            </a:r>
            <a:r>
              <a:rPr lang="en-US" sz="1400" dirty="0" err="1" smtClean="0"/>
              <a:t>ni</a:t>
            </a:r>
            <a:r>
              <a:rPr lang="en-US" sz="1400" dirty="0" smtClean="0"/>
              <a:t> de las </a:t>
            </a:r>
            <a:r>
              <a:rPr lang="en-US" sz="1400" dirty="0" err="1" smtClean="0"/>
              <a:t>fuentes</a:t>
            </a:r>
            <a:r>
              <a:rPr lang="en-US" sz="1400" dirty="0" smtClean="0"/>
              <a:t>, </a:t>
            </a:r>
            <a:r>
              <a:rPr lang="en-US" sz="1400" dirty="0" err="1" smtClean="0"/>
              <a:t>ni</a:t>
            </a:r>
            <a:r>
              <a:rPr lang="en-US" sz="1400" dirty="0" smtClean="0"/>
              <a:t> de las sub-</a:t>
            </a:r>
            <a:r>
              <a:rPr lang="en-US" sz="1400" dirty="0" err="1" smtClean="0"/>
              <a:t>fuentes</a:t>
            </a:r>
            <a:r>
              <a:rPr lang="en-US" sz="1400" dirty="0" smtClean="0"/>
              <a:t>)</a:t>
            </a:r>
          </a:p>
          <a:p>
            <a:pPr marL="342900" indent="-182880">
              <a:buFont typeface="Arial" panose="020B0604020202020204" pitchFamily="34" charset="0"/>
              <a:buChar char="•"/>
            </a:pPr>
            <a:r>
              <a:rPr lang="en-US" sz="1400" dirty="0" err="1" smtClean="0"/>
              <a:t>libre</a:t>
            </a:r>
            <a:r>
              <a:rPr lang="en-US" sz="1400" dirty="0" smtClean="0"/>
              <a:t> (lo </a:t>
            </a:r>
            <a:r>
              <a:rPr lang="en-US" sz="1400" dirty="0" err="1" smtClean="0"/>
              <a:t>más</a:t>
            </a:r>
            <a:r>
              <a:rPr lang="en-US" sz="1400" dirty="0" smtClean="0"/>
              <a:t> </a:t>
            </a:r>
            <a:r>
              <a:rPr lang="en-US" sz="1400" dirty="0" err="1" smtClean="0"/>
              <a:t>posible</a:t>
            </a:r>
            <a:r>
              <a:rPr lang="en-US" sz="1400" dirty="0" smtClean="0"/>
              <a:t>) de </a:t>
            </a:r>
            <a:r>
              <a:rPr lang="en-US" sz="1400" dirty="0" err="1" smtClean="0"/>
              <a:t>nuestras</a:t>
            </a:r>
            <a:r>
              <a:rPr lang="en-US" sz="1400" dirty="0" smtClean="0"/>
              <a:t> </a:t>
            </a:r>
            <a:r>
              <a:rPr lang="en-US" sz="1400" dirty="0" err="1" smtClean="0"/>
              <a:t>limitaciones</a:t>
            </a:r>
            <a:r>
              <a:rPr lang="en-US" sz="1400" dirty="0" smtClean="0"/>
              <a:t> </a:t>
            </a:r>
            <a:r>
              <a:rPr lang="en-US" sz="1400" dirty="0" err="1" smtClean="0"/>
              <a:t>intelectuales</a:t>
            </a:r>
            <a:r>
              <a:rPr lang="en-US" sz="1400" dirty="0" smtClean="0"/>
              <a:t> (</a:t>
            </a:r>
            <a:r>
              <a:rPr lang="en-US" sz="1400" dirty="0" err="1" smtClean="0"/>
              <a:t>como</a:t>
            </a:r>
            <a:r>
              <a:rPr lang="en-US" sz="1400" dirty="0" smtClean="0"/>
              <a:t> </a:t>
            </a:r>
            <a:r>
              <a:rPr lang="en-US" sz="1400" dirty="0" err="1" smtClean="0"/>
              <a:t>pensamiento</a:t>
            </a:r>
            <a:r>
              <a:rPr lang="en-US" sz="1400" dirty="0" smtClean="0"/>
              <a:t> lineal). </a:t>
            </a:r>
            <a:endParaRPr lang="en-US" sz="1400" dirty="0"/>
          </a:p>
        </p:txBody>
      </p:sp>
      <p:sp>
        <p:nvSpPr>
          <p:cNvPr id="7" name="Rectangle 6"/>
          <p:cNvSpPr/>
          <p:nvPr/>
        </p:nvSpPr>
        <p:spPr>
          <a:xfrm>
            <a:off x="4495800" y="2000435"/>
            <a:ext cx="43434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2. </a:t>
            </a:r>
            <a:r>
              <a:rPr lang="en-US" sz="1400" dirty="0" smtClean="0"/>
              <a:t>Nos PERMITE </a:t>
            </a:r>
            <a:r>
              <a:rPr lang="en-US" sz="1400" dirty="0" err="1" smtClean="0"/>
              <a:t>mirar</a:t>
            </a:r>
            <a:r>
              <a:rPr lang="en-US" sz="1400" dirty="0" smtClean="0"/>
              <a:t> al </a:t>
            </a:r>
            <a:r>
              <a:rPr lang="en-US" sz="1400" dirty="0" err="1" smtClean="0"/>
              <a:t>decisor</a:t>
            </a:r>
            <a:r>
              <a:rPr lang="en-US" sz="1400" dirty="0" smtClean="0"/>
              <a:t> </a:t>
            </a:r>
            <a:r>
              <a:rPr lang="en-US" sz="1400" dirty="0" err="1" smtClean="0"/>
              <a:t>ojo</a:t>
            </a:r>
            <a:r>
              <a:rPr lang="en-US" sz="1400" dirty="0" smtClean="0"/>
              <a:t> a </a:t>
            </a:r>
            <a:r>
              <a:rPr lang="en-US" sz="1400" dirty="0" err="1" smtClean="0"/>
              <a:t>ojo</a:t>
            </a:r>
            <a:r>
              <a:rPr lang="en-US" sz="1400" dirty="0" smtClean="0"/>
              <a:t> y </a:t>
            </a:r>
            <a:r>
              <a:rPr lang="en-US" sz="1400" dirty="0" err="1" smtClean="0"/>
              <a:t>decirle</a:t>
            </a:r>
            <a:r>
              <a:rPr lang="en-US" sz="1400" dirty="0" smtClean="0"/>
              <a:t>:</a:t>
            </a:r>
          </a:p>
          <a:p>
            <a:endParaRPr lang="en-US" sz="1400" dirty="0"/>
          </a:p>
          <a:p>
            <a:r>
              <a:rPr lang="en-US" sz="1400" dirty="0" smtClean="0"/>
              <a:t>He </a:t>
            </a:r>
            <a:r>
              <a:rPr lang="en-US" sz="1400" dirty="0" err="1" smtClean="0"/>
              <a:t>examinado</a:t>
            </a:r>
            <a:r>
              <a:rPr lang="en-US" sz="1400" dirty="0" smtClean="0"/>
              <a:t> y </a:t>
            </a:r>
            <a:r>
              <a:rPr lang="en-US" sz="1400" dirty="0" err="1" smtClean="0"/>
              <a:t>valorado</a:t>
            </a:r>
            <a:r>
              <a:rPr lang="en-US" sz="1400" dirty="0" smtClean="0"/>
              <a:t> </a:t>
            </a:r>
            <a:r>
              <a:rPr lang="en-US" sz="1400" dirty="0" err="1" smtClean="0"/>
              <a:t>toda</a:t>
            </a:r>
            <a:r>
              <a:rPr lang="en-US" sz="1400" dirty="0" smtClean="0"/>
              <a:t> la </a:t>
            </a:r>
            <a:r>
              <a:rPr lang="en-US" sz="1400" dirty="0" err="1" smtClean="0"/>
              <a:t>información</a:t>
            </a:r>
            <a:r>
              <a:rPr lang="en-US" sz="1400" dirty="0" smtClean="0"/>
              <a:t> a mi </a:t>
            </a:r>
            <a:r>
              <a:rPr lang="en-US" sz="1400" dirty="0" err="1" smtClean="0"/>
              <a:t>alcance</a:t>
            </a:r>
            <a:r>
              <a:rPr lang="en-US" sz="1400" dirty="0" smtClean="0"/>
              <a:t>, y mi </a:t>
            </a:r>
            <a:r>
              <a:rPr lang="en-US" sz="1400" dirty="0" err="1" smtClean="0"/>
              <a:t>juicio</a:t>
            </a:r>
            <a:r>
              <a:rPr lang="en-US" sz="1400" dirty="0" smtClean="0"/>
              <a:t> </a:t>
            </a:r>
            <a:r>
              <a:rPr lang="en-US" sz="1400" dirty="0" err="1" smtClean="0"/>
              <a:t>es</a:t>
            </a:r>
            <a:r>
              <a:rPr lang="en-US" sz="1400" dirty="0" smtClean="0"/>
              <a:t> que _____ </a:t>
            </a:r>
            <a:r>
              <a:rPr lang="en-US" sz="1400" dirty="0" err="1" smtClean="0"/>
              <a:t>está</a:t>
            </a:r>
            <a:r>
              <a:rPr lang="en-US" sz="1400" dirty="0" smtClean="0"/>
              <a:t> </a:t>
            </a:r>
            <a:r>
              <a:rPr lang="en-US" sz="1400" dirty="0" err="1" smtClean="0"/>
              <a:t>ocurriendo</a:t>
            </a:r>
            <a:r>
              <a:rPr lang="en-US" sz="1400" dirty="0" smtClean="0"/>
              <a:t>; que </a:t>
            </a:r>
            <a:r>
              <a:rPr lang="en-US" sz="1400" dirty="0" err="1" smtClean="0"/>
              <a:t>es</a:t>
            </a:r>
            <a:r>
              <a:rPr lang="en-US" sz="1400" dirty="0" smtClean="0"/>
              <a:t> </a:t>
            </a:r>
            <a:r>
              <a:rPr lang="en-US" sz="1400" dirty="0" err="1" smtClean="0"/>
              <a:t>impulsado</a:t>
            </a:r>
            <a:r>
              <a:rPr lang="en-US" sz="1400" dirty="0" smtClean="0"/>
              <a:t> </a:t>
            </a:r>
            <a:r>
              <a:rPr lang="en-US" sz="1400" dirty="0" err="1" smtClean="0"/>
              <a:t>por</a:t>
            </a:r>
            <a:r>
              <a:rPr lang="en-US" sz="1400" dirty="0" smtClean="0"/>
              <a:t> _____  y _____; que </a:t>
            </a:r>
            <a:r>
              <a:rPr lang="en-US" sz="1400" dirty="0" err="1" smtClean="0"/>
              <a:t>está</a:t>
            </a:r>
            <a:r>
              <a:rPr lang="en-US" sz="1400" dirty="0" smtClean="0"/>
              <a:t> </a:t>
            </a:r>
            <a:r>
              <a:rPr lang="en-US" sz="1400" dirty="0" err="1" smtClean="0"/>
              <a:t>experimentando</a:t>
            </a:r>
            <a:r>
              <a:rPr lang="en-US" sz="1400" dirty="0" smtClean="0"/>
              <a:t> _____ </a:t>
            </a:r>
            <a:r>
              <a:rPr lang="en-US" sz="1400" dirty="0" err="1" smtClean="0"/>
              <a:t>tendencia</a:t>
            </a:r>
            <a:r>
              <a:rPr lang="en-US" sz="1400" dirty="0" smtClean="0"/>
              <a:t>(s); que </a:t>
            </a:r>
            <a:r>
              <a:rPr lang="en-US" sz="1400" dirty="0" err="1" smtClean="0"/>
              <a:t>parece</a:t>
            </a:r>
            <a:r>
              <a:rPr lang="en-US" sz="1400" dirty="0" smtClean="0"/>
              <a:t> </a:t>
            </a:r>
            <a:r>
              <a:rPr lang="en-US" sz="1400" dirty="0" err="1" smtClean="0"/>
              <a:t>resultar</a:t>
            </a:r>
            <a:r>
              <a:rPr lang="en-US" sz="1400" dirty="0" smtClean="0"/>
              <a:t> </a:t>
            </a:r>
            <a:r>
              <a:rPr lang="en-US" sz="1400" dirty="0" err="1" smtClean="0"/>
              <a:t>en</a:t>
            </a:r>
            <a:r>
              <a:rPr lang="en-US" sz="1400" dirty="0" smtClean="0"/>
              <a:t> _____ </a:t>
            </a:r>
            <a:r>
              <a:rPr lang="en-US" sz="1400" dirty="0" err="1" smtClean="0"/>
              <a:t>escenario</a:t>
            </a:r>
            <a:r>
              <a:rPr lang="en-US" sz="1400" dirty="0" smtClean="0"/>
              <a:t>(s); con _____ y _____ </a:t>
            </a:r>
            <a:r>
              <a:rPr lang="en-US" sz="1400" dirty="0" err="1" smtClean="0"/>
              <a:t>consecuencias</a:t>
            </a:r>
            <a:r>
              <a:rPr lang="en-US" sz="1400" dirty="0" smtClean="0"/>
              <a:t> e </a:t>
            </a:r>
            <a:r>
              <a:rPr lang="en-US" sz="1400" dirty="0" err="1" smtClean="0"/>
              <a:t>implicaciones</a:t>
            </a:r>
            <a:r>
              <a:rPr lang="en-US" sz="1400" dirty="0" smtClean="0"/>
              <a:t> para </a:t>
            </a:r>
            <a:r>
              <a:rPr lang="en-US" sz="1400" dirty="0" err="1" smtClean="0"/>
              <a:t>nosotros</a:t>
            </a:r>
            <a:r>
              <a:rPr lang="en-US" sz="1400" dirty="0" smtClean="0"/>
              <a:t>.  </a:t>
            </a:r>
            <a:r>
              <a:rPr lang="en-US" sz="1400" dirty="0" err="1" smtClean="0"/>
              <a:t>También</a:t>
            </a:r>
            <a:r>
              <a:rPr lang="en-US" sz="1400" dirty="0" smtClean="0"/>
              <a:t> </a:t>
            </a:r>
            <a:r>
              <a:rPr lang="en-US" sz="1400" dirty="0" err="1" smtClean="0"/>
              <a:t>asesoro</a:t>
            </a:r>
            <a:r>
              <a:rPr lang="en-US" sz="1400" dirty="0" smtClean="0"/>
              <a:t> </a:t>
            </a:r>
            <a:r>
              <a:rPr lang="en-US" sz="1400" dirty="0" err="1" smtClean="0"/>
              <a:t>como</a:t>
            </a:r>
            <a:r>
              <a:rPr lang="en-US" sz="1400" dirty="0" smtClean="0"/>
              <a:t> </a:t>
            </a:r>
            <a:r>
              <a:rPr lang="en-US" sz="1400" dirty="0" err="1" smtClean="0"/>
              <a:t>posible</a:t>
            </a:r>
            <a:r>
              <a:rPr lang="en-US" sz="1400" dirty="0" smtClean="0"/>
              <a:t>, </a:t>
            </a:r>
            <a:r>
              <a:rPr lang="en-US" sz="1400" dirty="0" err="1" smtClean="0"/>
              <a:t>aunque</a:t>
            </a:r>
            <a:r>
              <a:rPr lang="en-US" sz="1400" dirty="0" smtClean="0"/>
              <a:t> </a:t>
            </a:r>
            <a:r>
              <a:rPr lang="en-US" sz="1400" dirty="0" err="1" smtClean="0"/>
              <a:t>menos</a:t>
            </a:r>
            <a:r>
              <a:rPr lang="en-US" sz="1400" dirty="0" smtClean="0"/>
              <a:t> probable, que _____ </a:t>
            </a:r>
            <a:r>
              <a:rPr lang="en-US" sz="1400" dirty="0" err="1" smtClean="0"/>
              <a:t>ocurriría</a:t>
            </a:r>
            <a:r>
              <a:rPr lang="en-US" sz="1400" dirty="0" smtClean="0"/>
              <a:t> </a:t>
            </a:r>
            <a:r>
              <a:rPr lang="en-US" sz="1400" dirty="0" err="1" smtClean="0"/>
              <a:t>si</a:t>
            </a:r>
            <a:r>
              <a:rPr lang="en-US" sz="1400" dirty="0" smtClean="0"/>
              <a:t> _____ </a:t>
            </a:r>
            <a:r>
              <a:rPr lang="en-US" sz="1400" dirty="0" err="1" smtClean="0"/>
              <a:t>impulsor</a:t>
            </a:r>
            <a:r>
              <a:rPr lang="en-US" sz="1400" dirty="0" smtClean="0"/>
              <a:t> </a:t>
            </a:r>
            <a:r>
              <a:rPr lang="en-US" sz="1400" dirty="0" err="1" smtClean="0"/>
              <a:t>cambie</a:t>
            </a:r>
            <a:r>
              <a:rPr lang="en-US" sz="1400" dirty="0" smtClean="0"/>
              <a:t> de _____</a:t>
            </a:r>
            <a:r>
              <a:rPr lang="en-US" sz="1400" dirty="0"/>
              <a:t> </a:t>
            </a:r>
            <a:r>
              <a:rPr lang="en-US" sz="1400" dirty="0" err="1" smtClean="0"/>
              <a:t>manera</a:t>
            </a:r>
            <a:r>
              <a:rPr lang="en-US" sz="1400" dirty="0" smtClean="0"/>
              <a:t>, que </a:t>
            </a:r>
            <a:r>
              <a:rPr lang="en-US" sz="1400" dirty="0" err="1" smtClean="0"/>
              <a:t>tendría</a:t>
            </a:r>
            <a:r>
              <a:rPr lang="en-US" sz="1400" dirty="0" smtClean="0"/>
              <a:t> _____ </a:t>
            </a:r>
            <a:r>
              <a:rPr lang="en-US" sz="1400" dirty="0" err="1" smtClean="0"/>
              <a:t>consecuencias</a:t>
            </a:r>
            <a:r>
              <a:rPr lang="en-US" sz="1400" dirty="0" smtClean="0"/>
              <a:t>.  </a:t>
            </a:r>
          </a:p>
        </p:txBody>
      </p:sp>
      <p:sp>
        <p:nvSpPr>
          <p:cNvPr id="8" name="Rectangle 7"/>
          <p:cNvSpPr/>
          <p:nvPr/>
        </p:nvSpPr>
        <p:spPr>
          <a:xfrm>
            <a:off x="1371600" y="4800600"/>
            <a:ext cx="70104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3.  </a:t>
            </a:r>
            <a:r>
              <a:rPr lang="en-US" sz="1400" dirty="0" smtClean="0"/>
              <a:t>El arte del </a:t>
            </a:r>
            <a:r>
              <a:rPr lang="en-US" sz="1400" dirty="0" err="1" smtClean="0"/>
              <a:t>oficio</a:t>
            </a:r>
            <a:r>
              <a:rPr lang="en-US" sz="1400" dirty="0" smtClean="0"/>
              <a:t> </a:t>
            </a:r>
            <a:r>
              <a:rPr lang="en-US" sz="1400" dirty="0" err="1" smtClean="0"/>
              <a:t>también</a:t>
            </a:r>
            <a:r>
              <a:rPr lang="en-US" sz="1400" dirty="0" smtClean="0"/>
              <a:t> </a:t>
            </a:r>
            <a:r>
              <a:rPr lang="en-US" sz="1400" dirty="0" err="1" smtClean="0"/>
              <a:t>es</a:t>
            </a:r>
            <a:r>
              <a:rPr lang="en-US" sz="1400" dirty="0" smtClean="0"/>
              <a:t> HUMILDAD ESTRUCTURADA – la </a:t>
            </a:r>
            <a:r>
              <a:rPr lang="en-US" sz="1400" dirty="0" err="1" smtClean="0"/>
              <a:t>voluntad</a:t>
            </a:r>
            <a:r>
              <a:rPr lang="en-US" sz="1400" dirty="0" smtClean="0"/>
              <a:t> de conceder que </a:t>
            </a:r>
          </a:p>
          <a:p>
            <a:pPr marL="342900" indent="-182880">
              <a:buFont typeface="Arial" panose="020B0604020202020204" pitchFamily="34" charset="0"/>
              <a:buChar char="•"/>
            </a:pPr>
            <a:r>
              <a:rPr lang="en-US" sz="1400" dirty="0" err="1" smtClean="0"/>
              <a:t>cualquier</a:t>
            </a:r>
            <a:r>
              <a:rPr lang="en-US" sz="1400" dirty="0" smtClean="0"/>
              <a:t> </a:t>
            </a:r>
            <a:r>
              <a:rPr lang="en-US" sz="1400" dirty="0" err="1" smtClean="0"/>
              <a:t>asunto</a:t>
            </a:r>
            <a:r>
              <a:rPr lang="en-US" sz="1400" dirty="0" smtClean="0"/>
              <a:t> que </a:t>
            </a:r>
            <a:r>
              <a:rPr lang="en-US" sz="1400" dirty="0" err="1" smtClean="0"/>
              <a:t>merece</a:t>
            </a:r>
            <a:r>
              <a:rPr lang="en-US" sz="1400" dirty="0" smtClean="0"/>
              <a:t> </a:t>
            </a:r>
            <a:r>
              <a:rPr lang="en-US" sz="1400" dirty="0" err="1" smtClean="0"/>
              <a:t>nuestro</a:t>
            </a:r>
            <a:r>
              <a:rPr lang="en-US" sz="1400" dirty="0" smtClean="0"/>
              <a:t> </a:t>
            </a:r>
            <a:r>
              <a:rPr lang="en-US" sz="1400" dirty="0" err="1" smtClean="0"/>
              <a:t>análisis</a:t>
            </a:r>
            <a:r>
              <a:rPr lang="en-US" sz="1400" dirty="0" smtClean="0"/>
              <a:t> </a:t>
            </a:r>
            <a:r>
              <a:rPr lang="en-US" sz="1400" dirty="0" err="1" smtClean="0"/>
              <a:t>es</a:t>
            </a:r>
            <a:r>
              <a:rPr lang="en-US" sz="1400" dirty="0" smtClean="0"/>
              <a:t> </a:t>
            </a:r>
            <a:r>
              <a:rPr lang="en-US" sz="1400" dirty="0" err="1" smtClean="0"/>
              <a:t>asunto</a:t>
            </a:r>
            <a:r>
              <a:rPr lang="en-US" sz="1400" dirty="0" smtClean="0"/>
              <a:t> </a:t>
            </a:r>
            <a:r>
              <a:rPr lang="en-US" sz="1400" dirty="0" err="1" smtClean="0"/>
              <a:t>difícil</a:t>
            </a:r>
            <a:endParaRPr lang="en-US" sz="1400" dirty="0" smtClean="0"/>
          </a:p>
          <a:p>
            <a:pPr marL="342900" indent="-182880">
              <a:buFont typeface="Arial" panose="020B0604020202020204" pitchFamily="34" charset="0"/>
              <a:buChar char="•"/>
            </a:pPr>
            <a:r>
              <a:rPr lang="en-US" sz="1400" dirty="0" err="1" smtClean="0"/>
              <a:t>nuestra</a:t>
            </a:r>
            <a:r>
              <a:rPr lang="en-US" sz="1400" dirty="0" smtClean="0"/>
              <a:t> </a:t>
            </a:r>
            <a:r>
              <a:rPr lang="en-US" sz="1400" dirty="0" err="1" smtClean="0"/>
              <a:t>información</a:t>
            </a:r>
            <a:r>
              <a:rPr lang="en-US" sz="1400" dirty="0" smtClean="0"/>
              <a:t> </a:t>
            </a:r>
            <a:r>
              <a:rPr lang="en-US" sz="1400" dirty="0" err="1" smtClean="0"/>
              <a:t>en</a:t>
            </a:r>
            <a:r>
              <a:rPr lang="en-US" sz="1400" dirty="0" smtClean="0"/>
              <a:t> </a:t>
            </a:r>
            <a:r>
              <a:rPr lang="en-US" sz="1400" dirty="0" err="1" smtClean="0"/>
              <a:t>raras</a:t>
            </a:r>
            <a:r>
              <a:rPr lang="en-US" sz="1400" dirty="0" smtClean="0"/>
              <a:t> </a:t>
            </a:r>
            <a:r>
              <a:rPr lang="en-US" sz="1400" dirty="0" err="1" smtClean="0"/>
              <a:t>veces</a:t>
            </a:r>
            <a:r>
              <a:rPr lang="en-US" sz="1400" dirty="0" smtClean="0"/>
              <a:t> (o </a:t>
            </a:r>
            <a:r>
              <a:rPr lang="en-US" sz="1400" dirty="0" err="1" smtClean="0"/>
              <a:t>nunca</a:t>
            </a:r>
            <a:r>
              <a:rPr lang="en-US" sz="1400" dirty="0" smtClean="0"/>
              <a:t>) </a:t>
            </a:r>
            <a:r>
              <a:rPr lang="en-US" sz="1400" dirty="0" err="1" smtClean="0"/>
              <a:t>es</a:t>
            </a:r>
            <a:r>
              <a:rPr lang="en-US" sz="1400" dirty="0" smtClean="0"/>
              <a:t> </a:t>
            </a:r>
            <a:r>
              <a:rPr lang="en-US" sz="1400" dirty="0" err="1" smtClean="0"/>
              <a:t>suficientemente</a:t>
            </a:r>
            <a:r>
              <a:rPr lang="en-US" sz="1400" dirty="0" smtClean="0"/>
              <a:t> </a:t>
            </a:r>
            <a:r>
              <a:rPr lang="en-US" sz="1400" dirty="0" err="1" smtClean="0"/>
              <a:t>buena</a:t>
            </a:r>
            <a:endParaRPr lang="en-US" sz="1400" dirty="0" smtClean="0"/>
          </a:p>
          <a:p>
            <a:pPr marL="342900" indent="-182880">
              <a:buFont typeface="Arial" panose="020B0604020202020204" pitchFamily="34" charset="0"/>
              <a:buChar char="•"/>
            </a:pPr>
            <a:r>
              <a:rPr lang="en-US" sz="1400" dirty="0" err="1" smtClean="0"/>
              <a:t>nuestra</a:t>
            </a:r>
            <a:r>
              <a:rPr lang="en-US" sz="1400" dirty="0" smtClean="0"/>
              <a:t> </a:t>
            </a:r>
            <a:r>
              <a:rPr lang="en-US" sz="1400" dirty="0" err="1" smtClean="0"/>
              <a:t>especulación</a:t>
            </a:r>
            <a:r>
              <a:rPr lang="en-US" sz="1400" dirty="0" smtClean="0"/>
              <a:t> </a:t>
            </a:r>
            <a:r>
              <a:rPr lang="en-US" sz="1400" dirty="0" err="1" smtClean="0"/>
              <a:t>es</a:t>
            </a:r>
            <a:r>
              <a:rPr lang="en-US" sz="1400" dirty="0" smtClean="0"/>
              <a:t> “</a:t>
            </a:r>
            <a:r>
              <a:rPr lang="en-US" sz="1400" dirty="0" err="1" smtClean="0"/>
              <a:t>informada</a:t>
            </a:r>
            <a:r>
              <a:rPr lang="en-US" sz="1400" dirty="0" smtClean="0"/>
              <a:t>” </a:t>
            </a:r>
            <a:r>
              <a:rPr lang="en-US" sz="1400" dirty="0" err="1" smtClean="0"/>
              <a:t>por</a:t>
            </a:r>
            <a:r>
              <a:rPr lang="en-US" sz="1400" dirty="0" smtClean="0"/>
              <a:t> </a:t>
            </a:r>
            <a:r>
              <a:rPr lang="en-US" sz="1400" dirty="0" err="1" smtClean="0"/>
              <a:t>nuestra</a:t>
            </a:r>
            <a:r>
              <a:rPr lang="en-US" sz="1400" dirty="0" smtClean="0"/>
              <a:t> </a:t>
            </a:r>
            <a:r>
              <a:rPr lang="en-US" sz="1400" dirty="0" err="1" smtClean="0"/>
              <a:t>pericia</a:t>
            </a:r>
            <a:r>
              <a:rPr lang="en-US" sz="1400" dirty="0" smtClean="0"/>
              <a:t>, </a:t>
            </a:r>
            <a:r>
              <a:rPr lang="en-US" sz="1400" dirty="0" err="1" smtClean="0"/>
              <a:t>pero</a:t>
            </a:r>
            <a:r>
              <a:rPr lang="en-US" sz="1400" dirty="0" smtClean="0"/>
              <a:t> </a:t>
            </a:r>
            <a:r>
              <a:rPr lang="en-US" sz="1400" dirty="0" err="1" smtClean="0"/>
              <a:t>siempre</a:t>
            </a:r>
            <a:r>
              <a:rPr lang="en-US" sz="1400" dirty="0" smtClean="0"/>
              <a:t> </a:t>
            </a:r>
            <a:r>
              <a:rPr lang="en-US" sz="1400" dirty="0" err="1" smtClean="0"/>
              <a:t>debemos</a:t>
            </a:r>
            <a:r>
              <a:rPr lang="en-US" sz="1400" dirty="0" smtClean="0"/>
              <a:t> </a:t>
            </a:r>
            <a:r>
              <a:rPr lang="en-US" sz="1400" dirty="0" err="1" smtClean="0"/>
              <a:t>ser</a:t>
            </a:r>
            <a:r>
              <a:rPr lang="en-US" sz="1400" dirty="0" smtClean="0"/>
              <a:t> </a:t>
            </a:r>
            <a:r>
              <a:rPr lang="en-US" sz="1400" dirty="0" err="1" smtClean="0"/>
              <a:t>cautelosos</a:t>
            </a:r>
            <a:r>
              <a:rPr lang="en-US" sz="1400" dirty="0" smtClean="0"/>
              <a:t> </a:t>
            </a:r>
            <a:r>
              <a:rPr lang="en-US" sz="1400" dirty="0" err="1" smtClean="0"/>
              <a:t>en</a:t>
            </a:r>
            <a:r>
              <a:rPr lang="en-US" sz="1400" dirty="0" smtClean="0"/>
              <a:t> </a:t>
            </a:r>
            <a:r>
              <a:rPr lang="en-US" sz="1400" dirty="0" err="1" smtClean="0"/>
              <a:t>nuestra</a:t>
            </a:r>
            <a:r>
              <a:rPr lang="en-US" sz="1400" dirty="0" smtClean="0"/>
              <a:t> </a:t>
            </a:r>
            <a:r>
              <a:rPr lang="en-US" sz="1400" dirty="0" err="1" smtClean="0"/>
              <a:t>confianza</a:t>
            </a:r>
            <a:endParaRPr lang="en-US" sz="1400" dirty="0"/>
          </a:p>
          <a:p>
            <a:pPr marL="342900" indent="-182880">
              <a:buFont typeface="Arial" panose="020B0604020202020204" pitchFamily="34" charset="0"/>
              <a:buChar char="•"/>
            </a:pPr>
            <a:r>
              <a:rPr lang="en-US" sz="1400" dirty="0" err="1" smtClean="0"/>
              <a:t>si</a:t>
            </a:r>
            <a:r>
              <a:rPr lang="en-US" sz="1400" dirty="0" smtClean="0"/>
              <a:t> el </a:t>
            </a:r>
            <a:r>
              <a:rPr lang="en-US" sz="1400" dirty="0" err="1" smtClean="0"/>
              <a:t>escenario</a:t>
            </a:r>
            <a:r>
              <a:rPr lang="en-US" sz="1400" dirty="0" smtClean="0"/>
              <a:t> “</a:t>
            </a:r>
            <a:r>
              <a:rPr lang="en-US" sz="1400" dirty="0"/>
              <a:t>probable” </a:t>
            </a:r>
            <a:r>
              <a:rPr lang="en-US" sz="1400" dirty="0" smtClean="0"/>
              <a:t>no se </a:t>
            </a:r>
            <a:r>
              <a:rPr lang="en-US" sz="1400" dirty="0" err="1" smtClean="0"/>
              <a:t>realiza</a:t>
            </a:r>
            <a:r>
              <a:rPr lang="en-US" sz="1400" dirty="0" smtClean="0"/>
              <a:t>, </a:t>
            </a:r>
            <a:r>
              <a:rPr lang="en-US" sz="1400" dirty="0" err="1" smtClean="0"/>
              <a:t>también</a:t>
            </a:r>
            <a:r>
              <a:rPr lang="en-US" sz="1400" dirty="0" smtClean="0"/>
              <a:t> </a:t>
            </a:r>
            <a:r>
              <a:rPr lang="en-US" sz="1400" dirty="0" err="1" smtClean="0"/>
              <a:t>ofrecemos</a:t>
            </a:r>
            <a:r>
              <a:rPr lang="en-US" sz="1400" dirty="0" smtClean="0"/>
              <a:t> </a:t>
            </a:r>
            <a:r>
              <a:rPr lang="en-US" sz="1400" dirty="0" err="1" smtClean="0"/>
              <a:t>escenarios</a:t>
            </a:r>
            <a:r>
              <a:rPr lang="en-US" sz="1400" dirty="0" smtClean="0"/>
              <a:t> </a:t>
            </a:r>
            <a:r>
              <a:rPr lang="en-US" sz="1400" dirty="0" err="1" smtClean="0"/>
              <a:t>alternativos</a:t>
            </a:r>
            <a:endParaRPr lang="en-US" sz="1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2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8305800" y="381000"/>
            <a:ext cx="457200" cy="52322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</a:rPr>
              <a:t>F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0891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¿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el arte del </a:t>
            </a:r>
            <a:r>
              <a:rPr lang="en-US" dirty="0" err="1" smtClean="0"/>
              <a:t>oficio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1219200" y="2133600"/>
            <a:ext cx="6565722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000" dirty="0" err="1"/>
              <a:t>Es</a:t>
            </a:r>
            <a:r>
              <a:rPr lang="en-US" sz="2000" dirty="0"/>
              <a:t> el </a:t>
            </a:r>
            <a:r>
              <a:rPr lang="en-US" sz="2000" dirty="0" err="1"/>
              <a:t>proceso</a:t>
            </a:r>
            <a:r>
              <a:rPr lang="en-US" sz="2000" dirty="0"/>
              <a:t> CONSCIENTE y DELIBERADO de </a:t>
            </a:r>
            <a:r>
              <a:rPr lang="en-US" sz="2000" dirty="0" err="1" smtClean="0"/>
              <a:t>valorar</a:t>
            </a:r>
            <a:r>
              <a:rPr lang="en-US" sz="2000" dirty="0" smtClean="0"/>
              <a:t> </a:t>
            </a:r>
            <a:r>
              <a:rPr lang="en-US" sz="2000" dirty="0"/>
              <a:t>y </a:t>
            </a:r>
            <a:r>
              <a:rPr lang="en-US" sz="2000" dirty="0" err="1"/>
              <a:t>transformar</a:t>
            </a:r>
            <a:r>
              <a:rPr lang="en-US" sz="2000" dirty="0"/>
              <a:t> la </a:t>
            </a:r>
            <a:r>
              <a:rPr lang="en-US" sz="2000" dirty="0" err="1"/>
              <a:t>información</a:t>
            </a:r>
            <a:r>
              <a:rPr lang="en-US" sz="2000" dirty="0"/>
              <a:t> </a:t>
            </a:r>
            <a:r>
              <a:rPr lang="en-US" sz="2000" dirty="0" err="1"/>
              <a:t>cruda</a:t>
            </a:r>
            <a:r>
              <a:rPr lang="en-US" sz="2000" dirty="0"/>
              <a:t> para </a:t>
            </a:r>
            <a:r>
              <a:rPr lang="en-US" sz="2000" dirty="0" err="1"/>
              <a:t>producir</a:t>
            </a:r>
            <a:r>
              <a:rPr lang="en-US" sz="2000" dirty="0"/>
              <a:t> </a:t>
            </a:r>
            <a:r>
              <a:rPr lang="en-US" sz="2000" dirty="0" err="1"/>
              <a:t>descripciones</a:t>
            </a:r>
            <a:r>
              <a:rPr lang="en-US" sz="2000" dirty="0"/>
              <a:t>, </a:t>
            </a:r>
            <a:r>
              <a:rPr lang="en-US" sz="2000" dirty="0" err="1"/>
              <a:t>explicaciones</a:t>
            </a:r>
            <a:r>
              <a:rPr lang="en-US" sz="2000" dirty="0"/>
              <a:t>, y </a:t>
            </a:r>
            <a:r>
              <a:rPr lang="en-US" sz="2000" dirty="0" err="1"/>
              <a:t>conclusiones</a:t>
            </a:r>
            <a:r>
              <a:rPr lang="en-US" sz="2000" dirty="0"/>
              <a:t> para </a:t>
            </a:r>
            <a:r>
              <a:rPr lang="en-US" sz="2000" dirty="0" err="1"/>
              <a:t>nuestros</a:t>
            </a:r>
            <a:r>
              <a:rPr lang="en-US" sz="2000" dirty="0"/>
              <a:t> </a:t>
            </a:r>
            <a:r>
              <a:rPr lang="en-US" sz="2000" dirty="0" err="1"/>
              <a:t>decisores</a:t>
            </a:r>
            <a:r>
              <a:rPr lang="en-US" sz="2000" dirty="0"/>
              <a:t> – </a:t>
            </a:r>
          </a:p>
          <a:p>
            <a:pPr marL="342900" indent="-18288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 err="1"/>
              <a:t>libre</a:t>
            </a:r>
            <a:r>
              <a:rPr lang="en-US" sz="2000" dirty="0"/>
              <a:t> de </a:t>
            </a:r>
            <a:r>
              <a:rPr lang="en-US" sz="2000" dirty="0" err="1"/>
              <a:t>prejuicios</a:t>
            </a:r>
            <a:r>
              <a:rPr lang="en-US" sz="2000" dirty="0"/>
              <a:t> (</a:t>
            </a:r>
            <a:r>
              <a:rPr lang="en-US" sz="2000" dirty="0" err="1"/>
              <a:t>ni</a:t>
            </a:r>
            <a:r>
              <a:rPr lang="en-US" sz="2000" dirty="0"/>
              <a:t> </a:t>
            </a:r>
            <a:r>
              <a:rPr lang="en-US" sz="2000" dirty="0" err="1"/>
              <a:t>nuestros</a:t>
            </a:r>
            <a:r>
              <a:rPr lang="en-US" sz="2000" dirty="0"/>
              <a:t> </a:t>
            </a:r>
            <a:r>
              <a:rPr lang="en-US" sz="2000" dirty="0" err="1"/>
              <a:t>ni</a:t>
            </a:r>
            <a:r>
              <a:rPr lang="en-US" sz="2000" dirty="0"/>
              <a:t> del </a:t>
            </a:r>
            <a:r>
              <a:rPr lang="en-US" sz="2000" dirty="0" err="1"/>
              <a:t>decisor</a:t>
            </a:r>
            <a:r>
              <a:rPr lang="en-US" sz="2000" dirty="0"/>
              <a:t>)</a:t>
            </a:r>
          </a:p>
          <a:p>
            <a:pPr marL="342900" indent="-18288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 err="1"/>
              <a:t>libre</a:t>
            </a:r>
            <a:r>
              <a:rPr lang="en-US" sz="2000" dirty="0"/>
              <a:t> de </a:t>
            </a:r>
            <a:r>
              <a:rPr lang="en-US" sz="2000" dirty="0" err="1"/>
              <a:t>manipulación</a:t>
            </a:r>
            <a:r>
              <a:rPr lang="en-US" sz="2000" dirty="0"/>
              <a:t> (</a:t>
            </a:r>
            <a:r>
              <a:rPr lang="en-US" sz="2000" dirty="0" err="1"/>
              <a:t>ni</a:t>
            </a:r>
            <a:r>
              <a:rPr lang="en-US" sz="2000" dirty="0"/>
              <a:t> de la </a:t>
            </a:r>
            <a:r>
              <a:rPr lang="en-US" sz="2000" dirty="0" err="1"/>
              <a:t>agencia</a:t>
            </a:r>
            <a:r>
              <a:rPr lang="en-US" sz="2000" dirty="0"/>
              <a:t> </a:t>
            </a:r>
            <a:r>
              <a:rPr lang="en-US" sz="2000" dirty="0" err="1"/>
              <a:t>productora</a:t>
            </a:r>
            <a:r>
              <a:rPr lang="en-US" sz="2000" dirty="0"/>
              <a:t>, </a:t>
            </a:r>
            <a:r>
              <a:rPr lang="en-US" sz="2000" dirty="0" err="1"/>
              <a:t>ni</a:t>
            </a:r>
            <a:r>
              <a:rPr lang="en-US" sz="2000" dirty="0"/>
              <a:t> de las </a:t>
            </a:r>
            <a:r>
              <a:rPr lang="en-US" sz="2000" dirty="0" err="1"/>
              <a:t>fuentes</a:t>
            </a:r>
            <a:r>
              <a:rPr lang="en-US" sz="2000" dirty="0"/>
              <a:t>, </a:t>
            </a:r>
            <a:r>
              <a:rPr lang="en-US" sz="2000" dirty="0" err="1"/>
              <a:t>ni</a:t>
            </a:r>
            <a:r>
              <a:rPr lang="en-US" sz="2000" dirty="0"/>
              <a:t> de las sub-</a:t>
            </a:r>
            <a:r>
              <a:rPr lang="en-US" sz="2000" dirty="0" err="1"/>
              <a:t>fuentes</a:t>
            </a:r>
            <a:r>
              <a:rPr lang="en-US" sz="2000" dirty="0"/>
              <a:t>)</a:t>
            </a:r>
          </a:p>
          <a:p>
            <a:pPr marL="342900" indent="-18288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 err="1"/>
              <a:t>libre</a:t>
            </a:r>
            <a:r>
              <a:rPr lang="en-US" sz="2000" dirty="0"/>
              <a:t> (lo </a:t>
            </a:r>
            <a:r>
              <a:rPr lang="en-US" sz="2000" dirty="0" err="1"/>
              <a:t>más</a:t>
            </a:r>
            <a:r>
              <a:rPr lang="en-US" sz="2000" dirty="0"/>
              <a:t> </a:t>
            </a:r>
            <a:r>
              <a:rPr lang="en-US" sz="2000" dirty="0" err="1"/>
              <a:t>posible</a:t>
            </a:r>
            <a:r>
              <a:rPr lang="en-US" sz="2000" dirty="0"/>
              <a:t>) de </a:t>
            </a:r>
            <a:r>
              <a:rPr lang="en-US" sz="2000" dirty="0" err="1"/>
              <a:t>nuestras</a:t>
            </a:r>
            <a:r>
              <a:rPr lang="en-US" sz="2000" dirty="0"/>
              <a:t> </a:t>
            </a:r>
            <a:r>
              <a:rPr lang="en-US" sz="2000" dirty="0" err="1"/>
              <a:t>limitaciones</a:t>
            </a:r>
            <a:r>
              <a:rPr lang="en-US" sz="2000" dirty="0"/>
              <a:t> </a:t>
            </a:r>
            <a:r>
              <a:rPr lang="en-US" sz="2000" dirty="0" err="1"/>
              <a:t>intelectuales</a:t>
            </a:r>
            <a:r>
              <a:rPr lang="en-US" sz="2000" dirty="0"/>
              <a:t> (</a:t>
            </a:r>
            <a:r>
              <a:rPr lang="en-US" sz="2000" dirty="0" err="1"/>
              <a:t>como</a:t>
            </a:r>
            <a:r>
              <a:rPr lang="en-US" sz="2000" dirty="0"/>
              <a:t> </a:t>
            </a:r>
            <a:r>
              <a:rPr lang="en-US" sz="2000" dirty="0" err="1"/>
              <a:t>pensamiento</a:t>
            </a:r>
            <a:r>
              <a:rPr lang="en-US" sz="2000" dirty="0"/>
              <a:t> lineal</a:t>
            </a:r>
            <a:r>
              <a:rPr lang="en-US" sz="2000" dirty="0" smtClean="0"/>
              <a:t>) </a:t>
            </a:r>
            <a:endParaRPr lang="en-US" sz="2000" dirty="0"/>
          </a:p>
        </p:txBody>
      </p:sp>
      <p:sp>
        <p:nvSpPr>
          <p:cNvPr id="5" name="Rectangle 4"/>
          <p:cNvSpPr/>
          <p:nvPr/>
        </p:nvSpPr>
        <p:spPr>
          <a:xfrm rot="20959222">
            <a:off x="-284679" y="1341863"/>
            <a:ext cx="3933009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Tradecraft</a:t>
            </a:r>
            <a:endParaRPr lang="en-US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628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0989"/>
            <a:ext cx="8229600" cy="1143000"/>
          </a:xfrm>
        </p:spPr>
        <p:txBody>
          <a:bodyPr/>
          <a:lstStyle/>
          <a:p>
            <a:r>
              <a:rPr lang="en-US" dirty="0" smtClean="0"/>
              <a:t>¿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el arte del </a:t>
            </a:r>
            <a:r>
              <a:rPr lang="en-US" dirty="0" err="1" smtClean="0"/>
              <a:t>oficio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 rot="20959222">
            <a:off x="-284679" y="1341863"/>
            <a:ext cx="3933009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Tradecraft</a:t>
            </a:r>
            <a:endParaRPr lang="en-US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4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838200" y="2209800"/>
            <a:ext cx="7848600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Nos PERMITE </a:t>
            </a:r>
            <a:r>
              <a:rPr lang="en-US" sz="2000" dirty="0" err="1"/>
              <a:t>mirar</a:t>
            </a:r>
            <a:r>
              <a:rPr lang="en-US" sz="2000" dirty="0"/>
              <a:t> al </a:t>
            </a:r>
            <a:r>
              <a:rPr lang="en-US" sz="2000" dirty="0" err="1"/>
              <a:t>decisor</a:t>
            </a:r>
            <a:r>
              <a:rPr lang="en-US" sz="2000" dirty="0"/>
              <a:t> </a:t>
            </a:r>
            <a:r>
              <a:rPr lang="en-US" sz="2000" dirty="0" err="1"/>
              <a:t>ojo</a:t>
            </a:r>
            <a:r>
              <a:rPr lang="en-US" sz="2000" dirty="0"/>
              <a:t> a </a:t>
            </a:r>
            <a:r>
              <a:rPr lang="en-US" sz="2000" dirty="0" err="1"/>
              <a:t>ojo</a:t>
            </a:r>
            <a:r>
              <a:rPr lang="en-US" sz="2000" dirty="0"/>
              <a:t> y </a:t>
            </a:r>
            <a:r>
              <a:rPr lang="en-US" sz="2000" dirty="0" err="1"/>
              <a:t>decirle</a:t>
            </a:r>
            <a:r>
              <a:rPr lang="en-US" sz="2000" dirty="0"/>
              <a:t>:</a:t>
            </a:r>
          </a:p>
          <a:p>
            <a:endParaRPr lang="en-US" sz="2000" dirty="0"/>
          </a:p>
          <a:p>
            <a:pPr marL="182880">
              <a:lnSpc>
                <a:spcPct val="150000"/>
              </a:lnSpc>
            </a:pPr>
            <a:r>
              <a:rPr lang="en-US" sz="2000" dirty="0"/>
              <a:t>He </a:t>
            </a:r>
            <a:r>
              <a:rPr lang="en-US" sz="2000" dirty="0" err="1"/>
              <a:t>examinado</a:t>
            </a:r>
            <a:r>
              <a:rPr lang="en-US" sz="2000" dirty="0"/>
              <a:t> y </a:t>
            </a:r>
            <a:r>
              <a:rPr lang="en-US" sz="2000" dirty="0" err="1" smtClean="0"/>
              <a:t>valorado</a:t>
            </a:r>
            <a:r>
              <a:rPr lang="en-US" sz="2000" dirty="0" smtClean="0"/>
              <a:t> </a:t>
            </a:r>
            <a:r>
              <a:rPr lang="en-US" sz="2000" dirty="0" err="1"/>
              <a:t>toda</a:t>
            </a:r>
            <a:r>
              <a:rPr lang="en-US" sz="2000" dirty="0"/>
              <a:t> la </a:t>
            </a:r>
            <a:r>
              <a:rPr lang="en-US" sz="2000" dirty="0" err="1"/>
              <a:t>información</a:t>
            </a:r>
            <a:r>
              <a:rPr lang="en-US" sz="2000" dirty="0"/>
              <a:t> a mi </a:t>
            </a:r>
            <a:r>
              <a:rPr lang="en-US" sz="2000" dirty="0" err="1"/>
              <a:t>alcance</a:t>
            </a:r>
            <a:r>
              <a:rPr lang="en-US" sz="2000" dirty="0"/>
              <a:t>, y mi </a:t>
            </a:r>
            <a:r>
              <a:rPr lang="en-US" sz="2000" dirty="0" err="1"/>
              <a:t>juicio</a:t>
            </a:r>
            <a:r>
              <a:rPr lang="en-US" sz="2000" dirty="0"/>
              <a:t> </a:t>
            </a:r>
            <a:r>
              <a:rPr lang="en-US" sz="2000" dirty="0" err="1"/>
              <a:t>es</a:t>
            </a:r>
            <a:r>
              <a:rPr lang="en-US" sz="2000" dirty="0"/>
              <a:t> que _____ </a:t>
            </a:r>
            <a:r>
              <a:rPr lang="en-US" sz="2000" dirty="0" err="1"/>
              <a:t>está</a:t>
            </a:r>
            <a:r>
              <a:rPr lang="en-US" sz="2000" dirty="0"/>
              <a:t> </a:t>
            </a:r>
            <a:r>
              <a:rPr lang="en-US" sz="2000" dirty="0" err="1"/>
              <a:t>ocurriendo</a:t>
            </a:r>
            <a:r>
              <a:rPr lang="en-US" sz="2000" dirty="0"/>
              <a:t>; que </a:t>
            </a:r>
            <a:r>
              <a:rPr lang="en-US" sz="2000" dirty="0" err="1"/>
              <a:t>es</a:t>
            </a:r>
            <a:r>
              <a:rPr lang="en-US" sz="2000" dirty="0"/>
              <a:t> </a:t>
            </a:r>
            <a:r>
              <a:rPr lang="en-US" sz="2000" dirty="0" err="1"/>
              <a:t>impulsado</a:t>
            </a:r>
            <a:r>
              <a:rPr lang="en-US" sz="2000" dirty="0"/>
              <a:t> </a:t>
            </a:r>
            <a:r>
              <a:rPr lang="en-US" sz="2000" dirty="0" err="1"/>
              <a:t>por</a:t>
            </a:r>
            <a:r>
              <a:rPr lang="en-US" sz="2000" dirty="0"/>
              <a:t> _____  y _____; que </a:t>
            </a:r>
            <a:r>
              <a:rPr lang="en-US" sz="2000" dirty="0" err="1"/>
              <a:t>está</a:t>
            </a:r>
            <a:r>
              <a:rPr lang="en-US" sz="2000" dirty="0"/>
              <a:t> </a:t>
            </a:r>
            <a:r>
              <a:rPr lang="en-US" sz="2000" dirty="0" err="1"/>
              <a:t>experimentando</a:t>
            </a:r>
            <a:r>
              <a:rPr lang="en-US" sz="2000" dirty="0"/>
              <a:t> _____ </a:t>
            </a:r>
            <a:r>
              <a:rPr lang="en-US" sz="2000" dirty="0" err="1"/>
              <a:t>tendencia</a:t>
            </a:r>
            <a:r>
              <a:rPr lang="en-US" sz="2000" dirty="0"/>
              <a:t>(s); que </a:t>
            </a:r>
            <a:r>
              <a:rPr lang="en-US" sz="2000" dirty="0" err="1"/>
              <a:t>parece</a:t>
            </a:r>
            <a:r>
              <a:rPr lang="en-US" sz="2000" dirty="0"/>
              <a:t> </a:t>
            </a:r>
            <a:r>
              <a:rPr lang="en-US" sz="2000" dirty="0" err="1"/>
              <a:t>resultar</a:t>
            </a:r>
            <a:r>
              <a:rPr lang="en-US" sz="2000" dirty="0"/>
              <a:t> </a:t>
            </a:r>
            <a:r>
              <a:rPr lang="en-US" sz="2000" dirty="0" err="1"/>
              <a:t>en</a:t>
            </a:r>
            <a:r>
              <a:rPr lang="en-US" sz="2000" dirty="0"/>
              <a:t> _____ </a:t>
            </a:r>
            <a:r>
              <a:rPr lang="en-US" sz="2000" dirty="0" err="1"/>
              <a:t>escenario</a:t>
            </a:r>
            <a:r>
              <a:rPr lang="en-US" sz="2000" dirty="0"/>
              <a:t>(s); con _____ y _____ </a:t>
            </a:r>
            <a:r>
              <a:rPr lang="en-US" sz="2000" dirty="0" err="1"/>
              <a:t>consecuencias</a:t>
            </a:r>
            <a:r>
              <a:rPr lang="en-US" sz="2000" dirty="0"/>
              <a:t> e </a:t>
            </a:r>
            <a:r>
              <a:rPr lang="en-US" sz="2000" dirty="0" err="1"/>
              <a:t>implicaciones</a:t>
            </a:r>
            <a:r>
              <a:rPr lang="en-US" sz="2000" dirty="0"/>
              <a:t> para </a:t>
            </a:r>
            <a:r>
              <a:rPr lang="en-US" sz="2000" dirty="0" err="1"/>
              <a:t>nosotros</a:t>
            </a:r>
            <a:r>
              <a:rPr lang="en-US" sz="2000" dirty="0"/>
              <a:t>.  </a:t>
            </a:r>
            <a:r>
              <a:rPr lang="en-US" sz="2000" dirty="0" err="1"/>
              <a:t>También</a:t>
            </a:r>
            <a:r>
              <a:rPr lang="en-US" sz="2000" dirty="0"/>
              <a:t> </a:t>
            </a:r>
            <a:r>
              <a:rPr lang="en-US" sz="2000" dirty="0" err="1"/>
              <a:t>asesoro</a:t>
            </a:r>
            <a:r>
              <a:rPr lang="en-US" sz="2000" dirty="0"/>
              <a:t> </a:t>
            </a:r>
            <a:r>
              <a:rPr lang="en-US" sz="2000" dirty="0" err="1"/>
              <a:t>como</a:t>
            </a:r>
            <a:r>
              <a:rPr lang="en-US" sz="2000" dirty="0"/>
              <a:t> </a:t>
            </a:r>
            <a:r>
              <a:rPr lang="en-US" sz="2000" dirty="0" err="1"/>
              <a:t>posible</a:t>
            </a:r>
            <a:r>
              <a:rPr lang="en-US" sz="2000" dirty="0"/>
              <a:t>, </a:t>
            </a:r>
            <a:r>
              <a:rPr lang="en-US" sz="2000" dirty="0" err="1"/>
              <a:t>aunque</a:t>
            </a:r>
            <a:r>
              <a:rPr lang="en-US" sz="2000" dirty="0"/>
              <a:t> </a:t>
            </a:r>
            <a:r>
              <a:rPr lang="en-US" sz="2000" dirty="0" err="1"/>
              <a:t>menos</a:t>
            </a:r>
            <a:r>
              <a:rPr lang="en-US" sz="2000" dirty="0"/>
              <a:t> probable, que _____ </a:t>
            </a:r>
            <a:r>
              <a:rPr lang="en-US" sz="2000" dirty="0" err="1"/>
              <a:t>ocurriría</a:t>
            </a:r>
            <a:r>
              <a:rPr lang="en-US" sz="2000" dirty="0"/>
              <a:t> </a:t>
            </a:r>
            <a:r>
              <a:rPr lang="en-US" sz="2000" dirty="0" err="1"/>
              <a:t>si</a:t>
            </a:r>
            <a:r>
              <a:rPr lang="en-US" sz="2000" dirty="0"/>
              <a:t> _____ </a:t>
            </a:r>
            <a:r>
              <a:rPr lang="en-US" sz="2000" dirty="0" err="1"/>
              <a:t>impulsor</a:t>
            </a:r>
            <a:r>
              <a:rPr lang="en-US" sz="2000" dirty="0"/>
              <a:t> </a:t>
            </a:r>
            <a:r>
              <a:rPr lang="en-US" sz="2000" dirty="0" err="1"/>
              <a:t>cambie</a:t>
            </a:r>
            <a:r>
              <a:rPr lang="en-US" sz="2000" dirty="0"/>
              <a:t> </a:t>
            </a:r>
            <a:r>
              <a:rPr lang="en-US" sz="2000" dirty="0" smtClean="0"/>
              <a:t>de </a:t>
            </a:r>
            <a:r>
              <a:rPr lang="en-US" sz="2000" dirty="0"/>
              <a:t>_____ </a:t>
            </a:r>
            <a:r>
              <a:rPr lang="en-US" sz="2000" dirty="0" err="1"/>
              <a:t>manera</a:t>
            </a:r>
            <a:r>
              <a:rPr lang="en-US" sz="2000" dirty="0"/>
              <a:t>, que </a:t>
            </a:r>
            <a:r>
              <a:rPr lang="en-US" sz="2000" dirty="0" err="1"/>
              <a:t>tendría</a:t>
            </a:r>
            <a:r>
              <a:rPr lang="en-US" sz="2000" dirty="0"/>
              <a:t> _____ </a:t>
            </a:r>
            <a:r>
              <a:rPr lang="en-US" sz="2000" dirty="0" err="1"/>
              <a:t>consecuencias</a:t>
            </a:r>
            <a:r>
              <a:rPr lang="en-US" sz="2000" dirty="0"/>
              <a:t>.  </a:t>
            </a:r>
          </a:p>
        </p:txBody>
      </p:sp>
    </p:spTree>
    <p:extLst>
      <p:ext uri="{BB962C8B-B14F-4D97-AF65-F5344CB8AC3E}">
        <p14:creationId xmlns:p14="http://schemas.microsoft.com/office/powerpoint/2010/main" val="2089021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0989"/>
            <a:ext cx="8229600" cy="1143000"/>
          </a:xfrm>
        </p:spPr>
        <p:txBody>
          <a:bodyPr/>
          <a:lstStyle/>
          <a:p>
            <a:r>
              <a:rPr lang="en-US" dirty="0" smtClean="0"/>
              <a:t>¿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el arte del </a:t>
            </a:r>
            <a:r>
              <a:rPr lang="en-US" dirty="0" err="1" smtClean="0"/>
              <a:t>oficio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 rot="20959222">
            <a:off x="-284679" y="1341863"/>
            <a:ext cx="3933009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Tradecraft</a:t>
            </a:r>
            <a:endParaRPr lang="en-US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5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025371" y="2514600"/>
            <a:ext cx="723900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000" dirty="0"/>
              <a:t>El arte </a:t>
            </a:r>
            <a:r>
              <a:rPr lang="en-US" sz="2000" dirty="0" smtClean="0"/>
              <a:t>del </a:t>
            </a:r>
            <a:r>
              <a:rPr lang="en-US" sz="2000" dirty="0" err="1"/>
              <a:t>oficio</a:t>
            </a:r>
            <a:r>
              <a:rPr lang="en-US" sz="2000" dirty="0"/>
              <a:t> </a:t>
            </a:r>
            <a:r>
              <a:rPr lang="en-US" sz="2000" dirty="0" err="1"/>
              <a:t>también</a:t>
            </a:r>
            <a:r>
              <a:rPr lang="en-US" sz="2000" dirty="0"/>
              <a:t> </a:t>
            </a:r>
            <a:r>
              <a:rPr lang="en-US" sz="2000" dirty="0" err="1"/>
              <a:t>es</a:t>
            </a:r>
            <a:r>
              <a:rPr lang="en-US" sz="2000" dirty="0"/>
              <a:t> HUMILDAD ESTRUCTURADA – la </a:t>
            </a:r>
            <a:r>
              <a:rPr lang="en-US" sz="2000" dirty="0" err="1"/>
              <a:t>voluntad</a:t>
            </a:r>
            <a:r>
              <a:rPr lang="en-US" sz="2000" dirty="0"/>
              <a:t> de conceder que </a:t>
            </a:r>
          </a:p>
          <a:p>
            <a:pPr marL="342900" indent="-18288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 err="1"/>
              <a:t>cualquier</a:t>
            </a:r>
            <a:r>
              <a:rPr lang="en-US" sz="2000" dirty="0"/>
              <a:t> </a:t>
            </a:r>
            <a:r>
              <a:rPr lang="en-US" sz="2000" dirty="0" err="1"/>
              <a:t>asunto</a:t>
            </a:r>
            <a:r>
              <a:rPr lang="en-US" sz="2000" dirty="0"/>
              <a:t> que </a:t>
            </a:r>
            <a:r>
              <a:rPr lang="en-US" sz="2000" dirty="0" err="1"/>
              <a:t>merece</a:t>
            </a:r>
            <a:r>
              <a:rPr lang="en-US" sz="2000" dirty="0"/>
              <a:t> </a:t>
            </a:r>
            <a:r>
              <a:rPr lang="en-US" sz="2000" dirty="0" err="1"/>
              <a:t>nuestro</a:t>
            </a:r>
            <a:r>
              <a:rPr lang="en-US" sz="2000" dirty="0"/>
              <a:t> </a:t>
            </a:r>
            <a:r>
              <a:rPr lang="en-US" sz="2000" dirty="0" err="1"/>
              <a:t>análisis</a:t>
            </a:r>
            <a:r>
              <a:rPr lang="en-US" sz="2000" dirty="0"/>
              <a:t> </a:t>
            </a:r>
            <a:r>
              <a:rPr lang="en-US" sz="2000" dirty="0" err="1"/>
              <a:t>es</a:t>
            </a:r>
            <a:r>
              <a:rPr lang="en-US" sz="2000" dirty="0"/>
              <a:t> </a:t>
            </a:r>
            <a:r>
              <a:rPr lang="en-US" sz="2000" dirty="0" err="1"/>
              <a:t>asunto</a:t>
            </a:r>
            <a:r>
              <a:rPr lang="en-US" sz="2000" dirty="0"/>
              <a:t> </a:t>
            </a:r>
            <a:r>
              <a:rPr lang="en-US" sz="2000" dirty="0" err="1"/>
              <a:t>difícil</a:t>
            </a:r>
            <a:endParaRPr lang="en-US" sz="2000" dirty="0"/>
          </a:p>
          <a:p>
            <a:pPr marL="342900" indent="-18288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 err="1"/>
              <a:t>nuestra</a:t>
            </a:r>
            <a:r>
              <a:rPr lang="en-US" sz="2000" dirty="0"/>
              <a:t> </a:t>
            </a:r>
            <a:r>
              <a:rPr lang="en-US" sz="2000" dirty="0" err="1"/>
              <a:t>información</a:t>
            </a:r>
            <a:r>
              <a:rPr lang="en-US" sz="2000" dirty="0"/>
              <a:t> </a:t>
            </a:r>
            <a:r>
              <a:rPr lang="en-US" sz="2000" dirty="0" err="1"/>
              <a:t>en</a:t>
            </a:r>
            <a:r>
              <a:rPr lang="en-US" sz="2000" dirty="0"/>
              <a:t> </a:t>
            </a:r>
            <a:r>
              <a:rPr lang="en-US" sz="2000" dirty="0" err="1"/>
              <a:t>raras</a:t>
            </a:r>
            <a:r>
              <a:rPr lang="en-US" sz="2000" dirty="0"/>
              <a:t> </a:t>
            </a:r>
            <a:r>
              <a:rPr lang="en-US" sz="2000" dirty="0" err="1"/>
              <a:t>veces</a:t>
            </a:r>
            <a:r>
              <a:rPr lang="en-US" sz="2000" dirty="0"/>
              <a:t> (o </a:t>
            </a:r>
            <a:r>
              <a:rPr lang="en-US" sz="2000" dirty="0" err="1"/>
              <a:t>nunca</a:t>
            </a:r>
            <a:r>
              <a:rPr lang="en-US" sz="2000" dirty="0"/>
              <a:t>) </a:t>
            </a:r>
            <a:r>
              <a:rPr lang="en-US" sz="2000" dirty="0" err="1"/>
              <a:t>es</a:t>
            </a:r>
            <a:r>
              <a:rPr lang="en-US" sz="2000" dirty="0"/>
              <a:t> </a:t>
            </a:r>
            <a:r>
              <a:rPr lang="en-US" sz="2000" dirty="0" err="1"/>
              <a:t>suficientemente</a:t>
            </a:r>
            <a:r>
              <a:rPr lang="en-US" sz="2000" dirty="0"/>
              <a:t> </a:t>
            </a:r>
            <a:r>
              <a:rPr lang="en-US" sz="2000" dirty="0" err="1"/>
              <a:t>buena</a:t>
            </a:r>
            <a:endParaRPr lang="en-US" sz="2000" dirty="0"/>
          </a:p>
          <a:p>
            <a:pPr marL="342900" indent="-18288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 err="1"/>
              <a:t>nuestra</a:t>
            </a:r>
            <a:r>
              <a:rPr lang="en-US" sz="2000" dirty="0"/>
              <a:t> </a:t>
            </a:r>
            <a:r>
              <a:rPr lang="en-US" sz="2000" dirty="0" err="1"/>
              <a:t>especulación</a:t>
            </a:r>
            <a:r>
              <a:rPr lang="en-US" sz="2000" dirty="0"/>
              <a:t> </a:t>
            </a:r>
            <a:r>
              <a:rPr lang="en-US" sz="2000" dirty="0" err="1"/>
              <a:t>es</a:t>
            </a:r>
            <a:r>
              <a:rPr lang="en-US" sz="2000" dirty="0"/>
              <a:t> “</a:t>
            </a:r>
            <a:r>
              <a:rPr lang="en-US" sz="2000" dirty="0" err="1"/>
              <a:t>informada</a:t>
            </a:r>
            <a:r>
              <a:rPr lang="en-US" sz="2000" dirty="0"/>
              <a:t>” </a:t>
            </a:r>
            <a:r>
              <a:rPr lang="en-US" sz="2000" dirty="0" err="1"/>
              <a:t>por</a:t>
            </a:r>
            <a:r>
              <a:rPr lang="en-US" sz="2000" dirty="0"/>
              <a:t> </a:t>
            </a:r>
            <a:r>
              <a:rPr lang="en-US" sz="2000" dirty="0" err="1"/>
              <a:t>nuestra</a:t>
            </a:r>
            <a:r>
              <a:rPr lang="en-US" sz="2000" dirty="0"/>
              <a:t> </a:t>
            </a:r>
            <a:r>
              <a:rPr lang="en-US" sz="2000" dirty="0" err="1"/>
              <a:t>pericia</a:t>
            </a:r>
            <a:r>
              <a:rPr lang="en-US" sz="2000" dirty="0"/>
              <a:t>, </a:t>
            </a:r>
            <a:r>
              <a:rPr lang="en-US" sz="2000" dirty="0" err="1"/>
              <a:t>pero</a:t>
            </a:r>
            <a:r>
              <a:rPr lang="en-US" sz="2000" dirty="0"/>
              <a:t> </a:t>
            </a:r>
            <a:r>
              <a:rPr lang="en-US" sz="2000" dirty="0" err="1" smtClean="0"/>
              <a:t>siempre</a:t>
            </a:r>
            <a:r>
              <a:rPr lang="en-US" sz="2000" dirty="0" smtClean="0"/>
              <a:t> </a:t>
            </a:r>
            <a:r>
              <a:rPr lang="en-US" sz="2000" dirty="0" err="1"/>
              <a:t>debemos</a:t>
            </a:r>
            <a:r>
              <a:rPr lang="en-US" sz="2000" dirty="0"/>
              <a:t> </a:t>
            </a:r>
            <a:r>
              <a:rPr lang="en-US" sz="2000" dirty="0" err="1"/>
              <a:t>ser</a:t>
            </a:r>
            <a:r>
              <a:rPr lang="en-US" sz="2000" dirty="0"/>
              <a:t> </a:t>
            </a:r>
            <a:r>
              <a:rPr lang="en-US" sz="2000" dirty="0" err="1"/>
              <a:t>cautelosos</a:t>
            </a:r>
            <a:r>
              <a:rPr lang="en-US" sz="2000" dirty="0"/>
              <a:t> </a:t>
            </a:r>
            <a:r>
              <a:rPr lang="en-US" sz="2000" dirty="0" err="1"/>
              <a:t>en</a:t>
            </a:r>
            <a:r>
              <a:rPr lang="en-US" sz="2000" dirty="0"/>
              <a:t> </a:t>
            </a:r>
            <a:r>
              <a:rPr lang="en-US" sz="2000" dirty="0" err="1"/>
              <a:t>nuestra</a:t>
            </a:r>
            <a:r>
              <a:rPr lang="en-US" sz="2000" dirty="0"/>
              <a:t> </a:t>
            </a:r>
            <a:r>
              <a:rPr lang="en-US" sz="2000" dirty="0" err="1"/>
              <a:t>confianza</a:t>
            </a:r>
            <a:endParaRPr lang="en-US" sz="2000" dirty="0"/>
          </a:p>
          <a:p>
            <a:pPr marL="342900" indent="-18288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 err="1"/>
              <a:t>si</a:t>
            </a:r>
            <a:r>
              <a:rPr lang="en-US" sz="2000" dirty="0"/>
              <a:t> el </a:t>
            </a:r>
            <a:r>
              <a:rPr lang="en-US" sz="2000" dirty="0" err="1"/>
              <a:t>escenario</a:t>
            </a:r>
            <a:r>
              <a:rPr lang="en-US" sz="2000" dirty="0"/>
              <a:t> “probable” no se </a:t>
            </a:r>
            <a:r>
              <a:rPr lang="en-US" sz="2000" dirty="0" err="1"/>
              <a:t>realiza</a:t>
            </a:r>
            <a:r>
              <a:rPr lang="en-US" sz="2000" dirty="0"/>
              <a:t>, </a:t>
            </a:r>
            <a:r>
              <a:rPr lang="en-US" sz="2000" dirty="0" err="1"/>
              <a:t>también</a:t>
            </a:r>
            <a:r>
              <a:rPr lang="en-US" sz="2000" dirty="0"/>
              <a:t> </a:t>
            </a:r>
            <a:r>
              <a:rPr lang="en-US" sz="2000" dirty="0" err="1"/>
              <a:t>ofrecemos</a:t>
            </a:r>
            <a:r>
              <a:rPr lang="en-US" sz="2000" dirty="0"/>
              <a:t> </a:t>
            </a:r>
            <a:r>
              <a:rPr lang="en-US" sz="2000" dirty="0" err="1"/>
              <a:t>escenarios</a:t>
            </a:r>
            <a:r>
              <a:rPr lang="en-US" sz="2000" dirty="0"/>
              <a:t> </a:t>
            </a:r>
            <a:r>
              <a:rPr lang="en-US" sz="2000" dirty="0" err="1"/>
              <a:t>alternativos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103113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0989"/>
            <a:ext cx="8229600" cy="1143000"/>
          </a:xfrm>
        </p:spPr>
        <p:txBody>
          <a:bodyPr/>
          <a:lstStyle/>
          <a:p>
            <a:r>
              <a:rPr lang="en-US" dirty="0" smtClean="0"/>
              <a:t>¿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el arte del </a:t>
            </a:r>
            <a:r>
              <a:rPr lang="en-US" dirty="0" err="1" smtClean="0"/>
              <a:t>oficio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 rot="20959222">
            <a:off x="-284679" y="1341863"/>
            <a:ext cx="3933009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Tradecraft</a:t>
            </a:r>
            <a:endParaRPr lang="en-US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6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962400" y="2895600"/>
            <a:ext cx="3733800" cy="914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noAutofit/>
          </a:bodyPr>
          <a:lstStyle/>
          <a:p>
            <a:pPr algn="ctr"/>
            <a:r>
              <a:rPr lang="en-US" dirty="0" smtClean="0">
                <a:hlinkClick r:id="rId2" action="ppaction://hlinkpres?slideindex=1&amp;slidetitle="/>
              </a:rPr>
              <a:t/>
            </a:r>
            <a:br>
              <a:rPr lang="en-US" dirty="0" smtClean="0">
                <a:hlinkClick r:id="rId2" action="ppaction://hlinkpres?slideindex=1&amp;slidetitle="/>
              </a:rPr>
            </a:br>
            <a:r>
              <a:rPr lang="en-US" dirty="0" smtClean="0">
                <a:hlinkClick r:id="rId2" action="ppaction://hlinkpres?slideindex=1&amp;slidetitle="/>
              </a:rPr>
              <a:t>¿</a:t>
            </a:r>
            <a:r>
              <a:rPr lang="en-US" dirty="0" err="1" smtClean="0">
                <a:hlinkClick r:id="rId2" action="ppaction://hlinkpres?slideindex=1&amp;slidetitle="/>
              </a:rPr>
              <a:t>Puedes</a:t>
            </a:r>
            <a:r>
              <a:rPr lang="en-US" dirty="0" smtClean="0">
                <a:hlinkClick r:id="rId2" action="ppaction://hlinkpres?slideindex=1&amp;slidetitle="/>
              </a:rPr>
              <a:t> </a:t>
            </a:r>
            <a:r>
              <a:rPr lang="en-US" dirty="0" err="1" smtClean="0">
                <a:hlinkClick r:id="rId2" action="ppaction://hlinkpres?slideindex=1&amp;slidetitle="/>
              </a:rPr>
              <a:t>creer</a:t>
            </a:r>
            <a:r>
              <a:rPr lang="en-US" dirty="0" smtClean="0">
                <a:hlinkClick r:id="rId2" action="ppaction://hlinkpres?slideindex=1&amp;slidetitle="/>
              </a:rPr>
              <a:t> </a:t>
            </a:r>
            <a:r>
              <a:rPr lang="en-US" dirty="0" err="1" smtClean="0">
                <a:hlinkClick r:id="rId2" action="ppaction://hlinkpres?slideindex=1&amp;slidetitle="/>
              </a:rPr>
              <a:t>tus</a:t>
            </a:r>
            <a:r>
              <a:rPr lang="en-US" dirty="0" smtClean="0">
                <a:hlinkClick r:id="rId2" action="ppaction://hlinkpres?slideindex=1&amp;slidetitle="/>
              </a:rPr>
              <a:t> </a:t>
            </a:r>
            <a:r>
              <a:rPr lang="en-US" dirty="0" err="1" smtClean="0">
                <a:hlinkClick r:id="rId2" action="ppaction://hlinkpres?slideindex=1&amp;slidetitle="/>
              </a:rPr>
              <a:t>propios</a:t>
            </a:r>
            <a:r>
              <a:rPr lang="en-US" dirty="0" smtClean="0">
                <a:hlinkClick r:id="rId2" action="ppaction://hlinkpres?slideindex=1&amp;slidetitle="/>
              </a:rPr>
              <a:t> </a:t>
            </a:r>
            <a:r>
              <a:rPr lang="en-US" dirty="0" err="1" smtClean="0">
                <a:hlinkClick r:id="rId2" action="ppaction://hlinkpres?slideindex=1&amp;slidetitle="/>
              </a:rPr>
              <a:t>ojos</a:t>
            </a:r>
            <a:r>
              <a:rPr lang="en-US" dirty="0" smtClean="0">
                <a:hlinkClick r:id="rId2" action="ppaction://hlinkpres?slideindex=1&amp;slidetitle="/>
              </a:rPr>
              <a:t>?</a:t>
            </a:r>
            <a:endParaRPr lang="en-US" dirty="0"/>
          </a:p>
        </p:txBody>
      </p:sp>
      <p:pic>
        <p:nvPicPr>
          <p:cNvPr id="1026" name="Picture 2" descr="C:\Users\Fulton\AppData\Local\Microsoft\Windows\INetCache\IE\7TI8WEQT\cartoon-eyes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03208">
            <a:off x="392837" y="4724400"/>
            <a:ext cx="3048000" cy="1467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4330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5800" y="1524000"/>
            <a:ext cx="7696200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000" dirty="0" smtClean="0"/>
              <a:t>El </a:t>
            </a:r>
            <a:r>
              <a:rPr lang="en-US" sz="2000" dirty="0" err="1" smtClean="0"/>
              <a:t>proceso</a:t>
            </a:r>
            <a:r>
              <a:rPr lang="en-US" sz="2000" dirty="0" smtClean="0"/>
              <a:t> CONSCIENTE de … </a:t>
            </a:r>
          </a:p>
          <a:p>
            <a:pPr marL="800100" lvl="1" indent="-342900">
              <a:spcAft>
                <a:spcPts val="1200"/>
              </a:spcAft>
              <a:buFont typeface="Arial" pitchFamily="34" charset="0"/>
              <a:buChar char="•"/>
            </a:pPr>
            <a:r>
              <a:rPr lang="en-US" sz="2000" dirty="0" err="1" smtClean="0"/>
              <a:t>chequear</a:t>
            </a:r>
            <a:r>
              <a:rPr lang="en-US" sz="2000" dirty="0" smtClean="0"/>
              <a:t> SUPOSICIONES and PREFERENCIAS y </a:t>
            </a:r>
            <a:r>
              <a:rPr lang="en-US" sz="2000" dirty="0" err="1" smtClean="0"/>
              <a:t>canalizarlos</a:t>
            </a:r>
            <a:r>
              <a:rPr lang="en-US" sz="2000" dirty="0" smtClean="0"/>
              <a:t> </a:t>
            </a:r>
            <a:r>
              <a:rPr lang="en-US" sz="2000" dirty="0" err="1" smtClean="0"/>
              <a:t>hacia</a:t>
            </a:r>
            <a:r>
              <a:rPr lang="en-US" sz="2000" dirty="0" smtClean="0"/>
              <a:t> las HIPOTESIS que </a:t>
            </a:r>
            <a:r>
              <a:rPr lang="en-US" sz="2000" dirty="0" err="1" smtClean="0"/>
              <a:t>rigorosamente</a:t>
            </a:r>
            <a:r>
              <a:rPr lang="en-US" sz="2000" dirty="0" smtClean="0"/>
              <a:t> </a:t>
            </a:r>
            <a:r>
              <a:rPr lang="en-US" sz="2000" dirty="0" err="1" smtClean="0"/>
              <a:t>probamos</a:t>
            </a:r>
            <a:endParaRPr lang="en-US" sz="2000" dirty="0" smtClean="0"/>
          </a:p>
          <a:p>
            <a:pPr marL="800100" lvl="1" indent="-342900">
              <a:spcAft>
                <a:spcPts val="1200"/>
              </a:spcAft>
              <a:buFont typeface="Arial" pitchFamily="34" charset="0"/>
              <a:buChar char="•"/>
            </a:pPr>
            <a:r>
              <a:rPr lang="en-US" sz="2000" dirty="0" smtClean="0"/>
              <a:t>saber </a:t>
            </a:r>
            <a:r>
              <a:rPr lang="en-US" sz="2000" dirty="0" err="1" smtClean="0"/>
              <a:t>los</a:t>
            </a:r>
            <a:r>
              <a:rPr lang="en-US" sz="2000" dirty="0" smtClean="0"/>
              <a:t> HECHOs and </a:t>
            </a:r>
            <a:r>
              <a:rPr lang="en-US" sz="2000" dirty="0" err="1" smtClean="0"/>
              <a:t>examinar</a:t>
            </a:r>
            <a:r>
              <a:rPr lang="en-US" sz="2000" dirty="0" smtClean="0"/>
              <a:t> </a:t>
            </a:r>
            <a:r>
              <a:rPr lang="en-US" sz="2000" dirty="0" err="1" smtClean="0"/>
              <a:t>sus</a:t>
            </a:r>
            <a:r>
              <a:rPr lang="en-US" sz="2000" dirty="0" smtClean="0"/>
              <a:t> FUENTES</a:t>
            </a:r>
          </a:p>
          <a:p>
            <a:pPr marL="800100" lvl="1" indent="-342900">
              <a:spcAft>
                <a:spcPts val="1200"/>
              </a:spcAft>
              <a:buFont typeface="Arial" pitchFamily="34" charset="0"/>
              <a:buChar char="•"/>
            </a:pPr>
            <a:r>
              <a:rPr lang="en-US" sz="2000" dirty="0" err="1" smtClean="0"/>
              <a:t>admitir</a:t>
            </a:r>
            <a:r>
              <a:rPr lang="en-US" sz="2000" dirty="0" smtClean="0"/>
              <a:t> FALTAS </a:t>
            </a:r>
            <a:r>
              <a:rPr lang="en-US" sz="2000" dirty="0" err="1" smtClean="0"/>
              <a:t>en</a:t>
            </a:r>
            <a:r>
              <a:rPr lang="en-US" sz="2000" dirty="0" smtClean="0"/>
              <a:t> </a:t>
            </a:r>
            <a:r>
              <a:rPr lang="en-US" sz="2000" dirty="0" err="1" smtClean="0"/>
              <a:t>nuestra</a:t>
            </a:r>
            <a:r>
              <a:rPr lang="en-US" sz="2000" dirty="0" smtClean="0"/>
              <a:t> </a:t>
            </a:r>
            <a:r>
              <a:rPr lang="en-US" sz="2000" dirty="0" err="1" smtClean="0"/>
              <a:t>información</a:t>
            </a:r>
            <a:r>
              <a:rPr lang="en-US" sz="2000" dirty="0" smtClean="0"/>
              <a:t> y </a:t>
            </a:r>
            <a:r>
              <a:rPr lang="en-US" sz="2000" dirty="0" err="1" smtClean="0"/>
              <a:t>explorar</a:t>
            </a:r>
            <a:r>
              <a:rPr lang="en-US" sz="2000" dirty="0" smtClean="0"/>
              <a:t> </a:t>
            </a:r>
            <a:r>
              <a:rPr lang="en-US" sz="2000" dirty="0" err="1" smtClean="0"/>
              <a:t>posibles</a:t>
            </a:r>
            <a:r>
              <a:rPr lang="en-US" sz="2000" dirty="0" smtClean="0"/>
              <a:t> </a:t>
            </a:r>
            <a:r>
              <a:rPr lang="en-US" sz="2000" dirty="0" err="1" smtClean="0"/>
              <a:t>fuentes</a:t>
            </a:r>
            <a:r>
              <a:rPr lang="en-US" sz="2000" dirty="0" smtClean="0"/>
              <a:t> </a:t>
            </a:r>
            <a:r>
              <a:rPr lang="en-US" sz="2000" dirty="0" err="1" smtClean="0"/>
              <a:t>alternativas</a:t>
            </a:r>
            <a:endParaRPr lang="en-US" sz="2000" dirty="0" smtClean="0"/>
          </a:p>
          <a:p>
            <a:pPr marL="800100" lvl="1" indent="-342900">
              <a:spcAft>
                <a:spcPts val="1200"/>
              </a:spcAft>
              <a:buFont typeface="Arial" pitchFamily="34" charset="0"/>
              <a:buChar char="•"/>
            </a:pPr>
            <a:r>
              <a:rPr lang="en-US" sz="2000" dirty="0" err="1" smtClean="0"/>
              <a:t>examinar</a:t>
            </a:r>
            <a:r>
              <a:rPr lang="en-US" sz="2000" dirty="0" smtClean="0"/>
              <a:t> </a:t>
            </a:r>
            <a:r>
              <a:rPr lang="en-US" sz="2000" dirty="0" err="1" smtClean="0"/>
              <a:t>los</a:t>
            </a:r>
            <a:r>
              <a:rPr lang="en-US" sz="2000" dirty="0" smtClean="0"/>
              <a:t> IMPULSORES y TENDENCIAS de </a:t>
            </a:r>
            <a:r>
              <a:rPr lang="en-US" sz="2000" dirty="0" err="1" smtClean="0"/>
              <a:t>una</a:t>
            </a:r>
            <a:r>
              <a:rPr lang="en-US" sz="2000" dirty="0" smtClean="0"/>
              <a:t> </a:t>
            </a:r>
            <a:r>
              <a:rPr lang="en-US" sz="2000" dirty="0" err="1" smtClean="0"/>
              <a:t>situación</a:t>
            </a:r>
            <a:endParaRPr lang="en-US" sz="2000" dirty="0" smtClean="0"/>
          </a:p>
          <a:p>
            <a:pPr marL="800100" lvl="1" indent="-342900">
              <a:spcAft>
                <a:spcPts val="1200"/>
              </a:spcAft>
              <a:buFont typeface="Arial" pitchFamily="34" charset="0"/>
              <a:buChar char="•"/>
            </a:pPr>
            <a:r>
              <a:rPr lang="en-US" sz="2000" dirty="0" err="1" smtClean="0"/>
              <a:t>considerar</a:t>
            </a:r>
            <a:r>
              <a:rPr lang="en-US" sz="2000" dirty="0" smtClean="0"/>
              <a:t> las </a:t>
            </a:r>
            <a:r>
              <a:rPr lang="en-US" sz="2000" dirty="0" err="1" smtClean="0"/>
              <a:t>probabilidades</a:t>
            </a:r>
            <a:r>
              <a:rPr lang="en-US" sz="2000" dirty="0" smtClean="0"/>
              <a:t> de VARIOS ESCENARIOS</a:t>
            </a:r>
          </a:p>
          <a:p>
            <a:pPr marL="800100" lvl="1" indent="-342900">
              <a:spcAft>
                <a:spcPts val="1200"/>
              </a:spcAft>
              <a:buFont typeface="Arial" pitchFamily="34" charset="0"/>
              <a:buChar char="•"/>
            </a:pPr>
            <a:r>
              <a:rPr lang="en-US" sz="2000" dirty="0" err="1" smtClean="0"/>
              <a:t>examinar</a:t>
            </a:r>
            <a:r>
              <a:rPr lang="en-US" sz="2000" dirty="0" smtClean="0"/>
              <a:t> las IMPLICACIONES/REPERCUSIONES</a:t>
            </a:r>
          </a:p>
          <a:p>
            <a:pPr marL="800100" lvl="1" indent="-342900">
              <a:spcAft>
                <a:spcPts val="1200"/>
              </a:spcAft>
              <a:buFont typeface="Arial" pitchFamily="34" charset="0"/>
              <a:buChar char="•"/>
            </a:pPr>
            <a:r>
              <a:rPr lang="en-US" sz="2000" dirty="0" err="1" smtClean="0"/>
              <a:t>volver</a:t>
            </a:r>
            <a:r>
              <a:rPr lang="en-US" sz="2000" dirty="0" smtClean="0"/>
              <a:t> al principio – CHEQUEANDO, CHEQUEANDO, Y CHEQUEANDO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7</a:t>
            </a:fld>
            <a:endParaRPr lang="en-US"/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0989"/>
            <a:ext cx="8229600" cy="1143000"/>
          </a:xfrm>
        </p:spPr>
        <p:txBody>
          <a:bodyPr/>
          <a:lstStyle/>
          <a:p>
            <a:r>
              <a:rPr lang="en-US" dirty="0" smtClean="0"/>
              <a:t>¿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el arte del </a:t>
            </a:r>
            <a:r>
              <a:rPr lang="en-US" dirty="0" err="1" smtClean="0"/>
              <a:t>oficio</a:t>
            </a:r>
            <a:r>
              <a:rPr lang="en-US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3197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¿</a:t>
            </a:r>
            <a:r>
              <a:rPr lang="en-US" dirty="0" err="1" smtClean="0"/>
              <a:t>Quién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el </a:t>
            </a:r>
            <a:r>
              <a:rPr lang="en-US" dirty="0" err="1" smtClean="0"/>
              <a:t>analista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1219200" y="2333685"/>
            <a:ext cx="71628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La </a:t>
            </a:r>
            <a:r>
              <a:rPr lang="en-US" sz="2400" dirty="0" err="1" smtClean="0"/>
              <a:t>personalidad</a:t>
            </a:r>
            <a:r>
              <a:rPr lang="en-US" sz="2400" dirty="0" smtClean="0"/>
              <a:t> del </a:t>
            </a:r>
            <a:r>
              <a:rPr lang="en-US" sz="2400" dirty="0" err="1" smtClean="0"/>
              <a:t>analista</a:t>
            </a:r>
            <a:r>
              <a:rPr lang="en-US" sz="2400" dirty="0" smtClean="0"/>
              <a:t> </a:t>
            </a:r>
            <a:r>
              <a:rPr lang="en-US" sz="2400" dirty="0" err="1" smtClean="0"/>
              <a:t>muchas</a:t>
            </a:r>
            <a:r>
              <a:rPr lang="en-US" sz="2400" dirty="0" smtClean="0"/>
              <a:t> </a:t>
            </a:r>
            <a:r>
              <a:rPr lang="en-US" sz="2400" dirty="0" err="1" smtClean="0"/>
              <a:t>veces</a:t>
            </a:r>
            <a:r>
              <a:rPr lang="en-US" sz="2400" dirty="0" smtClean="0"/>
              <a:t> </a:t>
            </a:r>
            <a:r>
              <a:rPr lang="en-US" sz="2400" dirty="0" err="1" smtClean="0"/>
              <a:t>incluye</a:t>
            </a:r>
            <a:r>
              <a:rPr lang="en-US" sz="2400" dirty="0" smtClean="0"/>
              <a:t> …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400" dirty="0" err="1" smtClean="0"/>
              <a:t>curiosidad</a:t>
            </a:r>
            <a:r>
              <a:rPr lang="en-US" sz="2400" dirty="0" smtClean="0"/>
              <a:t> </a:t>
            </a:r>
            <a:r>
              <a:rPr lang="en-US" sz="2400" dirty="0" err="1" smtClean="0"/>
              <a:t>intensa</a:t>
            </a:r>
            <a:endParaRPr lang="en-US" sz="2400" dirty="0" smtClean="0"/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400" dirty="0" err="1" smtClean="0"/>
              <a:t>escepticismo</a:t>
            </a:r>
            <a:r>
              <a:rPr lang="en-US" sz="2400" dirty="0" smtClean="0"/>
              <a:t> </a:t>
            </a:r>
            <a:r>
              <a:rPr lang="en-US" sz="2400" dirty="0" err="1" smtClean="0"/>
              <a:t>sobre</a:t>
            </a:r>
            <a:r>
              <a:rPr lang="en-US" sz="2400" dirty="0" smtClean="0"/>
              <a:t> </a:t>
            </a:r>
            <a:r>
              <a:rPr lang="en-US" sz="2400" dirty="0" err="1" smtClean="0"/>
              <a:t>información</a:t>
            </a:r>
            <a:r>
              <a:rPr lang="en-US" sz="2400" dirty="0" smtClean="0"/>
              <a:t> y </a:t>
            </a:r>
            <a:r>
              <a:rPr lang="en-US" sz="2400" dirty="0" err="1" smtClean="0"/>
              <a:t>sus</a:t>
            </a:r>
            <a:r>
              <a:rPr lang="en-US" sz="2400" dirty="0" smtClean="0"/>
              <a:t> </a:t>
            </a:r>
            <a:r>
              <a:rPr lang="en-US" sz="2400" dirty="0" err="1" smtClean="0"/>
              <a:t>fuentes</a:t>
            </a:r>
            <a:endParaRPr lang="en-US" sz="2400" dirty="0" smtClean="0"/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400" dirty="0" err="1" smtClean="0"/>
              <a:t>idealismo</a:t>
            </a:r>
            <a:r>
              <a:rPr lang="en-US" sz="2400" dirty="0" smtClean="0"/>
              <a:t> (“truth shall set you free”)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400" dirty="0" err="1" smtClean="0"/>
              <a:t>pero</a:t>
            </a:r>
            <a:r>
              <a:rPr lang="en-US" sz="2400" dirty="0" smtClean="0"/>
              <a:t> no el </a:t>
            </a:r>
            <a:r>
              <a:rPr lang="en-US" sz="2400" dirty="0" err="1" smtClean="0"/>
              <a:t>cinismo</a:t>
            </a:r>
            <a:r>
              <a:rPr lang="en-US" sz="2400" dirty="0" smtClean="0"/>
              <a:t>, </a:t>
            </a:r>
            <a:r>
              <a:rPr lang="en-US" sz="2400" dirty="0" err="1" smtClean="0"/>
              <a:t>ni</a:t>
            </a:r>
            <a:r>
              <a:rPr lang="en-US" sz="2400" dirty="0" smtClean="0"/>
              <a:t> </a:t>
            </a:r>
            <a:r>
              <a:rPr lang="en-US" sz="2400" dirty="0" err="1" smtClean="0"/>
              <a:t>nihilismo</a:t>
            </a:r>
            <a:endParaRPr lang="en-US" sz="2400" dirty="0" smtClean="0"/>
          </a:p>
          <a:p>
            <a:endParaRPr lang="en-US" sz="2400" dirty="0"/>
          </a:p>
          <a:p>
            <a:r>
              <a:rPr lang="en-US" sz="2400" dirty="0" err="1" smtClean="0"/>
              <a:t>Él</a:t>
            </a:r>
            <a:r>
              <a:rPr lang="en-US" sz="2400" dirty="0" smtClean="0"/>
              <a:t>/</a:t>
            </a:r>
            <a:r>
              <a:rPr lang="en-US" sz="2400" dirty="0" err="1" smtClean="0"/>
              <a:t>ella</a:t>
            </a:r>
            <a:r>
              <a:rPr lang="en-US" sz="2400" dirty="0" smtClean="0"/>
              <a:t> a </a:t>
            </a:r>
            <a:r>
              <a:rPr lang="en-US" sz="2400" dirty="0" err="1" smtClean="0"/>
              <a:t>veces</a:t>
            </a:r>
            <a:r>
              <a:rPr lang="en-US" sz="2400" dirty="0" smtClean="0"/>
              <a:t> </a:t>
            </a:r>
            <a:r>
              <a:rPr lang="en-US" sz="2400" dirty="0" err="1" smtClean="0"/>
              <a:t>aparece</a:t>
            </a:r>
            <a:r>
              <a:rPr lang="en-US" sz="2400" dirty="0" smtClean="0"/>
              <a:t> </a:t>
            </a:r>
            <a:r>
              <a:rPr lang="en-US" sz="2400" dirty="0" err="1" smtClean="0"/>
              <a:t>ambivalente</a:t>
            </a:r>
            <a:r>
              <a:rPr lang="en-US" sz="2400" dirty="0" smtClean="0"/>
              <a:t> </a:t>
            </a:r>
            <a:r>
              <a:rPr lang="en-US" sz="2400" dirty="0" err="1" smtClean="0"/>
              <a:t>sobre</a:t>
            </a:r>
            <a:r>
              <a:rPr lang="en-US" sz="2400" dirty="0" smtClean="0"/>
              <a:t> …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400" dirty="0" err="1" smtClean="0"/>
              <a:t>relaciones</a:t>
            </a:r>
            <a:r>
              <a:rPr lang="en-US" sz="2400" dirty="0" smtClean="0"/>
              <a:t> con el </a:t>
            </a:r>
            <a:r>
              <a:rPr lang="en-US" sz="2400" dirty="0" err="1" smtClean="0"/>
              <a:t>equipo</a:t>
            </a:r>
            <a:endParaRPr lang="en-US" sz="2400" dirty="0" smtClean="0"/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400" dirty="0" err="1" smtClean="0"/>
              <a:t>capacidad</a:t>
            </a:r>
            <a:r>
              <a:rPr lang="en-US" sz="2400" dirty="0" smtClean="0"/>
              <a:t> de </a:t>
            </a:r>
            <a:r>
              <a:rPr lang="en-US" sz="2400" dirty="0" err="1" smtClean="0"/>
              <a:t>llegar</a:t>
            </a:r>
            <a:r>
              <a:rPr lang="en-US" sz="2400" dirty="0" smtClean="0"/>
              <a:t> a </a:t>
            </a:r>
            <a:r>
              <a:rPr lang="en-US" sz="2400" dirty="0" err="1" smtClean="0"/>
              <a:t>conclusiones</a:t>
            </a:r>
            <a:endParaRPr lang="en-US" sz="2400" dirty="0" smtClean="0"/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400" dirty="0" smtClean="0"/>
              <a:t>balance entre </a:t>
            </a:r>
            <a:r>
              <a:rPr lang="en-US" sz="2400" dirty="0" err="1" smtClean="0"/>
              <a:t>arrogancia</a:t>
            </a:r>
            <a:r>
              <a:rPr lang="en-US" sz="2400" dirty="0" smtClean="0"/>
              <a:t> y </a:t>
            </a:r>
            <a:r>
              <a:rPr lang="en-US" sz="2400" dirty="0" err="1" smtClean="0"/>
              <a:t>humildad</a:t>
            </a:r>
            <a:r>
              <a:rPr lang="en-US" sz="2400" dirty="0" smtClean="0"/>
              <a:t> (!!!!)</a:t>
            </a:r>
          </a:p>
        </p:txBody>
      </p:sp>
      <p:sp>
        <p:nvSpPr>
          <p:cNvPr id="5" name="Rectangle 4"/>
          <p:cNvSpPr/>
          <p:nvPr/>
        </p:nvSpPr>
        <p:spPr>
          <a:xfrm rot="20959222">
            <a:off x="294352" y="1557105"/>
            <a:ext cx="3933009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Tradecraft</a:t>
            </a:r>
            <a:endParaRPr lang="en-US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201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Ejemplos</a:t>
            </a:r>
            <a:endParaRPr lang="en-US" sz="2400" dirty="0"/>
          </a:p>
        </p:txBody>
      </p:sp>
      <p:sp>
        <p:nvSpPr>
          <p:cNvPr id="6" name="Rectangle 5"/>
          <p:cNvSpPr/>
          <p:nvPr/>
        </p:nvSpPr>
        <p:spPr>
          <a:xfrm rot="20959222">
            <a:off x="20122" y="892763"/>
            <a:ext cx="3933009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Tradecraft</a:t>
            </a:r>
            <a:endParaRPr lang="en-US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7096398"/>
              </p:ext>
            </p:extLst>
          </p:nvPr>
        </p:nvGraphicFramePr>
        <p:xfrm>
          <a:off x="838200" y="1752600"/>
          <a:ext cx="7772401" cy="45456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47180"/>
                <a:gridCol w="208280"/>
                <a:gridCol w="4216941"/>
              </a:tblGrid>
              <a:tr h="430829"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30829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tx1"/>
                          </a:solidFill>
                          <a:cs typeface="Times New Roman" pitchFamily="18" charset="0"/>
                        </a:rPr>
                        <a:t>¿</a:t>
                      </a:r>
                      <a:r>
                        <a:rPr lang="en-US" sz="2400" dirty="0" err="1" smtClean="0">
                          <a:solidFill>
                            <a:schemeClr val="tx1"/>
                          </a:solidFill>
                          <a:cs typeface="Times New Roman" pitchFamily="18" charset="0"/>
                        </a:rPr>
                        <a:t>Cúales</a:t>
                      </a:r>
                      <a:r>
                        <a:rPr lang="en-US" sz="2400" dirty="0" smtClean="0">
                          <a:solidFill>
                            <a:schemeClr val="tx1"/>
                          </a:solidFill>
                          <a:cs typeface="Times New Roman" pitchFamily="18" charset="0"/>
                        </a:rPr>
                        <a:t> son …		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30829">
                <a:tc>
                  <a:txBody>
                    <a:bodyPr/>
                    <a:lstStyle/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las </a:t>
                      </a:r>
                      <a:r>
                        <a:rPr lang="en-US" sz="24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presunciones</a:t>
                      </a:r>
                      <a:endParaRPr lang="en-US" sz="24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latinLnBrk="0" hangingPunct="1"/>
                      <a:r>
                        <a:rPr lang="es-ES" sz="2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el terrorismo</a:t>
                      </a:r>
                      <a:r>
                        <a:rPr lang="en-US" sz="2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?</a:t>
                      </a:r>
                      <a:endParaRPr lang="en-US" sz="2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30829">
                <a:tc>
                  <a:txBody>
                    <a:bodyPr/>
                    <a:lstStyle/>
                    <a:p>
                      <a:pPr marL="457200" marR="0" lvl="2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las </a:t>
                      </a:r>
                      <a:r>
                        <a:rPr lang="en-US" sz="24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hipóteses</a:t>
                      </a:r>
                      <a:endParaRPr lang="en-US" sz="2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1"/>
                      <a:r>
                        <a:rPr lang="en-US" sz="24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cambio</a:t>
                      </a:r>
                      <a:r>
                        <a:rPr lang="en-US" sz="2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24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en</a:t>
                      </a:r>
                      <a:r>
                        <a:rPr lang="en-US" sz="2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2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Cuba?</a:t>
                      </a:r>
                      <a:endParaRPr lang="en-US" sz="2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30829">
                <a:tc>
                  <a:txBody>
                    <a:bodyPr/>
                    <a:lstStyle/>
                    <a:p>
                      <a:pPr lvl="1"/>
                      <a:r>
                        <a:rPr lang="en-US" sz="24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elementos</a:t>
                      </a:r>
                      <a:r>
                        <a:rPr lang="en-US" sz="2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 claves</a:t>
                      </a:r>
                      <a:endParaRPr lang="en-US" sz="2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1"/>
                      <a:r>
                        <a:rPr lang="en-US" sz="24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guerra</a:t>
                      </a:r>
                      <a:r>
                        <a:rPr lang="en-US" sz="2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 civil </a:t>
                      </a:r>
                      <a:r>
                        <a:rPr lang="en-US" sz="24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en</a:t>
                      </a:r>
                      <a:r>
                        <a:rPr lang="en-US" sz="2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24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Siria</a:t>
                      </a:r>
                      <a:r>
                        <a:rPr lang="en-US" sz="2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?</a:t>
                      </a:r>
                      <a:endParaRPr lang="en-US" sz="2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30829">
                <a:tc>
                  <a:txBody>
                    <a:bodyPr/>
                    <a:lstStyle/>
                    <a:p>
                      <a:pPr marL="914400" marR="0" lvl="3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impulsores</a:t>
                      </a:r>
                      <a:endParaRPr lang="en-US" sz="2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1"/>
                      <a:r>
                        <a:rPr lang="en-US" sz="2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la</a:t>
                      </a:r>
                      <a:r>
                        <a:rPr lang="en-US" sz="2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24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migración</a:t>
                      </a:r>
                      <a:r>
                        <a:rPr lang="en-US" sz="2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24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hacia</a:t>
                      </a:r>
                      <a:r>
                        <a:rPr lang="en-US" sz="2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 EEUU?</a:t>
                      </a:r>
                      <a:endParaRPr lang="en-US" sz="2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30829">
                <a:tc>
                  <a:txBody>
                    <a:bodyPr/>
                    <a:lstStyle/>
                    <a:p>
                      <a:pPr marL="914400" marR="0" lvl="3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tendencias</a:t>
                      </a:r>
                      <a:endParaRPr lang="en-US" sz="2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1"/>
                      <a:r>
                        <a:rPr lang="es-ES" sz="2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el narcotráfico?</a:t>
                      </a:r>
                      <a:endParaRPr lang="en-US" sz="2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30829">
                <a:tc>
                  <a:txBody>
                    <a:bodyPr/>
                    <a:lstStyle/>
                    <a:p>
                      <a:pPr marL="914400" marR="0" lvl="3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escenarios</a:t>
                      </a:r>
                      <a:endParaRPr lang="en-US" sz="2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1"/>
                      <a:r>
                        <a:rPr lang="es-ES" sz="2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la pobreza?</a:t>
                      </a:r>
                      <a:endParaRPr lang="en-US" sz="2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30829">
                <a:tc>
                  <a:txBody>
                    <a:bodyPr/>
                    <a:lstStyle/>
                    <a:p>
                      <a:pPr marL="914400" marR="0" lvl="3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implicaciones</a:t>
                      </a:r>
                      <a:endParaRPr lang="en-US" sz="2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1"/>
                      <a:r>
                        <a:rPr lang="en-US" sz="24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calentamiento</a:t>
                      </a:r>
                      <a:r>
                        <a:rPr lang="en-US" sz="2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24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ambiental</a:t>
                      </a:r>
                      <a:r>
                        <a:rPr lang="en-US" sz="2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?</a:t>
                      </a:r>
                      <a:endParaRPr lang="en-US" sz="2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30829">
                <a:tc>
                  <a:txBody>
                    <a:bodyPr/>
                    <a:lstStyle/>
                    <a:p>
                      <a:pPr marL="914400" marR="0" lvl="3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1"/>
                      <a:endParaRPr lang="en-US" sz="2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9</a:t>
            </a:fld>
            <a:endParaRPr lang="en-US"/>
          </a:p>
        </p:txBody>
      </p:sp>
      <p:sp>
        <p:nvSpPr>
          <p:cNvPr id="2" name="Left Brace 1"/>
          <p:cNvSpPr/>
          <p:nvPr/>
        </p:nvSpPr>
        <p:spPr>
          <a:xfrm>
            <a:off x="4158079" y="2590800"/>
            <a:ext cx="685800" cy="3200400"/>
          </a:xfrm>
          <a:prstGeom prst="lef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601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</TotalTime>
  <Words>761</Words>
  <Application>Microsoft Office PowerPoint</Application>
  <PresentationFormat>On-screen Show (4:3)</PresentationFormat>
  <Paragraphs>91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¿Qué es “el arte del oficio analítico”?</vt:lpstr>
      <vt:lpstr>¿Qué es el arte del oficio analítico?</vt:lpstr>
      <vt:lpstr>¿Qué es el arte del oficio?</vt:lpstr>
      <vt:lpstr>¿Qué es el arte del oficio?</vt:lpstr>
      <vt:lpstr>¿Qué es el arte del oficio?</vt:lpstr>
      <vt:lpstr>¿Qué es el arte del oficio?</vt:lpstr>
      <vt:lpstr>¿Qué es el arte del oficio?</vt:lpstr>
      <vt:lpstr>¿Quién es el analista?</vt:lpstr>
      <vt:lpstr>Ejemplos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fulton</dc:creator>
  <cp:lastModifiedBy>fulton</cp:lastModifiedBy>
  <cp:revision>27</cp:revision>
  <cp:lastPrinted>2017-06-11T00:37:27Z</cp:lastPrinted>
  <dcterms:created xsi:type="dcterms:W3CDTF">2017-05-30T17:16:48Z</dcterms:created>
  <dcterms:modified xsi:type="dcterms:W3CDTF">2017-06-11T13:56:17Z</dcterms:modified>
</cp:coreProperties>
</file>