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7" r:id="rId2"/>
    <p:sldId id="272" r:id="rId3"/>
    <p:sldId id="286" r:id="rId4"/>
    <p:sldId id="287" r:id="rId5"/>
    <p:sldId id="285" r:id="rId6"/>
    <p:sldId id="273" r:id="rId7"/>
    <p:sldId id="258" r:id="rId8"/>
    <p:sldId id="259" r:id="rId9"/>
    <p:sldId id="288" r:id="rId10"/>
    <p:sldId id="269" r:id="rId11"/>
    <p:sldId id="294" r:id="rId12"/>
    <p:sldId id="293" r:id="rId13"/>
    <p:sldId id="292" r:id="rId14"/>
    <p:sldId id="291" r:id="rId15"/>
    <p:sldId id="290" r:id="rId16"/>
    <p:sldId id="295" r:id="rId17"/>
    <p:sldId id="270" r:id="rId18"/>
    <p:sldId id="271" r:id="rId19"/>
    <p:sldId id="298" r:id="rId20"/>
    <p:sldId id="274" r:id="rId21"/>
    <p:sldId id="297" r:id="rId22"/>
    <p:sldId id="299" r:id="rId23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78627C28-4879-432E-9F57-147086FBF72D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95941C62-1332-4F2D-86D8-F2044D063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8479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04501EC5-3E47-46B0-AD83-1357302961EE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3C4D28FD-7034-4DB4-B6E1-C5B1B32A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54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5522B-0861-45C2-9F6C-C8B4BEC49E7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92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154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810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061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44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387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9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552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017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611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428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751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8CDB7-DB0F-4FA1-8B0E-B7D325F989B6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AF521-49BB-49A6-9340-5EC01B6D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2245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timer/m62_PowerPoint_2010-Digital-Clock-30-mins.pptx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timer/m62_PowerPoint_2010-Digital-Clock-30-mins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20_team%20signup.pptx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65556"/>
            <a:ext cx="8229600" cy="1200329"/>
          </a:xfrm>
        </p:spPr>
        <p:txBody>
          <a:bodyPr wrap="square">
            <a:spAutoFit/>
          </a:bodyPr>
          <a:lstStyle/>
          <a:p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ES" sz="3600" dirty="0" smtClean="0"/>
              <a:t>Preparación de un informe oral</a:t>
            </a:r>
            <a:endParaRPr lang="en-US" sz="3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832270"/>
              </p:ext>
            </p:extLst>
          </p:nvPr>
        </p:nvGraphicFramePr>
        <p:xfrm>
          <a:off x="1143000" y="1536658"/>
          <a:ext cx="7086601" cy="11116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5903"/>
                <a:gridCol w="265748"/>
                <a:gridCol w="5314950"/>
              </a:tblGrid>
              <a:tr h="1111646"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Propósitos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Profundizar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entendimiento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del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decisor</a:t>
                      </a:r>
                      <a:endParaRPr lang="en-US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Practicar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arte del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oficio</a:t>
                      </a:r>
                      <a:endParaRPr lang="en-US" sz="20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Practicar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informe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escrito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y oral 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730787"/>
              </p:ext>
            </p:extLst>
          </p:nvPr>
        </p:nvGraphicFramePr>
        <p:xfrm>
          <a:off x="1143000" y="2984473"/>
          <a:ext cx="7086601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5903"/>
                <a:gridCol w="265748"/>
                <a:gridCol w="5314950"/>
              </a:tblGrid>
              <a:tr h="2018919"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Ahora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Elegir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 “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pareja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” para 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formar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 “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equipo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”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Elegir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tema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para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analizar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e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informar</a:t>
                      </a:r>
                      <a:endParaRPr lang="en-US" sz="20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ES" sz="2000" b="0" baseline="0" dirty="0" smtClean="0">
                          <a:solidFill>
                            <a:schemeClr val="tx1"/>
                          </a:solidFill>
                        </a:rPr>
                        <a:t>Empezar a articular …</a:t>
                      </a:r>
                      <a:endParaRPr lang="en-US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¿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Qué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pasa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¿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Cúales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son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los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intereses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del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decisor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¿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Qué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opciones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tiene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el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decisor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¿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Cúal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es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la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calidad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de mi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información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232105"/>
              </p:ext>
            </p:extLst>
          </p:nvPr>
        </p:nvGraphicFramePr>
        <p:xfrm>
          <a:off x="1143000" y="5334000"/>
          <a:ext cx="7086601" cy="1056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5903"/>
                <a:gridCol w="265748"/>
                <a:gridCol w="5314950"/>
              </a:tblGrid>
              <a:tr h="1056063"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Mañana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función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analistas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 </a:t>
                      </a: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Preparar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presentar</a:t>
                      </a:r>
                      <a:endParaRPr lang="en-US" sz="20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función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decisores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 </a:t>
                      </a: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Hacer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decisiones</a:t>
                      </a:r>
                      <a:endParaRPr lang="en-US" sz="20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Evalorar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procesos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presentaciones</a:t>
                      </a:r>
                      <a:endParaRPr lang="en-US" sz="20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3547292" y="2599062"/>
            <a:ext cx="4875212" cy="1058538"/>
            <a:chOff x="3547292" y="2599062"/>
            <a:chExt cx="4875212" cy="1058538"/>
          </a:xfrm>
        </p:grpSpPr>
        <p:sp>
          <p:nvSpPr>
            <p:cNvPr id="5" name="Oval 4"/>
            <p:cNvSpPr/>
            <p:nvPr/>
          </p:nvSpPr>
          <p:spPr>
            <a:xfrm>
              <a:off x="3547292" y="3332272"/>
              <a:ext cx="719908" cy="32532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>
              <a:stCxn id="5" idx="7"/>
            </p:cNvCxnSpPr>
            <p:nvPr/>
          </p:nvCxnSpPr>
          <p:spPr>
            <a:xfrm flipV="1">
              <a:off x="4161772" y="2819400"/>
              <a:ext cx="3001028" cy="56051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162800" y="2599062"/>
              <a:ext cx="1259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de </a:t>
              </a:r>
              <a:r>
                <a:rPr lang="en-US" dirty="0" err="1" smtClean="0">
                  <a:solidFill>
                    <a:srgbClr val="FF0000"/>
                  </a:solidFill>
                </a:rPr>
                <a:t>una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en-US" dirty="0" err="1" smtClean="0">
                  <a:solidFill>
                    <a:srgbClr val="FF0000"/>
                  </a:solidFill>
                </a:rPr>
                <a:t>lista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81000" y="304800"/>
            <a:ext cx="279749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Nuestro</a:t>
            </a:r>
            <a:r>
              <a:rPr lang="en-US" dirty="0"/>
              <a:t> </a:t>
            </a:r>
            <a:r>
              <a:rPr lang="en-US" dirty="0" err="1"/>
              <a:t>Ejercicio</a:t>
            </a:r>
            <a:r>
              <a:rPr lang="en-US" dirty="0"/>
              <a:t> (</a:t>
            </a:r>
            <a:r>
              <a:rPr lang="es-ES" dirty="0"/>
              <a:t>Mañana):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280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148282"/>
              </p:ext>
            </p:extLst>
          </p:nvPr>
        </p:nvGraphicFramePr>
        <p:xfrm>
          <a:off x="843516" y="2286000"/>
          <a:ext cx="7462284" cy="39535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73664"/>
                <a:gridCol w="5188620"/>
              </a:tblGrid>
              <a:tr h="5786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El tema</a:t>
                      </a:r>
                      <a:endParaRPr lang="en-US" sz="16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¿A qué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aspectos del asunto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quiero yo llamar la atención de los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decisores?  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44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Informaci</a:t>
                      </a:r>
                      <a:r>
                        <a:rPr lang="es-ES" sz="1600" b="1" kern="120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ón</a:t>
                      </a:r>
                      <a:r>
                        <a:rPr lang="es-ES" sz="1600" b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/análisis</a:t>
                      </a:r>
                      <a:endParaRPr lang="en-US" sz="1600" b="1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¿Qué pasa, y por qué?  ¿Cuáles son los impulsores, las tendencias actuales, los escenarios, los variables?</a:t>
                      </a:r>
                      <a:endParaRPr lang="en-US" sz="1600" b="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Los </a:t>
                      </a:r>
                      <a:r>
                        <a:rPr lang="es-US" sz="16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intereses</a:t>
                      </a:r>
                      <a:endParaRPr lang="en-US" sz="16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¿Por qué es este tema importante para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los decisores? 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¿Cómo aumenta (o disminuye)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</a:t>
                      </a:r>
                      <a:r>
                        <a:rPr lang="es-US" sz="1600" b="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ventaja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del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país/empresa? ¿Cuáles son los escenarios beneficiosos, y de los escenarios dañinos?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10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Las opciones</a:t>
                      </a:r>
                      <a:endParaRPr lang="en-US" sz="16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¿Qué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puede hacer el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decisor para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influir la situación y prepararse para las consecuencias?  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3414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 inteligencia</a:t>
                      </a:r>
                      <a:endParaRPr lang="en-US" sz="16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¿Qué información tenemos ahora, y qué información tenemos que recoger o desarrollar, para ayudar al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decisor entender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 situación, tener alguna influencia sobre ella, y por lo menos reaccionar a ella?  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43516" y="1523999"/>
            <a:ext cx="53569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lo que </a:t>
            </a: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decisor</a:t>
            </a:r>
            <a:r>
              <a:rPr lang="en-US" sz="2400" dirty="0" smtClean="0"/>
              <a:t> </a:t>
            </a:r>
            <a:r>
              <a:rPr lang="en-US" sz="2400" dirty="0" err="1" smtClean="0"/>
              <a:t>necesita</a:t>
            </a:r>
            <a:r>
              <a:rPr lang="en-US" sz="2400" dirty="0" smtClean="0"/>
              <a:t> saber?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452829"/>
            <a:ext cx="316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Presentaci</a:t>
            </a:r>
            <a:r>
              <a:rPr lang="es-ES" sz="2400" dirty="0" err="1" smtClean="0"/>
              <a:t>ón</a:t>
            </a:r>
            <a:r>
              <a:rPr lang="es-ES" sz="2400" dirty="0" smtClean="0"/>
              <a:t> de análisis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74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663266"/>
              </p:ext>
            </p:extLst>
          </p:nvPr>
        </p:nvGraphicFramePr>
        <p:xfrm>
          <a:off x="843516" y="2286000"/>
          <a:ext cx="7462284" cy="39535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73664"/>
                <a:gridCol w="5188620"/>
              </a:tblGrid>
              <a:tr h="5786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/>
                          </a:solidFill>
                          <a:effectLst/>
                        </a:rPr>
                        <a:t>El tema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/>
                          </a:solidFill>
                          <a:effectLst/>
                        </a:rPr>
                        <a:t>¿A qué </a:t>
                      </a:r>
                      <a:r>
                        <a:rPr lang="es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aspectos del asunto </a:t>
                      </a:r>
                      <a:r>
                        <a:rPr lang="es-US" sz="1600" b="0" dirty="0">
                          <a:solidFill>
                            <a:schemeClr val="tx1"/>
                          </a:solidFill>
                          <a:effectLst/>
                        </a:rPr>
                        <a:t>quiero yo llamar la atención de los </a:t>
                      </a:r>
                      <a:r>
                        <a:rPr lang="es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decisores?  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44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Informaci</a:t>
                      </a:r>
                      <a:r>
                        <a:rPr lang="es-ES" sz="1600" b="1" kern="120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ón</a:t>
                      </a:r>
                      <a:r>
                        <a:rPr lang="es-ES" sz="1600" b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/análisis</a:t>
                      </a:r>
                      <a:endParaRPr lang="en-US" sz="1600" b="1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¿Qué pasa, y por qué?  ¿Cuáles son los impulsores, las tendencias actuales, los escenarios, los variables?</a:t>
                      </a:r>
                      <a:endParaRPr lang="en-US" sz="1600" b="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Los </a:t>
                      </a:r>
                      <a:r>
                        <a:rPr lang="es-US" sz="16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intereses</a:t>
                      </a:r>
                      <a:endParaRPr lang="en-US" sz="16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¿Por qué es este tema importante para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los decisores? 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¿Cómo aumenta (o disminuye)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</a:t>
                      </a:r>
                      <a:r>
                        <a:rPr lang="es-US" sz="1600" b="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ventaja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del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país/empresa? ¿Cuáles son los escenarios beneficiosos, y de los escenarios dañinos?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10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Las opciones</a:t>
                      </a:r>
                      <a:endParaRPr lang="en-US" sz="16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¿Qué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puede hacer el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decisor para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influir la situación y prepararse para las consecuencias?  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3414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 inteligencia</a:t>
                      </a:r>
                      <a:endParaRPr lang="en-US" sz="16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¿Qué información tenemos ahora, y qué información tenemos que recoger o desarrollar, para ayudar al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decisor entender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 situación, tener alguna influencia sobre ella, y por lo menos reaccionar a ella?  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43516" y="1523999"/>
            <a:ext cx="53569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lo que </a:t>
            </a: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decisor</a:t>
            </a:r>
            <a:r>
              <a:rPr lang="en-US" sz="2400" dirty="0" smtClean="0"/>
              <a:t> </a:t>
            </a:r>
            <a:r>
              <a:rPr lang="en-US" sz="2400" dirty="0" err="1" smtClean="0"/>
              <a:t>necesita</a:t>
            </a:r>
            <a:r>
              <a:rPr lang="en-US" sz="2400" dirty="0" smtClean="0"/>
              <a:t> saber?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452829"/>
            <a:ext cx="316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Presentaci</a:t>
            </a:r>
            <a:r>
              <a:rPr lang="es-ES" sz="2400" dirty="0" err="1" smtClean="0"/>
              <a:t>ón</a:t>
            </a:r>
            <a:r>
              <a:rPr lang="es-ES" sz="2400" dirty="0" smtClean="0"/>
              <a:t> de análisis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1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505992"/>
              </p:ext>
            </p:extLst>
          </p:nvPr>
        </p:nvGraphicFramePr>
        <p:xfrm>
          <a:off x="843516" y="2286000"/>
          <a:ext cx="7462284" cy="39535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73664"/>
                <a:gridCol w="5188620"/>
              </a:tblGrid>
              <a:tr h="5786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El tema</a:t>
                      </a:r>
                      <a:endParaRPr lang="en-US" sz="16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¿A qué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aspectos del asunto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quiero yo llamar la atención de los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decisores?  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44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Informaci</a:t>
                      </a:r>
                      <a:r>
                        <a:rPr lang="es-ES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ón</a:t>
                      </a:r>
                      <a:r>
                        <a:rPr lang="es-E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/análisis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¿Qué pasa, y por qué?  ¿Cuáles son los impulsores, las tendencias actuales, los escenarios, los variables?</a:t>
                      </a: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Los </a:t>
                      </a:r>
                      <a:r>
                        <a:rPr lang="es-US" sz="16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intereses</a:t>
                      </a:r>
                      <a:endParaRPr lang="en-US" sz="16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¿Por qué es este tema importante para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los decisores? 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¿Cómo aumenta (o disminuye)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</a:t>
                      </a:r>
                      <a:r>
                        <a:rPr lang="es-US" sz="1600" b="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ventaja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del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país/empresa? ¿Cuáles son los escenarios beneficiosos, y de los escenarios dañinos?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10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Las opciones</a:t>
                      </a:r>
                      <a:endParaRPr lang="en-US" sz="16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¿Qué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puede hacer el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decisor para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influir la situación y prepararse para las consecuencias?  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3414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 inteligencia</a:t>
                      </a:r>
                      <a:endParaRPr lang="en-US" sz="16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¿Qué información tenemos ahora, y qué información tenemos que recoger o desarrollar, para ayudar al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decisor entender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 situación, tener alguna influencia sobre ella, y por lo menos reaccionar a ella?  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43516" y="1523999"/>
            <a:ext cx="53569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lo que </a:t>
            </a: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decisor</a:t>
            </a:r>
            <a:r>
              <a:rPr lang="en-US" sz="2400" dirty="0" smtClean="0"/>
              <a:t> </a:t>
            </a:r>
            <a:r>
              <a:rPr lang="en-US" sz="2400" dirty="0" err="1" smtClean="0"/>
              <a:t>necesita</a:t>
            </a:r>
            <a:r>
              <a:rPr lang="en-US" sz="2400" dirty="0" smtClean="0"/>
              <a:t> saber?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452829"/>
            <a:ext cx="316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Presentaci</a:t>
            </a:r>
            <a:r>
              <a:rPr lang="es-ES" sz="2400" dirty="0" err="1" smtClean="0"/>
              <a:t>ón</a:t>
            </a:r>
            <a:r>
              <a:rPr lang="es-ES" sz="2400" dirty="0" smtClean="0"/>
              <a:t> de análisis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2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993003"/>
              </p:ext>
            </p:extLst>
          </p:nvPr>
        </p:nvGraphicFramePr>
        <p:xfrm>
          <a:off x="843516" y="2286000"/>
          <a:ext cx="7462284" cy="39535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73664"/>
                <a:gridCol w="5188620"/>
              </a:tblGrid>
              <a:tr h="5786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El tema</a:t>
                      </a:r>
                      <a:endParaRPr lang="en-US" sz="16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¿A qué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aspectos del asunto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quiero yo llamar la atención de los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decisores?  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44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Informaci</a:t>
                      </a:r>
                      <a:r>
                        <a:rPr lang="es-ES" sz="1600" b="1" kern="120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ón</a:t>
                      </a:r>
                      <a:r>
                        <a:rPr lang="es-ES" sz="1600" b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/análisis</a:t>
                      </a:r>
                      <a:endParaRPr lang="en-US" sz="1600" b="1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¿Qué pasa, y por qué?  ¿Cuáles son los impulsores, las tendencias actuales, los escenarios, los variables?</a:t>
                      </a:r>
                      <a:endParaRPr lang="en-US" sz="1600" b="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/>
                          </a:solidFill>
                          <a:effectLst/>
                        </a:rPr>
                        <a:t>Los </a:t>
                      </a:r>
                      <a:r>
                        <a:rPr lang="es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intereses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/>
                          </a:solidFill>
                          <a:effectLst/>
                        </a:rPr>
                        <a:t>¿Por qué </a:t>
                      </a:r>
                      <a:r>
                        <a:rPr lang="es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es importante </a:t>
                      </a:r>
                      <a:r>
                        <a:rPr lang="es-US" sz="1600" b="0" dirty="0">
                          <a:solidFill>
                            <a:schemeClr val="tx1"/>
                          </a:solidFill>
                          <a:effectLst/>
                        </a:rPr>
                        <a:t>este tema </a:t>
                      </a:r>
                      <a:r>
                        <a:rPr lang="es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para los decisores?  </a:t>
                      </a:r>
                      <a:r>
                        <a:rPr lang="es-US" sz="1600" b="0" dirty="0">
                          <a:solidFill>
                            <a:schemeClr val="tx1"/>
                          </a:solidFill>
                          <a:effectLst/>
                        </a:rPr>
                        <a:t>¿Cómo aumenta (o disminuye) </a:t>
                      </a:r>
                      <a:r>
                        <a:rPr lang="es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la</a:t>
                      </a:r>
                      <a:r>
                        <a:rPr lang="es-US" sz="16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s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ventaja </a:t>
                      </a:r>
                      <a:r>
                        <a:rPr lang="es-US" sz="1600" b="0" dirty="0">
                          <a:solidFill>
                            <a:schemeClr val="tx1"/>
                          </a:solidFill>
                          <a:effectLst/>
                        </a:rPr>
                        <a:t>del </a:t>
                      </a:r>
                      <a:r>
                        <a:rPr lang="es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país/empresa? ¿Cuáles son los escenarios beneficiosos, y de los escenarios dañinos?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10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Las opciones</a:t>
                      </a:r>
                      <a:endParaRPr lang="en-US" sz="16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¿Qué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puede hacer el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decisor para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influir la situación y prepararse para las consecuencias?  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3414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 inteligencia</a:t>
                      </a:r>
                      <a:endParaRPr lang="en-US" sz="16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¿Qué información tenemos ahora, y qué información tenemos que recoger o desarrollar, para ayudar al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decisor entender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 situación, tener alguna influencia sobre ella, y por lo menos reaccionar a ella?  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43516" y="1523999"/>
            <a:ext cx="53569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lo que </a:t>
            </a: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decisor</a:t>
            </a:r>
            <a:r>
              <a:rPr lang="en-US" sz="2400" dirty="0" smtClean="0"/>
              <a:t> </a:t>
            </a:r>
            <a:r>
              <a:rPr lang="en-US" sz="2400" dirty="0" err="1" smtClean="0"/>
              <a:t>necesita</a:t>
            </a:r>
            <a:r>
              <a:rPr lang="en-US" sz="2400" dirty="0" smtClean="0"/>
              <a:t> saber?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452829"/>
            <a:ext cx="316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Presentaci</a:t>
            </a:r>
            <a:r>
              <a:rPr lang="es-ES" sz="2400" dirty="0" err="1" smtClean="0"/>
              <a:t>ón</a:t>
            </a:r>
            <a:r>
              <a:rPr lang="es-ES" sz="2400" dirty="0" smtClean="0"/>
              <a:t> de análisis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75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904403"/>
              </p:ext>
            </p:extLst>
          </p:nvPr>
        </p:nvGraphicFramePr>
        <p:xfrm>
          <a:off x="843516" y="2286000"/>
          <a:ext cx="7462284" cy="39535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73664"/>
                <a:gridCol w="5188620"/>
              </a:tblGrid>
              <a:tr h="5786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El tema</a:t>
                      </a:r>
                      <a:endParaRPr lang="en-US" sz="16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¿A qué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aspectos del asunto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quiero yo llamar la atención de los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decisores?  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44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Informaci</a:t>
                      </a:r>
                      <a:r>
                        <a:rPr lang="es-ES" sz="1600" b="1" kern="120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ón</a:t>
                      </a:r>
                      <a:r>
                        <a:rPr lang="es-ES" sz="1600" b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/análisis</a:t>
                      </a:r>
                      <a:endParaRPr lang="en-US" sz="1600" b="1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¿Qué pasa, y por qué?  ¿Cuáles son los impulsores, las tendencias actuales, los escenarios, los variables?</a:t>
                      </a:r>
                      <a:endParaRPr lang="en-US" sz="1600" b="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Los </a:t>
                      </a:r>
                      <a:r>
                        <a:rPr lang="es-US" sz="16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intereses</a:t>
                      </a:r>
                      <a:endParaRPr lang="en-US" sz="16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¿Por qué es este tema importante para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los decisores? 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¿Cómo aumenta (o disminuye)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</a:t>
                      </a:r>
                      <a:r>
                        <a:rPr lang="es-US" sz="1600" b="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ventaja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del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país/empresa? ¿Cuáles son los escenarios beneficiosos, y de los escenarios dañinos?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10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/>
                          </a:solidFill>
                          <a:effectLst/>
                        </a:rPr>
                        <a:t>Las opciones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¿Qué </a:t>
                      </a:r>
                      <a:r>
                        <a:rPr lang="es-US" sz="1600" b="0" dirty="0">
                          <a:solidFill>
                            <a:schemeClr val="tx1"/>
                          </a:solidFill>
                          <a:effectLst/>
                        </a:rPr>
                        <a:t>puede hacer el </a:t>
                      </a:r>
                      <a:r>
                        <a:rPr lang="es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decisor para </a:t>
                      </a:r>
                      <a:r>
                        <a:rPr lang="es-US" sz="1600" b="0" dirty="0">
                          <a:solidFill>
                            <a:schemeClr val="tx1"/>
                          </a:solidFill>
                          <a:effectLst/>
                        </a:rPr>
                        <a:t>influir la situación y prepararse para las consecuencias?  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3414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 inteligencia</a:t>
                      </a:r>
                      <a:endParaRPr lang="en-US" sz="16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¿Qué información tenemos ahora, y qué información tenemos que recoger o desarrollar, para ayudar al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decisor entender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 situación, tener alguna influencia sobre ella, y por lo menos reaccionar a ella?  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43516" y="1523999"/>
            <a:ext cx="53569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lo que </a:t>
            </a: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decisor</a:t>
            </a:r>
            <a:r>
              <a:rPr lang="en-US" sz="2400" dirty="0" smtClean="0"/>
              <a:t> </a:t>
            </a:r>
            <a:r>
              <a:rPr lang="en-US" sz="2400" dirty="0" err="1" smtClean="0"/>
              <a:t>necesita</a:t>
            </a:r>
            <a:r>
              <a:rPr lang="en-US" sz="2400" dirty="0" smtClean="0"/>
              <a:t> saber?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452829"/>
            <a:ext cx="316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Presentaci</a:t>
            </a:r>
            <a:r>
              <a:rPr lang="es-ES" sz="2400" dirty="0" err="1" smtClean="0"/>
              <a:t>ón</a:t>
            </a:r>
            <a:r>
              <a:rPr lang="es-ES" sz="2400" dirty="0" smtClean="0"/>
              <a:t> de análisis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68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501420"/>
              </p:ext>
            </p:extLst>
          </p:nvPr>
        </p:nvGraphicFramePr>
        <p:xfrm>
          <a:off x="843516" y="2286000"/>
          <a:ext cx="7462284" cy="39535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73664"/>
                <a:gridCol w="5188620"/>
              </a:tblGrid>
              <a:tr h="5786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El tema</a:t>
                      </a:r>
                      <a:endParaRPr lang="en-US" sz="16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¿A qué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aspectos del asunto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quiero yo llamar la atención de los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decisores?  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44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Informaci</a:t>
                      </a:r>
                      <a:r>
                        <a:rPr lang="es-ES" sz="1600" b="1" kern="120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ón</a:t>
                      </a:r>
                      <a:r>
                        <a:rPr lang="es-ES" sz="1600" b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/análisis</a:t>
                      </a:r>
                      <a:endParaRPr lang="en-US" sz="1600" b="1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¿Qué pasa, y por qué?  ¿Cuáles son los impulsores, las tendencias actuales, los escenarios, los variables?</a:t>
                      </a:r>
                      <a:endParaRPr lang="en-US" sz="1600" b="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Los </a:t>
                      </a:r>
                      <a:r>
                        <a:rPr lang="es-US" sz="16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intereses</a:t>
                      </a:r>
                      <a:endParaRPr lang="en-US" sz="16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¿Por qué es este tema importante para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los decisores? 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¿Cómo aumenta (o disminuye)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</a:t>
                      </a:r>
                      <a:r>
                        <a:rPr lang="es-US" sz="1600" b="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ventaja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del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país/empresa? ¿Cuáles son los escenarios beneficiosos, y de los escenarios dañinos?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10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Las opciones</a:t>
                      </a:r>
                      <a:endParaRPr lang="en-US" sz="16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¿Qué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puede hacer el </a:t>
                      </a:r>
                      <a:r>
                        <a:rPr lang="es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decisor para </a:t>
                      </a:r>
                      <a:r>
                        <a:rPr lang="es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influir la situación y prepararse para las consecuencias?  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3414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/>
                          </a:solidFill>
                          <a:effectLst/>
                        </a:rPr>
                        <a:t>La inteligencia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/>
                          </a:solidFill>
                          <a:effectLst/>
                        </a:rPr>
                        <a:t>¿Qué información tenemos ahora, y qué información tenemos que recoger o desarrollar, para ayudar al </a:t>
                      </a:r>
                      <a:r>
                        <a:rPr lang="es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decisor entender </a:t>
                      </a:r>
                      <a:r>
                        <a:rPr lang="es-US" sz="1600" b="0" dirty="0">
                          <a:solidFill>
                            <a:schemeClr val="tx1"/>
                          </a:solidFill>
                          <a:effectLst/>
                        </a:rPr>
                        <a:t>la situación, tener alguna influencia sobre ella, y por lo menos reaccionar a ella?  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43516" y="1523999"/>
            <a:ext cx="53569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lo que </a:t>
            </a: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decisor</a:t>
            </a:r>
            <a:r>
              <a:rPr lang="en-US" sz="2400" dirty="0" smtClean="0"/>
              <a:t> </a:t>
            </a:r>
            <a:r>
              <a:rPr lang="en-US" sz="2400" dirty="0" err="1" smtClean="0"/>
              <a:t>necesita</a:t>
            </a:r>
            <a:r>
              <a:rPr lang="en-US" sz="2400" dirty="0" smtClean="0"/>
              <a:t> saber?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452829"/>
            <a:ext cx="316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Presentaci</a:t>
            </a:r>
            <a:r>
              <a:rPr lang="es-ES" sz="2400" dirty="0" err="1" smtClean="0"/>
              <a:t>ón</a:t>
            </a:r>
            <a:r>
              <a:rPr lang="es-ES" sz="2400" dirty="0" smtClean="0"/>
              <a:t> de análisis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51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81000" y="381000"/>
            <a:ext cx="7162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800"/>
              </a:spcAft>
            </a:pPr>
            <a:r>
              <a:rPr lang="en-US" sz="2000" dirty="0" err="1" smtClean="0"/>
              <a:t>Consideramos</a:t>
            </a:r>
            <a:r>
              <a:rPr lang="en-US" sz="2000" dirty="0" smtClean="0"/>
              <a:t> las </a:t>
            </a:r>
            <a:r>
              <a:rPr lang="en-US" sz="2000" dirty="0" err="1" smtClean="0"/>
              <a:t>necesidades</a:t>
            </a:r>
            <a:r>
              <a:rPr lang="en-US" sz="2000" dirty="0" smtClean="0"/>
              <a:t> del </a:t>
            </a:r>
            <a:r>
              <a:rPr lang="en-US" sz="2000" dirty="0" err="1" smtClean="0"/>
              <a:t>decisor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81200" y="5818817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mins.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3396" y="1066800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>
              <a:spcAft>
                <a:spcPts val="1800"/>
              </a:spcAft>
            </a:pPr>
            <a:r>
              <a:rPr lang="en-US" sz="2800" dirty="0" smtClean="0"/>
              <a:t>PRIMERO </a:t>
            </a:r>
            <a:r>
              <a:rPr lang="en-US" sz="2800" dirty="0" err="1" smtClean="0"/>
              <a:t>como</a:t>
            </a:r>
            <a:r>
              <a:rPr lang="en-US" sz="2800" dirty="0" smtClean="0"/>
              <a:t> </a:t>
            </a:r>
            <a:r>
              <a:rPr lang="en-US" sz="2800" dirty="0" err="1" smtClean="0"/>
              <a:t>analistas</a:t>
            </a: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76" y="2057400"/>
            <a:ext cx="4389120" cy="32918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656" y="2057400"/>
            <a:ext cx="4389120" cy="329184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1" name="Straight Arrow Connector 10"/>
          <p:cNvCxnSpPr/>
          <p:nvPr/>
        </p:nvCxnSpPr>
        <p:spPr>
          <a:xfrm flipH="1">
            <a:off x="3886200" y="1590020"/>
            <a:ext cx="533400" cy="39118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6561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549322"/>
              </p:ext>
            </p:extLst>
          </p:nvPr>
        </p:nvGraphicFramePr>
        <p:xfrm>
          <a:off x="843516" y="2286000"/>
          <a:ext cx="7462284" cy="4267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73664"/>
                <a:gridCol w="5188620"/>
              </a:tblGrid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/>
                          </a:solidFill>
                          <a:effectLst/>
                        </a:rPr>
                        <a:t>El tema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Informaci</a:t>
                      </a:r>
                      <a:r>
                        <a:rPr lang="es-ES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ón</a:t>
                      </a:r>
                      <a:r>
                        <a:rPr lang="es-E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/análisis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/>
                          </a:solidFill>
                          <a:effectLst/>
                        </a:rPr>
                        <a:t>Los </a:t>
                      </a:r>
                      <a:r>
                        <a:rPr lang="es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intereses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/>
                          </a:solidFill>
                          <a:effectLst/>
                        </a:rPr>
                        <a:t>Las opciones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/>
                          </a:solidFill>
                          <a:effectLst/>
                        </a:rPr>
                        <a:t>La inteligencia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843516" y="1523999"/>
            <a:ext cx="53569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lo que </a:t>
            </a: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decisor</a:t>
            </a:r>
            <a:r>
              <a:rPr lang="en-US" sz="2400" dirty="0" smtClean="0"/>
              <a:t> </a:t>
            </a:r>
            <a:r>
              <a:rPr lang="en-US" sz="2400" dirty="0" err="1" smtClean="0"/>
              <a:t>necesita</a:t>
            </a:r>
            <a:r>
              <a:rPr lang="en-US" sz="2400" dirty="0" smtClean="0"/>
              <a:t> saber?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305800" y="381000"/>
            <a:ext cx="457200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/>
                </a:solidFill>
              </a:rPr>
              <a:t>D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90759" y="904220"/>
            <a:ext cx="3576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Equipo</a:t>
            </a:r>
            <a:r>
              <a:rPr lang="en-US" dirty="0" smtClean="0"/>
              <a:t>:  ________  y ___________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452829"/>
            <a:ext cx="316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Presentaci</a:t>
            </a:r>
            <a:r>
              <a:rPr lang="es-ES" sz="2400" dirty="0" err="1" smtClean="0"/>
              <a:t>ón</a:t>
            </a:r>
            <a:r>
              <a:rPr lang="es-ES" sz="2400" dirty="0" smtClean="0"/>
              <a:t> de análisis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42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335178"/>
              </p:ext>
            </p:extLst>
          </p:nvPr>
        </p:nvGraphicFramePr>
        <p:xfrm>
          <a:off x="843516" y="2286000"/>
          <a:ext cx="7462284" cy="39535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73664"/>
                <a:gridCol w="5188620"/>
              </a:tblGrid>
              <a:tr h="5786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/>
                          </a:solidFill>
                          <a:effectLst/>
                        </a:rPr>
                        <a:t>El tema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/>
                          </a:solidFill>
                          <a:effectLst/>
                        </a:rPr>
                        <a:t>¿A qué asunto quiero yo llamar la atención de los </a:t>
                      </a:r>
                      <a:r>
                        <a:rPr lang="es-US" sz="1600" b="0" dirty="0" err="1" smtClean="0">
                          <a:solidFill>
                            <a:schemeClr val="tx1"/>
                          </a:solidFill>
                          <a:effectLst/>
                        </a:rPr>
                        <a:t>policymakers</a:t>
                      </a:r>
                      <a:r>
                        <a:rPr lang="es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?  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44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Informaci</a:t>
                      </a:r>
                      <a:r>
                        <a:rPr lang="es-ES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ón</a:t>
                      </a:r>
                      <a:r>
                        <a:rPr lang="es-E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/análisis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¿Qué pasa, y por qué?  ¿Cuáles son los impulsores, las tendencias actuales, los escenarios, los variables?</a:t>
                      </a: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/>
                          </a:solidFill>
                          <a:effectLst/>
                        </a:rPr>
                        <a:t>Los </a:t>
                      </a:r>
                      <a:r>
                        <a:rPr lang="es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intereses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/>
                          </a:solidFill>
                          <a:effectLst/>
                        </a:rPr>
                        <a:t>¿Por qué es este tema importante para </a:t>
                      </a:r>
                      <a:r>
                        <a:rPr lang="es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los decisores?  </a:t>
                      </a:r>
                      <a:r>
                        <a:rPr lang="es-US" sz="1600" b="0" dirty="0">
                          <a:solidFill>
                            <a:schemeClr val="tx1"/>
                          </a:solidFill>
                          <a:effectLst/>
                        </a:rPr>
                        <a:t>¿Cómo aumenta (o disminuye) </a:t>
                      </a:r>
                      <a:r>
                        <a:rPr lang="es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la</a:t>
                      </a:r>
                      <a:r>
                        <a:rPr lang="es-US" sz="16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s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ventaja </a:t>
                      </a:r>
                      <a:r>
                        <a:rPr lang="es-US" sz="1600" b="0" dirty="0">
                          <a:solidFill>
                            <a:schemeClr val="tx1"/>
                          </a:solidFill>
                          <a:effectLst/>
                        </a:rPr>
                        <a:t>del </a:t>
                      </a:r>
                      <a:r>
                        <a:rPr lang="es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país/empresa? ¿Cuáles son las probabilidades de los escenarios beneficiosos, y de los escenarios dañinos?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10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/>
                          </a:solidFill>
                          <a:effectLst/>
                        </a:rPr>
                        <a:t>Las opciones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¿Qué </a:t>
                      </a:r>
                      <a:r>
                        <a:rPr lang="es-US" sz="1600" b="0" dirty="0">
                          <a:solidFill>
                            <a:schemeClr val="tx1"/>
                          </a:solidFill>
                          <a:effectLst/>
                        </a:rPr>
                        <a:t>puede hacer el </a:t>
                      </a:r>
                      <a:r>
                        <a:rPr lang="es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decisor para </a:t>
                      </a:r>
                      <a:r>
                        <a:rPr lang="es-US" sz="1600" b="0" dirty="0">
                          <a:solidFill>
                            <a:schemeClr val="tx1"/>
                          </a:solidFill>
                          <a:effectLst/>
                        </a:rPr>
                        <a:t>influir la situación y prepararse para las consecuencias?  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3414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/>
                          </a:solidFill>
                          <a:effectLst/>
                        </a:rPr>
                        <a:t>La inteligencia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0" dirty="0">
                          <a:solidFill>
                            <a:schemeClr val="tx1"/>
                          </a:solidFill>
                          <a:effectLst/>
                        </a:rPr>
                        <a:t>¿Qué información tenemos ahora, y qué información tenemos que recoger o desarrollar, para ayudar al </a:t>
                      </a:r>
                      <a:r>
                        <a:rPr lang="es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decisor entender </a:t>
                      </a:r>
                      <a:r>
                        <a:rPr lang="es-US" sz="1600" b="0" dirty="0">
                          <a:solidFill>
                            <a:schemeClr val="tx1"/>
                          </a:solidFill>
                          <a:effectLst/>
                        </a:rPr>
                        <a:t>la situación, tener alguna influencia sobre ella, y por lo menos reaccionar a ella?  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7676714" y="628992"/>
            <a:ext cx="877163" cy="956114"/>
            <a:chOff x="7648612" y="454399"/>
            <a:chExt cx="1134820" cy="1231719"/>
          </a:xfrm>
        </p:grpSpPr>
        <p:pic>
          <p:nvPicPr>
            <p:cNvPr id="7" name="Picture 3" descr="C:\Users\Fulton\AppData\Local\Microsoft\Windows\Temporary Internet Files\Content.IE5\X6LTF8B0\MC900431586[1].png">
              <a:hlinkClick r:id="rId2" action="ppaction://hlinkpres?slideindex=1&amp;slidetitle=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2400" y="454399"/>
              <a:ext cx="887246" cy="887246"/>
            </a:xfrm>
            <a:prstGeom prst="rect">
              <a:avLst/>
            </a:prstGeom>
            <a:solidFill>
              <a:schemeClr val="bg1"/>
            </a:solidFill>
            <a:extLst/>
          </p:spPr>
        </p:pic>
        <p:sp>
          <p:nvSpPr>
            <p:cNvPr id="8" name="Rectangle 7"/>
            <p:cNvSpPr/>
            <p:nvPr/>
          </p:nvSpPr>
          <p:spPr>
            <a:xfrm>
              <a:off x="7648612" y="1289623"/>
              <a:ext cx="1134820" cy="39649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/>
                <a:t>  10 mins </a:t>
              </a:r>
              <a:endParaRPr lang="en-US" sz="1000" i="1" dirty="0"/>
            </a:p>
          </p:txBody>
        </p:sp>
      </p:grpSp>
      <p:sp>
        <p:nvSpPr>
          <p:cNvPr id="10" name="Rectangle 9"/>
          <p:cNvSpPr/>
          <p:nvPr/>
        </p:nvSpPr>
        <p:spPr>
          <a:xfrm>
            <a:off x="843516" y="1523999"/>
            <a:ext cx="53569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lo que </a:t>
            </a: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decisor</a:t>
            </a:r>
            <a:r>
              <a:rPr lang="en-US" sz="2400" dirty="0" smtClean="0"/>
              <a:t> </a:t>
            </a:r>
            <a:r>
              <a:rPr lang="en-US" sz="2400" dirty="0" err="1" smtClean="0"/>
              <a:t>necesita</a:t>
            </a:r>
            <a:r>
              <a:rPr lang="en-US" sz="2400" dirty="0" smtClean="0"/>
              <a:t> saber?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452829"/>
            <a:ext cx="2570447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" sz="2000" dirty="0" smtClean="0"/>
              <a:t>Tú en papel de analista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11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81000" y="381000"/>
            <a:ext cx="7162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800"/>
              </a:spcAft>
            </a:pPr>
            <a:r>
              <a:rPr lang="en-US" sz="2000" dirty="0" err="1" smtClean="0"/>
              <a:t>Consideramos</a:t>
            </a:r>
            <a:r>
              <a:rPr lang="en-US" sz="2000" dirty="0" smtClean="0"/>
              <a:t> las </a:t>
            </a:r>
            <a:r>
              <a:rPr lang="en-US" sz="2000" dirty="0" err="1" smtClean="0"/>
              <a:t>necesidades</a:t>
            </a:r>
            <a:r>
              <a:rPr lang="en-US" sz="2000" dirty="0" smtClean="0"/>
              <a:t> del </a:t>
            </a:r>
            <a:r>
              <a:rPr lang="en-US" sz="2000" dirty="0" err="1" smtClean="0"/>
              <a:t>decisor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3396" y="1066800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>
              <a:spcAft>
                <a:spcPts val="1800"/>
              </a:spcAft>
            </a:pPr>
            <a:r>
              <a:rPr lang="en-US" sz="2800" dirty="0" smtClean="0"/>
              <a:t>SEGUNDO </a:t>
            </a:r>
            <a:r>
              <a:rPr lang="en-US" sz="2800" dirty="0" err="1" smtClean="0"/>
              <a:t>como</a:t>
            </a:r>
            <a:r>
              <a:rPr lang="en-US" sz="2800" dirty="0" smtClean="0"/>
              <a:t> </a:t>
            </a:r>
            <a:r>
              <a:rPr lang="en-US" sz="2800" dirty="0" err="1" smtClean="0"/>
              <a:t>decisores</a:t>
            </a: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76" y="2057400"/>
            <a:ext cx="4389120" cy="32918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656" y="2057400"/>
            <a:ext cx="4389120" cy="329184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2" name="Straight Arrow Connector 11"/>
          <p:cNvCxnSpPr/>
          <p:nvPr/>
        </p:nvCxnSpPr>
        <p:spPr>
          <a:xfrm>
            <a:off x="4908242" y="1524000"/>
            <a:ext cx="838200" cy="44564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544193" y="5791200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mins.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403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38200" y="6858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err="1" smtClean="0"/>
              <a:t>Ejercicio</a:t>
            </a:r>
            <a:r>
              <a:rPr lang="en-US" sz="3600" dirty="0" smtClean="0"/>
              <a:t>:  </a:t>
            </a:r>
            <a:r>
              <a:rPr lang="en-US" sz="3600" dirty="0" err="1" smtClean="0"/>
              <a:t>Informe</a:t>
            </a:r>
            <a:r>
              <a:rPr lang="en-US" sz="3600" dirty="0" smtClean="0"/>
              <a:t> de </a:t>
            </a:r>
            <a:r>
              <a:rPr lang="en-US" sz="3600" dirty="0" err="1" smtClean="0"/>
              <a:t>Inteligencia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239915" y="3124200"/>
            <a:ext cx="582777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800"/>
              </a:spcAft>
            </a:pPr>
            <a:r>
              <a:rPr lang="en-US" sz="2000" dirty="0" err="1" smtClean="0"/>
              <a:t>Cada</a:t>
            </a:r>
            <a:r>
              <a:rPr lang="en-US" sz="2000" dirty="0" smtClean="0"/>
              <a:t> </a:t>
            </a:r>
            <a:r>
              <a:rPr lang="en-US" sz="2000" dirty="0" err="1" smtClean="0"/>
              <a:t>pareja</a:t>
            </a:r>
            <a:r>
              <a:rPr lang="en-US" sz="2000" dirty="0" smtClean="0"/>
              <a:t> …   </a:t>
            </a:r>
          </a:p>
          <a:p>
            <a:pPr marL="800100" lvl="1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ESCOGERÁ un </a:t>
            </a:r>
            <a:r>
              <a:rPr lang="en-US" sz="2000" dirty="0" err="1" smtClean="0"/>
              <a:t>tema</a:t>
            </a:r>
            <a:r>
              <a:rPr lang="en-US" sz="2000" dirty="0" smtClean="0"/>
              <a:t> de la </a:t>
            </a:r>
            <a:r>
              <a:rPr lang="en-US" sz="2000" dirty="0" err="1" smtClean="0"/>
              <a:t>lista</a:t>
            </a:r>
            <a:r>
              <a:rPr lang="en-US" sz="2000" dirty="0" smtClean="0"/>
              <a:t> y</a:t>
            </a:r>
            <a:br>
              <a:rPr lang="en-US" sz="2000" dirty="0" smtClean="0"/>
            </a:br>
            <a:r>
              <a:rPr lang="en-US" sz="2000" dirty="0" smtClean="0"/>
              <a:t>CONSIDERAR</a:t>
            </a:r>
            <a:r>
              <a:rPr lang="es-ES" sz="2000" dirty="0" smtClean="0"/>
              <a:t>Á las necesidades del decisor</a:t>
            </a:r>
            <a:endParaRPr lang="en-US" sz="2000" dirty="0" smtClean="0"/>
          </a:p>
          <a:p>
            <a:pPr marL="800100" lvl="1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ESCRIBIRÁ un </a:t>
            </a:r>
            <a:r>
              <a:rPr lang="en-US" sz="2000" dirty="0" err="1" smtClean="0"/>
              <a:t>informe</a:t>
            </a:r>
            <a:r>
              <a:rPr lang="en-US" sz="2000" dirty="0" smtClean="0"/>
              <a:t> de 5 </a:t>
            </a:r>
            <a:r>
              <a:rPr lang="en-US" sz="2000" dirty="0" err="1" smtClean="0"/>
              <a:t>minutos</a:t>
            </a:r>
            <a:r>
              <a:rPr lang="en-US" sz="2000" dirty="0" smtClean="0"/>
              <a:t> que</a:t>
            </a:r>
            <a:br>
              <a:rPr lang="en-US" sz="2000" dirty="0" smtClean="0"/>
            </a:br>
            <a:r>
              <a:rPr lang="en-US" sz="2000" dirty="0" smtClean="0"/>
              <a:t>PRESENTARÁ a la </a:t>
            </a:r>
            <a:r>
              <a:rPr lang="en-US" sz="2000" dirty="0" err="1" smtClean="0"/>
              <a:t>otra</a:t>
            </a:r>
            <a:r>
              <a:rPr lang="en-US" sz="2000" dirty="0" smtClean="0"/>
              <a:t> “</a:t>
            </a:r>
            <a:r>
              <a:rPr lang="en-US" sz="2000" dirty="0" err="1" smtClean="0"/>
              <a:t>pareja</a:t>
            </a:r>
            <a:r>
              <a:rPr lang="en-US" sz="2000" dirty="0" smtClean="0"/>
              <a:t>” </a:t>
            </a:r>
            <a:r>
              <a:rPr lang="en-US" sz="2000" dirty="0" err="1" smtClean="0"/>
              <a:t>en</a:t>
            </a:r>
            <a:r>
              <a:rPr lang="en-US" sz="2000" dirty="0" smtClean="0"/>
              <a:t> </a:t>
            </a:r>
            <a:r>
              <a:rPr lang="en-US" sz="2000" dirty="0" err="1" smtClean="0"/>
              <a:t>su</a:t>
            </a:r>
            <a:r>
              <a:rPr lang="en-US" sz="2000" dirty="0" smtClean="0"/>
              <a:t> </a:t>
            </a:r>
            <a:r>
              <a:rPr lang="en-US" sz="2000" dirty="0" err="1" smtClean="0"/>
              <a:t>equipo</a:t>
            </a:r>
            <a:endParaRPr lang="en-US" sz="2000" dirty="0" smtClean="0"/>
          </a:p>
          <a:p>
            <a:pPr marL="800100" lvl="1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s-ES" sz="2000" dirty="0" smtClean="0"/>
              <a:t>RECIBIRÁ el informe presentado por</a:t>
            </a:r>
            <a:br>
              <a:rPr lang="es-ES" sz="2000" dirty="0" smtClean="0"/>
            </a:br>
            <a:r>
              <a:rPr lang="es-ES" sz="2000" dirty="0" smtClean="0"/>
              <a:t>la otra “pareja” en su equipo</a:t>
            </a:r>
            <a:endParaRPr lang="en-US" sz="2000" dirty="0" smtClean="0"/>
          </a:p>
          <a:p>
            <a:pPr lvl="0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1702587"/>
            <a:ext cx="35342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/>
              <a:t>1.  FORMAR PAREJAS y EQUIPOS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752600" y="2351388"/>
            <a:ext cx="1555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/>
              <a:t>dos personas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642729" y="2376826"/>
            <a:ext cx="3120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/>
              <a:t>dos parejas de dos personas</a:t>
            </a:r>
            <a:endParaRPr lang="en-US" sz="2000" dirty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2667000" y="2102697"/>
            <a:ext cx="152400" cy="24869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153803" y="2102696"/>
            <a:ext cx="189597" cy="2486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070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61385" y="1898811"/>
            <a:ext cx="1251310" cy="447763"/>
          </a:xfrm>
          <a:prstGeom prst="rect">
            <a:avLst/>
          </a:prstGeom>
          <a:gradFill>
            <a:gsLst>
              <a:gs pos="0">
                <a:srgbClr val="00B050"/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dirty="0" smtClean="0"/>
              <a:t>¿</a:t>
            </a:r>
            <a:r>
              <a:rPr lang="en-US" dirty="0" err="1" smtClean="0"/>
              <a:t>Cuánto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sé</a:t>
            </a:r>
            <a:r>
              <a:rPr lang="en-US" dirty="0" smtClean="0"/>
              <a:t> del </a:t>
            </a:r>
            <a:r>
              <a:rPr lang="en-US" dirty="0" err="1" smtClean="0"/>
              <a:t>tema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129944" y="2122692"/>
            <a:ext cx="1374567" cy="447763"/>
          </a:xfrm>
          <a:prstGeom prst="rect">
            <a:avLst/>
          </a:prstGeom>
          <a:gradFill>
            <a:gsLst>
              <a:gs pos="0">
                <a:srgbClr val="00B050"/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1400" dirty="0" smtClean="0"/>
              <a:t>¿</a:t>
            </a:r>
            <a:r>
              <a:rPr lang="en-US" sz="1400" dirty="0" err="1" smtClean="0"/>
              <a:t>Qué</a:t>
            </a:r>
            <a:r>
              <a:rPr lang="en-US" sz="1400" dirty="0" smtClean="0"/>
              <a:t> </a:t>
            </a:r>
            <a:r>
              <a:rPr lang="en-US" sz="1400" dirty="0" err="1" smtClean="0"/>
              <a:t>necesito</a:t>
            </a:r>
            <a:r>
              <a:rPr lang="en-US" sz="1400" dirty="0" smtClean="0"/>
              <a:t> de </a:t>
            </a:r>
            <a:r>
              <a:rPr lang="en-US" sz="1400" dirty="0" err="1" smtClean="0"/>
              <a:t>los</a:t>
            </a:r>
            <a:r>
              <a:rPr lang="en-US" sz="1400" dirty="0" smtClean="0"/>
              <a:t> </a:t>
            </a:r>
            <a:r>
              <a:rPr lang="en-US" sz="1400" dirty="0" err="1" smtClean="0"/>
              <a:t>analistas</a:t>
            </a:r>
            <a:r>
              <a:rPr lang="en-US" sz="1400" dirty="0" smtClean="0"/>
              <a:t>?</a:t>
            </a:r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716743" y="3352800"/>
            <a:ext cx="1540754" cy="447763"/>
          </a:xfrm>
          <a:prstGeom prst="rect">
            <a:avLst/>
          </a:prstGeom>
          <a:gradFill>
            <a:gsLst>
              <a:gs pos="0">
                <a:srgbClr val="00B050"/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dirty="0" smtClean="0"/>
              <a:t>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me </a:t>
            </a:r>
            <a:r>
              <a:rPr lang="en-US" dirty="0" err="1" smtClean="0"/>
              <a:t>importa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457200" y="4537109"/>
            <a:ext cx="1800297" cy="492091"/>
          </a:xfrm>
          <a:prstGeom prst="rect">
            <a:avLst/>
          </a:prstGeom>
          <a:gradFill>
            <a:gsLst>
              <a:gs pos="0">
                <a:srgbClr val="00B050"/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normAutofit fontScale="70000" lnSpcReduction="20000"/>
          </a:bodyPr>
          <a:lstStyle/>
          <a:p>
            <a:pPr algn="ctr"/>
            <a:r>
              <a:rPr lang="en-US" dirty="0" smtClean="0"/>
              <a:t>¿</a:t>
            </a:r>
            <a:r>
              <a:rPr lang="en-US" dirty="0" err="1" smtClean="0"/>
              <a:t>Cuánto</a:t>
            </a:r>
            <a:r>
              <a:rPr lang="en-US" dirty="0" smtClean="0"/>
              <a:t> </a:t>
            </a:r>
            <a:r>
              <a:rPr lang="en-US" dirty="0" err="1" smtClean="0"/>
              <a:t>tiempo</a:t>
            </a:r>
            <a:r>
              <a:rPr lang="en-US" dirty="0" smtClean="0"/>
              <a:t> </a:t>
            </a:r>
            <a:r>
              <a:rPr lang="en-US" dirty="0" err="1" smtClean="0"/>
              <a:t>tengo</a:t>
            </a:r>
            <a:r>
              <a:rPr lang="en-US" dirty="0" smtClean="0"/>
              <a:t> para </a:t>
            </a:r>
            <a:r>
              <a:rPr lang="en-US" dirty="0" err="1" smtClean="0"/>
              <a:t>dedicar</a:t>
            </a:r>
            <a:r>
              <a:rPr lang="en-US" dirty="0" smtClean="0"/>
              <a:t> al </a:t>
            </a:r>
            <a:r>
              <a:rPr lang="en-US" dirty="0" err="1" smtClean="0"/>
              <a:t>asunto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103724" y="5181600"/>
            <a:ext cx="1613760" cy="447763"/>
          </a:xfrm>
          <a:prstGeom prst="rect">
            <a:avLst/>
          </a:prstGeom>
          <a:gradFill>
            <a:gsLst>
              <a:gs pos="0">
                <a:srgbClr val="00B050"/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dirty="0" smtClean="0"/>
              <a:t>¿</a:t>
            </a:r>
            <a:r>
              <a:rPr lang="en-US" dirty="0" err="1" smtClean="0"/>
              <a:t>Cúal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calidad</a:t>
            </a:r>
            <a:r>
              <a:rPr lang="en-US" dirty="0" smtClean="0"/>
              <a:t> de </a:t>
            </a:r>
            <a:r>
              <a:rPr lang="en-US" dirty="0" err="1" smtClean="0"/>
              <a:t>información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1329844" y="2801265"/>
            <a:ext cx="1600200" cy="447763"/>
          </a:xfrm>
          <a:prstGeom prst="rect">
            <a:avLst/>
          </a:prstGeom>
          <a:gradFill>
            <a:gsLst>
              <a:gs pos="0">
                <a:srgbClr val="00B050"/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opciones</a:t>
            </a:r>
            <a:r>
              <a:rPr lang="en-US" dirty="0" smtClean="0"/>
              <a:t> de </a:t>
            </a:r>
            <a:r>
              <a:rPr lang="en-US" dirty="0" err="1" smtClean="0"/>
              <a:t>actuar</a:t>
            </a:r>
            <a:r>
              <a:rPr lang="en-US" dirty="0" smtClean="0"/>
              <a:t> </a:t>
            </a:r>
            <a:r>
              <a:rPr lang="en-US" dirty="0" err="1" smtClean="0"/>
              <a:t>tengo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04800" y="5521192"/>
            <a:ext cx="1724097" cy="515105"/>
          </a:xfrm>
          <a:prstGeom prst="rect">
            <a:avLst/>
          </a:prstGeom>
          <a:gradFill>
            <a:gsLst>
              <a:gs pos="0">
                <a:srgbClr val="00B050"/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1400" dirty="0" smtClean="0"/>
              <a:t>¿</a:t>
            </a:r>
            <a:r>
              <a:rPr lang="en-US" sz="1400" dirty="0" err="1" smtClean="0"/>
              <a:t>Qué</a:t>
            </a:r>
            <a:r>
              <a:rPr lang="en-US" sz="1400" dirty="0" smtClean="0"/>
              <a:t> les </a:t>
            </a:r>
            <a:r>
              <a:rPr lang="en-US" sz="1400" dirty="0" err="1" smtClean="0"/>
              <a:t>pregunto</a:t>
            </a:r>
            <a:r>
              <a:rPr lang="en-US" sz="1400" dirty="0" smtClean="0"/>
              <a:t> a </a:t>
            </a:r>
            <a:r>
              <a:rPr lang="en-US" sz="1400" dirty="0" err="1" smtClean="0"/>
              <a:t>los</a:t>
            </a:r>
            <a:r>
              <a:rPr lang="en-US" sz="1400" dirty="0" smtClean="0"/>
              <a:t> </a:t>
            </a:r>
            <a:r>
              <a:rPr lang="en-US" sz="1400" dirty="0" err="1" smtClean="0"/>
              <a:t>analistas</a:t>
            </a:r>
            <a:r>
              <a:rPr lang="en-US" sz="1400" dirty="0" smtClean="0"/>
              <a:t>?</a:t>
            </a:r>
            <a:endParaRPr lang="en-US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133636"/>
              </p:ext>
            </p:extLst>
          </p:nvPr>
        </p:nvGraphicFramePr>
        <p:xfrm>
          <a:off x="3962399" y="2076450"/>
          <a:ext cx="4347295" cy="42481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47295"/>
              </a:tblGrid>
              <a:tr h="343285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48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48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48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48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48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48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48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48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48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48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1369231" y="3962400"/>
            <a:ext cx="1875812" cy="447763"/>
          </a:xfrm>
          <a:prstGeom prst="rect">
            <a:avLst/>
          </a:prstGeom>
          <a:gradFill>
            <a:gsLst>
              <a:gs pos="0">
                <a:srgbClr val="00B050"/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normAutofit fontScale="70000" lnSpcReduction="20000"/>
          </a:bodyPr>
          <a:lstStyle/>
          <a:p>
            <a:pPr algn="ctr"/>
            <a:r>
              <a:rPr lang="en-US" dirty="0" smtClean="0"/>
              <a:t>¿</a:t>
            </a:r>
            <a:r>
              <a:rPr lang="en-US" dirty="0" err="1" smtClean="0"/>
              <a:t>Cúanto</a:t>
            </a:r>
            <a:r>
              <a:rPr lang="en-US" dirty="0" smtClean="0"/>
              <a:t> debate e </a:t>
            </a:r>
            <a:r>
              <a:rPr lang="en-US" dirty="0" err="1" smtClean="0"/>
              <a:t>información</a:t>
            </a:r>
            <a:r>
              <a:rPr lang="en-US" dirty="0" smtClean="0"/>
              <a:t> </a:t>
            </a:r>
            <a:r>
              <a:rPr lang="en-US" dirty="0" err="1" smtClean="0"/>
              <a:t>pública</a:t>
            </a:r>
            <a:r>
              <a:rPr lang="en-US" dirty="0" smtClean="0"/>
              <a:t> hay?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86200" y="1727817"/>
            <a:ext cx="1401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i="1" dirty="0" smtClean="0">
                <a:latin typeface="Bradley Hand ITC" panose="03070402050302030203" pitchFamily="66" charset="0"/>
              </a:rPr>
              <a:t>Necesito saber …</a:t>
            </a:r>
            <a:endParaRPr lang="en-US" sz="1400" dirty="0">
              <a:latin typeface="Bradley Hand ITC" panose="03070402050302030203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20</a:t>
            </a:fld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8305800" y="251982"/>
            <a:ext cx="457200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/>
                </a:solidFill>
              </a:rPr>
              <a:t>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973523" y="1135734"/>
            <a:ext cx="4415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lo que </a:t>
            </a:r>
            <a:r>
              <a:rPr lang="en-US" sz="2400" dirty="0" err="1" smtClean="0"/>
              <a:t>yo</a:t>
            </a:r>
            <a:r>
              <a:rPr lang="en-US" sz="2400" dirty="0" smtClean="0"/>
              <a:t> </a:t>
            </a:r>
            <a:r>
              <a:rPr lang="en-US" sz="2400" dirty="0" err="1" smtClean="0"/>
              <a:t>necesito</a:t>
            </a:r>
            <a:r>
              <a:rPr lang="en-US" sz="2400" dirty="0" smtClean="0"/>
              <a:t> saber?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609600" y="452829"/>
            <a:ext cx="252197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" sz="2000" dirty="0" smtClean="0"/>
              <a:t>Tú en papel de decisor</a:t>
            </a:r>
            <a:endParaRPr lang="en-US" sz="2000" dirty="0"/>
          </a:p>
        </p:txBody>
      </p:sp>
      <p:grpSp>
        <p:nvGrpSpPr>
          <p:cNvPr id="32" name="Group 31"/>
          <p:cNvGrpSpPr/>
          <p:nvPr/>
        </p:nvGrpSpPr>
        <p:grpSpPr>
          <a:xfrm>
            <a:off x="8210116" y="1113915"/>
            <a:ext cx="877163" cy="956114"/>
            <a:chOff x="7648612" y="454399"/>
            <a:chExt cx="1134820" cy="1231719"/>
          </a:xfrm>
        </p:grpSpPr>
        <p:pic>
          <p:nvPicPr>
            <p:cNvPr id="33" name="Picture 3" descr="C:\Users\Fulton\AppData\Local\Microsoft\Windows\Temporary Internet Files\Content.IE5\X6LTF8B0\MC900431586[1].png">
              <a:hlinkClick r:id="rId3" action="ppaction://hlinkpres?slideindex=1&amp;slidetitle=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2400" y="454399"/>
              <a:ext cx="887246" cy="887246"/>
            </a:xfrm>
            <a:prstGeom prst="rect">
              <a:avLst/>
            </a:prstGeom>
            <a:solidFill>
              <a:schemeClr val="bg1"/>
            </a:solidFill>
            <a:extLst/>
          </p:spPr>
        </p:pic>
        <p:sp>
          <p:nvSpPr>
            <p:cNvPr id="36" name="Rectangle 35"/>
            <p:cNvSpPr/>
            <p:nvPr/>
          </p:nvSpPr>
          <p:spPr>
            <a:xfrm>
              <a:off x="7648612" y="1289623"/>
              <a:ext cx="1134820" cy="39649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/>
                <a:t>  10 mins </a:t>
              </a:r>
              <a:endParaRPr lang="en-US" sz="1000" i="1" dirty="0"/>
            </a:p>
          </p:txBody>
        </p:sp>
      </p:grpSp>
      <p:sp>
        <p:nvSpPr>
          <p:cNvPr id="37" name="Rectangle 36"/>
          <p:cNvSpPr/>
          <p:nvPr/>
        </p:nvSpPr>
        <p:spPr>
          <a:xfrm>
            <a:off x="1647981" y="6172200"/>
            <a:ext cx="1613760" cy="447763"/>
          </a:xfrm>
          <a:prstGeom prst="rect">
            <a:avLst/>
          </a:prstGeom>
          <a:gradFill>
            <a:gsLst>
              <a:gs pos="0">
                <a:srgbClr val="00B050"/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dirty="0" smtClean="0"/>
              <a:t>¿De </a:t>
            </a:r>
            <a:r>
              <a:rPr lang="en-US" dirty="0" err="1" smtClean="0"/>
              <a:t>dónde</a:t>
            </a:r>
            <a:r>
              <a:rPr lang="en-US" dirty="0" smtClean="0"/>
              <a:t> </a:t>
            </a:r>
            <a:r>
              <a:rPr lang="en-US" dirty="0" err="1" smtClean="0"/>
              <a:t>viene</a:t>
            </a:r>
            <a:r>
              <a:rPr lang="en-US" dirty="0" smtClean="0"/>
              <a:t> la </a:t>
            </a:r>
            <a:r>
              <a:rPr lang="en-US" dirty="0" err="1" smtClean="0"/>
              <a:t>presión</a:t>
            </a:r>
            <a:r>
              <a:rPr lang="en-US" dirty="0" smtClean="0"/>
              <a:t> de </a:t>
            </a:r>
            <a:r>
              <a:rPr lang="en-US" dirty="0" err="1" smtClean="0"/>
              <a:t>actuar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4600684" y="386812"/>
            <a:ext cx="3576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Equipo</a:t>
            </a:r>
            <a:r>
              <a:rPr lang="en-US" dirty="0" smtClean="0"/>
              <a:t>:  ________  y 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52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81000" y="381000"/>
            <a:ext cx="7162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800"/>
              </a:spcAft>
            </a:pPr>
            <a:r>
              <a:rPr lang="en-US" sz="2000" dirty="0" smtClean="0"/>
              <a:t>PRIMERO:  </a:t>
            </a:r>
            <a:r>
              <a:rPr lang="en-US" sz="2000" dirty="0" err="1" smtClean="0"/>
              <a:t>Consideramos</a:t>
            </a:r>
            <a:r>
              <a:rPr lang="en-US" sz="2000" dirty="0" smtClean="0"/>
              <a:t> las </a:t>
            </a:r>
            <a:r>
              <a:rPr lang="en-US" sz="2000" dirty="0" err="1" smtClean="0"/>
              <a:t>necesidades</a:t>
            </a:r>
            <a:r>
              <a:rPr lang="en-US" sz="2000" dirty="0" smtClean="0"/>
              <a:t> del </a:t>
            </a:r>
            <a:r>
              <a:rPr lang="en-US" sz="2000" dirty="0" err="1" smtClean="0"/>
              <a:t>decisor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3396" y="1066800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/>
            <a:r>
              <a:rPr lang="es-ES" sz="2800" dirty="0" smtClean="0"/>
              <a:t>¿Son muy diferentes las perspectivas?</a:t>
            </a: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133600"/>
            <a:ext cx="4389120" cy="32918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40" y="2133600"/>
            <a:ext cx="4389120" cy="329184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1" name="Straight Arrow Connector 10"/>
          <p:cNvCxnSpPr/>
          <p:nvPr/>
        </p:nvCxnSpPr>
        <p:spPr>
          <a:xfrm flipH="1">
            <a:off x="3886200" y="1590020"/>
            <a:ext cx="533400" cy="39118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334000" y="1590020"/>
            <a:ext cx="457200" cy="39118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5499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81000" y="381000"/>
            <a:ext cx="7162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800"/>
              </a:spcAft>
            </a:pPr>
            <a:r>
              <a:rPr lang="en-US" sz="2000" dirty="0" smtClean="0"/>
              <a:t>PRIMERO:  </a:t>
            </a:r>
            <a:r>
              <a:rPr lang="en-US" sz="2000" dirty="0" err="1" smtClean="0"/>
              <a:t>Consideramos</a:t>
            </a:r>
            <a:r>
              <a:rPr lang="en-US" sz="2000" dirty="0" smtClean="0"/>
              <a:t> las </a:t>
            </a:r>
            <a:r>
              <a:rPr lang="en-US" sz="2000" dirty="0" err="1" smtClean="0"/>
              <a:t>necesidades</a:t>
            </a:r>
            <a:r>
              <a:rPr lang="en-US" sz="2000" dirty="0" smtClean="0"/>
              <a:t> del </a:t>
            </a:r>
            <a:r>
              <a:rPr lang="en-US" sz="2000" dirty="0" err="1" smtClean="0"/>
              <a:t>decisor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3396" y="1066800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/>
            <a:r>
              <a:rPr lang="es-ES" sz="2800" dirty="0" smtClean="0"/>
              <a:t>¿Son muy diferentes las perspectivas?</a:t>
            </a: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133600"/>
            <a:ext cx="4389120" cy="32918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40" y="2133600"/>
            <a:ext cx="4389120" cy="329184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1" name="Straight Arrow Connector 10"/>
          <p:cNvCxnSpPr/>
          <p:nvPr/>
        </p:nvCxnSpPr>
        <p:spPr>
          <a:xfrm flipH="1">
            <a:off x="3886200" y="1590020"/>
            <a:ext cx="533400" cy="39118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334000" y="1590020"/>
            <a:ext cx="457200" cy="39118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332800" y="2438400"/>
            <a:ext cx="3687000" cy="212365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4400" dirty="0" smtClean="0"/>
              <a:t/>
            </a:r>
            <a:br>
              <a:rPr lang="es-ES" sz="4400" dirty="0" smtClean="0"/>
            </a:br>
            <a:r>
              <a:rPr lang="es-ES" sz="4400" dirty="0" smtClean="0"/>
              <a:t> ¿PREGUNTAS?</a:t>
            </a:r>
          </a:p>
          <a:p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88616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38200" y="6858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err="1" smtClean="0"/>
              <a:t>Ejercicio</a:t>
            </a:r>
            <a:r>
              <a:rPr lang="en-US" sz="3600" dirty="0" smtClean="0"/>
              <a:t>:  </a:t>
            </a:r>
            <a:r>
              <a:rPr lang="en-US" sz="3600" dirty="0" err="1" smtClean="0"/>
              <a:t>Informe</a:t>
            </a:r>
            <a:r>
              <a:rPr lang="en-US" sz="3600" dirty="0" smtClean="0"/>
              <a:t> de </a:t>
            </a:r>
            <a:r>
              <a:rPr lang="en-US" sz="3600" dirty="0" err="1" smtClean="0"/>
              <a:t>Inteligencia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52130" y="1600200"/>
            <a:ext cx="21419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/>
              <a:t>2.  ESCOGER TEMA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905000" y="2743200"/>
            <a:ext cx="55626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2400" dirty="0" smtClean="0"/>
              <a:t>Dos </a:t>
            </a:r>
            <a:r>
              <a:rPr lang="en-US" sz="2400" dirty="0" err="1" smtClean="0"/>
              <a:t>cosas</a:t>
            </a:r>
            <a:r>
              <a:rPr lang="en-US" sz="2400" dirty="0" smtClean="0"/>
              <a:t> que </a:t>
            </a:r>
            <a:r>
              <a:rPr lang="en-US" sz="2400" dirty="0" err="1" smtClean="0"/>
              <a:t>considerar</a:t>
            </a:r>
            <a:r>
              <a:rPr lang="en-US" sz="2400" dirty="0" smtClean="0"/>
              <a:t>: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Sobre</a:t>
            </a:r>
            <a:r>
              <a:rPr lang="en-US" sz="2400" dirty="0" smtClean="0"/>
              <a:t> 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tema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gustaría</a:t>
            </a:r>
            <a:r>
              <a:rPr lang="en-US" sz="2400" dirty="0" smtClean="0"/>
              <a:t> </a:t>
            </a:r>
            <a:r>
              <a:rPr lang="en-US" sz="2400" dirty="0" err="1" smtClean="0"/>
              <a:t>hacer</a:t>
            </a:r>
            <a:r>
              <a:rPr lang="en-US" sz="2400" dirty="0" smtClean="0"/>
              <a:t> un </a:t>
            </a:r>
            <a:r>
              <a:rPr lang="en-US" sz="2400" dirty="0" err="1" smtClean="0"/>
              <a:t>análisis</a:t>
            </a:r>
            <a:r>
              <a:rPr lang="en-US" sz="2400" dirty="0" smtClean="0"/>
              <a:t> y </a:t>
            </a:r>
            <a:r>
              <a:rPr lang="en-US" sz="2400" dirty="0" err="1" smtClean="0"/>
              <a:t>presentación</a:t>
            </a:r>
            <a:r>
              <a:rPr lang="en-US" sz="2400" dirty="0" smtClean="0"/>
              <a:t>?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Sobre</a:t>
            </a:r>
            <a:r>
              <a:rPr lang="en-US" sz="2400" dirty="0" smtClean="0"/>
              <a:t> 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tema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gustaría</a:t>
            </a:r>
            <a:r>
              <a:rPr lang="en-US" sz="2400" dirty="0" smtClean="0"/>
              <a:t> </a:t>
            </a:r>
            <a:r>
              <a:rPr lang="en-US" sz="2400" dirty="0" err="1" smtClean="0"/>
              <a:t>jugar</a:t>
            </a:r>
            <a:r>
              <a:rPr lang="en-US" sz="2400" dirty="0" smtClean="0"/>
              <a:t> el </a:t>
            </a:r>
            <a:r>
              <a:rPr lang="en-US" sz="2400" dirty="0" err="1" smtClean="0"/>
              <a:t>papel</a:t>
            </a:r>
            <a:r>
              <a:rPr lang="en-US" sz="2400" dirty="0" smtClean="0"/>
              <a:t> de </a:t>
            </a:r>
            <a:r>
              <a:rPr lang="en-US" sz="2400" dirty="0" err="1" smtClean="0"/>
              <a:t>decisor</a:t>
            </a:r>
            <a:r>
              <a:rPr lang="en-US" sz="2400" dirty="0" smtClean="0"/>
              <a:t> y </a:t>
            </a:r>
            <a:r>
              <a:rPr lang="en-US" sz="2400" dirty="0" err="1" smtClean="0"/>
              <a:t>recibir</a:t>
            </a:r>
            <a:r>
              <a:rPr lang="en-US" sz="2400" dirty="0" smtClean="0"/>
              <a:t> el </a:t>
            </a:r>
            <a:r>
              <a:rPr lang="en-US" sz="2400" dirty="0" err="1" smtClean="0"/>
              <a:t>informe</a:t>
            </a:r>
            <a:r>
              <a:rPr lang="en-US" sz="2400" dirty="0"/>
              <a:t> </a:t>
            </a:r>
            <a:r>
              <a:rPr lang="en-US" sz="2400" dirty="0" smtClean="0"/>
              <a:t>de </a:t>
            </a:r>
            <a:r>
              <a:rPr lang="en-US" sz="2400" dirty="0" err="1" smtClean="0"/>
              <a:t>los</a:t>
            </a:r>
            <a:r>
              <a:rPr lang="en-US" sz="2400" dirty="0" smtClean="0"/>
              <a:t> </a:t>
            </a:r>
            <a:r>
              <a:rPr lang="en-US" sz="2400" dirty="0" err="1" smtClean="0"/>
              <a:t>analistas</a:t>
            </a:r>
            <a:r>
              <a:rPr lang="en-US" sz="2400" dirty="0" smtClean="0"/>
              <a:t>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5426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38200" y="6858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err="1" smtClean="0"/>
              <a:t>Ejercicio</a:t>
            </a:r>
            <a:r>
              <a:rPr lang="en-US" sz="3600" dirty="0" smtClean="0"/>
              <a:t>:  </a:t>
            </a:r>
            <a:r>
              <a:rPr lang="en-US" sz="3600" dirty="0" err="1" smtClean="0"/>
              <a:t>Informe</a:t>
            </a:r>
            <a:r>
              <a:rPr lang="en-US" sz="3600" dirty="0" smtClean="0"/>
              <a:t> de </a:t>
            </a:r>
            <a:r>
              <a:rPr lang="en-US" sz="3600" dirty="0" err="1" smtClean="0"/>
              <a:t>Inteligencia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52130" y="1600200"/>
            <a:ext cx="21419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/>
              <a:t>2.  ESCOGER TEMA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2272682"/>
            <a:ext cx="78486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200"/>
              </a:spcAft>
              <a:buFont typeface="+mj-lt"/>
              <a:buAutoNum type="alphaUcPeriod"/>
            </a:pPr>
            <a:r>
              <a:rPr lang="es-ES" sz="2000" dirty="0"/>
              <a:t>¿Cómo es el Presidente </a:t>
            </a:r>
            <a:r>
              <a:rPr lang="es-ES" sz="2000" dirty="0" err="1"/>
              <a:t>Trump</a:t>
            </a:r>
            <a:r>
              <a:rPr lang="es-ES" sz="2000" dirty="0"/>
              <a:t> y qué importancia </a:t>
            </a:r>
            <a:r>
              <a:rPr lang="es-ES" sz="2000" dirty="0" smtClean="0"/>
              <a:t>tienen </a:t>
            </a:r>
            <a:r>
              <a:rPr lang="es-ES" sz="2000" dirty="0"/>
              <a:t>su carácter y políticas</a:t>
            </a:r>
            <a:r>
              <a:rPr lang="es-ES" sz="2000" dirty="0" smtClean="0"/>
              <a:t>?</a:t>
            </a:r>
          </a:p>
          <a:p>
            <a:pPr marL="457200" indent="-457200">
              <a:spcAft>
                <a:spcPts val="1200"/>
              </a:spcAft>
              <a:buFont typeface="+mj-lt"/>
              <a:buAutoNum type="alphaUcPeriod"/>
            </a:pPr>
            <a:r>
              <a:rPr lang="es-ES" sz="2000" dirty="0" smtClean="0"/>
              <a:t>¿A dónde van las </a:t>
            </a:r>
            <a:r>
              <a:rPr lang="es-ES" sz="2000" dirty="0" smtClean="0"/>
              <a:t>relaciones bilaterales México-EEUU?</a:t>
            </a:r>
            <a:endParaRPr lang="en-US" sz="2000" dirty="0" smtClean="0"/>
          </a:p>
          <a:p>
            <a:pPr marL="457200" indent="-457200">
              <a:spcAft>
                <a:spcPts val="1200"/>
              </a:spcAft>
              <a:buFont typeface="+mj-lt"/>
              <a:buAutoNum type="alphaUcPeriod"/>
            </a:pPr>
            <a:r>
              <a:rPr lang="en-US" sz="2000" dirty="0" smtClean="0"/>
              <a:t>¿</a:t>
            </a:r>
            <a:r>
              <a:rPr lang="en-US" sz="2000" dirty="0" err="1" smtClean="0"/>
              <a:t>Qué</a:t>
            </a:r>
            <a:r>
              <a:rPr lang="en-US" sz="2000" dirty="0" smtClean="0"/>
              <a:t> </a:t>
            </a:r>
            <a:r>
              <a:rPr lang="en-US" sz="2000" dirty="0" err="1" smtClean="0"/>
              <a:t>pasa</a:t>
            </a:r>
            <a:r>
              <a:rPr lang="en-US" sz="2000" dirty="0" smtClean="0"/>
              <a:t> </a:t>
            </a:r>
            <a:r>
              <a:rPr lang="en-US" sz="2000" dirty="0" err="1" smtClean="0"/>
              <a:t>en</a:t>
            </a:r>
            <a:r>
              <a:rPr lang="en-US" sz="2000" dirty="0" smtClean="0"/>
              <a:t> </a:t>
            </a:r>
            <a:r>
              <a:rPr lang="en-US" sz="2000" dirty="0" err="1" smtClean="0"/>
              <a:t>Centroamérica</a:t>
            </a:r>
            <a:r>
              <a:rPr lang="en-US" sz="2000" dirty="0" smtClean="0"/>
              <a:t> y </a:t>
            </a:r>
            <a:r>
              <a:rPr lang="en-US" sz="2000" dirty="0" err="1" smtClean="0"/>
              <a:t>por</a:t>
            </a:r>
            <a:r>
              <a:rPr lang="en-US" sz="2000" dirty="0" smtClean="0"/>
              <a:t> </a:t>
            </a:r>
            <a:r>
              <a:rPr lang="en-US" sz="2000" dirty="0" err="1" smtClean="0"/>
              <a:t>qué</a:t>
            </a:r>
            <a:r>
              <a:rPr lang="en-US" sz="2000" dirty="0" smtClean="0"/>
              <a:t> le </a:t>
            </a:r>
            <a:r>
              <a:rPr lang="en-US" sz="2000" dirty="0" err="1" smtClean="0"/>
              <a:t>importa</a:t>
            </a:r>
            <a:r>
              <a:rPr lang="en-US" sz="2000" dirty="0" smtClean="0"/>
              <a:t> a México?</a:t>
            </a:r>
          </a:p>
          <a:p>
            <a:pPr marL="457200" indent="-457200">
              <a:spcAft>
                <a:spcPts val="1200"/>
              </a:spcAft>
              <a:buFont typeface="+mj-lt"/>
              <a:buAutoNum type="alphaUcPeriod"/>
            </a:pPr>
            <a:r>
              <a:rPr lang="en-US" sz="2000" dirty="0" smtClean="0"/>
              <a:t>¿</a:t>
            </a:r>
            <a:r>
              <a:rPr lang="en-US" sz="2000" dirty="0" err="1" smtClean="0"/>
              <a:t>Cómo</a:t>
            </a:r>
            <a:r>
              <a:rPr lang="en-US" sz="2000" dirty="0" smtClean="0"/>
              <a:t> </a:t>
            </a:r>
            <a:r>
              <a:rPr lang="en-US" sz="2000" dirty="0" err="1" smtClean="0"/>
              <a:t>desafían</a:t>
            </a:r>
            <a:r>
              <a:rPr lang="en-US" sz="2000" dirty="0" smtClean="0"/>
              <a:t> </a:t>
            </a:r>
            <a:r>
              <a:rPr lang="en-US" sz="2000" dirty="0" err="1" smtClean="0"/>
              <a:t>los</a:t>
            </a:r>
            <a:r>
              <a:rPr lang="en-US" sz="2000" dirty="0" smtClean="0"/>
              <a:t> </a:t>
            </a:r>
            <a:r>
              <a:rPr lang="en-US" sz="2000" dirty="0" err="1" smtClean="0"/>
              <a:t>narcotraficantes</a:t>
            </a:r>
            <a:r>
              <a:rPr lang="en-US" sz="2000" dirty="0" smtClean="0"/>
              <a:t> al </a:t>
            </a:r>
            <a:r>
              <a:rPr lang="en-US" sz="2000" dirty="0" err="1" smtClean="0"/>
              <a:t>gobierno</a:t>
            </a:r>
            <a:r>
              <a:rPr lang="en-US" sz="2000" dirty="0" smtClean="0"/>
              <a:t> y pueblo de México?</a:t>
            </a:r>
          </a:p>
          <a:p>
            <a:pPr marL="457200" indent="-457200">
              <a:spcAft>
                <a:spcPts val="1200"/>
              </a:spcAft>
              <a:buFont typeface="+mj-lt"/>
              <a:buAutoNum type="alphaUcPeriod"/>
            </a:pPr>
            <a:r>
              <a:rPr lang="es-ES" sz="2000" dirty="0" smtClean="0"/>
              <a:t>¿Cuán serio es el terrorismo internacional en </a:t>
            </a:r>
            <a:r>
              <a:rPr lang="es-ES" sz="2000" dirty="0"/>
              <a:t>N</a:t>
            </a:r>
            <a:r>
              <a:rPr lang="es-ES" sz="2000" dirty="0" smtClean="0"/>
              <a:t>orteamérica?</a:t>
            </a:r>
          </a:p>
          <a:p>
            <a:pPr marL="457200" indent="-457200">
              <a:spcAft>
                <a:spcPts val="1200"/>
              </a:spcAft>
              <a:buFont typeface="+mj-lt"/>
              <a:buAutoNum type="alphaUcPeriod"/>
            </a:pPr>
            <a:r>
              <a:rPr lang="es-ES" sz="2000" dirty="0" smtClean="0"/>
              <a:t>¿Cuál es la estrategia política-económica de China en el mundo?</a:t>
            </a:r>
          </a:p>
          <a:p>
            <a:pPr marL="457200" indent="-457200">
              <a:spcAft>
                <a:spcPts val="1200"/>
              </a:spcAft>
              <a:buFont typeface="+mj-lt"/>
              <a:buAutoNum type="alphaUcPeriod"/>
            </a:pPr>
            <a:r>
              <a:rPr lang="es-ES" sz="2000" dirty="0" smtClean="0"/>
              <a:t>¿Está la democracia liberal en crisis, y que impacto va a tener?</a:t>
            </a:r>
          </a:p>
          <a:p>
            <a:pPr marL="457200" indent="-457200">
              <a:spcAft>
                <a:spcPts val="1200"/>
              </a:spcAft>
              <a:buFont typeface="+mj-lt"/>
              <a:buAutoNum type="alphaUcPeriod"/>
            </a:pPr>
            <a:r>
              <a:rPr lang="es-ES" sz="2000" dirty="0" smtClean="0"/>
              <a:t>¿Cómo influye su situación demográfica el futuro de México?</a:t>
            </a:r>
          </a:p>
        </p:txBody>
      </p:sp>
    </p:spTree>
    <p:extLst>
      <p:ext uri="{BB962C8B-B14F-4D97-AF65-F5344CB8AC3E}">
        <p14:creationId xmlns:p14="http://schemas.microsoft.com/office/powerpoint/2010/main" val="397603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38200" y="6858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err="1" smtClean="0"/>
              <a:t>Ejercicio</a:t>
            </a:r>
            <a:r>
              <a:rPr lang="en-US" sz="3600" dirty="0" smtClean="0"/>
              <a:t>:  </a:t>
            </a:r>
            <a:r>
              <a:rPr lang="en-US" sz="3600" dirty="0" err="1" smtClean="0"/>
              <a:t>Informe</a:t>
            </a:r>
            <a:r>
              <a:rPr lang="en-US" sz="3600" dirty="0" smtClean="0"/>
              <a:t> de </a:t>
            </a:r>
            <a:r>
              <a:rPr lang="en-US" sz="3600" dirty="0" err="1" smtClean="0"/>
              <a:t>Inteligencia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5</a:t>
            </a:fld>
            <a:endParaRPr lang="en-US"/>
          </a:p>
        </p:txBody>
      </p:sp>
      <p:pic>
        <p:nvPicPr>
          <p:cNvPr id="12" name="Picture 11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330388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7864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391412" y="2039136"/>
            <a:ext cx="6742176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800"/>
              </a:spcAft>
            </a:pPr>
            <a:r>
              <a:rPr lang="en-US" sz="2000" dirty="0" err="1" smtClean="0"/>
              <a:t>En</a:t>
            </a:r>
            <a:r>
              <a:rPr lang="en-US" sz="2000" dirty="0" smtClean="0"/>
              <a:t> </a:t>
            </a:r>
            <a:r>
              <a:rPr lang="en-US" sz="2000" dirty="0" err="1" smtClean="0"/>
              <a:t>su</a:t>
            </a:r>
            <a:r>
              <a:rPr lang="en-US" sz="2000" dirty="0" smtClean="0"/>
              <a:t> </a:t>
            </a:r>
            <a:r>
              <a:rPr lang="en-US" sz="2000" dirty="0" err="1" smtClean="0"/>
              <a:t>papel</a:t>
            </a:r>
            <a:r>
              <a:rPr lang="en-US" sz="2000" dirty="0" smtClean="0"/>
              <a:t> de ANALISTA, </a:t>
            </a:r>
            <a:r>
              <a:rPr lang="en-US" sz="2000" dirty="0" err="1" smtClean="0"/>
              <a:t>cada</a:t>
            </a:r>
            <a:r>
              <a:rPr lang="en-US" sz="2000" dirty="0" smtClean="0"/>
              <a:t> </a:t>
            </a:r>
            <a:r>
              <a:rPr lang="en-US" sz="2000" dirty="0" err="1" smtClean="0"/>
              <a:t>pareja</a:t>
            </a:r>
            <a:r>
              <a:rPr lang="en-US" sz="2000" dirty="0" smtClean="0"/>
              <a:t> </a:t>
            </a:r>
            <a:r>
              <a:rPr lang="en-US" sz="2000" dirty="0" err="1" smtClean="0"/>
              <a:t>har</a:t>
            </a:r>
            <a:r>
              <a:rPr lang="es-ES" sz="2000" dirty="0" smtClean="0"/>
              <a:t>á lo siguiente:</a:t>
            </a:r>
            <a:endParaRPr lang="en-US" sz="2000" dirty="0" smtClean="0"/>
          </a:p>
          <a:p>
            <a:pPr marL="800100" lvl="1" indent="-342900">
              <a:spcAft>
                <a:spcPts val="1800"/>
              </a:spcAft>
              <a:buFont typeface="+mj-lt"/>
              <a:buAutoNum type="arabicPeriod"/>
            </a:pPr>
            <a:r>
              <a:rPr lang="en-US" sz="2000" dirty="0" smtClean="0"/>
              <a:t>AHORA:  </a:t>
            </a:r>
            <a:r>
              <a:rPr lang="en-US" sz="2000" dirty="0" err="1" smtClean="0"/>
              <a:t>contemplar</a:t>
            </a:r>
            <a:r>
              <a:rPr lang="en-US" sz="2000" dirty="0" smtClean="0"/>
              <a:t> y </a:t>
            </a:r>
            <a:r>
              <a:rPr lang="en-US" sz="2000" dirty="0" err="1" smtClean="0"/>
              <a:t>anticipar</a:t>
            </a:r>
            <a:r>
              <a:rPr lang="en-US" sz="2000" dirty="0" smtClean="0"/>
              <a:t> las </a:t>
            </a:r>
            <a:r>
              <a:rPr lang="en-US" sz="2000" dirty="0" err="1" smtClean="0"/>
              <a:t>necesidades</a:t>
            </a:r>
            <a:r>
              <a:rPr lang="en-US" sz="2000" dirty="0" smtClean="0"/>
              <a:t> de </a:t>
            </a:r>
            <a:r>
              <a:rPr lang="en-US" sz="2000" dirty="0" err="1" smtClean="0"/>
              <a:t>sus</a:t>
            </a:r>
            <a:r>
              <a:rPr lang="en-US" sz="2000" dirty="0" smtClean="0"/>
              <a:t> </a:t>
            </a:r>
            <a:r>
              <a:rPr lang="en-US" sz="2000" dirty="0" err="1" smtClean="0"/>
              <a:t>decisores</a:t>
            </a:r>
            <a:endParaRPr lang="en-US" sz="2000" dirty="0" smtClean="0"/>
          </a:p>
          <a:p>
            <a:pPr marL="800100" lvl="1" indent="-342900">
              <a:spcAft>
                <a:spcPts val="1800"/>
              </a:spcAft>
              <a:buFont typeface="+mj-lt"/>
              <a:buAutoNum type="arabicPeriod"/>
            </a:pPr>
            <a:r>
              <a:rPr lang="en-US" sz="2000" dirty="0" smtClean="0"/>
              <a:t>MAÑANA: </a:t>
            </a:r>
            <a:r>
              <a:rPr lang="en-US" sz="2000" dirty="0" err="1" smtClean="0"/>
              <a:t>preparar</a:t>
            </a:r>
            <a:r>
              <a:rPr lang="en-US" sz="2000" dirty="0" smtClean="0"/>
              <a:t> y </a:t>
            </a:r>
            <a:r>
              <a:rPr lang="en-US" sz="2000" dirty="0" err="1" smtClean="0"/>
              <a:t>escribir</a:t>
            </a:r>
            <a:r>
              <a:rPr lang="en-US" sz="2000" dirty="0" smtClean="0"/>
              <a:t> un </a:t>
            </a:r>
            <a:r>
              <a:rPr lang="en-US" sz="2000" dirty="0" err="1" smtClean="0"/>
              <a:t>informe</a:t>
            </a:r>
            <a:r>
              <a:rPr lang="en-US" sz="2000" dirty="0" smtClean="0"/>
              <a:t> que, </a:t>
            </a:r>
            <a:r>
              <a:rPr lang="en-US" sz="2000" dirty="0" err="1" smtClean="0"/>
              <a:t>presantado</a:t>
            </a:r>
            <a:r>
              <a:rPr lang="en-US" sz="2000" dirty="0" smtClean="0"/>
              <a:t> </a:t>
            </a:r>
            <a:r>
              <a:rPr lang="en-US" sz="2000" dirty="0" err="1" smtClean="0"/>
              <a:t>oralmente</a:t>
            </a:r>
            <a:r>
              <a:rPr lang="en-US" sz="2000" dirty="0" smtClean="0"/>
              <a:t>, </a:t>
            </a:r>
            <a:r>
              <a:rPr lang="en-US" sz="2000" dirty="0" err="1" smtClean="0"/>
              <a:t>tomaría</a:t>
            </a:r>
            <a:r>
              <a:rPr lang="en-US" sz="2000" dirty="0" smtClean="0"/>
              <a:t> no </a:t>
            </a:r>
            <a:r>
              <a:rPr lang="en-US" sz="2000" dirty="0" err="1" smtClean="0"/>
              <a:t>más</a:t>
            </a:r>
            <a:r>
              <a:rPr lang="en-US" sz="2000" dirty="0" smtClean="0"/>
              <a:t> de 5 </a:t>
            </a:r>
            <a:r>
              <a:rPr lang="en-US" sz="2000" dirty="0" err="1" smtClean="0"/>
              <a:t>minutos</a:t>
            </a:r>
            <a:endParaRPr lang="en-US" sz="2000" dirty="0" smtClean="0"/>
          </a:p>
          <a:p>
            <a:pPr lvl="0">
              <a:spcAft>
                <a:spcPts val="1800"/>
              </a:spcAft>
            </a:pPr>
            <a:r>
              <a:rPr lang="en-US" sz="2000" dirty="0" err="1" smtClean="0"/>
              <a:t>En</a:t>
            </a:r>
            <a:r>
              <a:rPr lang="en-US" sz="2000" dirty="0" smtClean="0"/>
              <a:t> </a:t>
            </a:r>
            <a:r>
              <a:rPr lang="en-US" sz="2000" dirty="0" err="1" smtClean="0"/>
              <a:t>su</a:t>
            </a:r>
            <a:r>
              <a:rPr lang="en-US" sz="2000" dirty="0" smtClean="0"/>
              <a:t> </a:t>
            </a:r>
            <a:r>
              <a:rPr lang="en-US" sz="2000" dirty="0" err="1" smtClean="0"/>
              <a:t>papel</a:t>
            </a:r>
            <a:r>
              <a:rPr lang="en-US" sz="2000" dirty="0" smtClean="0"/>
              <a:t> de DECISOR, </a:t>
            </a:r>
            <a:r>
              <a:rPr lang="en-US" sz="2000" dirty="0" err="1" smtClean="0"/>
              <a:t>cada</a:t>
            </a:r>
            <a:r>
              <a:rPr lang="en-US" sz="2000" dirty="0" smtClean="0"/>
              <a:t> </a:t>
            </a:r>
            <a:r>
              <a:rPr lang="en-US" sz="2000" dirty="0" err="1" smtClean="0"/>
              <a:t>pareja</a:t>
            </a:r>
            <a:r>
              <a:rPr lang="en-US" sz="2000" dirty="0" smtClean="0"/>
              <a:t> </a:t>
            </a:r>
            <a:r>
              <a:rPr lang="en-US" sz="2000" dirty="0" err="1" smtClean="0"/>
              <a:t>hará</a:t>
            </a:r>
            <a:r>
              <a:rPr lang="en-US" sz="2000" dirty="0" smtClean="0"/>
              <a:t> lo </a:t>
            </a:r>
            <a:r>
              <a:rPr lang="en-US" sz="2000" dirty="0" err="1" smtClean="0"/>
              <a:t>siguiente</a:t>
            </a:r>
            <a:r>
              <a:rPr lang="en-US" sz="2000" dirty="0" smtClean="0"/>
              <a:t>:</a:t>
            </a:r>
          </a:p>
          <a:p>
            <a:pPr marL="800100" lvl="1" indent="-342900">
              <a:spcAft>
                <a:spcPts val="1800"/>
              </a:spcAft>
              <a:buFont typeface="+mj-lt"/>
              <a:buAutoNum type="arabicPeriod"/>
            </a:pPr>
            <a:r>
              <a:rPr lang="en-US" sz="2000" dirty="0" smtClean="0"/>
              <a:t>AHORA:  </a:t>
            </a:r>
            <a:r>
              <a:rPr lang="en-US" sz="2000" dirty="0" err="1" smtClean="0"/>
              <a:t>escribir</a:t>
            </a:r>
            <a:r>
              <a:rPr lang="en-US" sz="2000" dirty="0" smtClean="0"/>
              <a:t> </a:t>
            </a:r>
            <a:r>
              <a:rPr lang="en-US" sz="2000" dirty="0" err="1" smtClean="0"/>
              <a:t>sus</a:t>
            </a:r>
            <a:r>
              <a:rPr lang="en-US" sz="2000" dirty="0" smtClean="0"/>
              <a:t> </a:t>
            </a:r>
            <a:r>
              <a:rPr lang="en-US" sz="2000" dirty="0" err="1" smtClean="0"/>
              <a:t>necesidades</a:t>
            </a:r>
            <a:r>
              <a:rPr lang="en-US" sz="2000" dirty="0" smtClean="0"/>
              <a:t> </a:t>
            </a:r>
            <a:r>
              <a:rPr lang="en-US" sz="2000" dirty="0" err="1" smtClean="0"/>
              <a:t>como</a:t>
            </a:r>
            <a:r>
              <a:rPr lang="en-US" sz="2000" dirty="0" smtClean="0"/>
              <a:t> </a:t>
            </a:r>
            <a:r>
              <a:rPr lang="en-US" sz="2000" dirty="0" err="1" smtClean="0"/>
              <a:t>decisores</a:t>
            </a:r>
            <a:endParaRPr lang="en-US" sz="2000" dirty="0" smtClean="0"/>
          </a:p>
          <a:p>
            <a:pPr marL="800100" lvl="1" indent="-342900">
              <a:spcAft>
                <a:spcPts val="1800"/>
              </a:spcAft>
              <a:buFont typeface="+mj-lt"/>
              <a:buAutoNum type="arabicPeriod"/>
            </a:pPr>
            <a:r>
              <a:rPr lang="en-US" sz="2000" dirty="0" smtClean="0"/>
              <a:t>MAÑANA:  </a:t>
            </a:r>
            <a:r>
              <a:rPr lang="en-US" sz="2000" dirty="0" err="1" smtClean="0"/>
              <a:t>escuchar</a:t>
            </a:r>
            <a:r>
              <a:rPr lang="en-US" sz="2000" dirty="0" smtClean="0"/>
              <a:t> </a:t>
            </a:r>
            <a:r>
              <a:rPr lang="en-US" sz="2000" dirty="0" err="1" smtClean="0"/>
              <a:t>críticamente</a:t>
            </a:r>
            <a:r>
              <a:rPr lang="en-US" sz="2000" dirty="0" smtClean="0"/>
              <a:t> el </a:t>
            </a:r>
            <a:r>
              <a:rPr lang="en-US" sz="2000" dirty="0" err="1" smtClean="0"/>
              <a:t>informe</a:t>
            </a:r>
            <a:r>
              <a:rPr lang="en-US" sz="2000" dirty="0" smtClean="0"/>
              <a:t> oral de </a:t>
            </a:r>
            <a:r>
              <a:rPr lang="en-US" sz="2000" dirty="0" err="1" smtClean="0"/>
              <a:t>los</a:t>
            </a:r>
            <a:r>
              <a:rPr lang="en-US" sz="2000" dirty="0" smtClean="0"/>
              <a:t> </a:t>
            </a:r>
            <a:r>
              <a:rPr lang="en-US" sz="2000" dirty="0" err="1" smtClean="0"/>
              <a:t>analistas</a:t>
            </a:r>
            <a:r>
              <a:rPr lang="en-US" sz="2000" dirty="0"/>
              <a:t> </a:t>
            </a:r>
            <a:r>
              <a:rPr lang="en-US" sz="2000" dirty="0" smtClean="0"/>
              <a:t>y </a:t>
            </a:r>
            <a:r>
              <a:rPr lang="en-US" sz="2000" dirty="0" err="1" smtClean="0"/>
              <a:t>hacerles</a:t>
            </a:r>
            <a:r>
              <a:rPr lang="en-US" sz="2000" dirty="0" smtClean="0"/>
              <a:t> </a:t>
            </a:r>
            <a:r>
              <a:rPr lang="en-US" sz="2000" dirty="0" err="1" smtClean="0"/>
              <a:t>preguntas</a:t>
            </a:r>
            <a:endParaRPr lang="en-US" sz="2000" dirty="0" smtClean="0"/>
          </a:p>
          <a:p>
            <a:pPr marL="800100" lvl="1" indent="-342900">
              <a:spcAft>
                <a:spcPts val="1800"/>
              </a:spcAft>
              <a:buFont typeface="+mj-lt"/>
              <a:buAutoNum type="arabicPeriod"/>
            </a:pPr>
            <a:r>
              <a:rPr lang="en-US" sz="2000" dirty="0" err="1" smtClean="0"/>
              <a:t>evalorar</a:t>
            </a:r>
            <a:r>
              <a:rPr lang="en-US" sz="2000" dirty="0" smtClean="0"/>
              <a:t> el </a:t>
            </a:r>
            <a:r>
              <a:rPr lang="en-US" sz="2000" dirty="0" err="1" smtClean="0"/>
              <a:t>informe</a:t>
            </a:r>
            <a:r>
              <a:rPr lang="en-US" sz="2000" dirty="0" smtClean="0"/>
              <a:t> que </a:t>
            </a:r>
            <a:r>
              <a:rPr lang="en-US" sz="2000" dirty="0" err="1" smtClean="0"/>
              <a:t>recibió</a:t>
            </a:r>
            <a:r>
              <a:rPr lang="en-US" sz="2000" dirty="0" smtClean="0"/>
              <a:t> de </a:t>
            </a:r>
            <a:r>
              <a:rPr lang="en-US" sz="2000" dirty="0" err="1" smtClean="0"/>
              <a:t>los</a:t>
            </a:r>
            <a:r>
              <a:rPr lang="en-US" sz="2000" dirty="0" smtClean="0"/>
              <a:t> </a:t>
            </a:r>
            <a:r>
              <a:rPr lang="en-US" sz="2000" dirty="0" err="1" smtClean="0"/>
              <a:t>analistas</a:t>
            </a:r>
            <a:endParaRPr lang="en-US" sz="2000" dirty="0" smtClean="0"/>
          </a:p>
          <a:p>
            <a:pPr lvl="0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38200" y="6858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err="1" smtClean="0"/>
              <a:t>Ejercicio</a:t>
            </a:r>
            <a:r>
              <a:rPr lang="en-US" sz="3600" dirty="0" smtClean="0"/>
              <a:t>:  </a:t>
            </a:r>
            <a:r>
              <a:rPr lang="en-US" sz="3600" dirty="0" err="1" smtClean="0"/>
              <a:t>Informe</a:t>
            </a:r>
            <a:r>
              <a:rPr lang="en-US" sz="3600" dirty="0" smtClean="0"/>
              <a:t> de </a:t>
            </a:r>
            <a:r>
              <a:rPr lang="en-US" sz="3600" dirty="0" err="1" smtClean="0"/>
              <a:t>Inteligencia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67037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505198" y="5638800"/>
            <a:ext cx="20529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RONDA UNO</a:t>
            </a:r>
            <a:endParaRPr lang="en-US" sz="2800" u="sng" dirty="0"/>
          </a:p>
        </p:txBody>
      </p:sp>
      <p:pic>
        <p:nvPicPr>
          <p:cNvPr id="4098" name="Picture 2" descr="C:\Users\Fulton\AppData\Local\Microsoft\Windows\INetCache\IE\ULP11BXX\smiling-man-fac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668" y="2035262"/>
            <a:ext cx="1523971" cy="1523971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Fulton\AppData\Local\Microsoft\Windows\INetCache\IE\ULP11BXX\Woman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95600"/>
            <a:ext cx="1523998" cy="1523998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Fulton\AppData\Local\Microsoft\Windows\INetCache\IE\ULP11BXX\smiling-man-fac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572" y="1861066"/>
            <a:ext cx="1523971" cy="1523971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Fulton\AppData\Local\Microsoft\Windows\INetCache\IE\ULP11BXX\Woman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441" y="3003683"/>
            <a:ext cx="1523998" cy="1523998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693150" y="4575083"/>
            <a:ext cx="24927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/>
              <a:t>Pareja</a:t>
            </a:r>
            <a:r>
              <a:rPr lang="en-US" sz="2400" dirty="0" smtClean="0"/>
              <a:t> A = </a:t>
            </a:r>
            <a:r>
              <a:rPr lang="en-US" sz="2400" dirty="0" err="1" smtClean="0"/>
              <a:t>Analista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5181600" y="4575083"/>
            <a:ext cx="24230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/>
              <a:t>Pareja</a:t>
            </a:r>
            <a:r>
              <a:rPr lang="en-US" sz="2400" dirty="0" smtClean="0"/>
              <a:t> B = </a:t>
            </a:r>
            <a:r>
              <a:rPr lang="en-US" sz="2400" dirty="0" err="1" smtClean="0"/>
              <a:t>Decisor</a:t>
            </a:r>
            <a:endParaRPr lang="en-US" sz="2400" dirty="0"/>
          </a:p>
        </p:txBody>
      </p:sp>
      <p:sp>
        <p:nvSpPr>
          <p:cNvPr id="3" name="Right Arrow 2"/>
          <p:cNvSpPr/>
          <p:nvPr/>
        </p:nvSpPr>
        <p:spPr>
          <a:xfrm>
            <a:off x="3810000" y="3200400"/>
            <a:ext cx="924936" cy="565282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1000" y="304800"/>
            <a:ext cx="279749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Nuestro</a:t>
            </a:r>
            <a:r>
              <a:rPr lang="en-US" dirty="0"/>
              <a:t> </a:t>
            </a:r>
            <a:r>
              <a:rPr lang="en-US" dirty="0" err="1"/>
              <a:t>Ejercicio</a:t>
            </a:r>
            <a:r>
              <a:rPr lang="en-US" dirty="0"/>
              <a:t> (</a:t>
            </a:r>
            <a:r>
              <a:rPr lang="es-ES" dirty="0"/>
              <a:t>Mañana</a:t>
            </a:r>
            <a:r>
              <a:rPr lang="es-E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04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8</a:t>
            </a:fld>
            <a:endParaRPr lang="en-US"/>
          </a:p>
        </p:txBody>
      </p:sp>
      <p:pic>
        <p:nvPicPr>
          <p:cNvPr id="4098" name="Picture 2" descr="C:\Users\Fulton\AppData\Local\Microsoft\Windows\INetCache\IE\ULP11BXX\smiling-man-fac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668" y="2035262"/>
            <a:ext cx="1523971" cy="1523971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Fulton\AppData\Local\Microsoft\Windows\INetCache\IE\ULP11BXX\Woman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95600"/>
            <a:ext cx="1523998" cy="1523998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Fulton\AppData\Local\Microsoft\Windows\INetCache\IE\ULP11BXX\smiling-man-fac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572" y="1861066"/>
            <a:ext cx="1523971" cy="1523971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Fulton\AppData\Local\Microsoft\Windows\INetCache\IE\ULP11BXX\Woman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441" y="3003683"/>
            <a:ext cx="1523998" cy="1523998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693150" y="4575083"/>
            <a:ext cx="24342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/>
              <a:t>Pareja</a:t>
            </a:r>
            <a:r>
              <a:rPr lang="en-US" sz="2400" dirty="0" smtClean="0"/>
              <a:t> A = </a:t>
            </a:r>
            <a:r>
              <a:rPr lang="en-US" sz="2400" dirty="0" err="1" smtClean="0"/>
              <a:t>Decisor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5181600" y="4575083"/>
            <a:ext cx="24815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/>
              <a:t>Pareja</a:t>
            </a:r>
            <a:r>
              <a:rPr lang="en-US" sz="2400" dirty="0" smtClean="0"/>
              <a:t> B = </a:t>
            </a:r>
            <a:r>
              <a:rPr lang="en-US" sz="2400" dirty="0" err="1" smtClean="0"/>
              <a:t>Analista</a:t>
            </a:r>
            <a:endParaRPr lang="en-US" sz="2400" dirty="0"/>
          </a:p>
        </p:txBody>
      </p:sp>
      <p:sp>
        <p:nvSpPr>
          <p:cNvPr id="3" name="Right Arrow 2"/>
          <p:cNvSpPr/>
          <p:nvPr/>
        </p:nvSpPr>
        <p:spPr>
          <a:xfrm rot="10800000">
            <a:off x="3810000" y="3200400"/>
            <a:ext cx="924936" cy="565282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75518" y="5715000"/>
            <a:ext cx="19760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RONDA DOS</a:t>
            </a:r>
            <a:endParaRPr lang="en-US" sz="2800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304800"/>
            <a:ext cx="279749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Nuestro</a:t>
            </a:r>
            <a:r>
              <a:rPr lang="en-US" dirty="0"/>
              <a:t> </a:t>
            </a:r>
            <a:r>
              <a:rPr lang="en-US" dirty="0" err="1"/>
              <a:t>Ejercicio</a:t>
            </a:r>
            <a:r>
              <a:rPr lang="en-US" dirty="0"/>
              <a:t> (</a:t>
            </a:r>
            <a:r>
              <a:rPr lang="es-ES" dirty="0"/>
              <a:t>Mañana</a:t>
            </a:r>
            <a:r>
              <a:rPr lang="es-E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35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38200" y="6858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err="1" smtClean="0"/>
              <a:t>Ejercicio</a:t>
            </a:r>
            <a:r>
              <a:rPr lang="en-US" sz="3600" dirty="0" smtClean="0"/>
              <a:t>:  </a:t>
            </a:r>
            <a:r>
              <a:rPr lang="en-US" sz="3600" dirty="0" err="1" smtClean="0"/>
              <a:t>Informe</a:t>
            </a:r>
            <a:r>
              <a:rPr lang="en-US" sz="3600" dirty="0" smtClean="0"/>
              <a:t> de </a:t>
            </a:r>
            <a:r>
              <a:rPr lang="en-US" sz="3600" dirty="0" err="1" smtClean="0"/>
              <a:t>Inteligencia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52130" y="1600200"/>
            <a:ext cx="57820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/>
              <a:t>2.  CONSIDERAR LAS NECESIDADES DE SUS DECISORES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752600" y="2590800"/>
            <a:ext cx="60198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 err="1" smtClean="0"/>
              <a:t>Cosas</a:t>
            </a:r>
            <a:r>
              <a:rPr lang="en-US" sz="2000" dirty="0" smtClean="0"/>
              <a:t> para </a:t>
            </a:r>
            <a:r>
              <a:rPr lang="en-US" sz="2000" dirty="0" err="1" smtClean="0"/>
              <a:t>contemplar</a:t>
            </a:r>
            <a:r>
              <a:rPr lang="en-US" sz="2000" dirty="0" smtClean="0"/>
              <a:t>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000" dirty="0" smtClean="0"/>
              <a:t>¿Quiénes son los posibles decisores involucrados en mi tema?  (Coordinar con decisores.)</a:t>
            </a:r>
            <a:endParaRPr lang="en-US" sz="200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000" dirty="0" smtClean="0"/>
              <a:t>¿Qué decisiones tendrán que hacer?  ¿Qué opciones tendrán?  ¿Qué presiones sentirán?</a:t>
            </a:r>
            <a:endParaRPr lang="en-US" sz="200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Y …  ¿</a:t>
            </a:r>
            <a:r>
              <a:rPr lang="en-US" sz="2000" dirty="0" err="1" smtClean="0"/>
              <a:t>Qué</a:t>
            </a:r>
            <a:r>
              <a:rPr lang="en-US" sz="2000" dirty="0" smtClean="0"/>
              <a:t> </a:t>
            </a:r>
            <a:r>
              <a:rPr lang="en-US" sz="2000" dirty="0" err="1" smtClean="0"/>
              <a:t>información</a:t>
            </a:r>
            <a:r>
              <a:rPr lang="en-US" sz="2000" dirty="0" smtClean="0"/>
              <a:t> y </a:t>
            </a:r>
            <a:r>
              <a:rPr lang="en-US" sz="2000" dirty="0" err="1" smtClean="0"/>
              <a:t>análisis</a:t>
            </a:r>
            <a:r>
              <a:rPr lang="en-US" sz="2000" dirty="0" smtClean="0"/>
              <a:t> </a:t>
            </a:r>
            <a:r>
              <a:rPr lang="en-US" sz="2000" dirty="0" err="1" smtClean="0"/>
              <a:t>necesitarán</a:t>
            </a:r>
            <a:r>
              <a:rPr lang="en-US" sz="2000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848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1719</Words>
  <Application>Microsoft Office PowerPoint</Application>
  <PresentationFormat>On-screen Show (4:3)</PresentationFormat>
  <Paragraphs>208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 Preparación de un informe oral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fulton</dc:creator>
  <cp:lastModifiedBy>fulton</cp:lastModifiedBy>
  <cp:revision>31</cp:revision>
  <cp:lastPrinted>2017-06-11T00:16:37Z</cp:lastPrinted>
  <dcterms:created xsi:type="dcterms:W3CDTF">2017-05-30T17:16:48Z</dcterms:created>
  <dcterms:modified xsi:type="dcterms:W3CDTF">2017-06-11T15:29:12Z</dcterms:modified>
</cp:coreProperties>
</file>