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78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9" r:id="rId15"/>
    <p:sldId id="280" r:id="rId16"/>
    <p:sldId id="272" r:id="rId17"/>
    <p:sldId id="273" r:id="rId18"/>
    <p:sldId id="274" r:id="rId19"/>
    <p:sldId id="276" r:id="rId20"/>
    <p:sldId id="277" r:id="rId21"/>
    <p:sldId id="28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9510-79AA-4C6A-B880-1BDDD6461E1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8C64-68C7-4D57-8FC0-31D32E4C0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87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9510-79AA-4C6A-B880-1BDDD6461E1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8C64-68C7-4D57-8FC0-31D32E4C0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057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9510-79AA-4C6A-B880-1BDDD6461E1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8C64-68C7-4D57-8FC0-31D32E4C0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7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9510-79AA-4C6A-B880-1BDDD6461E1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8C64-68C7-4D57-8FC0-31D32E4C0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13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9510-79AA-4C6A-B880-1BDDD6461E1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8C64-68C7-4D57-8FC0-31D32E4C0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992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9510-79AA-4C6A-B880-1BDDD6461E1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8C64-68C7-4D57-8FC0-31D32E4C0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81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9510-79AA-4C6A-B880-1BDDD6461E1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8C64-68C7-4D57-8FC0-31D32E4C0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8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9510-79AA-4C6A-B880-1BDDD6461E1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8C64-68C7-4D57-8FC0-31D32E4C0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55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9510-79AA-4C6A-B880-1BDDD6461E1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8C64-68C7-4D57-8FC0-31D32E4C0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624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9510-79AA-4C6A-B880-1BDDD6461E1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8C64-68C7-4D57-8FC0-31D32E4C0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59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9510-79AA-4C6A-B880-1BDDD6461E1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8C64-68C7-4D57-8FC0-31D32E4C0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657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F9510-79AA-4C6A-B880-1BDDD6461E14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F8C64-68C7-4D57-8FC0-31D32E4C0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9278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Real_Fake.pptx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ball.webm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41953" y="3505200"/>
            <a:ext cx="54283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Para </a:t>
            </a:r>
            <a:r>
              <a:rPr lang="en-US" sz="2400" dirty="0" err="1" smtClean="0"/>
              <a:t>practicar</a:t>
            </a:r>
            <a:r>
              <a:rPr lang="en-US" sz="2400" dirty="0" smtClean="0"/>
              <a:t> </a:t>
            </a:r>
            <a:r>
              <a:rPr lang="en-US" sz="2400" dirty="0" err="1" smtClean="0"/>
              <a:t>nuestra</a:t>
            </a:r>
            <a:r>
              <a:rPr lang="en-US" sz="2400" dirty="0" smtClean="0"/>
              <a:t> </a:t>
            </a:r>
            <a:r>
              <a:rPr lang="en-US" sz="2400" dirty="0" err="1" smtClean="0"/>
              <a:t>capacidad</a:t>
            </a:r>
            <a:r>
              <a:rPr lang="en-US" sz="2400" dirty="0" smtClean="0"/>
              <a:t> </a:t>
            </a:r>
            <a:r>
              <a:rPr lang="en-US" sz="2400" dirty="0" err="1" smtClean="0"/>
              <a:t>analítica</a:t>
            </a:r>
            <a:r>
              <a:rPr lang="en-US" sz="2400" dirty="0" smtClean="0"/>
              <a:t>,</a:t>
            </a:r>
          </a:p>
          <a:p>
            <a:pPr algn="ctr"/>
            <a:r>
              <a:rPr lang="en-US" sz="2400" dirty="0" err="1" smtClean="0"/>
              <a:t>tomemos</a:t>
            </a:r>
            <a:r>
              <a:rPr lang="en-US" sz="2400" dirty="0" smtClean="0"/>
              <a:t> un </a:t>
            </a:r>
            <a:r>
              <a:rPr lang="en-US" sz="2400" dirty="0" err="1" smtClean="0"/>
              <a:t>corto</a:t>
            </a:r>
            <a:r>
              <a:rPr lang="en-US" sz="2400" dirty="0" smtClean="0"/>
              <a:t> </a:t>
            </a:r>
            <a:r>
              <a:rPr lang="en-US" sz="2400" dirty="0" err="1" smtClean="0"/>
              <a:t>examencito</a:t>
            </a:r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endParaRPr lang="en-US" dirty="0"/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133600" y="1752600"/>
            <a:ext cx="506895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/>
              <a:t>¿</a:t>
            </a:r>
            <a:r>
              <a:rPr lang="en-US" sz="4000" dirty="0" err="1" smtClean="0"/>
              <a:t>Qué</a:t>
            </a:r>
            <a:r>
              <a:rPr lang="en-US" sz="4000" dirty="0" smtClean="0"/>
              <a:t> </a:t>
            </a:r>
            <a:r>
              <a:rPr lang="en-US" sz="4000" dirty="0" err="1" smtClean="0"/>
              <a:t>es</a:t>
            </a:r>
            <a:r>
              <a:rPr lang="en-US" sz="4000" dirty="0" smtClean="0"/>
              <a:t> la </a:t>
            </a:r>
            <a:r>
              <a:rPr lang="en-US" sz="4000" dirty="0" err="1" smtClean="0"/>
              <a:t>intelig</a:t>
            </a:r>
            <a:r>
              <a:rPr lang="es-ES" sz="4000" dirty="0" err="1" smtClean="0"/>
              <a:t>encia</a:t>
            </a:r>
            <a:r>
              <a:rPr lang="es-ES" sz="4000" dirty="0" smtClean="0"/>
              <a:t>?</a:t>
            </a:r>
            <a:br>
              <a:rPr lang="es-ES" sz="4000" dirty="0" smtClean="0"/>
            </a:br>
            <a:r>
              <a:rPr lang="es-ES" sz="4000" dirty="0" smtClean="0"/>
              <a:t>¿Qué es </a:t>
            </a:r>
            <a:r>
              <a:rPr lang="en-US" sz="4000" dirty="0" smtClean="0"/>
              <a:t>el </a:t>
            </a:r>
            <a:r>
              <a:rPr lang="en-US" sz="4000" dirty="0" err="1" smtClean="0"/>
              <a:t>análisis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pic>
        <p:nvPicPr>
          <p:cNvPr id="1026" name="Picture 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793" y="5048250"/>
            <a:ext cx="1390650" cy="476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66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524000"/>
            <a:ext cx="5137640" cy="60773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46860" y="3048000"/>
            <a:ext cx="2076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http://aulablog.net/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971800" y="2438400"/>
            <a:ext cx="3226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http://www.american.edu/clals/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522230"/>
            <a:ext cx="2514600" cy="1537362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105400" y="4847208"/>
            <a:ext cx="2660652" cy="838200"/>
            <a:chOff x="3130548" y="5105400"/>
            <a:chExt cx="2895600" cy="1066800"/>
          </a:xfrm>
        </p:grpSpPr>
        <p:sp>
          <p:nvSpPr>
            <p:cNvPr id="9" name="Rectangle 8"/>
            <p:cNvSpPr/>
            <p:nvPr/>
          </p:nvSpPr>
          <p:spPr>
            <a:xfrm>
              <a:off x="3130548" y="5105400"/>
              <a:ext cx="2895600" cy="1066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6618" y="5168900"/>
              <a:ext cx="2743459" cy="927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605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4497" y="2971800"/>
            <a:ext cx="70889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“¿</a:t>
            </a:r>
            <a:r>
              <a:rPr lang="en-US" sz="3200" b="1" dirty="0" err="1" smtClean="0"/>
              <a:t>Quién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eres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tú</a:t>
            </a:r>
            <a:r>
              <a:rPr lang="en-US" sz="3200" b="1" dirty="0" smtClean="0"/>
              <a:t>?”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32121" y="866553"/>
            <a:ext cx="2330301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Primer </a:t>
            </a:r>
            <a:r>
              <a:rPr lang="en-US" sz="2400" b="1" dirty="0" err="1" smtClean="0"/>
              <a:t>Informe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5791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&gt;&gt;&gt;&gt;&gt;&gt;&gt;&gt;&gt;&gt;&gt;&gt;&gt;&gt;&gt;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91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05800" y="381000"/>
            <a:ext cx="457200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0844" y="1600200"/>
            <a:ext cx="7718755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Preparación</a:t>
            </a:r>
            <a:r>
              <a:rPr lang="en-US" sz="1400" dirty="0" smtClean="0"/>
              <a:t>:</a:t>
            </a:r>
          </a:p>
          <a:p>
            <a:pPr algn="ctr"/>
            <a:endParaRPr lang="en-US" sz="1400" dirty="0"/>
          </a:p>
          <a:p>
            <a:pPr marL="457200" indent="-457200">
              <a:buFontTx/>
              <a:buAutoNum type="alphaLcParenR"/>
            </a:pPr>
            <a:r>
              <a:rPr lang="en-US" sz="1400" dirty="0"/>
              <a:t>¿</a:t>
            </a:r>
            <a:r>
              <a:rPr lang="en-US" sz="1400" dirty="0" err="1"/>
              <a:t>Quién</a:t>
            </a:r>
            <a:r>
              <a:rPr lang="en-US" sz="1400" dirty="0"/>
              <a:t> </a:t>
            </a:r>
            <a:r>
              <a:rPr lang="en-US" sz="1400" dirty="0" err="1" smtClean="0"/>
              <a:t>eres</a:t>
            </a:r>
            <a:r>
              <a:rPr lang="en-US" sz="1400" dirty="0" smtClean="0"/>
              <a:t>?  </a:t>
            </a:r>
            <a:r>
              <a:rPr lang="en-US" sz="1400" dirty="0" err="1" smtClean="0"/>
              <a:t>Notas</a:t>
            </a:r>
            <a:r>
              <a:rPr lang="en-US" sz="1400" dirty="0" smtClean="0"/>
              <a:t> para auto-</a:t>
            </a:r>
            <a:r>
              <a:rPr lang="en-US" sz="1400" dirty="0" err="1" smtClean="0"/>
              <a:t>presentación</a:t>
            </a:r>
            <a:r>
              <a:rPr lang="en-US" sz="1400" dirty="0" smtClean="0"/>
              <a:t> oral de 30 </a:t>
            </a:r>
            <a:r>
              <a:rPr lang="en-US" sz="1400" dirty="0" err="1" smtClean="0"/>
              <a:t>segundos</a:t>
            </a:r>
            <a:r>
              <a:rPr lang="en-US" sz="1400" dirty="0" smtClean="0"/>
              <a:t>.  </a:t>
            </a:r>
            <a:br>
              <a:rPr lang="en-US" sz="1400" dirty="0" smtClean="0"/>
            </a:br>
            <a:r>
              <a:rPr lang="en-US" sz="1400" dirty="0" smtClean="0"/>
              <a:t>_______________________________________________________________________________</a:t>
            </a:r>
            <a:br>
              <a:rPr lang="en-US" sz="1400" dirty="0" smtClean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 smtClean="0"/>
              <a:t>_______________________________________________________________________________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pPr marL="457200" indent="-457200">
              <a:buFontTx/>
              <a:buAutoNum type="alphaLcParenR"/>
            </a:pP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¿</a:t>
            </a:r>
            <a:r>
              <a:rPr lang="en-US" sz="1400" dirty="0" err="1" smtClean="0">
                <a:solidFill>
                  <a:schemeClr val="tx1">
                    <a:lumMod val="50000"/>
                  </a:schemeClr>
                </a:solidFill>
              </a:rPr>
              <a:t>Qué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50000"/>
                  </a:schemeClr>
                </a:solidFill>
              </a:rPr>
              <a:t>decisión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50000"/>
                  </a:schemeClr>
                </a:solidFill>
              </a:rPr>
              <a:t>hiciste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50000"/>
                  </a:schemeClr>
                </a:solidFill>
              </a:rPr>
              <a:t>recientemente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?  ¿</a:t>
            </a:r>
            <a:r>
              <a:rPr lang="en-US" sz="1400" dirty="0" err="1" smtClean="0">
                <a:solidFill>
                  <a:schemeClr val="tx1">
                    <a:lumMod val="50000"/>
                  </a:schemeClr>
                </a:solidFill>
              </a:rPr>
              <a:t>Cómo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 la </a:t>
            </a:r>
            <a:r>
              <a:rPr lang="en-US" sz="1400" dirty="0" err="1" smtClean="0">
                <a:solidFill>
                  <a:schemeClr val="tx1">
                    <a:lumMod val="50000"/>
                  </a:schemeClr>
                </a:solidFill>
              </a:rPr>
              <a:t>hiciste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?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en-US" sz="14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en-US" sz="14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_______________________________________________________________________________</a:t>
            </a:r>
            <a:br>
              <a:rPr lang="en-US" sz="14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_______________________________________________________________________________</a:t>
            </a:r>
            <a:br>
              <a:rPr lang="en-US" sz="14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_______________________________________________________________________________</a:t>
            </a:r>
            <a:br>
              <a:rPr lang="en-US" sz="14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_______________________________________________________________________________</a:t>
            </a:r>
            <a:br>
              <a:rPr lang="en-US" sz="14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_______________________________________________________________________________</a:t>
            </a:r>
            <a:br>
              <a:rPr lang="en-US" sz="14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_______________________________________________________________________________</a:t>
            </a:r>
            <a:br>
              <a:rPr lang="en-US" sz="14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_______________________________________________________________________________</a:t>
            </a:r>
            <a:br>
              <a:rPr lang="en-US" sz="14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en-US" sz="1400" dirty="0">
                <a:solidFill>
                  <a:schemeClr val="tx1">
                    <a:lumMod val="50000"/>
                  </a:schemeClr>
                </a:solidFill>
              </a:rPr>
            </a:br>
            <a:endParaRPr lang="en-US" sz="14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0" y="905624"/>
            <a:ext cx="3315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Nombre</a:t>
            </a:r>
            <a:r>
              <a:rPr lang="en-US" dirty="0" smtClean="0"/>
              <a:t>:  ___________________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09600" y="452829"/>
            <a:ext cx="31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Presentaci</a:t>
            </a:r>
            <a:r>
              <a:rPr lang="es-ES" sz="2400" dirty="0" err="1" smtClean="0"/>
              <a:t>ón</a:t>
            </a:r>
            <a:r>
              <a:rPr lang="es-ES" sz="2400" dirty="0" smtClean="0"/>
              <a:t> de análisis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3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05800" y="381000"/>
            <a:ext cx="457200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0844" y="1600200"/>
            <a:ext cx="7718755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Preparación</a:t>
            </a:r>
            <a:r>
              <a:rPr lang="en-US" sz="1400" dirty="0" smtClean="0"/>
              <a:t>:</a:t>
            </a:r>
          </a:p>
          <a:p>
            <a:pPr algn="ctr"/>
            <a:endParaRPr lang="en-US" sz="1400" dirty="0"/>
          </a:p>
          <a:p>
            <a:pPr marL="457200" indent="-457200">
              <a:buFontTx/>
              <a:buAutoNum type="alphaLcParenR"/>
            </a:pPr>
            <a:r>
              <a:rPr lang="en-US" sz="1400" dirty="0"/>
              <a:t>¿</a:t>
            </a:r>
            <a:r>
              <a:rPr lang="en-US" sz="1400" dirty="0" err="1"/>
              <a:t>Quién</a:t>
            </a:r>
            <a:r>
              <a:rPr lang="en-US" sz="1400" dirty="0"/>
              <a:t> </a:t>
            </a:r>
            <a:r>
              <a:rPr lang="en-US" sz="1400" dirty="0" err="1" smtClean="0"/>
              <a:t>eres</a:t>
            </a:r>
            <a:r>
              <a:rPr lang="en-US" sz="1400" dirty="0" smtClean="0"/>
              <a:t>?  </a:t>
            </a:r>
            <a:r>
              <a:rPr lang="en-US" sz="1400" dirty="0" err="1" smtClean="0"/>
              <a:t>Notas</a:t>
            </a:r>
            <a:r>
              <a:rPr lang="en-US" sz="1400" dirty="0" smtClean="0"/>
              <a:t> para auto-</a:t>
            </a:r>
            <a:r>
              <a:rPr lang="en-US" sz="1400" dirty="0" err="1" smtClean="0"/>
              <a:t>presentación</a:t>
            </a:r>
            <a:r>
              <a:rPr lang="en-US" sz="1400" dirty="0" smtClean="0"/>
              <a:t> oral de 30 </a:t>
            </a:r>
            <a:r>
              <a:rPr lang="en-US" sz="1400" dirty="0" err="1" smtClean="0"/>
              <a:t>segundos</a:t>
            </a:r>
            <a:r>
              <a:rPr lang="en-US" sz="1400" dirty="0" smtClean="0"/>
              <a:t>.  </a:t>
            </a:r>
            <a:br>
              <a:rPr lang="en-US" sz="1400" dirty="0" smtClean="0"/>
            </a:br>
            <a:r>
              <a:rPr lang="en-US" sz="1400" dirty="0" smtClean="0"/>
              <a:t>_______________________________________________________________________________</a:t>
            </a:r>
            <a:br>
              <a:rPr lang="en-US" sz="1400" dirty="0" smtClean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 smtClean="0"/>
              <a:t>_______________________________________________________________________________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pPr marL="457200" indent="-457200">
              <a:buFontTx/>
              <a:buAutoNum type="alphaLcParenR"/>
            </a:pPr>
            <a:r>
              <a:rPr lang="en-US" sz="1400" dirty="0" smtClean="0"/>
              <a:t>¿</a:t>
            </a:r>
            <a:r>
              <a:rPr lang="en-US" sz="1400" dirty="0" err="1" smtClean="0"/>
              <a:t>Qué</a:t>
            </a:r>
            <a:r>
              <a:rPr lang="en-US" sz="1400" dirty="0" smtClean="0"/>
              <a:t> </a:t>
            </a:r>
            <a:r>
              <a:rPr lang="en-US" sz="1400" dirty="0" err="1" smtClean="0"/>
              <a:t>decisión</a:t>
            </a:r>
            <a:r>
              <a:rPr lang="en-US" sz="1400" dirty="0" smtClean="0"/>
              <a:t> </a:t>
            </a:r>
            <a:r>
              <a:rPr lang="en-US" sz="1400" dirty="0" err="1" smtClean="0"/>
              <a:t>hiciste</a:t>
            </a:r>
            <a:r>
              <a:rPr lang="en-US" sz="1400" dirty="0" smtClean="0"/>
              <a:t> </a:t>
            </a:r>
            <a:r>
              <a:rPr lang="en-US" sz="1400" dirty="0" err="1" smtClean="0"/>
              <a:t>recientemente</a:t>
            </a:r>
            <a:r>
              <a:rPr lang="en-US" sz="1400" dirty="0" smtClean="0"/>
              <a:t>?  ¿</a:t>
            </a:r>
            <a:r>
              <a:rPr lang="en-US" sz="1400" dirty="0" err="1" smtClean="0"/>
              <a:t>Cómo</a:t>
            </a:r>
            <a:r>
              <a:rPr lang="en-US" sz="1400" dirty="0" smtClean="0"/>
              <a:t> la </a:t>
            </a:r>
            <a:r>
              <a:rPr lang="en-US" sz="1400" dirty="0" err="1" smtClean="0"/>
              <a:t>hiciste</a:t>
            </a:r>
            <a:r>
              <a:rPr lang="en-US" sz="1400" dirty="0" smtClean="0"/>
              <a:t>?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>_______________________________________________________________________________</a:t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endParaRPr lang="en-US" sz="14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5334000" y="905624"/>
            <a:ext cx="3315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Nombre</a:t>
            </a:r>
            <a:r>
              <a:rPr lang="en-US" dirty="0" smtClean="0"/>
              <a:t>:  ___________________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09600" y="452829"/>
            <a:ext cx="31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Presentaci</a:t>
            </a:r>
            <a:r>
              <a:rPr lang="es-ES" sz="2400" dirty="0" err="1" smtClean="0"/>
              <a:t>ón</a:t>
            </a:r>
            <a:r>
              <a:rPr lang="es-ES" sz="2400" dirty="0" smtClean="0"/>
              <a:t> de análisis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 rot="522620">
            <a:off x="1685491" y="3123471"/>
            <a:ext cx="6290120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TOMEN 5 MINUTOS PARA PREPARAR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84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4497" y="2971800"/>
            <a:ext cx="70889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“¿</a:t>
            </a:r>
            <a:r>
              <a:rPr lang="en-US" sz="3200" b="1" dirty="0" err="1" smtClean="0"/>
              <a:t>Quién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eres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tú</a:t>
            </a:r>
            <a:r>
              <a:rPr lang="en-US" sz="3200" b="1" dirty="0" smtClean="0"/>
              <a:t>?”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32121" y="866553"/>
            <a:ext cx="2330301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Primer </a:t>
            </a:r>
            <a:r>
              <a:rPr lang="en-US" sz="2400" b="1" dirty="0" err="1" smtClean="0"/>
              <a:t>Informe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5791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&gt;&gt;&gt;&gt;&gt;&gt;&gt;&gt;&gt;&gt;&gt;&gt;&gt;&gt;&gt;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457090" y="4056931"/>
            <a:ext cx="4580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err="1" smtClean="0"/>
              <a:t>Preséntate</a:t>
            </a:r>
            <a:r>
              <a:rPr lang="en-US" dirty="0" smtClean="0"/>
              <a:t> a 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30 </a:t>
            </a:r>
            <a:r>
              <a:rPr lang="en-US" dirty="0"/>
              <a:t>seconds,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smtClean="0"/>
              <a:t>favor.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35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4497" y="2971800"/>
            <a:ext cx="70889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“¿</a:t>
            </a:r>
            <a:r>
              <a:rPr lang="en-US" sz="3200" b="1" dirty="0" err="1" smtClean="0"/>
              <a:t>Qué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haremos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estos</a:t>
            </a:r>
            <a:r>
              <a:rPr lang="en-US" sz="3200" b="1" dirty="0" smtClean="0"/>
              <a:t> dos d</a:t>
            </a:r>
            <a:r>
              <a:rPr lang="es-ES" sz="3200" b="1" dirty="0" err="1" smtClean="0"/>
              <a:t>ías</a:t>
            </a:r>
            <a:r>
              <a:rPr lang="en-US" sz="3200" b="1" dirty="0" smtClean="0"/>
              <a:t>?”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32121" y="866553"/>
            <a:ext cx="2330301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Primer </a:t>
            </a:r>
            <a:r>
              <a:rPr lang="en-US" sz="2400" b="1" dirty="0" err="1" smtClean="0"/>
              <a:t>Informe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5791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&gt;&gt;&gt;&gt;&gt;&gt;&gt;&gt;&gt;&gt;&gt;&gt;&gt;&gt;&gt;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3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41200" y="838200"/>
            <a:ext cx="57049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“¿</a:t>
            </a:r>
            <a:r>
              <a:rPr lang="en-US" sz="3200" b="1" dirty="0" err="1"/>
              <a:t>Qué</a:t>
            </a:r>
            <a:r>
              <a:rPr lang="en-US" sz="3200" b="1" dirty="0"/>
              <a:t> </a:t>
            </a:r>
            <a:r>
              <a:rPr lang="en-US" sz="3200" b="1" dirty="0" err="1" smtClean="0"/>
              <a:t>haremos</a:t>
            </a:r>
            <a:r>
              <a:rPr lang="en-US" sz="3200" b="1" dirty="0" smtClean="0"/>
              <a:t> </a:t>
            </a:r>
            <a:r>
              <a:rPr lang="en-US" sz="3200" b="1" dirty="0" err="1"/>
              <a:t>estos</a:t>
            </a:r>
            <a:r>
              <a:rPr lang="en-US" sz="3200" b="1" dirty="0"/>
              <a:t> dos d</a:t>
            </a:r>
            <a:r>
              <a:rPr lang="es-ES" sz="3200" b="1" dirty="0" err="1"/>
              <a:t>ías</a:t>
            </a:r>
            <a:r>
              <a:rPr lang="en-US" sz="3200" b="1" dirty="0"/>
              <a:t>?”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1600199"/>
            <a:ext cx="7086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ES" sz="2400" dirty="0" smtClean="0"/>
              <a:t>Examinaremos …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400" dirty="0" smtClean="0"/>
              <a:t>Quiénes son los decisores, </a:t>
            </a:r>
            <a:r>
              <a:rPr lang="es-ES" sz="2400" dirty="0" err="1" smtClean="0"/>
              <a:t>cúales</a:t>
            </a:r>
            <a:r>
              <a:rPr lang="es-ES" sz="2400" dirty="0" smtClean="0"/>
              <a:t> son sus deseos y necesidades (y la diferencia entre las dos cosas)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400" dirty="0" err="1" smtClean="0"/>
              <a:t>Cúales</a:t>
            </a:r>
            <a:r>
              <a:rPr lang="es-ES" sz="2400" dirty="0" smtClean="0"/>
              <a:t> son las diferencias entre la cultura y la psicología de ellos y nosotros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400" dirty="0" smtClean="0"/>
              <a:t>La importancia del “arte del oficio” (</a:t>
            </a:r>
            <a:r>
              <a:rPr lang="es-ES" sz="2400" dirty="0" err="1" smtClean="0"/>
              <a:t>tradecraft</a:t>
            </a:r>
            <a:r>
              <a:rPr lang="es-ES" sz="2400" dirty="0" smtClean="0"/>
              <a:t>) </a:t>
            </a:r>
            <a:r>
              <a:rPr lang="es-ES" sz="2400" dirty="0" smtClean="0"/>
              <a:t>analítico </a:t>
            </a:r>
            <a:r>
              <a:rPr lang="en-US" sz="2400" dirty="0" smtClean="0"/>
              <a:t>  </a:t>
            </a:r>
            <a:endParaRPr lang="en-US" sz="2400" dirty="0" smtClean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La </a:t>
            </a:r>
            <a:r>
              <a:rPr lang="en-US" sz="2400" dirty="0" err="1" smtClean="0"/>
              <a:t>importancia</a:t>
            </a:r>
            <a:r>
              <a:rPr lang="en-US" sz="2400" dirty="0" smtClean="0"/>
              <a:t> del </a:t>
            </a:r>
            <a:r>
              <a:rPr lang="en-US" sz="2400" dirty="0" err="1" smtClean="0"/>
              <a:t>buen</a:t>
            </a:r>
            <a:r>
              <a:rPr lang="en-US" sz="2400" dirty="0" smtClean="0"/>
              <a:t> </a:t>
            </a:r>
            <a:r>
              <a:rPr lang="en-US" sz="2400" dirty="0" err="1" smtClean="0"/>
              <a:t>informe</a:t>
            </a:r>
            <a:r>
              <a:rPr lang="en-US" sz="2400" dirty="0" smtClean="0"/>
              <a:t> (briefing) </a:t>
            </a:r>
            <a:r>
              <a:rPr lang="en-US" sz="2400" dirty="0" err="1" smtClean="0"/>
              <a:t>escrito</a:t>
            </a:r>
            <a:r>
              <a:rPr lang="en-US" sz="2400" dirty="0" smtClean="0"/>
              <a:t> y oral</a:t>
            </a:r>
          </a:p>
          <a:p>
            <a:pPr algn="ctr">
              <a:spcAft>
                <a:spcPts val="1200"/>
              </a:spcAft>
            </a:pPr>
            <a:r>
              <a:rPr lang="en-US" sz="2800" dirty="0" smtClean="0"/>
              <a:t>PRACTICAREMOS CADA HABILIDAD</a:t>
            </a: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0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Nuestra</a:t>
            </a:r>
            <a:r>
              <a:rPr lang="en-US" dirty="0" smtClean="0"/>
              <a:t>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057400"/>
            <a:ext cx="7696200" cy="426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y </a:t>
            </a:r>
            <a:r>
              <a:rPr lang="en-US" dirty="0" err="1" smtClean="0"/>
              <a:t>necesita</a:t>
            </a:r>
            <a:r>
              <a:rPr lang="en-US" dirty="0" smtClean="0"/>
              <a:t> el </a:t>
            </a:r>
            <a:r>
              <a:rPr lang="en-US" dirty="0" err="1" smtClean="0"/>
              <a:t>decisor</a:t>
            </a:r>
            <a:r>
              <a:rPr lang="en-US" dirty="0" smtClean="0"/>
              <a:t>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hacemos</a:t>
            </a:r>
            <a:r>
              <a:rPr lang="en-US" dirty="0" smtClean="0"/>
              <a:t> (y 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hacen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decisores</a:t>
            </a:r>
            <a:r>
              <a:rPr lang="en-US" dirty="0" smtClean="0"/>
              <a:t>) </a:t>
            </a:r>
            <a:r>
              <a:rPr lang="en-US" dirty="0" err="1" smtClean="0"/>
              <a:t>decisiones</a:t>
            </a:r>
            <a:r>
              <a:rPr lang="en-US" dirty="0" smtClean="0"/>
              <a:t>? 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necesitamos</a:t>
            </a:r>
            <a:r>
              <a:rPr lang="en-US" dirty="0" smtClean="0"/>
              <a:t>?</a:t>
            </a:r>
            <a:endParaRPr lang="en-US" dirty="0" smtClean="0"/>
          </a:p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somos</a:t>
            </a:r>
            <a:r>
              <a:rPr lang="en-US" dirty="0" smtClean="0"/>
              <a:t> </a:t>
            </a:r>
            <a:r>
              <a:rPr lang="en-US" dirty="0" err="1" smtClean="0"/>
              <a:t>diferente</a:t>
            </a:r>
            <a:r>
              <a:rPr lang="en-US" dirty="0" smtClean="0"/>
              <a:t> “</a:t>
            </a:r>
            <a:r>
              <a:rPr lang="en-US" dirty="0" err="1" smtClean="0"/>
              <a:t>ellos</a:t>
            </a:r>
            <a:r>
              <a:rPr lang="en-US" dirty="0" smtClean="0"/>
              <a:t>” y </a:t>
            </a:r>
            <a:r>
              <a:rPr lang="en-US" dirty="0" err="1" smtClean="0"/>
              <a:t>nosotros</a:t>
            </a:r>
            <a:r>
              <a:rPr lang="en-US" dirty="0" smtClean="0"/>
              <a:t>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Cúal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papel</a:t>
            </a:r>
            <a:r>
              <a:rPr lang="en-US" dirty="0" smtClean="0"/>
              <a:t> del </a:t>
            </a:r>
            <a:r>
              <a:rPr lang="en-US" dirty="0" err="1" smtClean="0"/>
              <a:t>analista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formación</a:t>
            </a:r>
            <a:r>
              <a:rPr lang="en-US" dirty="0" smtClean="0"/>
              <a:t> de </a:t>
            </a:r>
            <a:r>
              <a:rPr lang="en-US" dirty="0" err="1" smtClean="0"/>
              <a:t>políticas</a:t>
            </a:r>
            <a:r>
              <a:rPr lang="en-US" dirty="0" smtClean="0"/>
              <a:t>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i="1" dirty="0" err="1" smtClean="0"/>
              <a:t>buen</a:t>
            </a:r>
            <a:r>
              <a:rPr lang="en-US" dirty="0" smtClean="0"/>
              <a:t> </a:t>
            </a:r>
            <a:r>
              <a:rPr lang="en-US" dirty="0" err="1" smtClean="0"/>
              <a:t>análisis</a:t>
            </a:r>
            <a:r>
              <a:rPr lang="en-US" dirty="0" smtClean="0"/>
              <a:t>?</a:t>
            </a:r>
          </a:p>
          <a:p>
            <a:r>
              <a:rPr lang="en-US" dirty="0" smtClean="0"/>
              <a:t>¿Que </a:t>
            </a:r>
            <a:r>
              <a:rPr lang="en-US" dirty="0" err="1" smtClean="0"/>
              <a:t>es</a:t>
            </a:r>
            <a:r>
              <a:rPr lang="en-US" dirty="0" smtClean="0"/>
              <a:t> el arte del </a:t>
            </a:r>
            <a:r>
              <a:rPr lang="en-US" dirty="0" err="1" smtClean="0"/>
              <a:t>oficio</a:t>
            </a:r>
            <a:r>
              <a:rPr lang="en-US" dirty="0" smtClean="0"/>
              <a:t> </a:t>
            </a:r>
            <a:r>
              <a:rPr lang="en-US" dirty="0" err="1" smtClean="0"/>
              <a:t>analítico</a:t>
            </a:r>
            <a:r>
              <a:rPr lang="en-US" dirty="0" smtClean="0"/>
              <a:t>, y </a:t>
            </a:r>
            <a:r>
              <a:rPr lang="en-US" dirty="0" err="1" smtClean="0"/>
              <a:t>qué</a:t>
            </a:r>
            <a:r>
              <a:rPr lang="en-US" dirty="0" smtClean="0"/>
              <a:t> me </a:t>
            </a:r>
            <a:r>
              <a:rPr lang="en-US" dirty="0" err="1" smtClean="0"/>
              <a:t>importa</a:t>
            </a:r>
            <a:r>
              <a:rPr lang="en-US" dirty="0" smtClean="0"/>
              <a:t> a </a:t>
            </a:r>
            <a:r>
              <a:rPr lang="en-US" dirty="0" err="1" smtClean="0"/>
              <a:t>mí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295400"/>
            <a:ext cx="18151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Miércoles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96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Nuestra</a:t>
            </a:r>
            <a:r>
              <a:rPr lang="en-US" dirty="0" smtClean="0"/>
              <a:t>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057400"/>
            <a:ext cx="7391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presento</a:t>
            </a:r>
            <a:r>
              <a:rPr lang="en-US" dirty="0" smtClean="0"/>
              <a:t> mi </a:t>
            </a:r>
            <a:r>
              <a:rPr lang="en-US" dirty="0" err="1" smtClean="0"/>
              <a:t>información</a:t>
            </a:r>
            <a:r>
              <a:rPr lang="en-US" dirty="0" smtClean="0"/>
              <a:t> y </a:t>
            </a:r>
            <a:r>
              <a:rPr lang="en-US" dirty="0" err="1" smtClean="0"/>
              <a:t>análisis</a:t>
            </a:r>
            <a:r>
              <a:rPr lang="en-US" dirty="0" smtClean="0"/>
              <a:t> de la </a:t>
            </a:r>
            <a:r>
              <a:rPr lang="en-US" dirty="0" err="1" smtClean="0"/>
              <a:t>manera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eficaz</a:t>
            </a:r>
            <a:r>
              <a:rPr lang="en-US" dirty="0" smtClean="0"/>
              <a:t>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buen</a:t>
            </a:r>
            <a:r>
              <a:rPr lang="en-US" dirty="0" smtClean="0"/>
              <a:t> </a:t>
            </a:r>
            <a:r>
              <a:rPr lang="en-US" dirty="0" err="1" smtClean="0"/>
              <a:t>informe</a:t>
            </a:r>
            <a:r>
              <a:rPr lang="en-US" dirty="0" smtClean="0"/>
              <a:t>, y </a:t>
            </a:r>
            <a:r>
              <a:rPr lang="en-US" dirty="0" err="1" smtClean="0"/>
              <a:t>cúales</a:t>
            </a:r>
            <a:r>
              <a:rPr lang="en-US" dirty="0" smtClean="0"/>
              <a:t> son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básicos</a:t>
            </a:r>
            <a:r>
              <a:rPr lang="en-US" dirty="0" smtClean="0"/>
              <a:t>?</a:t>
            </a:r>
          </a:p>
          <a:p>
            <a:r>
              <a:rPr lang="es-ES" dirty="0" smtClean="0"/>
              <a:t>¿Cómo preparo </a:t>
            </a:r>
            <a:r>
              <a:rPr lang="es-ES" dirty="0" smtClean="0"/>
              <a:t>mi informe?</a:t>
            </a:r>
            <a:endParaRPr lang="es-ES" dirty="0" smtClean="0"/>
          </a:p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me </a:t>
            </a:r>
            <a:r>
              <a:rPr lang="en-US" dirty="0" err="1" smtClean="0"/>
              <a:t>comunico</a:t>
            </a:r>
            <a:r>
              <a:rPr lang="en-US" dirty="0" smtClean="0"/>
              <a:t> con el </a:t>
            </a:r>
            <a:r>
              <a:rPr lang="en-US" dirty="0" err="1" smtClean="0"/>
              <a:t>decisor</a:t>
            </a:r>
            <a:r>
              <a:rPr lang="en-US" dirty="0" smtClean="0"/>
              <a:t>, y 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respondo</a:t>
            </a:r>
            <a:r>
              <a:rPr lang="en-US" dirty="0" smtClean="0"/>
              <a:t> a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evaloro</a:t>
            </a:r>
            <a:r>
              <a:rPr lang="en-US" dirty="0" smtClean="0"/>
              <a:t> mi </a:t>
            </a:r>
            <a:r>
              <a:rPr lang="en-US" dirty="0" err="1" smtClean="0"/>
              <a:t>informe</a:t>
            </a:r>
            <a:r>
              <a:rPr lang="en-US" dirty="0" smtClean="0"/>
              <a:t>?  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sé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he </a:t>
            </a:r>
            <a:r>
              <a:rPr lang="en-US" dirty="0" err="1" smtClean="0"/>
              <a:t>comunicado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295400"/>
            <a:ext cx="12799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Jueves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02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Terminología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057054"/>
              </p:ext>
            </p:extLst>
          </p:nvPr>
        </p:nvGraphicFramePr>
        <p:xfrm>
          <a:off x="838200" y="1600200"/>
          <a:ext cx="7620000" cy="43924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20000"/>
              </a:tblGrid>
              <a:tr h="50157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Política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política</a:t>
                      </a:r>
                      <a:r>
                        <a:rPr lang="en-US" sz="2400" baseline="0" dirty="0" smtClean="0"/>
                        <a:t> y </a:t>
                      </a:r>
                      <a:r>
                        <a:rPr lang="en-US" sz="2400" baseline="0" dirty="0" err="1" smtClean="0"/>
                        <a:t>decisor</a:t>
                      </a:r>
                      <a:r>
                        <a:rPr lang="en-US" sz="2400" baseline="0" dirty="0" smtClean="0"/>
                        <a:t>/</a:t>
                      </a:r>
                      <a:r>
                        <a:rPr lang="en-US" sz="2400" baseline="0" dirty="0" err="1" smtClean="0"/>
                        <a:t>político</a:t>
                      </a:r>
                      <a:endParaRPr lang="en-US" sz="2400" dirty="0"/>
                    </a:p>
                  </a:txBody>
                  <a:tcPr/>
                </a:tc>
              </a:tr>
              <a:tr h="55730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Información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análisis</a:t>
                      </a:r>
                      <a:r>
                        <a:rPr lang="en-US" sz="2400" baseline="0" dirty="0" smtClean="0"/>
                        <a:t>, </a:t>
                      </a:r>
                      <a:r>
                        <a:rPr lang="en-US" sz="2400" baseline="0" dirty="0" err="1" smtClean="0"/>
                        <a:t>inteligencia</a:t>
                      </a:r>
                      <a:endParaRPr lang="en-US" sz="2400" dirty="0"/>
                    </a:p>
                  </a:txBody>
                  <a:tcPr/>
                </a:tc>
              </a:tr>
              <a:tr h="501578"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Evidencia:</a:t>
                      </a:r>
                      <a:r>
                        <a:rPr lang="es-ES" sz="2400" baseline="0" dirty="0" smtClean="0"/>
                        <a:t>  </a:t>
                      </a:r>
                      <a:r>
                        <a:rPr lang="es-ES" sz="2400" dirty="0" smtClean="0"/>
                        <a:t>hechos, información “de </a:t>
                      </a:r>
                      <a:r>
                        <a:rPr lang="es-ES" sz="2400" dirty="0" smtClean="0"/>
                        <a:t>oídas”</a:t>
                      </a:r>
                      <a:endParaRPr lang="en-US" sz="2400" dirty="0"/>
                    </a:p>
                  </a:txBody>
                  <a:tcPr/>
                </a:tc>
              </a:tr>
              <a:tr h="5015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Opinión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a</a:t>
                      </a:r>
                      <a:r>
                        <a:rPr lang="en-US" sz="2400" dirty="0" err="1" smtClean="0"/>
                        <a:t>nálisis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juicio</a:t>
                      </a:r>
                      <a:endParaRPr lang="en-US" sz="2400" dirty="0"/>
                    </a:p>
                  </a:txBody>
                  <a:tcPr/>
                </a:tc>
              </a:tr>
              <a:tr h="50157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Argumentación</a:t>
                      </a:r>
                      <a:r>
                        <a:rPr lang="en-US" sz="2400" dirty="0" smtClean="0"/>
                        <a:t>:  </a:t>
                      </a:r>
                      <a:r>
                        <a:rPr lang="en-US" sz="2400" dirty="0" err="1" smtClean="0"/>
                        <a:t>evidencia</a:t>
                      </a:r>
                      <a:r>
                        <a:rPr lang="en-US" sz="2400" dirty="0" smtClean="0"/>
                        <a:t>, </a:t>
                      </a:r>
                      <a:r>
                        <a:rPr lang="en-US" sz="2400" dirty="0" err="1" smtClean="0"/>
                        <a:t>lógica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precedente</a:t>
                      </a:r>
                      <a:r>
                        <a:rPr lang="en-US" sz="2400" baseline="0" dirty="0" smtClean="0"/>
                        <a:t>, </a:t>
                      </a:r>
                      <a:r>
                        <a:rPr lang="en-US" sz="2400" dirty="0" err="1" smtClean="0"/>
                        <a:t>modelos</a:t>
                      </a:r>
                      <a:endParaRPr lang="en-US" sz="2400" dirty="0"/>
                    </a:p>
                  </a:txBody>
                  <a:tcPr/>
                </a:tc>
              </a:tr>
              <a:tr h="406836">
                <a:tc>
                  <a:txBody>
                    <a:bodyPr/>
                    <a:lstStyle/>
                    <a:p>
                      <a:pPr algn="ctr"/>
                      <a:r>
                        <a:rPr lang="en-US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Fenómeno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suceso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impulsor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corriente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escenario</a:t>
                      </a:r>
                      <a:endParaRPr lang="en-US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0683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Presunción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asunción</a:t>
                      </a:r>
                      <a:r>
                        <a:rPr lang="en-US" sz="2400" baseline="0" dirty="0" smtClean="0"/>
                        <a:t>, variable, </a:t>
                      </a:r>
                      <a:r>
                        <a:rPr lang="en-US" sz="2400" baseline="0" dirty="0" err="1" smtClean="0"/>
                        <a:t>alternativo</a:t>
                      </a:r>
                      <a:endParaRPr lang="en-US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06836">
                <a:tc>
                  <a:txBody>
                    <a:bodyPr/>
                    <a:lstStyle/>
                    <a:p>
                      <a:pPr algn="ctr"/>
                      <a:r>
                        <a:rPr lang="es-E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Escenario(s),</a:t>
                      </a:r>
                      <a:r>
                        <a:rPr lang="es-ES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implicaciones</a:t>
                      </a:r>
                      <a:endParaRPr lang="en-US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068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Comodines</a:t>
                      </a:r>
                      <a:r>
                        <a:rPr lang="es-ES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(w</a:t>
                      </a:r>
                      <a:r>
                        <a:rPr lang="es-E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ild </a:t>
                      </a:r>
                      <a:r>
                        <a:rPr lang="es-ES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cards</a:t>
                      </a:r>
                      <a:r>
                        <a:rPr lang="es-ES" sz="24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62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1219200"/>
            <a:ext cx="67411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¿</a:t>
            </a:r>
            <a:r>
              <a:rPr lang="en-US" sz="2800" dirty="0" err="1" smtClean="0"/>
              <a:t>Cómo</a:t>
            </a:r>
            <a:r>
              <a:rPr lang="en-US" sz="2800" dirty="0" smtClean="0"/>
              <a:t> </a:t>
            </a:r>
            <a:r>
              <a:rPr lang="en-US" sz="2800" dirty="0" err="1" smtClean="0"/>
              <a:t>distingues</a:t>
            </a:r>
            <a:r>
              <a:rPr lang="en-US" sz="2800" dirty="0" smtClean="0"/>
              <a:t> entre lo “real” y lo “</a:t>
            </a:r>
            <a:r>
              <a:rPr lang="en-US" sz="2800" dirty="0" err="1" smtClean="0"/>
              <a:t>falso</a:t>
            </a:r>
            <a:r>
              <a:rPr lang="en-US" sz="2800" dirty="0" smtClean="0"/>
              <a:t>”?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33256" y="2263806"/>
            <a:ext cx="7086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¿</a:t>
            </a:r>
            <a:r>
              <a:rPr lang="en-US" sz="2400" dirty="0" err="1" smtClean="0"/>
              <a:t>Por</a:t>
            </a:r>
            <a:r>
              <a:rPr lang="en-US" sz="2400" dirty="0" smtClean="0"/>
              <a:t> lo que </a:t>
            </a:r>
            <a:r>
              <a:rPr lang="en-US" sz="2400" dirty="0" err="1" smtClean="0"/>
              <a:t>realmente</a:t>
            </a:r>
            <a:r>
              <a:rPr lang="en-US" sz="2400" dirty="0" smtClean="0"/>
              <a:t> </a:t>
            </a:r>
            <a:r>
              <a:rPr lang="en-US" sz="2400" i="1" dirty="0" err="1" smtClean="0"/>
              <a:t>sabes</a:t>
            </a:r>
            <a:r>
              <a:rPr lang="en-US" sz="2400" dirty="0" smtClean="0"/>
              <a:t>?</a:t>
            </a:r>
          </a:p>
          <a:p>
            <a:r>
              <a:rPr lang="en-US" sz="2400" dirty="0" smtClean="0"/>
              <a:t>¿</a:t>
            </a:r>
            <a:r>
              <a:rPr lang="en-US" sz="2400" dirty="0" err="1" smtClean="0"/>
              <a:t>Porque</a:t>
            </a:r>
            <a:r>
              <a:rPr lang="en-US" sz="2400" dirty="0" smtClean="0"/>
              <a:t> </a:t>
            </a:r>
            <a:r>
              <a:rPr lang="en-US" sz="2400" dirty="0" err="1" smtClean="0"/>
              <a:t>puedes</a:t>
            </a:r>
            <a:r>
              <a:rPr lang="en-US" sz="2400" dirty="0" smtClean="0"/>
              <a:t> </a:t>
            </a:r>
            <a:r>
              <a:rPr lang="en-US" sz="2400" dirty="0" err="1" smtClean="0"/>
              <a:t>ver</a:t>
            </a:r>
            <a:r>
              <a:rPr lang="en-US" sz="2400" dirty="0" smtClean="0"/>
              <a:t> c</a:t>
            </a:r>
            <a:r>
              <a:rPr lang="es-ES" sz="2400" dirty="0" err="1" smtClean="0"/>
              <a:t>úales</a:t>
            </a:r>
            <a:r>
              <a:rPr lang="es-ES" sz="2400" dirty="0" smtClean="0"/>
              <a:t> </a:t>
            </a:r>
            <a:r>
              <a:rPr lang="en-US" sz="2400" dirty="0" smtClean="0"/>
              <a:t>son </a:t>
            </a:r>
            <a:r>
              <a:rPr lang="en-US" sz="2400" dirty="0" err="1" smtClean="0"/>
              <a:t>fotos</a:t>
            </a:r>
            <a:r>
              <a:rPr lang="en-US" sz="2400" dirty="0" smtClean="0"/>
              <a:t> </a:t>
            </a:r>
            <a:r>
              <a:rPr lang="en-US" sz="2400" dirty="0" err="1" smtClean="0"/>
              <a:t>Photoshopeadas</a:t>
            </a:r>
            <a:r>
              <a:rPr lang="en-US" sz="2400" dirty="0" smtClean="0"/>
              <a:t>?</a:t>
            </a:r>
          </a:p>
          <a:p>
            <a:r>
              <a:rPr lang="en-US" sz="2400" dirty="0" smtClean="0"/>
              <a:t>¿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alguna</a:t>
            </a:r>
            <a:r>
              <a:rPr lang="en-US" sz="2400" dirty="0" smtClean="0"/>
              <a:t> </a:t>
            </a:r>
            <a:r>
              <a:rPr lang="en-US" sz="2400" dirty="0" err="1" smtClean="0"/>
              <a:t>lógica</a:t>
            </a:r>
            <a:r>
              <a:rPr lang="en-US" sz="2400" dirty="0" smtClean="0"/>
              <a:t>?</a:t>
            </a:r>
          </a:p>
          <a:p>
            <a:r>
              <a:rPr lang="en-US" sz="2400" dirty="0" smtClean="0"/>
              <a:t>¿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conocimiento</a:t>
            </a:r>
            <a:r>
              <a:rPr lang="en-US" sz="2400" dirty="0" smtClean="0"/>
              <a:t> de </a:t>
            </a:r>
            <a:r>
              <a:rPr lang="en-US" sz="2400" dirty="0" err="1" smtClean="0"/>
              <a:t>precedentes</a:t>
            </a:r>
            <a:r>
              <a:rPr lang="en-US" sz="2400" dirty="0" smtClean="0"/>
              <a:t>?</a:t>
            </a:r>
          </a:p>
          <a:p>
            <a:endParaRPr lang="en-US" sz="2400" dirty="0"/>
          </a:p>
          <a:p>
            <a:r>
              <a:rPr lang="en-US" sz="2400" dirty="0" smtClean="0"/>
              <a:t>¿</a:t>
            </a:r>
            <a:r>
              <a:rPr lang="en-US" sz="2400" dirty="0" err="1" smtClean="0"/>
              <a:t>Confías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tus</a:t>
            </a:r>
            <a:r>
              <a:rPr lang="en-US" sz="2400" dirty="0" smtClean="0"/>
              <a:t> </a:t>
            </a:r>
            <a:r>
              <a:rPr lang="en-US" sz="2400" dirty="0" err="1" smtClean="0"/>
              <a:t>ojos</a:t>
            </a:r>
            <a:r>
              <a:rPr lang="en-US" sz="2400" dirty="0" smtClean="0"/>
              <a:t>?</a:t>
            </a:r>
          </a:p>
          <a:p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procesas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información</a:t>
            </a:r>
            <a:r>
              <a:rPr lang="en-US" sz="2400" dirty="0" smtClean="0"/>
              <a:t>?</a:t>
            </a:r>
          </a:p>
          <a:p>
            <a:endParaRPr lang="es-ES" sz="2400" dirty="0"/>
          </a:p>
          <a:p>
            <a:pPr algn="ctr"/>
            <a:r>
              <a:rPr lang="es-ES" sz="2400" i="1" dirty="0" smtClean="0"/>
              <a:t>El analista es consciente de todo esto.</a:t>
            </a:r>
            <a:endParaRPr lang="en-US" sz="2400" i="1" dirty="0" smtClean="0"/>
          </a:p>
          <a:p>
            <a:endParaRPr lang="en-US" sz="2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13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5667" y="1752600"/>
            <a:ext cx="729342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ES" sz="2400" dirty="0" smtClean="0"/>
              <a:t>Es un taller.</a:t>
            </a:r>
            <a:endParaRPr lang="en-US" sz="2400" dirty="0" smtClean="0"/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participación</a:t>
            </a:r>
            <a:endParaRPr lang="en-US" sz="2400" dirty="0" smtClean="0"/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creatividad</a:t>
            </a:r>
            <a:endParaRPr lang="en-US" sz="2400" dirty="0" smtClean="0"/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/>
              <a:t>colaboración</a:t>
            </a:r>
            <a:endParaRPr lang="en-US" sz="2400" dirty="0" smtClean="0"/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400" dirty="0" smtClean="0"/>
              <a:t>respeto por todos los puntos de vista</a:t>
            </a:r>
            <a:endParaRPr lang="en-US" sz="2400" dirty="0" smtClean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“</a:t>
            </a:r>
            <a:r>
              <a:rPr lang="en-US" dirty="0" err="1" smtClean="0"/>
              <a:t>Reglas</a:t>
            </a:r>
            <a:r>
              <a:rPr lang="en-US" dirty="0" smtClean="0"/>
              <a:t> de </a:t>
            </a:r>
            <a:r>
              <a:rPr lang="en-US" dirty="0" err="1" smtClean="0"/>
              <a:t>juego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2133600"/>
            <a:ext cx="538273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ES" sz="2800" dirty="0" smtClean="0"/>
              <a:t>¿Comentarios?</a:t>
            </a:r>
          </a:p>
          <a:p>
            <a:pPr>
              <a:spcAft>
                <a:spcPts val="1200"/>
              </a:spcAft>
            </a:pPr>
            <a:r>
              <a:rPr lang="es-ES" sz="2800" dirty="0"/>
              <a:t>	</a:t>
            </a:r>
            <a:r>
              <a:rPr lang="es-ES" sz="2800" dirty="0" smtClean="0"/>
              <a:t>	¿Dudas?</a:t>
            </a:r>
          </a:p>
          <a:p>
            <a:pPr>
              <a:spcAft>
                <a:spcPts val="1200"/>
              </a:spcAft>
            </a:pPr>
            <a:r>
              <a:rPr lang="es-ES" sz="2800" dirty="0"/>
              <a:t>	</a:t>
            </a:r>
            <a:r>
              <a:rPr lang="es-ES" sz="2800" dirty="0" smtClean="0"/>
              <a:t>		¿Preguntas?</a:t>
            </a:r>
            <a:endParaRPr lang="es-E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24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cxMA1.1454286346" descr="p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844" y="457200"/>
            <a:ext cx="6829756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19200" y="4953000"/>
            <a:ext cx="74676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¿</a:t>
            </a:r>
            <a:r>
              <a:rPr lang="en-US" sz="2400" b="1" dirty="0" err="1" smtClean="0"/>
              <a:t>Usas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más</a:t>
            </a:r>
            <a:r>
              <a:rPr lang="en-US" sz="2400" b="1" dirty="0" smtClean="0"/>
              <a:t> el </a:t>
            </a:r>
            <a:r>
              <a:rPr lang="en-US" sz="2400" b="1" dirty="0" err="1" smtClean="0"/>
              <a:t>hemisferio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izquierdo</a:t>
            </a:r>
            <a:r>
              <a:rPr lang="en-US" sz="2400" b="1" dirty="0" smtClean="0"/>
              <a:t> de </a:t>
            </a:r>
            <a:r>
              <a:rPr lang="en-US" sz="2400" b="1" dirty="0" err="1" smtClean="0"/>
              <a:t>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cerebro</a:t>
            </a:r>
            <a:r>
              <a:rPr lang="en-US" sz="2400" b="1" dirty="0" smtClean="0"/>
              <a:t>, o el </a:t>
            </a:r>
            <a:r>
              <a:rPr lang="en-US" sz="2400" b="1" dirty="0" err="1" smtClean="0"/>
              <a:t>hemisferio</a:t>
            </a:r>
            <a:r>
              <a:rPr lang="en-US" sz="2400" b="1" dirty="0" smtClean="0"/>
              <a:t> derecho?</a:t>
            </a:r>
          </a:p>
          <a:p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47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cxMA1.1454286346" descr="p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844" y="457200"/>
            <a:ext cx="6829756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19200" y="4953000"/>
            <a:ext cx="746760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¿</a:t>
            </a:r>
            <a:r>
              <a:rPr lang="en-US" sz="2400" b="1" dirty="0" err="1" smtClean="0"/>
              <a:t>Qué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ves</a:t>
            </a:r>
            <a:r>
              <a:rPr lang="en-US" sz="2400" b="1" dirty="0" smtClean="0"/>
              <a:t>?</a:t>
            </a:r>
            <a:br>
              <a:rPr lang="en-US" sz="2400" b="1" dirty="0" smtClean="0"/>
            </a:br>
            <a:r>
              <a:rPr lang="en-US" sz="2400" dirty="0" smtClean="0"/>
              <a:t>¿Hombre </a:t>
            </a:r>
            <a:r>
              <a:rPr lang="en-US" sz="2400" dirty="0" err="1" smtClean="0"/>
              <a:t>abrazando</a:t>
            </a:r>
            <a:r>
              <a:rPr lang="en-US" sz="2400" dirty="0" smtClean="0"/>
              <a:t> a </a:t>
            </a:r>
            <a:r>
              <a:rPr lang="en-US" sz="2400" dirty="0" err="1" smtClean="0"/>
              <a:t>mujer</a:t>
            </a:r>
            <a:r>
              <a:rPr lang="en-US" sz="2400" dirty="0" smtClean="0"/>
              <a:t> </a:t>
            </a:r>
            <a:r>
              <a:rPr lang="en-US" sz="2400" dirty="0" err="1" smtClean="0"/>
              <a:t>desde</a:t>
            </a:r>
            <a:r>
              <a:rPr lang="en-US" sz="2400" dirty="0" smtClean="0"/>
              <a:t> </a:t>
            </a:r>
            <a:r>
              <a:rPr lang="en-US" sz="2400" dirty="0" err="1" smtClean="0"/>
              <a:t>atrás</a:t>
            </a:r>
            <a:r>
              <a:rPr lang="en-US" sz="2400" dirty="0" smtClean="0"/>
              <a:t>, o </a:t>
            </a:r>
            <a:r>
              <a:rPr lang="en-US" sz="2400" dirty="0" err="1" smtClean="0"/>
              <a:t>mujer</a:t>
            </a:r>
            <a:r>
              <a:rPr lang="en-US" sz="2400" dirty="0" smtClean="0"/>
              <a:t> </a:t>
            </a:r>
            <a:r>
              <a:rPr lang="en-US" sz="2400" dirty="0" err="1" smtClean="0"/>
              <a:t>abrazando</a:t>
            </a:r>
            <a:r>
              <a:rPr lang="en-US" sz="2400" dirty="0" smtClean="0"/>
              <a:t> a hombre?</a:t>
            </a:r>
          </a:p>
          <a:p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50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cxMA1.1454286346" descr="p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844" y="457200"/>
            <a:ext cx="6829756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19022" y="4724399"/>
            <a:ext cx="7391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Si </a:t>
            </a:r>
            <a:r>
              <a:rPr lang="en-US" sz="2000" dirty="0" err="1" smtClean="0"/>
              <a:t>ves</a:t>
            </a:r>
            <a:r>
              <a:rPr lang="en-US" sz="2000" dirty="0" smtClean="0"/>
              <a:t> </a:t>
            </a:r>
            <a:r>
              <a:rPr lang="en-US" sz="2000" dirty="0" err="1" smtClean="0"/>
              <a:t>mujer</a:t>
            </a:r>
            <a:r>
              <a:rPr lang="en-US" sz="2000" dirty="0" smtClean="0"/>
              <a:t> </a:t>
            </a:r>
            <a:r>
              <a:rPr lang="en-US" sz="2000" dirty="0" err="1" smtClean="0"/>
              <a:t>sentada</a:t>
            </a:r>
            <a:r>
              <a:rPr lang="en-US" sz="2000" dirty="0" smtClean="0"/>
              <a:t> y hombre </a:t>
            </a:r>
            <a:r>
              <a:rPr lang="en-US" sz="2000" dirty="0" err="1" smtClean="0"/>
              <a:t>abrazándola</a:t>
            </a:r>
            <a:r>
              <a:rPr lang="en-US" sz="2000" dirty="0" smtClean="0"/>
              <a:t> </a:t>
            </a:r>
            <a:r>
              <a:rPr lang="en-US" sz="2000" dirty="0" err="1" smtClean="0"/>
              <a:t>desde</a:t>
            </a:r>
            <a:r>
              <a:rPr lang="en-US" sz="2000" dirty="0" smtClean="0"/>
              <a:t> </a:t>
            </a:r>
            <a:r>
              <a:rPr lang="en-US" sz="2000" dirty="0" err="1" smtClean="0"/>
              <a:t>atrás</a:t>
            </a:r>
            <a:r>
              <a:rPr lang="en-US" sz="2000" dirty="0" smtClean="0"/>
              <a:t>, </a:t>
            </a:r>
            <a:r>
              <a:rPr lang="en-US" sz="2000" dirty="0" err="1" smtClean="0"/>
              <a:t>probablemente</a:t>
            </a:r>
            <a:r>
              <a:rPr lang="en-US" sz="2000" dirty="0" smtClean="0"/>
              <a:t> </a:t>
            </a:r>
            <a:r>
              <a:rPr lang="en-US" sz="2000" dirty="0" err="1" smtClean="0"/>
              <a:t>usas</a:t>
            </a:r>
            <a:r>
              <a:rPr lang="en-US" sz="2000" dirty="0" smtClean="0"/>
              <a:t> </a:t>
            </a:r>
            <a:r>
              <a:rPr lang="en-US" sz="2000" dirty="0" err="1" smtClean="0"/>
              <a:t>más</a:t>
            </a:r>
            <a:r>
              <a:rPr lang="en-US" sz="2000" dirty="0" smtClean="0"/>
              <a:t> el </a:t>
            </a:r>
            <a:r>
              <a:rPr lang="en-US" sz="2000" dirty="0" err="1" smtClean="0"/>
              <a:t>hemisferio</a:t>
            </a:r>
            <a:r>
              <a:rPr lang="en-US" sz="2000" dirty="0" smtClean="0"/>
              <a:t> </a:t>
            </a:r>
            <a:r>
              <a:rPr lang="en-US" sz="2000" dirty="0" err="1" smtClean="0"/>
              <a:t>izquierdo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Se dice que </a:t>
            </a:r>
            <a:r>
              <a:rPr lang="en-US" sz="2000" dirty="0" err="1" smtClean="0"/>
              <a:t>es</a:t>
            </a:r>
            <a:r>
              <a:rPr lang="en-US" sz="2000" dirty="0" smtClean="0"/>
              <a:t> el </a:t>
            </a:r>
            <a:r>
              <a:rPr lang="en-US" sz="2000" dirty="0" err="1" smtClean="0"/>
              <a:t>hemisferio</a:t>
            </a:r>
            <a:r>
              <a:rPr lang="en-US" sz="2000" dirty="0" smtClean="0"/>
              <a:t> “</a:t>
            </a:r>
            <a:r>
              <a:rPr lang="en-US" sz="2000" dirty="0" err="1" smtClean="0"/>
              <a:t>analítico</a:t>
            </a:r>
            <a:r>
              <a:rPr lang="en-US" sz="2000" dirty="0" smtClean="0"/>
              <a:t>,” y que </a:t>
            </a:r>
            <a:r>
              <a:rPr lang="en-US" sz="2000" dirty="0" err="1" smtClean="0"/>
              <a:t>debes</a:t>
            </a:r>
            <a:r>
              <a:rPr lang="en-US" sz="2000" dirty="0" smtClean="0"/>
              <a:t> </a:t>
            </a:r>
            <a:r>
              <a:rPr lang="en-US" sz="2000" dirty="0" err="1" smtClean="0"/>
              <a:t>ser</a:t>
            </a:r>
            <a:r>
              <a:rPr lang="en-US" sz="2000" dirty="0" smtClean="0"/>
              <a:t> </a:t>
            </a:r>
            <a:r>
              <a:rPr lang="en-US" sz="2000" dirty="0" err="1" smtClean="0"/>
              <a:t>bueno</a:t>
            </a:r>
            <a:r>
              <a:rPr lang="en-US" sz="2000" dirty="0" smtClean="0"/>
              <a:t> </a:t>
            </a:r>
            <a:r>
              <a:rPr lang="en-US" sz="2000" dirty="0" err="1" smtClean="0"/>
              <a:t>en</a:t>
            </a:r>
            <a:r>
              <a:rPr lang="en-US" sz="2000" dirty="0" smtClean="0"/>
              <a:t> la </a:t>
            </a:r>
            <a:r>
              <a:rPr lang="en-US" sz="2000" dirty="0" err="1" smtClean="0"/>
              <a:t>matemática</a:t>
            </a:r>
            <a:r>
              <a:rPr lang="en-US" sz="2000" dirty="0" smtClean="0"/>
              <a:t>, </a:t>
            </a:r>
            <a:r>
              <a:rPr lang="en-US" sz="2000" dirty="0" err="1" smtClean="0"/>
              <a:t>resolviendo</a:t>
            </a:r>
            <a:r>
              <a:rPr lang="en-US" sz="2000" dirty="0" smtClean="0"/>
              <a:t> </a:t>
            </a:r>
            <a:r>
              <a:rPr lang="en-US" sz="2000" dirty="0" err="1" smtClean="0"/>
              <a:t>problemas</a:t>
            </a:r>
            <a:r>
              <a:rPr lang="en-US" sz="2000" dirty="0" smtClean="0"/>
              <a:t>, y </a:t>
            </a:r>
            <a:r>
              <a:rPr lang="en-US" sz="2000" dirty="0" err="1" smtClean="0"/>
              <a:t>haciendo</a:t>
            </a:r>
            <a:r>
              <a:rPr lang="en-US" sz="2000" dirty="0" smtClean="0"/>
              <a:t> </a:t>
            </a:r>
            <a:r>
              <a:rPr lang="en-US" sz="2000" dirty="0" err="1" smtClean="0"/>
              <a:t>análisis</a:t>
            </a:r>
            <a:r>
              <a:rPr lang="en-US" sz="2000" dirty="0" smtClean="0"/>
              <a:t>.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9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cxMA1.1454286346" descr="p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844" y="457200"/>
            <a:ext cx="6829756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19022" y="4724399"/>
            <a:ext cx="7391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Si </a:t>
            </a:r>
            <a:r>
              <a:rPr lang="en-US" sz="2000" dirty="0" err="1" smtClean="0"/>
              <a:t>ves</a:t>
            </a:r>
            <a:r>
              <a:rPr lang="en-US" sz="2000" dirty="0" smtClean="0"/>
              <a:t> hombre </a:t>
            </a:r>
            <a:r>
              <a:rPr lang="en-US" sz="2000" dirty="0" err="1" smtClean="0"/>
              <a:t>sentado</a:t>
            </a:r>
            <a:r>
              <a:rPr lang="en-US" sz="2000" dirty="0" smtClean="0"/>
              <a:t> y </a:t>
            </a:r>
            <a:r>
              <a:rPr lang="en-US" sz="2000" dirty="0" err="1" smtClean="0"/>
              <a:t>mujer</a:t>
            </a:r>
            <a:r>
              <a:rPr lang="en-US" sz="2000" dirty="0" smtClean="0"/>
              <a:t> </a:t>
            </a:r>
            <a:r>
              <a:rPr lang="en-US" sz="2000" dirty="0" err="1" smtClean="0"/>
              <a:t>abrazándolo</a:t>
            </a:r>
            <a:r>
              <a:rPr lang="en-US" sz="2000" dirty="0" smtClean="0"/>
              <a:t> </a:t>
            </a:r>
            <a:r>
              <a:rPr lang="en-US" sz="2000" dirty="0" err="1" smtClean="0"/>
              <a:t>desde</a:t>
            </a:r>
            <a:r>
              <a:rPr lang="en-US" sz="2000" dirty="0" smtClean="0"/>
              <a:t> </a:t>
            </a:r>
            <a:r>
              <a:rPr lang="en-US" sz="2000" dirty="0" err="1" smtClean="0"/>
              <a:t>atrás</a:t>
            </a:r>
            <a:r>
              <a:rPr lang="en-US" sz="2000" dirty="0"/>
              <a:t>, </a:t>
            </a:r>
            <a:r>
              <a:rPr lang="en-US" sz="2000" dirty="0" err="1"/>
              <a:t>probablemente</a:t>
            </a:r>
            <a:r>
              <a:rPr lang="en-US" sz="2000" dirty="0"/>
              <a:t> </a:t>
            </a:r>
            <a:r>
              <a:rPr lang="en-US" sz="2000" dirty="0" err="1"/>
              <a:t>usas</a:t>
            </a:r>
            <a:r>
              <a:rPr lang="en-US" sz="2000" dirty="0"/>
              <a:t> </a:t>
            </a:r>
            <a:r>
              <a:rPr lang="en-US" sz="2000" dirty="0" err="1"/>
              <a:t>más</a:t>
            </a:r>
            <a:r>
              <a:rPr lang="en-US" sz="2000" dirty="0"/>
              <a:t> el </a:t>
            </a:r>
            <a:r>
              <a:rPr lang="en-US" sz="2000" dirty="0" err="1"/>
              <a:t>hemisferio</a:t>
            </a:r>
            <a:r>
              <a:rPr lang="en-US" sz="2000" dirty="0"/>
              <a:t> </a:t>
            </a:r>
            <a:r>
              <a:rPr lang="en-US" sz="2000" dirty="0" smtClean="0"/>
              <a:t>derecho.</a:t>
            </a:r>
            <a:br>
              <a:rPr lang="en-US" sz="2000" dirty="0" smtClean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Se dice que </a:t>
            </a:r>
            <a:r>
              <a:rPr lang="en-US" sz="2000" dirty="0" err="1" smtClean="0"/>
              <a:t>es</a:t>
            </a:r>
            <a:r>
              <a:rPr lang="en-US" sz="2000" dirty="0" smtClean="0"/>
              <a:t> el </a:t>
            </a:r>
            <a:r>
              <a:rPr lang="en-US" sz="2000" dirty="0" err="1" smtClean="0"/>
              <a:t>hemisferio</a:t>
            </a:r>
            <a:r>
              <a:rPr lang="en-US" sz="2000" dirty="0" smtClean="0"/>
              <a:t> </a:t>
            </a:r>
            <a:r>
              <a:rPr lang="en-US" sz="2000" dirty="0" err="1" smtClean="0"/>
              <a:t>creativo</a:t>
            </a:r>
            <a:r>
              <a:rPr lang="en-US" sz="2000" dirty="0" smtClean="0"/>
              <a:t> y que </a:t>
            </a:r>
            <a:r>
              <a:rPr lang="en-US" sz="2000" dirty="0" err="1" smtClean="0"/>
              <a:t>debes</a:t>
            </a:r>
            <a:r>
              <a:rPr lang="en-US" sz="2000" dirty="0" smtClean="0"/>
              <a:t> </a:t>
            </a:r>
            <a:r>
              <a:rPr lang="en-US" sz="2000" dirty="0" err="1" smtClean="0"/>
              <a:t>ser</a:t>
            </a:r>
            <a:r>
              <a:rPr lang="en-US" sz="2000" dirty="0" smtClean="0"/>
              <a:t> </a:t>
            </a:r>
            <a:r>
              <a:rPr lang="en-US" sz="2000" dirty="0" err="1" smtClean="0"/>
              <a:t>intensamente</a:t>
            </a:r>
            <a:r>
              <a:rPr lang="en-US" sz="2000" dirty="0" smtClean="0"/>
              <a:t> </a:t>
            </a:r>
            <a:r>
              <a:rPr lang="en-US" sz="2000" dirty="0" err="1" smtClean="0"/>
              <a:t>curioso</a:t>
            </a:r>
            <a:r>
              <a:rPr lang="en-US" sz="2000" dirty="0" smtClean="0"/>
              <a:t>, </a:t>
            </a:r>
            <a:r>
              <a:rPr lang="en-US" sz="2000" dirty="0" err="1" smtClean="0"/>
              <a:t>capaz</a:t>
            </a:r>
            <a:r>
              <a:rPr lang="en-US" sz="2000" dirty="0" smtClean="0"/>
              <a:t> de </a:t>
            </a:r>
            <a:r>
              <a:rPr lang="en-US" sz="2000" dirty="0" err="1" smtClean="0"/>
              <a:t>explicaciones</a:t>
            </a:r>
            <a:r>
              <a:rPr lang="en-US" sz="2000" dirty="0" smtClean="0"/>
              <a:t> </a:t>
            </a:r>
            <a:r>
              <a:rPr lang="en-US" sz="2000" dirty="0" err="1" smtClean="0"/>
              <a:t>múltiples</a:t>
            </a:r>
            <a:r>
              <a:rPr lang="en-US" sz="2000" dirty="0" smtClean="0"/>
              <a:t>, y que </a:t>
            </a:r>
            <a:r>
              <a:rPr lang="en-US" sz="2000" dirty="0" err="1" smtClean="0"/>
              <a:t>ves</a:t>
            </a:r>
            <a:r>
              <a:rPr lang="en-US" sz="2000" dirty="0" smtClean="0"/>
              <a:t> la </a:t>
            </a:r>
            <a:r>
              <a:rPr lang="en-US" sz="2000" dirty="0" err="1" smtClean="0"/>
              <a:t>importancia</a:t>
            </a:r>
            <a:r>
              <a:rPr lang="en-US" sz="2000" dirty="0" smtClean="0"/>
              <a:t> de </a:t>
            </a:r>
            <a:r>
              <a:rPr lang="en-US" sz="2000" dirty="0" err="1" smtClean="0"/>
              <a:t>contexto</a:t>
            </a:r>
            <a:r>
              <a:rPr lang="en-US" sz="2000" dirty="0" smtClean="0"/>
              <a:t>.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45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52686" y="3505200"/>
            <a:ext cx="36068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¿</a:t>
            </a:r>
            <a:r>
              <a:rPr lang="en-US" sz="2400" dirty="0" err="1" smtClean="0"/>
              <a:t>Eres</a:t>
            </a:r>
            <a:r>
              <a:rPr lang="en-US" sz="2400" dirty="0" smtClean="0"/>
              <a:t> </a:t>
            </a:r>
            <a:r>
              <a:rPr lang="en-US" sz="2400" dirty="0" err="1" smtClean="0"/>
              <a:t>buen</a:t>
            </a:r>
            <a:r>
              <a:rPr lang="en-US" sz="2400" dirty="0" smtClean="0"/>
              <a:t> </a:t>
            </a:r>
            <a:r>
              <a:rPr lang="en-US" sz="2400" dirty="0" err="1" smtClean="0"/>
              <a:t>observador</a:t>
            </a:r>
            <a:r>
              <a:rPr lang="en-US" sz="2400" dirty="0" smtClean="0"/>
              <a:t>?</a:t>
            </a:r>
          </a:p>
          <a:p>
            <a:pPr algn="ctr"/>
            <a:endParaRPr lang="en-US" dirty="0"/>
          </a:p>
          <a:p>
            <a:endParaRPr lang="en-US" dirty="0"/>
          </a:p>
        </p:txBody>
      </p:sp>
      <p:pic>
        <p:nvPicPr>
          <p:cNvPr id="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803" y="4953000"/>
            <a:ext cx="1390650" cy="4762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7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33600" y="1752600"/>
            <a:ext cx="506895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/>
              <a:t>¿</a:t>
            </a:r>
            <a:r>
              <a:rPr lang="en-US" sz="4000" dirty="0" err="1" smtClean="0"/>
              <a:t>Qué</a:t>
            </a:r>
            <a:r>
              <a:rPr lang="en-US" sz="4000" dirty="0" smtClean="0"/>
              <a:t> </a:t>
            </a:r>
            <a:r>
              <a:rPr lang="en-US" sz="4000" dirty="0" err="1" smtClean="0"/>
              <a:t>es</a:t>
            </a:r>
            <a:r>
              <a:rPr lang="en-US" sz="4000" dirty="0" smtClean="0"/>
              <a:t> la </a:t>
            </a:r>
            <a:r>
              <a:rPr lang="en-US" sz="4000" dirty="0" err="1" smtClean="0"/>
              <a:t>intelig</a:t>
            </a:r>
            <a:r>
              <a:rPr lang="es-ES" sz="4000" dirty="0" err="1" smtClean="0"/>
              <a:t>encia</a:t>
            </a:r>
            <a:r>
              <a:rPr lang="es-ES" sz="4000" dirty="0" smtClean="0"/>
              <a:t>?</a:t>
            </a:r>
            <a:br>
              <a:rPr lang="es-ES" sz="4000" dirty="0" smtClean="0"/>
            </a:br>
            <a:r>
              <a:rPr lang="es-ES" sz="4000" dirty="0" smtClean="0"/>
              <a:t>¿Qué es </a:t>
            </a:r>
            <a:r>
              <a:rPr lang="en-US" sz="4000" dirty="0" smtClean="0"/>
              <a:t>el </a:t>
            </a:r>
            <a:r>
              <a:rPr lang="en-US" sz="4000" dirty="0" err="1" smtClean="0"/>
              <a:t>análisis</a:t>
            </a:r>
            <a:r>
              <a:rPr lang="en-US" sz="4000" dirty="0" smtClean="0"/>
              <a:t>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8014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95600" y="3276600"/>
            <a:ext cx="273959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Es</a:t>
            </a:r>
            <a:r>
              <a:rPr lang="en-US" sz="2800" dirty="0" smtClean="0"/>
              <a:t> …</a:t>
            </a:r>
          </a:p>
          <a:p>
            <a:pPr lvl="1"/>
            <a:r>
              <a:rPr lang="en-US" sz="2800" dirty="0" err="1" smtClean="0"/>
              <a:t>Estimulante</a:t>
            </a:r>
            <a:endParaRPr lang="en-US" sz="2800" dirty="0" smtClean="0"/>
          </a:p>
          <a:p>
            <a:pPr lvl="1"/>
            <a:r>
              <a:rPr lang="en-US" sz="2800" dirty="0" err="1" smtClean="0"/>
              <a:t>Interesante</a:t>
            </a:r>
            <a:endParaRPr lang="en-US" sz="2800" dirty="0" smtClean="0"/>
          </a:p>
          <a:p>
            <a:pPr lvl="1"/>
            <a:r>
              <a:rPr lang="en-US" sz="2800" dirty="0" err="1" smtClean="0"/>
              <a:t>Importante</a:t>
            </a:r>
            <a:endParaRPr lang="en-US" sz="2800" dirty="0" smtClean="0"/>
          </a:p>
          <a:p>
            <a:pPr algn="ctr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133600" y="1752600"/>
            <a:ext cx="506895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/>
              <a:t>¿</a:t>
            </a:r>
            <a:r>
              <a:rPr lang="en-US" sz="4000" dirty="0" err="1" smtClean="0"/>
              <a:t>Qué</a:t>
            </a:r>
            <a:r>
              <a:rPr lang="en-US" sz="4000" dirty="0" smtClean="0"/>
              <a:t> </a:t>
            </a:r>
            <a:r>
              <a:rPr lang="en-US" sz="4000" dirty="0" err="1" smtClean="0"/>
              <a:t>es</a:t>
            </a:r>
            <a:r>
              <a:rPr lang="en-US" sz="4000" dirty="0" smtClean="0"/>
              <a:t> la </a:t>
            </a:r>
            <a:r>
              <a:rPr lang="en-US" sz="4000" dirty="0" err="1" smtClean="0"/>
              <a:t>intelig</a:t>
            </a:r>
            <a:r>
              <a:rPr lang="es-ES" sz="4000" dirty="0" err="1" smtClean="0"/>
              <a:t>encia</a:t>
            </a:r>
            <a:r>
              <a:rPr lang="es-ES" sz="4000" dirty="0" smtClean="0"/>
              <a:t>?</a:t>
            </a:r>
            <a:br>
              <a:rPr lang="es-ES" sz="4000" dirty="0" smtClean="0"/>
            </a:br>
            <a:r>
              <a:rPr lang="es-ES" sz="4000" dirty="0" smtClean="0"/>
              <a:t>¿Qué es </a:t>
            </a:r>
            <a:r>
              <a:rPr lang="en-US" sz="4000" dirty="0" smtClean="0"/>
              <a:t>el </a:t>
            </a:r>
            <a:r>
              <a:rPr lang="en-US" sz="4000" dirty="0" err="1" smtClean="0"/>
              <a:t>análisis</a:t>
            </a:r>
            <a:r>
              <a:rPr lang="en-US" sz="4000" dirty="0" smtClean="0"/>
              <a:t>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7162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751114"/>
            <a:ext cx="7546103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¿</a:t>
            </a:r>
            <a:r>
              <a:rPr lang="en-US" sz="2800" b="1" dirty="0" err="1" smtClean="0"/>
              <a:t>Quién</a:t>
            </a:r>
            <a:r>
              <a:rPr lang="en-US" sz="2800" b="1" dirty="0" smtClean="0"/>
              <a:t> soy </a:t>
            </a:r>
            <a:r>
              <a:rPr lang="en-US" sz="2800" b="1" dirty="0" err="1" smtClean="0"/>
              <a:t>yo</a:t>
            </a:r>
            <a:r>
              <a:rPr lang="en-US" sz="2800" b="1" dirty="0" smtClean="0"/>
              <a:t>?  </a:t>
            </a:r>
          </a:p>
          <a:p>
            <a:endParaRPr lang="en-US" sz="2000" dirty="0"/>
          </a:p>
          <a:p>
            <a:pPr algn="ctr"/>
            <a:r>
              <a:rPr lang="en-US" sz="2000" dirty="0" smtClean="0"/>
              <a:t>Una </a:t>
            </a:r>
            <a:r>
              <a:rPr lang="en-US" sz="2000" dirty="0" err="1" smtClean="0"/>
              <a:t>carrera</a:t>
            </a:r>
            <a:r>
              <a:rPr lang="en-US" sz="2000" dirty="0" smtClean="0"/>
              <a:t> </a:t>
            </a:r>
            <a:r>
              <a:rPr lang="en-US" sz="2000" dirty="0" err="1" smtClean="0"/>
              <a:t>espontánea</a:t>
            </a:r>
            <a:r>
              <a:rPr lang="en-US" sz="2000" dirty="0" smtClean="0"/>
              <a:t> </a:t>
            </a:r>
            <a:r>
              <a:rPr lang="en-US" sz="2000" dirty="0" err="1" smtClean="0"/>
              <a:t>produciendo</a:t>
            </a:r>
            <a:r>
              <a:rPr lang="en-US" sz="2000" dirty="0" smtClean="0"/>
              <a:t> y </a:t>
            </a:r>
            <a:r>
              <a:rPr lang="en-US" sz="2000" dirty="0" err="1" smtClean="0"/>
              <a:t>consumiendo</a:t>
            </a:r>
            <a:r>
              <a:rPr lang="en-US" sz="2000" dirty="0" smtClean="0"/>
              <a:t> </a:t>
            </a:r>
            <a:r>
              <a:rPr lang="en-US" sz="2000" dirty="0" err="1" smtClean="0"/>
              <a:t>información</a:t>
            </a:r>
            <a:r>
              <a:rPr lang="en-US" sz="2000" dirty="0" smtClean="0"/>
              <a:t>: </a:t>
            </a:r>
            <a:br>
              <a:rPr lang="en-US" sz="2000" dirty="0" smtClean="0"/>
            </a:br>
            <a:r>
              <a:rPr lang="en-US" sz="2000" dirty="0" err="1" smtClean="0"/>
              <a:t>recolector</a:t>
            </a:r>
            <a:r>
              <a:rPr lang="en-US" sz="2000" dirty="0" smtClean="0"/>
              <a:t>; </a:t>
            </a:r>
            <a:r>
              <a:rPr lang="en-US" sz="2000" dirty="0" err="1" smtClean="0"/>
              <a:t>analista</a:t>
            </a:r>
            <a:r>
              <a:rPr lang="en-US" sz="2000" dirty="0" smtClean="0"/>
              <a:t>; </a:t>
            </a:r>
            <a:r>
              <a:rPr lang="en-US" sz="2000" dirty="0" err="1" smtClean="0"/>
              <a:t>decisor</a:t>
            </a:r>
            <a:r>
              <a:rPr lang="en-US" sz="2000" dirty="0" smtClean="0"/>
              <a:t>; </a:t>
            </a:r>
            <a:r>
              <a:rPr lang="en-US" sz="2000" dirty="0" err="1" smtClean="0"/>
              <a:t>profesor</a:t>
            </a:r>
            <a:endParaRPr lang="en-US" sz="2000" dirty="0" smtClean="0"/>
          </a:p>
          <a:p>
            <a:endParaRPr lang="en-US" sz="2000" dirty="0"/>
          </a:p>
          <a:p>
            <a:pPr lvl="2"/>
            <a:r>
              <a:rPr lang="en-US" sz="2000" dirty="0" err="1" smtClean="0"/>
              <a:t>Linguística</a:t>
            </a:r>
            <a:endParaRPr lang="en-US" sz="2000" dirty="0" smtClean="0"/>
          </a:p>
          <a:p>
            <a:pPr lvl="2"/>
            <a:r>
              <a:rPr lang="en-US" sz="2000" dirty="0" err="1" smtClean="0"/>
              <a:t>Periodismo</a:t>
            </a:r>
            <a:endParaRPr lang="en-US" sz="2000" dirty="0" smtClean="0"/>
          </a:p>
          <a:p>
            <a:pPr lvl="2"/>
            <a:r>
              <a:rPr lang="en-US" sz="2000" dirty="0" smtClean="0"/>
              <a:t>U.S. House of Representatives</a:t>
            </a:r>
          </a:p>
          <a:p>
            <a:pPr lvl="2"/>
            <a:r>
              <a:rPr lang="en-US" sz="2000" dirty="0" smtClean="0"/>
              <a:t>CIA</a:t>
            </a:r>
          </a:p>
          <a:p>
            <a:pPr lvl="2"/>
            <a:r>
              <a:rPr lang="en-US" sz="2000" dirty="0" smtClean="0"/>
              <a:t>White House – National Security Council (NSC)</a:t>
            </a:r>
          </a:p>
          <a:p>
            <a:pPr lvl="2"/>
            <a:r>
              <a:rPr lang="en-US" sz="2000" dirty="0" smtClean="0"/>
              <a:t>National Intelligence Council (NIC)</a:t>
            </a:r>
          </a:p>
          <a:p>
            <a:pPr lvl="2"/>
            <a:r>
              <a:rPr lang="en-US" sz="2000" dirty="0" smtClean="0"/>
              <a:t>U.S. Military – Asesor Superior de </a:t>
            </a:r>
            <a:r>
              <a:rPr lang="en-US" sz="2000" dirty="0" err="1" smtClean="0"/>
              <a:t>Inteligencia</a:t>
            </a:r>
            <a:endParaRPr lang="en-US" sz="2000" dirty="0" smtClean="0"/>
          </a:p>
          <a:p>
            <a:pPr lvl="2"/>
            <a:r>
              <a:rPr lang="en-US" sz="2000" dirty="0" smtClean="0"/>
              <a:t>U.S. Senate</a:t>
            </a:r>
          </a:p>
          <a:p>
            <a:pPr lvl="2"/>
            <a:r>
              <a:rPr lang="en-US" sz="2000" dirty="0" smtClean="0"/>
              <a:t>The American University</a:t>
            </a:r>
            <a:endParaRPr lang="en-US" sz="2000" dirty="0"/>
          </a:p>
          <a:p>
            <a:endParaRPr lang="en-US" sz="2000" dirty="0" smtClean="0"/>
          </a:p>
          <a:p>
            <a:pPr lvl="2"/>
            <a:r>
              <a:rPr lang="en-US" sz="2000" dirty="0" smtClean="0"/>
              <a:t>New York; Washington, DC; </a:t>
            </a:r>
          </a:p>
          <a:p>
            <a:pPr lvl="2"/>
            <a:r>
              <a:rPr lang="en-US" sz="2000" dirty="0"/>
              <a:t>	</a:t>
            </a:r>
            <a:r>
              <a:rPr lang="en-US" sz="2000" dirty="0" smtClean="0"/>
              <a:t>Barcelona; Madrid; </a:t>
            </a:r>
          </a:p>
          <a:p>
            <a:pPr lvl="2"/>
            <a:r>
              <a:rPr lang="en-US" sz="2000" dirty="0"/>
              <a:t>	</a:t>
            </a:r>
            <a:r>
              <a:rPr lang="en-US" sz="2000" dirty="0" smtClean="0"/>
              <a:t>	Taipei; Havana; Brussels; San Jos</a:t>
            </a:r>
            <a:r>
              <a:rPr lang="es-ES" sz="2000" smtClean="0"/>
              <a:t>é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98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592</Words>
  <Application>Microsoft Office PowerPoint</Application>
  <PresentationFormat>On-screen Show (4:3)</PresentationFormat>
  <Paragraphs>137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Nuestra Agenda</vt:lpstr>
      <vt:lpstr>Nuestra Agenda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fulton</dc:creator>
  <cp:lastModifiedBy>fulton</cp:lastModifiedBy>
  <cp:revision>26</cp:revision>
  <dcterms:created xsi:type="dcterms:W3CDTF">2017-05-30T17:12:30Z</dcterms:created>
  <dcterms:modified xsi:type="dcterms:W3CDTF">2017-06-10T23:35:24Z</dcterms:modified>
</cp:coreProperties>
</file>