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584" r:id="rId3"/>
    <p:sldId id="586" r:id="rId4"/>
    <p:sldId id="588" r:id="rId5"/>
    <p:sldId id="583" r:id="rId6"/>
    <p:sldId id="439" r:id="rId7"/>
    <p:sldId id="589" r:id="rId8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136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4EE580D3-834D-460B-8AAC-F2EDB472B0D8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84A1C170-83E9-48BC-BB7F-9DAA67CBF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0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66E2D8F7-47F9-4352-9451-43376F3D97C1}" type="datetimeFigureOut">
              <a:rPr lang="en-US" smtClean="0"/>
              <a:t>6/10/2017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00E5522B-0861-45C2-9F6C-C8B4BEC49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20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85AC9-7F4F-4DD1-B194-B9DAC649778D}" type="datetime1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2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BBC3-F2F8-401B-9FCE-6E975481F2F6}" type="datetime1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48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0260-60E0-4DD2-8D44-FE467FED5D4E}" type="datetime1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7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B457C-B6C4-4198-A3FA-81DD220A0E63}" type="datetime1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53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FE2D-396A-41A6-A550-545FD7283867}" type="datetime1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9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B480-3DD8-4E52-9F8D-83426F653C8A}" type="datetime1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1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CCC8-2629-4EA4-9404-7BEBC12CA2A1}" type="datetime1">
              <a:rPr lang="en-US" smtClean="0"/>
              <a:t>6/10/2017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7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00C-77B4-4691-A4DD-A6BA9572BC21}" type="datetime1">
              <a:rPr lang="en-US" smtClean="0"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9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F1AE-64ED-4800-953E-AC9EE3D6E8F4}" type="datetime1">
              <a:rPr lang="en-US" smtClean="0"/>
              <a:t>6/10/2017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0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AB4-7CDA-4D4D-896A-34723766EB56}" type="datetime1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1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9254A-C0E7-4340-9BAB-FF156F4B26C3}" type="datetime1">
              <a:rPr lang="en-US" smtClean="0"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66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CBB5-69DC-4E8E-911A-DD031435269E}" type="datetime1">
              <a:rPr lang="en-US" smtClean="0"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85062-4662-4D6B-BB38-DB7C89007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8730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06_other_issues_.pptx" TargetMode="External"/><Relationship Id="rId3" Type="http://schemas.openxmlformats.org/officeDocument/2006/relationships/hyperlink" Target="01_introduction_.pptx" TargetMode="External"/><Relationship Id="rId7" Type="http://schemas.openxmlformats.org/officeDocument/2006/relationships/hyperlink" Target="05_tlatelolco_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04_tradecraft_.pptx" TargetMode="External"/><Relationship Id="rId5" Type="http://schemas.openxmlformats.org/officeDocument/2006/relationships/hyperlink" Target="03_briefing_prep_.pptx" TargetMode="External"/><Relationship Id="rId4" Type="http://schemas.openxmlformats.org/officeDocument/2006/relationships/hyperlink" Target="decisor_needs_.pptx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hyperlink" Target="07_briefing_importance_.pptx" TargetMode="External"/><Relationship Id="rId7" Type="http://schemas.openxmlformats.org/officeDocument/2006/relationships/hyperlink" Target="11_briefing_application_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10_briefing_exercise_.pptx" TargetMode="External"/><Relationship Id="rId5" Type="http://schemas.openxmlformats.org/officeDocument/2006/relationships/hyperlink" Target="09_briefing_building_.pptx" TargetMode="External"/><Relationship Id="rId4" Type="http://schemas.openxmlformats.org/officeDocument/2006/relationships/hyperlink" Target="08_briefing_qualities_.ppt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153" y="10668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Producto</a:t>
            </a:r>
            <a:r>
              <a:rPr lang="en-US" dirty="0" smtClean="0"/>
              <a:t> de </a:t>
            </a:r>
            <a:r>
              <a:rPr lang="en-US" dirty="0" err="1" smtClean="0"/>
              <a:t>Inteligencia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i="1" dirty="0" err="1" smtClean="0"/>
              <a:t>Brindando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inteligencia</a:t>
            </a:r>
            <a:r>
              <a:rPr lang="en-US" sz="2800" i="1" dirty="0" smtClean="0"/>
              <a:t> de </a:t>
            </a:r>
            <a:r>
              <a:rPr lang="en-US" sz="2800" i="1" dirty="0" err="1" smtClean="0"/>
              <a:t>calidad</a:t>
            </a:r>
            <a:r>
              <a:rPr lang="en-US" sz="2800" i="1" dirty="0" smtClean="0"/>
              <a:t> a </a:t>
            </a:r>
            <a:r>
              <a:rPr lang="en-US" sz="2800" i="1" dirty="0" err="1" smtClean="0"/>
              <a:t>decisores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743200"/>
            <a:ext cx="6400800" cy="1905000"/>
          </a:xfrm>
        </p:spPr>
        <p:txBody>
          <a:bodyPr>
            <a:normAutofit fontScale="92500"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14-15 </a:t>
            </a:r>
            <a:r>
              <a:rPr lang="en-US" sz="2400" dirty="0" err="1" smtClean="0"/>
              <a:t>junio</a:t>
            </a:r>
            <a:r>
              <a:rPr lang="en-US" sz="2400" dirty="0" smtClean="0"/>
              <a:t> 2017</a:t>
            </a:r>
            <a:br>
              <a:rPr lang="en-US" sz="2400" dirty="0" smtClean="0"/>
            </a:br>
            <a:r>
              <a:rPr lang="en-US" sz="2400" dirty="0" smtClean="0"/>
              <a:t>Guadalajara</a:t>
            </a:r>
          </a:p>
          <a:p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3000" i="1" dirty="0" smtClean="0"/>
              <a:t>Fulton Armstrong</a:t>
            </a:r>
            <a:endParaRPr lang="en-US" sz="2400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3505200" y="5405211"/>
            <a:ext cx="2660652" cy="838200"/>
            <a:chOff x="3130548" y="5105400"/>
            <a:chExt cx="2895600" cy="1066800"/>
          </a:xfrm>
        </p:grpSpPr>
        <p:sp>
          <p:nvSpPr>
            <p:cNvPr id="8" name="Rectangle 7"/>
            <p:cNvSpPr/>
            <p:nvPr/>
          </p:nvSpPr>
          <p:spPr>
            <a:xfrm>
              <a:off x="3130548" y="5105400"/>
              <a:ext cx="2895600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74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3657600" cy="609600"/>
          </a:xfrm>
        </p:spPr>
        <p:txBody>
          <a:bodyPr>
            <a:noAutofit/>
          </a:bodyPr>
          <a:lstStyle/>
          <a:p>
            <a:pPr algn="l"/>
            <a:r>
              <a:rPr lang="en-US" sz="2700" u="sng" dirty="0" err="1" smtClean="0"/>
              <a:t>Producto</a:t>
            </a:r>
            <a:r>
              <a:rPr lang="en-US" sz="2700" u="sng" dirty="0" smtClean="0"/>
              <a:t> de </a:t>
            </a:r>
            <a:r>
              <a:rPr lang="en-US" sz="2700" u="sng" dirty="0" err="1" smtClean="0"/>
              <a:t>Inteligencia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705600" cy="3657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err="1" smtClean="0"/>
              <a:t>Introduc</a:t>
            </a:r>
            <a:r>
              <a:rPr lang="es-ES" sz="2400" dirty="0" err="1" smtClean="0"/>
              <a:t>c</a:t>
            </a:r>
            <a:r>
              <a:rPr lang="en-US" sz="2400" dirty="0" err="1" smtClean="0"/>
              <a:t>ión</a:t>
            </a:r>
            <a:endParaRPr lang="en-US" sz="2400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/>
              <a:t>¿</a:t>
            </a:r>
            <a:r>
              <a:rPr lang="en-US" sz="2400" dirty="0" err="1" smtClean="0"/>
              <a:t>Quién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el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, y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de </a:t>
            </a:r>
            <a:r>
              <a:rPr lang="en-US" sz="2400" dirty="0" err="1" smtClean="0"/>
              <a:t>mí</a:t>
            </a:r>
            <a:r>
              <a:rPr lang="en-US" sz="2400" dirty="0" smtClean="0"/>
              <a:t>?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err="1" smtClean="0"/>
              <a:t>Introducción</a:t>
            </a:r>
            <a:r>
              <a:rPr lang="en-US" sz="2400" dirty="0" smtClean="0"/>
              <a:t> al </a:t>
            </a:r>
            <a:r>
              <a:rPr lang="en-US" sz="2400" dirty="0" err="1" smtClean="0"/>
              <a:t>ejercicio</a:t>
            </a:r>
            <a:endParaRPr lang="en-US" sz="2400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“arte </a:t>
            </a:r>
            <a:r>
              <a:rPr lang="en-US" sz="2400" dirty="0" smtClean="0"/>
              <a:t>del </a:t>
            </a:r>
            <a:r>
              <a:rPr lang="en-US" sz="2400" dirty="0" err="1" smtClean="0"/>
              <a:t>oficio</a:t>
            </a:r>
            <a:r>
              <a:rPr lang="en-US" sz="2400" dirty="0" smtClean="0"/>
              <a:t>”, y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importante</a:t>
            </a:r>
            <a:r>
              <a:rPr lang="en-US" sz="2400" dirty="0" smtClean="0"/>
              <a:t>?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¿La </a:t>
            </a:r>
            <a:r>
              <a:rPr lang="en-US" sz="2400" dirty="0" err="1" smtClean="0"/>
              <a:t>inteligencia</a:t>
            </a:r>
            <a:r>
              <a:rPr lang="en-US" sz="2400" dirty="0" smtClean="0"/>
              <a:t> EEUU </a:t>
            </a:r>
            <a:r>
              <a:rPr lang="en-US" sz="2400" dirty="0" err="1" smtClean="0"/>
              <a:t>analizó</a:t>
            </a:r>
            <a:r>
              <a:rPr lang="en-US" sz="2400" dirty="0" smtClean="0"/>
              <a:t> </a:t>
            </a:r>
            <a:r>
              <a:rPr lang="en-US" sz="2400" dirty="0" err="1" smtClean="0"/>
              <a:t>correctamente</a:t>
            </a:r>
            <a:r>
              <a:rPr lang="en-US" sz="2400" dirty="0" smtClean="0"/>
              <a:t> el </a:t>
            </a:r>
            <a:r>
              <a:rPr lang="en-US" sz="2400" dirty="0" err="1" smtClean="0"/>
              <a:t>masacre</a:t>
            </a:r>
            <a:r>
              <a:rPr lang="en-US" sz="2400" dirty="0" smtClean="0"/>
              <a:t> de </a:t>
            </a:r>
            <a:r>
              <a:rPr lang="en-US" sz="2400" dirty="0" err="1" smtClean="0"/>
              <a:t>Tlatelolco</a:t>
            </a:r>
            <a:r>
              <a:rPr lang="en-US" sz="2400" dirty="0"/>
              <a:t>?</a:t>
            </a:r>
            <a:endParaRPr lang="en-US" sz="2400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err="1" smtClean="0"/>
              <a:t>Otros</a:t>
            </a:r>
            <a:r>
              <a:rPr lang="en-US" sz="2400" dirty="0" smtClean="0"/>
              <a:t> </a:t>
            </a:r>
            <a:r>
              <a:rPr lang="en-US" sz="2400" dirty="0" err="1" smtClean="0"/>
              <a:t>asuntos</a:t>
            </a:r>
            <a:r>
              <a:rPr lang="en-US" sz="2400" dirty="0" smtClean="0"/>
              <a:t> para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analistas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962400" y="5943600"/>
            <a:ext cx="1981200" cy="690789"/>
            <a:chOff x="3130548" y="5105400"/>
            <a:chExt cx="2885922" cy="1066800"/>
          </a:xfrm>
        </p:grpSpPr>
        <p:sp>
          <p:nvSpPr>
            <p:cNvPr id="8" name="Rectangle 7"/>
            <p:cNvSpPr/>
            <p:nvPr/>
          </p:nvSpPr>
          <p:spPr>
            <a:xfrm>
              <a:off x="3130548" y="5105400"/>
              <a:ext cx="2885922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  <p:sp>
        <p:nvSpPr>
          <p:cNvPr id="4" name="Rectangle 3">
            <a:hlinkClick r:id="rId3" action="ppaction://hlinkpres?slideindex=1&amp;slidetitle="/>
          </p:cNvPr>
          <p:cNvSpPr/>
          <p:nvPr/>
        </p:nvSpPr>
        <p:spPr>
          <a:xfrm>
            <a:off x="3733800" y="1447800"/>
            <a:ext cx="16764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4" action="ppaction://hlinkpres?slideindex=1&amp;slidetitle="/>
          </p:cNvPr>
          <p:cNvSpPr/>
          <p:nvPr/>
        </p:nvSpPr>
        <p:spPr>
          <a:xfrm>
            <a:off x="1828800" y="2028825"/>
            <a:ext cx="54102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5" action="ppaction://hlinkpres?slideindex=1&amp;slidetitle="/>
          </p:cNvPr>
          <p:cNvSpPr/>
          <p:nvPr/>
        </p:nvSpPr>
        <p:spPr>
          <a:xfrm>
            <a:off x="2895600" y="2590800"/>
            <a:ext cx="3276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6" action="ppaction://hlinkpres?slideindex=1&amp;slidetitle="/>
          </p:cNvPr>
          <p:cNvSpPr/>
          <p:nvPr/>
        </p:nvSpPr>
        <p:spPr>
          <a:xfrm>
            <a:off x="1371600" y="3200400"/>
            <a:ext cx="6400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7" action="ppaction://hlinkpres?slideindex=1&amp;slidetitle="/>
          </p:cNvPr>
          <p:cNvSpPr/>
          <p:nvPr/>
        </p:nvSpPr>
        <p:spPr>
          <a:xfrm>
            <a:off x="1371600" y="3810000"/>
            <a:ext cx="62484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8" action="ppaction://hlinkpres?slideindex=1&amp;slidetitle="/>
          </p:cNvPr>
          <p:cNvSpPr/>
          <p:nvPr/>
        </p:nvSpPr>
        <p:spPr>
          <a:xfrm>
            <a:off x="2438400" y="4724400"/>
            <a:ext cx="4191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3657600" cy="609600"/>
          </a:xfrm>
        </p:spPr>
        <p:txBody>
          <a:bodyPr>
            <a:noAutofit/>
          </a:bodyPr>
          <a:lstStyle/>
          <a:p>
            <a:pPr algn="l"/>
            <a:r>
              <a:rPr lang="en-US" sz="2700" u="sng" dirty="0" err="1" smtClean="0"/>
              <a:t>Producto</a:t>
            </a:r>
            <a:r>
              <a:rPr lang="en-US" sz="2700" u="sng" dirty="0" smtClean="0"/>
              <a:t> de </a:t>
            </a:r>
            <a:r>
              <a:rPr lang="en-US" sz="2700" u="sng" dirty="0" err="1" smtClean="0"/>
              <a:t>Inteligencia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400800" cy="3657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err="1" smtClean="0"/>
              <a:t>Informes</a:t>
            </a:r>
            <a:r>
              <a:rPr lang="en-US" sz="2400" dirty="0" smtClean="0"/>
              <a:t> </a:t>
            </a:r>
            <a:r>
              <a:rPr lang="en-US" sz="2400" dirty="0"/>
              <a:t>para el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:  </a:t>
            </a:r>
            <a:r>
              <a:rPr lang="en-US" sz="2400" dirty="0" err="1" smtClean="0"/>
              <a:t>escritos</a:t>
            </a:r>
            <a:r>
              <a:rPr lang="en-US" sz="2400" dirty="0" smtClean="0"/>
              <a:t> y </a:t>
            </a:r>
            <a:r>
              <a:rPr lang="en-US" sz="2400" dirty="0" err="1" smtClean="0"/>
              <a:t>orales</a:t>
            </a:r>
            <a:endParaRPr lang="en-US" sz="2400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s-ES" sz="2400" dirty="0" smtClean="0"/>
              <a:t>Las características de un </a:t>
            </a:r>
            <a:r>
              <a:rPr lang="es-ES" sz="2400" dirty="0" smtClean="0"/>
              <a:t>informe</a:t>
            </a:r>
            <a:r>
              <a:rPr lang="en-US" sz="2400" dirty="0" smtClean="0"/>
              <a:t> </a:t>
            </a:r>
            <a:r>
              <a:rPr lang="en-US" sz="2400" dirty="0" err="1" smtClean="0"/>
              <a:t>eficaz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s-ES" sz="2400" dirty="0" smtClean="0"/>
              <a:t>Cómo construir un buen </a:t>
            </a:r>
            <a:r>
              <a:rPr lang="es-ES" sz="2400" dirty="0" smtClean="0"/>
              <a:t>informe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err="1" smtClean="0"/>
              <a:t>Ejercicio</a:t>
            </a:r>
            <a:r>
              <a:rPr lang="en-US" sz="2400" dirty="0" smtClean="0"/>
              <a:t> y </a:t>
            </a:r>
            <a:r>
              <a:rPr lang="en-US" sz="2400" dirty="0" err="1" smtClean="0"/>
              <a:t>valoración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err="1" smtClean="0"/>
              <a:t>Aplicación</a:t>
            </a:r>
            <a:endParaRPr lang="en-US" sz="2400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s-ES" sz="2400" dirty="0" smtClean="0"/>
              <a:t>Conclusiones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962400" y="5943600"/>
            <a:ext cx="1981200" cy="690789"/>
            <a:chOff x="3130548" y="5105400"/>
            <a:chExt cx="2885922" cy="1066800"/>
          </a:xfrm>
        </p:grpSpPr>
        <p:sp>
          <p:nvSpPr>
            <p:cNvPr id="8" name="Rectangle 7"/>
            <p:cNvSpPr/>
            <p:nvPr/>
          </p:nvSpPr>
          <p:spPr>
            <a:xfrm>
              <a:off x="3130548" y="5105400"/>
              <a:ext cx="2885922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  <p:sp>
        <p:nvSpPr>
          <p:cNvPr id="13" name="Rectangle 12">
            <a:hlinkClick r:id="rId3" action="ppaction://hlinkpres?slideindex=1&amp;slidetitle="/>
          </p:cNvPr>
          <p:cNvSpPr/>
          <p:nvPr/>
        </p:nvSpPr>
        <p:spPr>
          <a:xfrm>
            <a:off x="1885950" y="1428750"/>
            <a:ext cx="54864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4" action="ppaction://hlinkpres?slideindex=1&amp;slidetitle="/>
          </p:cNvPr>
          <p:cNvSpPr/>
          <p:nvPr/>
        </p:nvSpPr>
        <p:spPr>
          <a:xfrm>
            <a:off x="1905000" y="2038350"/>
            <a:ext cx="5486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5" action="ppaction://hlinkpres?slideindex=1&amp;slidetitle="/>
          </p:cNvPr>
          <p:cNvSpPr/>
          <p:nvPr/>
        </p:nvSpPr>
        <p:spPr>
          <a:xfrm>
            <a:off x="1905000" y="2590800"/>
            <a:ext cx="546735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6" action="ppaction://hlinkpres?slideindex=1&amp;slidetitle="/>
          </p:cNvPr>
          <p:cNvSpPr/>
          <p:nvPr/>
        </p:nvSpPr>
        <p:spPr>
          <a:xfrm>
            <a:off x="2009775" y="3105150"/>
            <a:ext cx="535305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7" action="ppaction://hlinkpres?slideindex=1&amp;slidetitle="/>
          </p:cNvPr>
          <p:cNvSpPr/>
          <p:nvPr/>
        </p:nvSpPr>
        <p:spPr>
          <a:xfrm>
            <a:off x="3429000" y="3638550"/>
            <a:ext cx="2209800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8" action="ppaction://hlinksldjump"/>
          </p:cNvPr>
          <p:cNvSpPr/>
          <p:nvPr/>
        </p:nvSpPr>
        <p:spPr>
          <a:xfrm>
            <a:off x="3429000" y="4324350"/>
            <a:ext cx="22098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4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153" y="10668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Producto</a:t>
            </a:r>
            <a:r>
              <a:rPr lang="en-US" dirty="0" smtClean="0"/>
              <a:t> de </a:t>
            </a:r>
            <a:r>
              <a:rPr lang="en-US" dirty="0" err="1" smtClean="0"/>
              <a:t>Inteligencia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i="1" dirty="0" err="1" smtClean="0"/>
              <a:t>Brindando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inteligencia</a:t>
            </a:r>
            <a:r>
              <a:rPr lang="en-US" sz="2800" i="1" dirty="0" smtClean="0"/>
              <a:t> de </a:t>
            </a:r>
            <a:r>
              <a:rPr lang="en-US" sz="2800" i="1" dirty="0" err="1" smtClean="0"/>
              <a:t>calidad</a:t>
            </a:r>
            <a:r>
              <a:rPr lang="en-US" sz="2800" i="1" dirty="0" smtClean="0"/>
              <a:t> a </a:t>
            </a:r>
            <a:r>
              <a:rPr lang="en-US" sz="2800" i="1" dirty="0" err="1" smtClean="0"/>
              <a:t>decisores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743200"/>
            <a:ext cx="6400800" cy="1905000"/>
          </a:xfrm>
        </p:spPr>
        <p:txBody>
          <a:bodyPr>
            <a:normAutofit fontScale="92500"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14-15 </a:t>
            </a:r>
            <a:r>
              <a:rPr lang="en-US" sz="2400" dirty="0" err="1" smtClean="0"/>
              <a:t>junio</a:t>
            </a:r>
            <a:r>
              <a:rPr lang="en-US" sz="2400" dirty="0" smtClean="0"/>
              <a:t> 2017</a:t>
            </a:r>
            <a:br>
              <a:rPr lang="en-US" sz="2400" dirty="0" smtClean="0"/>
            </a:br>
            <a:r>
              <a:rPr lang="en-US" sz="2400" dirty="0" smtClean="0"/>
              <a:t>Guadalajara</a:t>
            </a:r>
          </a:p>
          <a:p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3000" i="1" dirty="0" smtClean="0"/>
              <a:t>Fulton Armstrong</a:t>
            </a:r>
            <a:endParaRPr lang="en-US" sz="2400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3505200" y="5405211"/>
            <a:ext cx="2660652" cy="838200"/>
            <a:chOff x="3130548" y="5105400"/>
            <a:chExt cx="2895600" cy="1066800"/>
          </a:xfrm>
        </p:grpSpPr>
        <p:sp>
          <p:nvSpPr>
            <p:cNvPr id="8" name="Rectangle 7"/>
            <p:cNvSpPr/>
            <p:nvPr/>
          </p:nvSpPr>
          <p:spPr>
            <a:xfrm>
              <a:off x="3130548" y="5105400"/>
              <a:ext cx="2895600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>
          <a:xfrm rot="676075">
            <a:off x="5921428" y="618520"/>
            <a:ext cx="2817877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DÍA DOS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8384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153" y="10668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Producto</a:t>
            </a:r>
            <a:r>
              <a:rPr lang="en-US" dirty="0" smtClean="0"/>
              <a:t> de </a:t>
            </a:r>
            <a:r>
              <a:rPr lang="en-US" dirty="0" err="1" smtClean="0"/>
              <a:t>Inteligencia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133600"/>
            <a:ext cx="7239000" cy="3124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u="sng" dirty="0" err="1" smtClean="0"/>
              <a:t>Conclusiones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Principales</a:t>
            </a:r>
            <a:endParaRPr lang="en-US" sz="2400" u="sng" dirty="0" smtClean="0"/>
          </a:p>
          <a:p>
            <a:pPr marL="342900" indent="-342900" algn="l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La inteligencia – el análisis – es elemento esencial para cualquier decisión.</a:t>
            </a:r>
          </a:p>
          <a:p>
            <a:pPr marL="342900" indent="-342900" algn="l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El analista, armado con su arte </a:t>
            </a:r>
            <a:r>
              <a:rPr lang="es-ES" sz="2400" dirty="0" smtClean="0"/>
              <a:t>del </a:t>
            </a:r>
            <a:r>
              <a:rPr lang="es-ES" sz="2400" dirty="0" smtClean="0"/>
              <a:t>oficio, les asegura a los decisores la calidad de información.</a:t>
            </a:r>
          </a:p>
          <a:p>
            <a:pPr marL="342900" indent="-342900" algn="l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El buen analista entiende su decisor y su misión, y sabe comunicarse claramente con él/ella.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889377" y="5943600"/>
            <a:ext cx="1911348" cy="718458"/>
            <a:chOff x="3130548" y="5105400"/>
            <a:chExt cx="2895600" cy="1066800"/>
          </a:xfrm>
        </p:grpSpPr>
        <p:sp>
          <p:nvSpPr>
            <p:cNvPr id="8" name="Rectangle 7"/>
            <p:cNvSpPr/>
            <p:nvPr/>
          </p:nvSpPr>
          <p:spPr>
            <a:xfrm>
              <a:off x="3130548" y="5105400"/>
              <a:ext cx="2895600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31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30322" y="988874"/>
            <a:ext cx="7315200" cy="1754326"/>
          </a:xfrm>
        </p:spPr>
        <p:txBody>
          <a:bodyPr wrap="square">
            <a:spAutoFit/>
          </a:bodyPr>
          <a:lstStyle/>
          <a:p>
            <a:pPr algn="l"/>
            <a:r>
              <a:rPr lang="en-US" sz="3600" dirty="0" smtClean="0"/>
              <a:t>¿</a:t>
            </a:r>
            <a:r>
              <a:rPr lang="en-US" sz="3600" dirty="0" err="1" smtClean="0"/>
              <a:t>Preguntas</a:t>
            </a:r>
            <a:r>
              <a:rPr lang="en-US" sz="3600" dirty="0" smtClean="0"/>
              <a:t>? 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		¿</a:t>
            </a:r>
            <a:r>
              <a:rPr lang="en-US" sz="3600" dirty="0" err="1" smtClean="0"/>
              <a:t>Comentarios</a:t>
            </a:r>
            <a:r>
              <a:rPr lang="en-US" sz="3600" dirty="0" smtClean="0"/>
              <a:t>?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				¿</a:t>
            </a:r>
            <a:r>
              <a:rPr lang="en-US" sz="3600" dirty="0" err="1" smtClean="0"/>
              <a:t>Dudas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3733800" y="350520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Calligraphy" panose="03010101010101010101" pitchFamily="66" charset="0"/>
              </a:rPr>
              <a:t>¡Gracias!</a:t>
            </a:r>
            <a:endParaRPr lang="en-US" dirty="0">
              <a:latin typeface="Lucida Calligraphy" panose="03010101010101010101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48200" y="4926693"/>
            <a:ext cx="3124200" cy="95250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/>
              <a:t>Fulton Armstrong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2900" i="1" dirty="0" smtClean="0"/>
              <a:t>farmstro@american.edu</a:t>
            </a:r>
            <a:endParaRPr lang="en-US" sz="2300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844548" y="5040993"/>
            <a:ext cx="2660652" cy="838200"/>
            <a:chOff x="3130548" y="5105400"/>
            <a:chExt cx="2895600" cy="1066800"/>
          </a:xfrm>
        </p:grpSpPr>
        <p:sp>
          <p:nvSpPr>
            <p:cNvPr id="7" name="Rectangle 6"/>
            <p:cNvSpPr/>
            <p:nvPr/>
          </p:nvSpPr>
          <p:spPr>
            <a:xfrm>
              <a:off x="3130548" y="5105400"/>
              <a:ext cx="2895600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518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153" y="10668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Producto</a:t>
            </a:r>
            <a:r>
              <a:rPr lang="en-US" dirty="0" smtClean="0"/>
              <a:t> de </a:t>
            </a:r>
            <a:r>
              <a:rPr lang="en-US" dirty="0" err="1" smtClean="0"/>
              <a:t>Inteligencia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i="1" dirty="0" err="1" smtClean="0"/>
              <a:t>Brindando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inteligencia</a:t>
            </a:r>
            <a:r>
              <a:rPr lang="en-US" sz="2800" i="1" dirty="0" smtClean="0"/>
              <a:t> de </a:t>
            </a:r>
            <a:r>
              <a:rPr lang="en-US" sz="2800" i="1" dirty="0" err="1" smtClean="0"/>
              <a:t>calidad</a:t>
            </a:r>
            <a:r>
              <a:rPr lang="en-US" sz="2800" i="1" dirty="0" smtClean="0"/>
              <a:t> a </a:t>
            </a:r>
            <a:r>
              <a:rPr lang="en-US" sz="2800" i="1" dirty="0" err="1" smtClean="0"/>
              <a:t>decisores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743200"/>
            <a:ext cx="6400800" cy="1905000"/>
          </a:xfrm>
        </p:spPr>
        <p:txBody>
          <a:bodyPr>
            <a:normAutofit fontScale="92500"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14-15 </a:t>
            </a:r>
            <a:r>
              <a:rPr lang="en-US" sz="2400" dirty="0" err="1" smtClean="0"/>
              <a:t>junio</a:t>
            </a:r>
            <a:r>
              <a:rPr lang="en-US" sz="2400" dirty="0" smtClean="0"/>
              <a:t> 2017</a:t>
            </a:r>
            <a:br>
              <a:rPr lang="en-US" sz="2400" dirty="0" smtClean="0"/>
            </a:br>
            <a:r>
              <a:rPr lang="en-US" sz="2400" dirty="0" smtClean="0"/>
              <a:t>Guadalajara</a:t>
            </a:r>
          </a:p>
          <a:p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3000" i="1" dirty="0" smtClean="0"/>
              <a:t>Fulton Armstrong</a:t>
            </a:r>
            <a:endParaRPr lang="en-US" sz="2400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3505200" y="5405211"/>
            <a:ext cx="2660652" cy="838200"/>
            <a:chOff x="3130548" y="5105400"/>
            <a:chExt cx="2895600" cy="1066800"/>
          </a:xfrm>
        </p:grpSpPr>
        <p:sp>
          <p:nvSpPr>
            <p:cNvPr id="8" name="Rectangle 7"/>
            <p:cNvSpPr/>
            <p:nvPr/>
          </p:nvSpPr>
          <p:spPr>
            <a:xfrm>
              <a:off x="3130548" y="5105400"/>
              <a:ext cx="2895600" cy="1066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618" y="5168900"/>
              <a:ext cx="2743459" cy="927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430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5511</TotalTime>
  <Words>162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Producto de Inteligencia  Brindando inteligencia de calidad a decisores</vt:lpstr>
      <vt:lpstr>Producto de Inteligencia</vt:lpstr>
      <vt:lpstr>Producto de Inteligencia</vt:lpstr>
      <vt:lpstr>Producto de Inteligencia  Brindando inteligencia de calidad a decisores</vt:lpstr>
      <vt:lpstr>Producto de Inteligencia  </vt:lpstr>
      <vt:lpstr>¿Preguntas?     ¿Comentarios?     ¿Dudas?</vt:lpstr>
      <vt:lpstr>Producto de Inteligencia  Brindando inteligencia de calidad a decisores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Analyst-Policymaker Relations</dc:title>
  <dc:creator>Fulton</dc:creator>
  <dc:description>based on 2016-11 Gustavo_clase_version_2016-11-07 08h</dc:description>
  <cp:lastModifiedBy>fulton</cp:lastModifiedBy>
  <cp:revision>797</cp:revision>
  <cp:lastPrinted>2016-03-24T14:51:21Z</cp:lastPrinted>
  <dcterms:created xsi:type="dcterms:W3CDTF">2013-04-13T19:03:39Z</dcterms:created>
  <dcterms:modified xsi:type="dcterms:W3CDTF">2017-06-10T13:27:05Z</dcterms:modified>
</cp:coreProperties>
</file>