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75" r:id="rId2"/>
    <p:sldId id="269" r:id="rId3"/>
    <p:sldId id="276" r:id="rId4"/>
    <p:sldId id="258" r:id="rId5"/>
    <p:sldId id="277" r:id="rId6"/>
    <p:sldId id="259" r:id="rId7"/>
    <p:sldId id="260" r:id="rId8"/>
    <p:sldId id="281" r:id="rId9"/>
    <p:sldId id="261" r:id="rId10"/>
    <p:sldId id="278" r:id="rId11"/>
    <p:sldId id="262" r:id="rId12"/>
    <p:sldId id="267" r:id="rId13"/>
    <p:sldId id="280" r:id="rId14"/>
    <p:sldId id="264" r:id="rId15"/>
    <p:sldId id="271" r:id="rId16"/>
    <p:sldId id="272" r:id="rId17"/>
    <p:sldId id="273" r:id="rId18"/>
    <p:sldId id="265" r:id="rId19"/>
    <p:sldId id="266" r:id="rId20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BA8BF4AD-BEBA-4AA2-B7C6-C9770D307A42}" type="datetimeFigureOut">
              <a:rPr lang="en-US" smtClean="0"/>
              <a:t>6/11/2017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9DD58162-8DDD-4F36-9169-84C0D8E1E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91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5522B-0861-45C2-9F6C-C8B4BEC49E7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92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7926-C616-4AFA-9475-7FA84A2CD80A}" type="datetime1">
              <a:rPr lang="en-US" smtClean="0"/>
              <a:t>6/11/2017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8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6D50-3223-47F6-AF86-D7D337AF218D}" type="datetime1">
              <a:rPr lang="en-US" smtClean="0"/>
              <a:t>6/11/2017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7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1C46-648C-4AAB-8F8C-03D35AF97F66}" type="datetime1">
              <a:rPr lang="en-US" smtClean="0"/>
              <a:t>6/11/2017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30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356E-C80A-40DC-B647-A0BB088DB580}" type="datetime1">
              <a:rPr lang="en-US" smtClean="0"/>
              <a:t>6/11/2017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2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D314-99B6-403D-A9D9-E2811E669085}" type="datetime1">
              <a:rPr lang="en-US" smtClean="0"/>
              <a:t>6/11/2017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70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B6AF-D198-4411-9619-00B102BDCB5B}" type="datetime1">
              <a:rPr lang="en-US" smtClean="0"/>
              <a:t>6/11/2017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0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0F70-8B84-4520-9F21-461D926F12FA}" type="datetime1">
              <a:rPr lang="en-US" smtClean="0"/>
              <a:t>6/11/2017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30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D0AC-1BDC-4D5E-9655-FBA4F3D5EAC3}" type="datetime1">
              <a:rPr lang="en-US" smtClean="0"/>
              <a:t>6/11/2017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4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AEE-512B-4041-BA7F-F99DB1D99EB8}" type="datetime1">
              <a:rPr lang="en-US" smtClean="0"/>
              <a:t>6/11/2017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0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CBF0-ED8A-4CD3-BF4B-7EFE73617C49}" type="datetime1">
              <a:rPr lang="en-US" smtClean="0"/>
              <a:t>6/11/2017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83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EADD-2D58-4EAC-92DE-535F3D1D8430}" type="datetime1">
              <a:rPr lang="en-US" smtClean="0"/>
              <a:t>6/11/2017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3C0CC-D7DF-4BA6-902C-F2C2D6C54C87}" type="datetime1">
              <a:rPr lang="en-US" smtClean="0"/>
              <a:t>6/11/2017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0F7E9-B21C-49A0-9EC6-892F6C759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0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1153" y="1066800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Producto</a:t>
            </a:r>
            <a:r>
              <a:rPr lang="en-US" dirty="0" smtClean="0"/>
              <a:t> de </a:t>
            </a:r>
            <a:r>
              <a:rPr lang="en-US" dirty="0" err="1" smtClean="0"/>
              <a:t>Inteligencia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i="1" dirty="0" err="1" smtClean="0"/>
              <a:t>Brindando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inteligencia</a:t>
            </a:r>
            <a:r>
              <a:rPr lang="en-US" sz="2800" i="1" dirty="0" smtClean="0"/>
              <a:t> de </a:t>
            </a:r>
            <a:r>
              <a:rPr lang="en-US" sz="2800" i="1" dirty="0" err="1" smtClean="0"/>
              <a:t>calidad</a:t>
            </a:r>
            <a:r>
              <a:rPr lang="en-US" sz="2800" i="1" dirty="0" smtClean="0"/>
              <a:t> a </a:t>
            </a:r>
            <a:r>
              <a:rPr lang="en-US" sz="2800" i="1" dirty="0" err="1" smtClean="0"/>
              <a:t>decisores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743200"/>
            <a:ext cx="6400800" cy="1905000"/>
          </a:xfrm>
        </p:spPr>
        <p:txBody>
          <a:bodyPr>
            <a:normAutofit fontScale="77500" lnSpcReduction="20000"/>
          </a:bodyPr>
          <a:lstStyle/>
          <a:p>
            <a:endParaRPr lang="en-US" sz="2400" dirty="0" smtClean="0"/>
          </a:p>
          <a:p>
            <a:r>
              <a:rPr lang="en-US" sz="2400" dirty="0" smtClean="0">
                <a:solidFill>
                  <a:schemeClr val="tx1"/>
                </a:solidFill>
              </a:rPr>
              <a:t>14-15 de </a:t>
            </a:r>
            <a:r>
              <a:rPr lang="en-US" sz="2400" dirty="0" err="1" smtClean="0">
                <a:solidFill>
                  <a:schemeClr val="tx1"/>
                </a:solidFill>
              </a:rPr>
              <a:t>junio</a:t>
            </a:r>
            <a:r>
              <a:rPr lang="en-US" sz="2400" dirty="0" smtClean="0">
                <a:solidFill>
                  <a:schemeClr val="tx1"/>
                </a:solidFill>
              </a:rPr>
              <a:t> 2017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Guadalajara</a:t>
            </a:r>
          </a:p>
          <a:p>
            <a:r>
              <a:rPr lang="en-US" sz="2400" i="1" dirty="0" smtClean="0">
                <a:solidFill>
                  <a:schemeClr val="tx1"/>
                </a:solidFill>
              </a:rPr>
              <a:t/>
            </a:r>
            <a:br>
              <a:rPr lang="en-US" sz="2400" i="1" dirty="0" smtClean="0">
                <a:solidFill>
                  <a:schemeClr val="tx1"/>
                </a:solidFill>
              </a:rPr>
            </a:br>
            <a:r>
              <a:rPr lang="en-US" sz="3000" i="1" dirty="0" smtClean="0">
                <a:solidFill>
                  <a:schemeClr val="tx1"/>
                </a:solidFill>
              </a:rPr>
              <a:t>Fulton Armstrong</a:t>
            </a:r>
            <a:br>
              <a:rPr lang="en-US" sz="3000" i="1" dirty="0" smtClean="0">
                <a:solidFill>
                  <a:schemeClr val="tx1"/>
                </a:solidFill>
              </a:rPr>
            </a:br>
            <a:r>
              <a:rPr lang="en-US" sz="2300" i="1" dirty="0" smtClean="0">
                <a:solidFill>
                  <a:schemeClr val="tx1"/>
                </a:solidFill>
              </a:rPr>
              <a:t>American University</a:t>
            </a:r>
            <a:br>
              <a:rPr lang="en-US" sz="2300" i="1" dirty="0" smtClean="0">
                <a:solidFill>
                  <a:schemeClr val="tx1"/>
                </a:solidFill>
              </a:rPr>
            </a:br>
            <a:r>
              <a:rPr lang="en-US" sz="2300" i="1" dirty="0" smtClean="0">
                <a:solidFill>
                  <a:schemeClr val="tx1"/>
                </a:solidFill>
              </a:rPr>
              <a:t>Washington, DC</a:t>
            </a:r>
            <a:endParaRPr lang="en-US" sz="1800" i="1" dirty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505200" y="5405211"/>
            <a:ext cx="2660652" cy="838200"/>
            <a:chOff x="3130548" y="5105400"/>
            <a:chExt cx="2895600" cy="1066800"/>
          </a:xfrm>
        </p:grpSpPr>
        <p:sp>
          <p:nvSpPr>
            <p:cNvPr id="8" name="Rectangle 7"/>
            <p:cNvSpPr/>
            <p:nvPr/>
          </p:nvSpPr>
          <p:spPr>
            <a:xfrm>
              <a:off x="3130548" y="5105400"/>
              <a:ext cx="2895600" cy="10668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6618" y="5168900"/>
              <a:ext cx="2743459" cy="927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8204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33528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El </a:t>
            </a:r>
            <a:r>
              <a:rPr lang="en-US" sz="2400" b="1" dirty="0" err="1" smtClean="0"/>
              <a:t>éxito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</a:t>
            </a:r>
            <a:r>
              <a:rPr lang="en-US" sz="2400" b="1" dirty="0" smtClean="0"/>
              <a:t> …   </a:t>
            </a:r>
          </a:p>
          <a:p>
            <a:endParaRPr lang="en-US" sz="2000" dirty="0"/>
          </a:p>
          <a:p>
            <a:pPr>
              <a:spcAft>
                <a:spcPts val="1200"/>
              </a:spcAft>
            </a:pPr>
            <a:r>
              <a:rPr lang="en-US" dirty="0" err="1" smtClean="0"/>
              <a:t>Somos</a:t>
            </a:r>
            <a:r>
              <a:rPr lang="en-US" dirty="0" smtClean="0"/>
              <a:t> </a:t>
            </a:r>
            <a:r>
              <a:rPr lang="en-US" dirty="0" err="1" smtClean="0"/>
              <a:t>exitosos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analistas</a:t>
            </a:r>
            <a:r>
              <a:rPr lang="en-US" dirty="0" smtClean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y </a:t>
            </a:r>
            <a:r>
              <a:rPr lang="en-US" dirty="0" err="1" smtClean="0"/>
              <a:t>análisis</a:t>
            </a:r>
            <a:r>
              <a:rPr lang="en-US" dirty="0" smtClean="0"/>
              <a:t> </a:t>
            </a:r>
            <a:r>
              <a:rPr lang="en-US" dirty="0" err="1" smtClean="0"/>
              <a:t>habilitan</a:t>
            </a:r>
            <a:r>
              <a:rPr lang="en-US" dirty="0" smtClean="0"/>
              <a:t> al </a:t>
            </a:r>
            <a:r>
              <a:rPr lang="en-US" dirty="0" err="1" smtClean="0"/>
              <a:t>decisor</a:t>
            </a:r>
            <a:r>
              <a:rPr lang="en-US" dirty="0" smtClean="0"/>
              <a:t> </a:t>
            </a:r>
            <a:r>
              <a:rPr lang="en-US" dirty="0" err="1" smtClean="0"/>
              <a:t>adoptar</a:t>
            </a:r>
            <a:r>
              <a:rPr lang="en-US" dirty="0" smtClean="0"/>
              <a:t> </a:t>
            </a:r>
            <a:r>
              <a:rPr lang="en-US" dirty="0" err="1" smtClean="0"/>
              <a:t>políticas</a:t>
            </a:r>
            <a:r>
              <a:rPr lang="en-US" dirty="0" smtClean="0"/>
              <a:t> que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err="1" smtClean="0"/>
              <a:t>satisfagan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necesidades</a:t>
            </a:r>
            <a:r>
              <a:rPr lang="en-US" dirty="0" smtClean="0"/>
              <a:t> “</a:t>
            </a:r>
            <a:r>
              <a:rPr lang="en-US" dirty="0" err="1" smtClean="0"/>
              <a:t>políticos</a:t>
            </a:r>
            <a:r>
              <a:rPr lang="en-US" dirty="0" smtClean="0"/>
              <a:t>” de </a:t>
            </a:r>
            <a:r>
              <a:rPr lang="en-US" dirty="0" err="1" smtClean="0"/>
              <a:t>corto</a:t>
            </a:r>
            <a:r>
              <a:rPr lang="en-US" dirty="0" smtClean="0"/>
              <a:t>- y </a:t>
            </a:r>
            <a:r>
              <a:rPr lang="en-US" dirty="0" err="1" smtClean="0"/>
              <a:t>mediano-plazo</a:t>
            </a:r>
            <a:r>
              <a:rPr lang="en-US" dirty="0" smtClean="0"/>
              <a:t>, y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err="1" smtClean="0"/>
              <a:t>sirvan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intereses</a:t>
            </a:r>
            <a:r>
              <a:rPr lang="en-US" dirty="0" smtClean="0"/>
              <a:t> de </a:t>
            </a:r>
            <a:r>
              <a:rPr lang="en-US" dirty="0" err="1" smtClean="0"/>
              <a:t>corto</a:t>
            </a:r>
            <a:r>
              <a:rPr lang="en-US" dirty="0" smtClean="0"/>
              <a:t>-, </a:t>
            </a:r>
            <a:r>
              <a:rPr lang="en-US" dirty="0" err="1" smtClean="0"/>
              <a:t>mediano</a:t>
            </a:r>
            <a:r>
              <a:rPr lang="en-US" dirty="0" smtClean="0"/>
              <a:t>-, o largo-</a:t>
            </a:r>
            <a:r>
              <a:rPr lang="en-US" dirty="0" err="1" smtClean="0"/>
              <a:t>plazo</a:t>
            </a:r>
            <a:r>
              <a:rPr lang="en-US" dirty="0" smtClean="0"/>
              <a:t> de la </a:t>
            </a:r>
            <a:r>
              <a:rPr lang="en-US" dirty="0" err="1" smtClean="0"/>
              <a:t>organización</a:t>
            </a:r>
            <a:r>
              <a:rPr lang="en-US" dirty="0" smtClean="0"/>
              <a:t> (</a:t>
            </a:r>
            <a:r>
              <a:rPr lang="en-US" dirty="0" err="1" smtClean="0"/>
              <a:t>país</a:t>
            </a:r>
            <a:r>
              <a:rPr lang="en-US" dirty="0" smtClean="0"/>
              <a:t>, </a:t>
            </a:r>
            <a:r>
              <a:rPr lang="en-US" dirty="0" err="1" smtClean="0"/>
              <a:t>empresa</a:t>
            </a:r>
            <a:r>
              <a:rPr lang="en-US" dirty="0" smtClean="0"/>
              <a:t>, etc.)</a:t>
            </a:r>
            <a:endParaRPr lang="en-US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20701" y="485328"/>
            <a:ext cx="365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El </a:t>
            </a:r>
            <a:r>
              <a:rPr lang="en-US" sz="2400" b="1" dirty="0" err="1" smtClean="0"/>
              <a:t>fracaso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</a:t>
            </a:r>
            <a:r>
              <a:rPr lang="en-US" sz="2400" b="1" dirty="0" smtClean="0"/>
              <a:t> …  </a:t>
            </a:r>
          </a:p>
          <a:p>
            <a:endParaRPr lang="en-US" sz="2000" dirty="0"/>
          </a:p>
          <a:p>
            <a:pPr>
              <a:spcAft>
                <a:spcPts val="1200"/>
              </a:spcAft>
            </a:pPr>
            <a:r>
              <a:rPr lang="en-US" dirty="0" err="1" smtClean="0"/>
              <a:t>Fracasamos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analistas</a:t>
            </a:r>
            <a:r>
              <a:rPr lang="en-US" dirty="0" smtClean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y </a:t>
            </a:r>
            <a:r>
              <a:rPr lang="en-US" dirty="0" err="1" smtClean="0"/>
              <a:t>análisis</a:t>
            </a:r>
            <a:r>
              <a:rPr lang="en-US" dirty="0" smtClean="0"/>
              <a:t> </a:t>
            </a:r>
            <a:r>
              <a:rPr lang="en-US" dirty="0" err="1" smtClean="0"/>
              <a:t>conducen</a:t>
            </a:r>
            <a:r>
              <a:rPr lang="en-US" dirty="0" smtClean="0"/>
              <a:t> a que el </a:t>
            </a:r>
            <a:r>
              <a:rPr lang="en-US" dirty="0" err="1" smtClean="0"/>
              <a:t>decisor</a:t>
            </a:r>
            <a:r>
              <a:rPr lang="en-US" dirty="0" smtClean="0"/>
              <a:t> </a:t>
            </a:r>
            <a:r>
              <a:rPr lang="en-US" dirty="0" err="1" smtClean="0"/>
              <a:t>adopte</a:t>
            </a:r>
            <a:r>
              <a:rPr lang="en-US" dirty="0" smtClean="0"/>
              <a:t> </a:t>
            </a:r>
            <a:r>
              <a:rPr lang="en-US" dirty="0" err="1" smtClean="0"/>
              <a:t>políticas</a:t>
            </a:r>
            <a:r>
              <a:rPr lang="en-US" dirty="0" smtClean="0"/>
              <a:t> que …</a:t>
            </a:r>
          </a:p>
          <a:p>
            <a:pPr>
              <a:spcAft>
                <a:spcPts val="1200"/>
              </a:spcAft>
            </a:pPr>
            <a:r>
              <a:rPr lang="en-US" dirty="0" err="1" smtClean="0"/>
              <a:t>quizás</a:t>
            </a:r>
            <a:r>
              <a:rPr lang="en-US" dirty="0" smtClean="0"/>
              <a:t> </a:t>
            </a:r>
            <a:r>
              <a:rPr lang="en-US" dirty="0" err="1" smtClean="0"/>
              <a:t>satisfagan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intereses</a:t>
            </a:r>
            <a:r>
              <a:rPr lang="en-US" dirty="0" smtClean="0"/>
              <a:t> </a:t>
            </a:r>
            <a:r>
              <a:rPr lang="en-US" dirty="0" err="1" smtClean="0"/>
              <a:t>inmediatos</a:t>
            </a:r>
            <a:r>
              <a:rPr lang="en-US" dirty="0" smtClean="0"/>
              <a:t>, PERO que …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no </a:t>
            </a:r>
            <a:r>
              <a:rPr lang="en-US" dirty="0" err="1" smtClean="0"/>
              <a:t>avisan</a:t>
            </a:r>
            <a:r>
              <a:rPr lang="en-US" dirty="0" smtClean="0"/>
              <a:t> de </a:t>
            </a:r>
            <a:r>
              <a:rPr lang="en-US" dirty="0" err="1" smtClean="0"/>
              <a:t>desafíos</a:t>
            </a:r>
            <a:r>
              <a:rPr lang="en-US" dirty="0" smtClean="0"/>
              <a:t> </a:t>
            </a:r>
            <a:r>
              <a:rPr lang="en-US" dirty="0" err="1" smtClean="0"/>
              <a:t>adelante</a:t>
            </a:r>
            <a:endParaRPr lang="en-US" dirty="0" smtClean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no </a:t>
            </a:r>
            <a:r>
              <a:rPr lang="en-US" dirty="0" err="1" smtClean="0"/>
              <a:t>identifican</a:t>
            </a:r>
            <a:r>
              <a:rPr lang="en-US" dirty="0" smtClean="0"/>
              <a:t> </a:t>
            </a:r>
            <a:r>
              <a:rPr lang="en-US" dirty="0" err="1" smtClean="0"/>
              <a:t>oportunidades</a:t>
            </a:r>
            <a:r>
              <a:rPr lang="en-US" dirty="0" smtClean="0"/>
              <a:t> para </a:t>
            </a:r>
            <a:r>
              <a:rPr lang="en-US" dirty="0" err="1" smtClean="0"/>
              <a:t>avanzar</a:t>
            </a:r>
            <a:r>
              <a:rPr lang="en-US" dirty="0" smtClean="0"/>
              <a:t> </a:t>
            </a:r>
            <a:r>
              <a:rPr lang="en-US" dirty="0" err="1" smtClean="0"/>
              <a:t>intereses</a:t>
            </a:r>
            <a:endParaRPr lang="en-US" dirty="0" smtClean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no </a:t>
            </a:r>
            <a:r>
              <a:rPr lang="en-US" dirty="0" err="1" smtClean="0"/>
              <a:t>sirven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intereses</a:t>
            </a:r>
            <a:r>
              <a:rPr lang="en-US" dirty="0" smtClean="0"/>
              <a:t> a </a:t>
            </a:r>
            <a:r>
              <a:rPr lang="en-US" dirty="0" err="1" smtClean="0"/>
              <a:t>corto</a:t>
            </a:r>
            <a:r>
              <a:rPr lang="en-US" dirty="0" smtClean="0"/>
              <a:t>-, </a:t>
            </a:r>
            <a:r>
              <a:rPr lang="en-US" dirty="0" err="1" smtClean="0"/>
              <a:t>mediano</a:t>
            </a:r>
            <a:r>
              <a:rPr lang="en-US" dirty="0" smtClean="0"/>
              <a:t>-, y largo-</a:t>
            </a:r>
            <a:r>
              <a:rPr lang="en-US" dirty="0" err="1" smtClean="0"/>
              <a:t>plazo</a:t>
            </a:r>
            <a:r>
              <a:rPr lang="en-US" dirty="0" smtClean="0"/>
              <a:t> de la </a:t>
            </a:r>
            <a:r>
              <a:rPr lang="en-US" dirty="0" err="1" smtClean="0"/>
              <a:t>organización</a:t>
            </a:r>
            <a:r>
              <a:rPr lang="en-US" dirty="0" smtClean="0"/>
              <a:t> (</a:t>
            </a:r>
            <a:r>
              <a:rPr lang="en-US" dirty="0" err="1" smtClean="0"/>
              <a:t>país</a:t>
            </a:r>
            <a:r>
              <a:rPr lang="en-US" dirty="0" smtClean="0"/>
              <a:t>, </a:t>
            </a:r>
            <a:r>
              <a:rPr lang="en-US" dirty="0" err="1" smtClean="0"/>
              <a:t>empresa</a:t>
            </a:r>
            <a:r>
              <a:rPr lang="en-US" dirty="0" smtClean="0"/>
              <a:t>, etc.)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20536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61385" y="1898811"/>
            <a:ext cx="1251310" cy="447763"/>
          </a:xfrm>
          <a:prstGeom prst="rect">
            <a:avLst/>
          </a:prstGeom>
          <a:gradFill>
            <a:gsLst>
              <a:gs pos="0">
                <a:srgbClr val="00B050"/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en-US" dirty="0" smtClean="0"/>
              <a:t>¿</a:t>
            </a:r>
            <a:r>
              <a:rPr lang="en-US" dirty="0" err="1" smtClean="0"/>
              <a:t>Cuánto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sé</a:t>
            </a:r>
            <a:r>
              <a:rPr lang="en-US" dirty="0" smtClean="0"/>
              <a:t> del </a:t>
            </a:r>
            <a:r>
              <a:rPr lang="en-US" dirty="0" err="1" smtClean="0"/>
              <a:t>tema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129944" y="2122692"/>
            <a:ext cx="1374567" cy="447763"/>
          </a:xfrm>
          <a:prstGeom prst="rect">
            <a:avLst/>
          </a:prstGeom>
          <a:gradFill>
            <a:gsLst>
              <a:gs pos="0">
                <a:srgbClr val="00B050"/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1400" dirty="0" smtClean="0"/>
              <a:t>¿</a:t>
            </a:r>
            <a:r>
              <a:rPr lang="en-US" sz="1400" dirty="0" err="1" smtClean="0"/>
              <a:t>Qué</a:t>
            </a:r>
            <a:r>
              <a:rPr lang="en-US" sz="1400" dirty="0" smtClean="0"/>
              <a:t> </a:t>
            </a:r>
            <a:r>
              <a:rPr lang="en-US" sz="1400" dirty="0" err="1" smtClean="0"/>
              <a:t>necesito</a:t>
            </a:r>
            <a:r>
              <a:rPr lang="en-US" sz="1400" dirty="0" smtClean="0"/>
              <a:t> de </a:t>
            </a:r>
            <a:r>
              <a:rPr lang="en-US" sz="1400" dirty="0" err="1" smtClean="0"/>
              <a:t>los</a:t>
            </a:r>
            <a:r>
              <a:rPr lang="en-US" sz="1400" dirty="0" smtClean="0"/>
              <a:t> </a:t>
            </a:r>
            <a:r>
              <a:rPr lang="en-US" sz="1400" dirty="0" err="1" smtClean="0"/>
              <a:t>analistas</a:t>
            </a:r>
            <a:r>
              <a:rPr lang="en-US" sz="1400" dirty="0" smtClean="0"/>
              <a:t>?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716743" y="3352800"/>
            <a:ext cx="1540754" cy="447763"/>
          </a:xfrm>
          <a:prstGeom prst="rect">
            <a:avLst/>
          </a:prstGeom>
          <a:gradFill>
            <a:gsLst>
              <a:gs pos="0">
                <a:srgbClr val="00B050"/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en-US" dirty="0" smtClean="0"/>
              <a:t>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me </a:t>
            </a:r>
            <a:r>
              <a:rPr lang="en-US" dirty="0" err="1" smtClean="0"/>
              <a:t>importa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7200" y="4537109"/>
            <a:ext cx="1800297" cy="492091"/>
          </a:xfrm>
          <a:prstGeom prst="rect">
            <a:avLst/>
          </a:prstGeom>
          <a:gradFill>
            <a:gsLst>
              <a:gs pos="0">
                <a:srgbClr val="00B050"/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0000" lnSpcReduction="20000"/>
          </a:bodyPr>
          <a:lstStyle/>
          <a:p>
            <a:pPr algn="ctr"/>
            <a:r>
              <a:rPr lang="en-US" dirty="0" smtClean="0"/>
              <a:t>¿</a:t>
            </a:r>
            <a:r>
              <a:rPr lang="en-US" dirty="0" err="1" smtClean="0"/>
              <a:t>Cuánto</a:t>
            </a:r>
            <a:r>
              <a:rPr lang="en-US" dirty="0" smtClean="0"/>
              <a:t> </a:t>
            </a:r>
            <a:r>
              <a:rPr lang="en-US" dirty="0" err="1" smtClean="0"/>
              <a:t>tiempo</a:t>
            </a:r>
            <a:r>
              <a:rPr lang="en-US" dirty="0" smtClean="0"/>
              <a:t> </a:t>
            </a:r>
            <a:r>
              <a:rPr lang="en-US" dirty="0" err="1" smtClean="0"/>
              <a:t>tengo</a:t>
            </a:r>
            <a:r>
              <a:rPr lang="en-US" dirty="0" smtClean="0"/>
              <a:t> para </a:t>
            </a:r>
            <a:r>
              <a:rPr lang="en-US" dirty="0" err="1" smtClean="0"/>
              <a:t>dedicar</a:t>
            </a:r>
            <a:r>
              <a:rPr lang="en-US" dirty="0" smtClean="0"/>
              <a:t> al </a:t>
            </a:r>
            <a:r>
              <a:rPr lang="en-US" dirty="0" err="1" smtClean="0"/>
              <a:t>asunto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103724" y="5181600"/>
            <a:ext cx="1613760" cy="447763"/>
          </a:xfrm>
          <a:prstGeom prst="rect">
            <a:avLst/>
          </a:prstGeom>
          <a:gradFill>
            <a:gsLst>
              <a:gs pos="0">
                <a:srgbClr val="00B050"/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en-US" dirty="0" smtClean="0"/>
              <a:t>¿</a:t>
            </a:r>
            <a:r>
              <a:rPr lang="en-US" dirty="0" err="1" smtClean="0"/>
              <a:t>Cúal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calidad</a:t>
            </a:r>
            <a:r>
              <a:rPr lang="en-US" dirty="0" smtClean="0"/>
              <a:t> de </a:t>
            </a:r>
            <a:r>
              <a:rPr lang="en-US" dirty="0" err="1" smtClean="0"/>
              <a:t>información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329844" y="2801265"/>
            <a:ext cx="1600200" cy="447763"/>
          </a:xfrm>
          <a:prstGeom prst="rect">
            <a:avLst/>
          </a:prstGeom>
          <a:gradFill>
            <a:gsLst>
              <a:gs pos="0">
                <a:srgbClr val="00B050"/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opciones</a:t>
            </a:r>
            <a:r>
              <a:rPr lang="en-US" dirty="0" smtClean="0"/>
              <a:t> de </a:t>
            </a:r>
            <a:r>
              <a:rPr lang="en-US" dirty="0" err="1" smtClean="0"/>
              <a:t>actuar</a:t>
            </a:r>
            <a:r>
              <a:rPr lang="en-US" dirty="0" smtClean="0"/>
              <a:t> </a:t>
            </a:r>
            <a:r>
              <a:rPr lang="en-US" dirty="0" err="1" smtClean="0"/>
              <a:t>tengo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04800" y="5521192"/>
            <a:ext cx="1724097" cy="515105"/>
          </a:xfrm>
          <a:prstGeom prst="rect">
            <a:avLst/>
          </a:prstGeom>
          <a:gradFill>
            <a:gsLst>
              <a:gs pos="0">
                <a:srgbClr val="00B050"/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1400" dirty="0" smtClean="0"/>
              <a:t>¿</a:t>
            </a:r>
            <a:r>
              <a:rPr lang="en-US" sz="1400" dirty="0" err="1" smtClean="0"/>
              <a:t>Qué</a:t>
            </a:r>
            <a:r>
              <a:rPr lang="en-US" sz="1400" dirty="0" smtClean="0"/>
              <a:t> les </a:t>
            </a:r>
            <a:r>
              <a:rPr lang="en-US" sz="1400" dirty="0" err="1" smtClean="0"/>
              <a:t>pregunto</a:t>
            </a:r>
            <a:r>
              <a:rPr lang="en-US" sz="1400" dirty="0" smtClean="0"/>
              <a:t> a </a:t>
            </a:r>
            <a:r>
              <a:rPr lang="en-US" sz="1400" dirty="0" err="1" smtClean="0"/>
              <a:t>los</a:t>
            </a:r>
            <a:r>
              <a:rPr lang="en-US" sz="1400" dirty="0" smtClean="0"/>
              <a:t> </a:t>
            </a:r>
            <a:r>
              <a:rPr lang="en-US" sz="1400" dirty="0" err="1" smtClean="0"/>
              <a:t>analistas</a:t>
            </a:r>
            <a:r>
              <a:rPr lang="en-US" sz="1400" dirty="0" smtClean="0"/>
              <a:t>?</a:t>
            </a:r>
            <a:endParaRPr lang="en-US"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553685"/>
              </p:ext>
            </p:extLst>
          </p:nvPr>
        </p:nvGraphicFramePr>
        <p:xfrm>
          <a:off x="3962399" y="2076450"/>
          <a:ext cx="4347295" cy="4248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47295"/>
              </a:tblGrid>
              <a:tr h="34328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Rectangle 27"/>
          <p:cNvSpPr/>
          <p:nvPr/>
        </p:nvSpPr>
        <p:spPr>
          <a:xfrm>
            <a:off x="1369231" y="3962400"/>
            <a:ext cx="1875812" cy="447763"/>
          </a:xfrm>
          <a:prstGeom prst="rect">
            <a:avLst/>
          </a:prstGeom>
          <a:gradFill>
            <a:gsLst>
              <a:gs pos="0">
                <a:srgbClr val="00B050"/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0000" lnSpcReduction="20000"/>
          </a:bodyPr>
          <a:lstStyle/>
          <a:p>
            <a:pPr algn="ctr"/>
            <a:r>
              <a:rPr lang="en-US" dirty="0" smtClean="0"/>
              <a:t>¿</a:t>
            </a:r>
            <a:r>
              <a:rPr lang="en-US" dirty="0" err="1" smtClean="0"/>
              <a:t>Cúanto</a:t>
            </a:r>
            <a:r>
              <a:rPr lang="en-US" dirty="0" smtClean="0"/>
              <a:t> debate e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pública</a:t>
            </a:r>
            <a:r>
              <a:rPr lang="en-US" dirty="0" smtClean="0"/>
              <a:t> hay?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86200" y="1727817"/>
            <a:ext cx="14013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i="1" dirty="0" smtClean="0">
                <a:latin typeface="Bradley Hand ITC" panose="03070402050302030203" pitchFamily="66" charset="0"/>
              </a:rPr>
              <a:t>Necesito saber …</a:t>
            </a:r>
            <a:endParaRPr lang="en-US" sz="1400" dirty="0">
              <a:latin typeface="Bradley Hand ITC" panose="03070402050302030203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11</a:t>
            </a:fld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8305800" y="251982"/>
            <a:ext cx="4572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E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1973523" y="1135734"/>
            <a:ext cx="44156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¿</a:t>
            </a:r>
            <a:r>
              <a:rPr lang="en-US" sz="2400" dirty="0" err="1" smtClean="0"/>
              <a:t>Qué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lo que </a:t>
            </a:r>
            <a:r>
              <a:rPr lang="en-US" sz="2400" dirty="0" err="1" smtClean="0"/>
              <a:t>yo</a:t>
            </a:r>
            <a:r>
              <a:rPr lang="en-US" sz="2400" dirty="0" smtClean="0"/>
              <a:t> </a:t>
            </a:r>
            <a:r>
              <a:rPr lang="en-US" sz="2400" dirty="0" err="1" smtClean="0"/>
              <a:t>necesito</a:t>
            </a:r>
            <a:r>
              <a:rPr lang="en-US" sz="2400" dirty="0" smtClean="0"/>
              <a:t> saber?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609600" y="452829"/>
            <a:ext cx="252197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 smtClean="0"/>
              <a:t>Tú en papel de decisor</a:t>
            </a:r>
            <a:endParaRPr lang="en-US" sz="2000" dirty="0"/>
          </a:p>
        </p:txBody>
      </p:sp>
      <p:sp>
        <p:nvSpPr>
          <p:cNvPr id="37" name="Rectangle 36"/>
          <p:cNvSpPr/>
          <p:nvPr/>
        </p:nvSpPr>
        <p:spPr>
          <a:xfrm>
            <a:off x="1647981" y="6172200"/>
            <a:ext cx="1613760" cy="447763"/>
          </a:xfrm>
          <a:prstGeom prst="rect">
            <a:avLst/>
          </a:prstGeom>
          <a:gradFill>
            <a:gsLst>
              <a:gs pos="0">
                <a:srgbClr val="00B050"/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en-US" dirty="0" smtClean="0"/>
              <a:t>¿De </a:t>
            </a:r>
            <a:r>
              <a:rPr lang="en-US" dirty="0" err="1" smtClean="0"/>
              <a:t>dónde</a:t>
            </a:r>
            <a:r>
              <a:rPr lang="en-US" dirty="0" smtClean="0"/>
              <a:t> </a:t>
            </a:r>
            <a:r>
              <a:rPr lang="en-US" dirty="0" err="1" smtClean="0"/>
              <a:t>viene</a:t>
            </a:r>
            <a:r>
              <a:rPr lang="en-US" dirty="0" smtClean="0"/>
              <a:t> la </a:t>
            </a:r>
            <a:r>
              <a:rPr lang="en-US" dirty="0" err="1" smtClean="0"/>
              <a:t>presión</a:t>
            </a:r>
            <a:r>
              <a:rPr lang="en-US" dirty="0" smtClean="0"/>
              <a:t> de </a:t>
            </a:r>
            <a:r>
              <a:rPr lang="en-US" dirty="0" err="1" smtClean="0"/>
              <a:t>actuar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600684" y="386812"/>
            <a:ext cx="3576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Equipo</a:t>
            </a:r>
            <a:r>
              <a:rPr lang="en-US" dirty="0" smtClean="0"/>
              <a:t>:  ________  y ___________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8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720"/>
            <a:ext cx="62484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¿</a:t>
            </a:r>
            <a:r>
              <a:rPr lang="en-US" sz="2400" dirty="0" err="1" smtClean="0"/>
              <a:t>Qué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el arte del </a:t>
            </a:r>
            <a:r>
              <a:rPr lang="en-US" sz="2400" dirty="0" err="1" smtClean="0"/>
              <a:t>oficio</a:t>
            </a:r>
            <a:r>
              <a:rPr lang="en-US" sz="2400" dirty="0" smtClean="0"/>
              <a:t> </a:t>
            </a:r>
            <a:r>
              <a:rPr lang="en-US" sz="2400" dirty="0" err="1" smtClean="0"/>
              <a:t>analítico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57200" y="1219200"/>
            <a:ext cx="754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 smtClean="0"/>
              <a:t>¿Cómo sirve </a:t>
            </a:r>
            <a:r>
              <a:rPr lang="es-ES" sz="1400" dirty="0"/>
              <a:t>al decisor y sus intereses</a:t>
            </a:r>
            <a:r>
              <a:rPr lang="es-ES" sz="1400" dirty="0" smtClean="0"/>
              <a:t>?  ¿Cómo nos sirve </a:t>
            </a:r>
            <a:r>
              <a:rPr lang="es-ES" sz="1400" dirty="0"/>
              <a:t>a nosotros analistas y nuestros intereses</a:t>
            </a:r>
            <a:r>
              <a:rPr lang="es-ES" sz="1400" dirty="0" smtClean="0"/>
              <a:t>?  ¿</a:t>
            </a:r>
            <a:r>
              <a:rPr lang="es-ES" sz="1400" dirty="0"/>
              <a:t>Cómo hace que nuestro trabajo sea más fácil (y más divertido)?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1991557"/>
            <a:ext cx="3933825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1.</a:t>
            </a:r>
            <a:r>
              <a:rPr lang="en-US" sz="1400" dirty="0" smtClean="0"/>
              <a:t>  </a:t>
            </a:r>
            <a:r>
              <a:rPr lang="en-US" sz="1400" dirty="0" err="1" smtClean="0"/>
              <a:t>Es</a:t>
            </a:r>
            <a:r>
              <a:rPr lang="en-US" sz="1400" dirty="0" smtClean="0"/>
              <a:t> el </a:t>
            </a:r>
            <a:r>
              <a:rPr lang="en-US" sz="1400" dirty="0" err="1" smtClean="0"/>
              <a:t>proceso</a:t>
            </a:r>
            <a:r>
              <a:rPr lang="en-US" sz="1400" dirty="0" smtClean="0"/>
              <a:t> CONSCIENTE y DELIBERADO de </a:t>
            </a:r>
            <a:r>
              <a:rPr lang="en-US" sz="1400" dirty="0" err="1" smtClean="0"/>
              <a:t>valorar</a:t>
            </a:r>
            <a:r>
              <a:rPr lang="en-US" sz="1400" dirty="0" smtClean="0"/>
              <a:t> </a:t>
            </a:r>
            <a:r>
              <a:rPr lang="en-US" sz="1400" dirty="0" smtClean="0"/>
              <a:t>y </a:t>
            </a:r>
            <a:r>
              <a:rPr lang="en-US" sz="1400" dirty="0" err="1" smtClean="0"/>
              <a:t>transformar</a:t>
            </a:r>
            <a:r>
              <a:rPr lang="en-US" sz="1400" dirty="0" smtClean="0"/>
              <a:t> la </a:t>
            </a:r>
            <a:r>
              <a:rPr lang="en-US" sz="1400" dirty="0" err="1" smtClean="0"/>
              <a:t>información</a:t>
            </a:r>
            <a:r>
              <a:rPr lang="en-US" sz="1400" dirty="0" smtClean="0"/>
              <a:t> </a:t>
            </a:r>
            <a:r>
              <a:rPr lang="en-US" sz="1400" dirty="0" err="1" smtClean="0"/>
              <a:t>cruda</a:t>
            </a:r>
            <a:r>
              <a:rPr lang="en-US" sz="1400" dirty="0" smtClean="0"/>
              <a:t> para </a:t>
            </a:r>
            <a:r>
              <a:rPr lang="en-US" sz="1400" dirty="0" err="1" smtClean="0"/>
              <a:t>producir</a:t>
            </a:r>
            <a:r>
              <a:rPr lang="en-US" sz="1400" dirty="0" smtClean="0"/>
              <a:t> </a:t>
            </a:r>
            <a:r>
              <a:rPr lang="en-US" sz="1400" dirty="0" err="1" smtClean="0"/>
              <a:t>descripciones</a:t>
            </a:r>
            <a:r>
              <a:rPr lang="en-US" sz="1400" dirty="0" smtClean="0"/>
              <a:t>, </a:t>
            </a:r>
            <a:r>
              <a:rPr lang="en-US" sz="1400" dirty="0" err="1" smtClean="0"/>
              <a:t>explicaciones</a:t>
            </a:r>
            <a:r>
              <a:rPr lang="en-US" sz="1400" dirty="0" smtClean="0"/>
              <a:t>, y </a:t>
            </a:r>
            <a:r>
              <a:rPr lang="en-US" sz="1400" dirty="0" err="1" smtClean="0"/>
              <a:t>conclusiones</a:t>
            </a:r>
            <a:r>
              <a:rPr lang="en-US" sz="1400" dirty="0" smtClean="0"/>
              <a:t> para </a:t>
            </a:r>
            <a:r>
              <a:rPr lang="en-US" sz="1400" dirty="0" err="1" smtClean="0"/>
              <a:t>nuestros</a:t>
            </a:r>
            <a:r>
              <a:rPr lang="en-US" sz="1400" dirty="0" smtClean="0"/>
              <a:t> </a:t>
            </a:r>
            <a:r>
              <a:rPr lang="en-US" sz="1400" dirty="0" err="1" smtClean="0"/>
              <a:t>decisores</a:t>
            </a:r>
            <a:r>
              <a:rPr lang="en-US" sz="1400" dirty="0" smtClean="0"/>
              <a:t> – </a:t>
            </a:r>
          </a:p>
          <a:p>
            <a:pPr marL="342900" indent="-182880">
              <a:buFont typeface="Arial" panose="020B0604020202020204" pitchFamily="34" charset="0"/>
              <a:buChar char="•"/>
            </a:pPr>
            <a:r>
              <a:rPr lang="en-US" sz="1400" dirty="0" err="1" smtClean="0"/>
              <a:t>libre</a:t>
            </a:r>
            <a:r>
              <a:rPr lang="en-US" sz="1400" dirty="0" smtClean="0"/>
              <a:t> de </a:t>
            </a:r>
            <a:r>
              <a:rPr lang="en-US" sz="1400" dirty="0" err="1" smtClean="0"/>
              <a:t>prejuicios</a:t>
            </a:r>
            <a:r>
              <a:rPr lang="en-US" sz="1400" dirty="0" smtClean="0"/>
              <a:t> (</a:t>
            </a:r>
            <a:r>
              <a:rPr lang="en-US" sz="1400" dirty="0" err="1" smtClean="0"/>
              <a:t>ni</a:t>
            </a:r>
            <a:r>
              <a:rPr lang="en-US" sz="1400" dirty="0" smtClean="0"/>
              <a:t> </a:t>
            </a:r>
            <a:r>
              <a:rPr lang="en-US" sz="1400" dirty="0" err="1" smtClean="0"/>
              <a:t>nuestros</a:t>
            </a:r>
            <a:r>
              <a:rPr lang="en-US" sz="1400" dirty="0" smtClean="0"/>
              <a:t> </a:t>
            </a:r>
            <a:r>
              <a:rPr lang="en-US" sz="1400" dirty="0" err="1" smtClean="0"/>
              <a:t>ni</a:t>
            </a:r>
            <a:r>
              <a:rPr lang="en-US" sz="1400" dirty="0" smtClean="0"/>
              <a:t> del </a:t>
            </a:r>
            <a:r>
              <a:rPr lang="en-US" sz="1400" dirty="0" err="1" smtClean="0"/>
              <a:t>decisor</a:t>
            </a:r>
            <a:r>
              <a:rPr lang="en-US" sz="1400" dirty="0" smtClean="0"/>
              <a:t>)</a:t>
            </a:r>
          </a:p>
          <a:p>
            <a:pPr marL="342900" indent="-182880">
              <a:buFont typeface="Arial" panose="020B0604020202020204" pitchFamily="34" charset="0"/>
              <a:buChar char="•"/>
            </a:pPr>
            <a:r>
              <a:rPr lang="en-US" sz="1400" dirty="0" err="1" smtClean="0"/>
              <a:t>libre</a:t>
            </a:r>
            <a:r>
              <a:rPr lang="en-US" sz="1400" dirty="0" smtClean="0"/>
              <a:t> de </a:t>
            </a:r>
            <a:r>
              <a:rPr lang="en-US" sz="1400" dirty="0" err="1" smtClean="0"/>
              <a:t>manipulación</a:t>
            </a:r>
            <a:r>
              <a:rPr lang="en-US" sz="1400" dirty="0" smtClean="0"/>
              <a:t> (</a:t>
            </a:r>
            <a:r>
              <a:rPr lang="en-US" sz="1400" dirty="0" err="1" smtClean="0"/>
              <a:t>ni</a:t>
            </a:r>
            <a:r>
              <a:rPr lang="en-US" sz="1400" dirty="0" smtClean="0"/>
              <a:t> de la </a:t>
            </a:r>
            <a:r>
              <a:rPr lang="en-US" sz="1400" dirty="0" err="1" smtClean="0"/>
              <a:t>agencia</a:t>
            </a:r>
            <a:r>
              <a:rPr lang="en-US" sz="1400" dirty="0" smtClean="0"/>
              <a:t> </a:t>
            </a:r>
            <a:r>
              <a:rPr lang="en-US" sz="1400" dirty="0" err="1" smtClean="0"/>
              <a:t>productora</a:t>
            </a:r>
            <a:r>
              <a:rPr lang="en-US" sz="1400" dirty="0" smtClean="0"/>
              <a:t>, </a:t>
            </a:r>
            <a:r>
              <a:rPr lang="en-US" sz="1400" dirty="0" err="1" smtClean="0"/>
              <a:t>ni</a:t>
            </a:r>
            <a:r>
              <a:rPr lang="en-US" sz="1400" dirty="0" smtClean="0"/>
              <a:t> de las </a:t>
            </a:r>
            <a:r>
              <a:rPr lang="en-US" sz="1400" dirty="0" err="1" smtClean="0"/>
              <a:t>fuentes</a:t>
            </a:r>
            <a:r>
              <a:rPr lang="en-US" sz="1400" dirty="0" smtClean="0"/>
              <a:t>, </a:t>
            </a:r>
            <a:r>
              <a:rPr lang="en-US" sz="1400" dirty="0" err="1" smtClean="0"/>
              <a:t>ni</a:t>
            </a:r>
            <a:r>
              <a:rPr lang="en-US" sz="1400" dirty="0" smtClean="0"/>
              <a:t> de las sub-</a:t>
            </a:r>
            <a:r>
              <a:rPr lang="en-US" sz="1400" dirty="0" err="1" smtClean="0"/>
              <a:t>fuentes</a:t>
            </a:r>
            <a:r>
              <a:rPr lang="en-US" sz="1400" dirty="0" smtClean="0"/>
              <a:t>)</a:t>
            </a:r>
          </a:p>
          <a:p>
            <a:pPr marL="342900" indent="-182880">
              <a:buFont typeface="Arial" panose="020B0604020202020204" pitchFamily="34" charset="0"/>
              <a:buChar char="•"/>
            </a:pPr>
            <a:r>
              <a:rPr lang="en-US" sz="1400" dirty="0" err="1" smtClean="0"/>
              <a:t>libre</a:t>
            </a:r>
            <a:r>
              <a:rPr lang="en-US" sz="1400" dirty="0" smtClean="0"/>
              <a:t> (lo </a:t>
            </a:r>
            <a:r>
              <a:rPr lang="en-US" sz="1400" dirty="0" err="1" smtClean="0"/>
              <a:t>más</a:t>
            </a:r>
            <a:r>
              <a:rPr lang="en-US" sz="1400" dirty="0" smtClean="0"/>
              <a:t> </a:t>
            </a:r>
            <a:r>
              <a:rPr lang="en-US" sz="1400" dirty="0" err="1" smtClean="0"/>
              <a:t>posible</a:t>
            </a:r>
            <a:r>
              <a:rPr lang="en-US" sz="1400" dirty="0" smtClean="0"/>
              <a:t>) de </a:t>
            </a:r>
            <a:r>
              <a:rPr lang="en-US" sz="1400" dirty="0" err="1" smtClean="0"/>
              <a:t>nuestras</a:t>
            </a:r>
            <a:r>
              <a:rPr lang="en-US" sz="1400" dirty="0" smtClean="0"/>
              <a:t> </a:t>
            </a:r>
            <a:r>
              <a:rPr lang="en-US" sz="1400" dirty="0" err="1" smtClean="0"/>
              <a:t>limitaciones</a:t>
            </a:r>
            <a:r>
              <a:rPr lang="en-US" sz="1400" dirty="0" smtClean="0"/>
              <a:t> </a:t>
            </a:r>
            <a:r>
              <a:rPr lang="en-US" sz="1400" dirty="0" err="1" smtClean="0"/>
              <a:t>intelectuales</a:t>
            </a:r>
            <a:r>
              <a:rPr lang="en-US" sz="1400" dirty="0" smtClean="0"/>
              <a:t> (</a:t>
            </a:r>
            <a:r>
              <a:rPr lang="en-US" sz="1400" dirty="0" err="1" smtClean="0"/>
              <a:t>como</a:t>
            </a:r>
            <a:r>
              <a:rPr lang="en-US" sz="1400" dirty="0" smtClean="0"/>
              <a:t> </a:t>
            </a:r>
            <a:r>
              <a:rPr lang="en-US" sz="1400" dirty="0" err="1" smtClean="0"/>
              <a:t>pensamiento</a:t>
            </a:r>
            <a:r>
              <a:rPr lang="en-US" sz="1400" dirty="0" smtClean="0"/>
              <a:t> lineal). 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4495800" y="2000435"/>
            <a:ext cx="4343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2. </a:t>
            </a:r>
            <a:r>
              <a:rPr lang="en-US" sz="1400" dirty="0" smtClean="0"/>
              <a:t>Nos PERMITE </a:t>
            </a:r>
            <a:r>
              <a:rPr lang="en-US" sz="1400" dirty="0" err="1" smtClean="0"/>
              <a:t>mirar</a:t>
            </a:r>
            <a:r>
              <a:rPr lang="en-US" sz="1400" dirty="0" smtClean="0"/>
              <a:t> al </a:t>
            </a:r>
            <a:r>
              <a:rPr lang="en-US" sz="1400" dirty="0" err="1" smtClean="0"/>
              <a:t>decisor</a:t>
            </a:r>
            <a:r>
              <a:rPr lang="en-US" sz="1400" dirty="0" smtClean="0"/>
              <a:t> </a:t>
            </a:r>
            <a:r>
              <a:rPr lang="en-US" sz="1400" dirty="0" err="1" smtClean="0"/>
              <a:t>ojo</a:t>
            </a:r>
            <a:r>
              <a:rPr lang="en-US" sz="1400" dirty="0" smtClean="0"/>
              <a:t> a </a:t>
            </a:r>
            <a:r>
              <a:rPr lang="en-US" sz="1400" dirty="0" err="1" smtClean="0"/>
              <a:t>ojo</a:t>
            </a:r>
            <a:r>
              <a:rPr lang="en-US" sz="1400" dirty="0" smtClean="0"/>
              <a:t> y </a:t>
            </a:r>
            <a:r>
              <a:rPr lang="en-US" sz="1400" dirty="0" err="1" smtClean="0"/>
              <a:t>decirle</a:t>
            </a:r>
            <a:r>
              <a:rPr lang="en-US" sz="1400" dirty="0" smtClean="0"/>
              <a:t>:</a:t>
            </a:r>
          </a:p>
          <a:p>
            <a:endParaRPr lang="en-US" sz="1400" dirty="0"/>
          </a:p>
          <a:p>
            <a:r>
              <a:rPr lang="en-US" sz="1400" dirty="0" smtClean="0"/>
              <a:t>He </a:t>
            </a:r>
            <a:r>
              <a:rPr lang="en-US" sz="1400" dirty="0" err="1" smtClean="0"/>
              <a:t>examinado</a:t>
            </a:r>
            <a:r>
              <a:rPr lang="en-US" sz="1400" dirty="0" smtClean="0"/>
              <a:t> </a:t>
            </a:r>
            <a:r>
              <a:rPr lang="en-US" sz="1400" smtClean="0"/>
              <a:t>y valorado</a:t>
            </a:r>
            <a:r>
              <a:rPr lang="en-US" sz="1400" dirty="0" smtClean="0"/>
              <a:t> </a:t>
            </a:r>
            <a:r>
              <a:rPr lang="en-US" sz="1400" dirty="0" err="1" smtClean="0"/>
              <a:t>toda</a:t>
            </a:r>
            <a:r>
              <a:rPr lang="en-US" sz="1400" dirty="0" smtClean="0"/>
              <a:t> la </a:t>
            </a:r>
            <a:r>
              <a:rPr lang="en-US" sz="1400" dirty="0" err="1" smtClean="0"/>
              <a:t>información</a:t>
            </a:r>
            <a:r>
              <a:rPr lang="en-US" sz="1400" dirty="0" smtClean="0"/>
              <a:t> a mi </a:t>
            </a:r>
            <a:r>
              <a:rPr lang="en-US" sz="1400" dirty="0" err="1" smtClean="0"/>
              <a:t>alcance</a:t>
            </a:r>
            <a:r>
              <a:rPr lang="en-US" sz="1400" dirty="0" smtClean="0"/>
              <a:t>, y mi </a:t>
            </a:r>
            <a:r>
              <a:rPr lang="en-US" sz="1400" dirty="0" err="1" smtClean="0"/>
              <a:t>juicio</a:t>
            </a:r>
            <a:r>
              <a:rPr lang="en-US" sz="1400" dirty="0" smtClean="0"/>
              <a:t> </a:t>
            </a:r>
            <a:r>
              <a:rPr lang="en-US" sz="1400" dirty="0" err="1" smtClean="0"/>
              <a:t>es</a:t>
            </a:r>
            <a:r>
              <a:rPr lang="en-US" sz="1400" dirty="0" smtClean="0"/>
              <a:t> que _____ </a:t>
            </a:r>
            <a:r>
              <a:rPr lang="en-US" sz="1400" dirty="0" err="1" smtClean="0"/>
              <a:t>está</a:t>
            </a:r>
            <a:r>
              <a:rPr lang="en-US" sz="1400" dirty="0" smtClean="0"/>
              <a:t> </a:t>
            </a:r>
            <a:r>
              <a:rPr lang="en-US" sz="1400" dirty="0" err="1" smtClean="0"/>
              <a:t>ocurriendo</a:t>
            </a:r>
            <a:r>
              <a:rPr lang="en-US" sz="1400" dirty="0" smtClean="0"/>
              <a:t>; que </a:t>
            </a:r>
            <a:r>
              <a:rPr lang="en-US" sz="1400" dirty="0" err="1" smtClean="0"/>
              <a:t>es</a:t>
            </a:r>
            <a:r>
              <a:rPr lang="en-US" sz="1400" dirty="0" smtClean="0"/>
              <a:t> </a:t>
            </a:r>
            <a:r>
              <a:rPr lang="en-US" sz="1400" dirty="0" err="1" smtClean="0"/>
              <a:t>impulsado</a:t>
            </a:r>
            <a:r>
              <a:rPr lang="en-US" sz="1400" dirty="0" smtClean="0"/>
              <a:t> </a:t>
            </a:r>
            <a:r>
              <a:rPr lang="en-US" sz="1400" dirty="0" err="1" smtClean="0"/>
              <a:t>por</a:t>
            </a:r>
            <a:r>
              <a:rPr lang="en-US" sz="1400" dirty="0" smtClean="0"/>
              <a:t> _____  y _____; que </a:t>
            </a:r>
            <a:r>
              <a:rPr lang="en-US" sz="1400" dirty="0" err="1" smtClean="0"/>
              <a:t>está</a:t>
            </a:r>
            <a:r>
              <a:rPr lang="en-US" sz="1400" dirty="0" smtClean="0"/>
              <a:t> </a:t>
            </a:r>
            <a:r>
              <a:rPr lang="en-US" sz="1400" dirty="0" err="1" smtClean="0"/>
              <a:t>experimentando</a:t>
            </a:r>
            <a:r>
              <a:rPr lang="en-US" sz="1400" dirty="0" smtClean="0"/>
              <a:t> _____ </a:t>
            </a:r>
            <a:r>
              <a:rPr lang="en-US" sz="1400" dirty="0" err="1" smtClean="0"/>
              <a:t>tendencia</a:t>
            </a:r>
            <a:r>
              <a:rPr lang="en-US" sz="1400" dirty="0" smtClean="0"/>
              <a:t>(s); que </a:t>
            </a:r>
            <a:r>
              <a:rPr lang="en-US" sz="1400" dirty="0" err="1" smtClean="0"/>
              <a:t>parece</a:t>
            </a:r>
            <a:r>
              <a:rPr lang="en-US" sz="1400" dirty="0" smtClean="0"/>
              <a:t> </a:t>
            </a:r>
            <a:r>
              <a:rPr lang="en-US" sz="1400" dirty="0" err="1" smtClean="0"/>
              <a:t>resultar</a:t>
            </a:r>
            <a:r>
              <a:rPr lang="en-US" sz="1400" dirty="0" smtClean="0"/>
              <a:t> </a:t>
            </a:r>
            <a:r>
              <a:rPr lang="en-US" sz="1400" dirty="0" err="1" smtClean="0"/>
              <a:t>en</a:t>
            </a:r>
            <a:r>
              <a:rPr lang="en-US" sz="1400" dirty="0" smtClean="0"/>
              <a:t> _____ </a:t>
            </a:r>
            <a:r>
              <a:rPr lang="en-US" sz="1400" dirty="0" err="1" smtClean="0"/>
              <a:t>escenario</a:t>
            </a:r>
            <a:r>
              <a:rPr lang="en-US" sz="1400" dirty="0" smtClean="0"/>
              <a:t>(s); con _____ y _____ </a:t>
            </a:r>
            <a:r>
              <a:rPr lang="en-US" sz="1400" dirty="0" err="1" smtClean="0"/>
              <a:t>consecuencias</a:t>
            </a:r>
            <a:r>
              <a:rPr lang="en-US" sz="1400" dirty="0" smtClean="0"/>
              <a:t> e </a:t>
            </a:r>
            <a:r>
              <a:rPr lang="en-US" sz="1400" dirty="0" err="1" smtClean="0"/>
              <a:t>implicaciones</a:t>
            </a:r>
            <a:r>
              <a:rPr lang="en-US" sz="1400" dirty="0" smtClean="0"/>
              <a:t> para </a:t>
            </a:r>
            <a:r>
              <a:rPr lang="en-US" sz="1400" dirty="0" err="1" smtClean="0"/>
              <a:t>nosotros</a:t>
            </a:r>
            <a:r>
              <a:rPr lang="en-US" sz="1400" dirty="0" smtClean="0"/>
              <a:t>.  </a:t>
            </a:r>
            <a:r>
              <a:rPr lang="en-US" sz="1400" dirty="0" err="1" smtClean="0"/>
              <a:t>También</a:t>
            </a:r>
            <a:r>
              <a:rPr lang="en-US" sz="1400" dirty="0" smtClean="0"/>
              <a:t> </a:t>
            </a:r>
            <a:r>
              <a:rPr lang="en-US" sz="1400" dirty="0" err="1" smtClean="0"/>
              <a:t>asesoro</a:t>
            </a:r>
            <a:r>
              <a:rPr lang="en-US" sz="1400" dirty="0" smtClean="0"/>
              <a:t> </a:t>
            </a:r>
            <a:r>
              <a:rPr lang="en-US" sz="1400" dirty="0" err="1" smtClean="0"/>
              <a:t>como</a:t>
            </a:r>
            <a:r>
              <a:rPr lang="en-US" sz="1400" dirty="0" smtClean="0"/>
              <a:t> </a:t>
            </a:r>
            <a:r>
              <a:rPr lang="en-US" sz="1400" dirty="0" err="1" smtClean="0"/>
              <a:t>posible</a:t>
            </a:r>
            <a:r>
              <a:rPr lang="en-US" sz="1400" dirty="0" smtClean="0"/>
              <a:t>, </a:t>
            </a:r>
            <a:r>
              <a:rPr lang="en-US" sz="1400" dirty="0" err="1" smtClean="0"/>
              <a:t>aunque</a:t>
            </a:r>
            <a:r>
              <a:rPr lang="en-US" sz="1400" dirty="0" smtClean="0"/>
              <a:t> </a:t>
            </a:r>
            <a:r>
              <a:rPr lang="en-US" sz="1400" dirty="0" err="1" smtClean="0"/>
              <a:t>menos</a:t>
            </a:r>
            <a:r>
              <a:rPr lang="en-US" sz="1400" dirty="0" smtClean="0"/>
              <a:t> probable, que _____ </a:t>
            </a:r>
            <a:r>
              <a:rPr lang="en-US" sz="1400" dirty="0" err="1" smtClean="0"/>
              <a:t>ocurriría</a:t>
            </a:r>
            <a:r>
              <a:rPr lang="en-US" sz="1400" dirty="0" smtClean="0"/>
              <a:t> </a:t>
            </a:r>
            <a:r>
              <a:rPr lang="en-US" sz="1400" dirty="0" err="1" smtClean="0"/>
              <a:t>si</a:t>
            </a:r>
            <a:r>
              <a:rPr lang="en-US" sz="1400" dirty="0" smtClean="0"/>
              <a:t> _____ </a:t>
            </a:r>
            <a:r>
              <a:rPr lang="en-US" sz="1400" dirty="0" err="1" smtClean="0"/>
              <a:t>impulsor</a:t>
            </a:r>
            <a:r>
              <a:rPr lang="en-US" sz="1400" dirty="0" smtClean="0"/>
              <a:t> </a:t>
            </a:r>
            <a:r>
              <a:rPr lang="en-US" sz="1400" dirty="0" err="1" smtClean="0"/>
              <a:t>cambie</a:t>
            </a:r>
            <a:r>
              <a:rPr lang="en-US" sz="1400" dirty="0" smtClean="0"/>
              <a:t> de _____</a:t>
            </a:r>
            <a:r>
              <a:rPr lang="en-US" sz="1400" dirty="0"/>
              <a:t> </a:t>
            </a:r>
            <a:r>
              <a:rPr lang="en-US" sz="1400" dirty="0" err="1" smtClean="0"/>
              <a:t>manera</a:t>
            </a:r>
            <a:r>
              <a:rPr lang="en-US" sz="1400" dirty="0" smtClean="0"/>
              <a:t>, que </a:t>
            </a:r>
            <a:r>
              <a:rPr lang="en-US" sz="1400" dirty="0" err="1" smtClean="0"/>
              <a:t>tendría</a:t>
            </a:r>
            <a:r>
              <a:rPr lang="en-US" sz="1400" dirty="0" smtClean="0"/>
              <a:t> _____ </a:t>
            </a:r>
            <a:r>
              <a:rPr lang="en-US" sz="1400" dirty="0" err="1" smtClean="0"/>
              <a:t>consecuencias</a:t>
            </a:r>
            <a:r>
              <a:rPr lang="en-US" sz="1400" dirty="0" smtClean="0"/>
              <a:t>.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43000" y="4800600"/>
            <a:ext cx="6934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3.  </a:t>
            </a:r>
            <a:r>
              <a:rPr lang="en-US" sz="1400" dirty="0" smtClean="0"/>
              <a:t>El arte del </a:t>
            </a:r>
            <a:r>
              <a:rPr lang="en-US" sz="1400" dirty="0" err="1" smtClean="0"/>
              <a:t>oficio</a:t>
            </a:r>
            <a:r>
              <a:rPr lang="en-US" sz="1400" dirty="0" smtClean="0"/>
              <a:t> </a:t>
            </a:r>
            <a:r>
              <a:rPr lang="en-US" sz="1400" dirty="0" err="1" smtClean="0"/>
              <a:t>también</a:t>
            </a:r>
            <a:r>
              <a:rPr lang="en-US" sz="1400" dirty="0" smtClean="0"/>
              <a:t> </a:t>
            </a:r>
            <a:r>
              <a:rPr lang="en-US" sz="1400" dirty="0" err="1" smtClean="0"/>
              <a:t>es</a:t>
            </a:r>
            <a:r>
              <a:rPr lang="en-US" sz="1400" dirty="0" smtClean="0"/>
              <a:t> HUMILDAD ESTRUCTURADA – la </a:t>
            </a:r>
            <a:r>
              <a:rPr lang="en-US" sz="1400" dirty="0" err="1" smtClean="0"/>
              <a:t>voluntad</a:t>
            </a:r>
            <a:r>
              <a:rPr lang="en-US" sz="1400" dirty="0" smtClean="0"/>
              <a:t> de conceder que </a:t>
            </a:r>
          </a:p>
          <a:p>
            <a:pPr marL="342900" indent="-182880">
              <a:buFont typeface="Arial" panose="020B0604020202020204" pitchFamily="34" charset="0"/>
              <a:buChar char="•"/>
            </a:pPr>
            <a:r>
              <a:rPr lang="en-US" sz="1400" dirty="0" err="1" smtClean="0"/>
              <a:t>cualquier</a:t>
            </a:r>
            <a:r>
              <a:rPr lang="en-US" sz="1400" dirty="0" smtClean="0"/>
              <a:t> </a:t>
            </a:r>
            <a:r>
              <a:rPr lang="en-US" sz="1400" dirty="0" err="1" smtClean="0"/>
              <a:t>asunto</a:t>
            </a:r>
            <a:r>
              <a:rPr lang="en-US" sz="1400" dirty="0" smtClean="0"/>
              <a:t> que </a:t>
            </a:r>
            <a:r>
              <a:rPr lang="en-US" sz="1400" dirty="0" err="1" smtClean="0"/>
              <a:t>merece</a:t>
            </a:r>
            <a:r>
              <a:rPr lang="en-US" sz="1400" dirty="0" smtClean="0"/>
              <a:t> </a:t>
            </a:r>
            <a:r>
              <a:rPr lang="en-US" sz="1400" dirty="0" err="1" smtClean="0"/>
              <a:t>nuestro</a:t>
            </a:r>
            <a:r>
              <a:rPr lang="en-US" sz="1400" dirty="0" smtClean="0"/>
              <a:t> </a:t>
            </a:r>
            <a:r>
              <a:rPr lang="en-US" sz="1400" dirty="0" err="1" smtClean="0"/>
              <a:t>análisis</a:t>
            </a:r>
            <a:r>
              <a:rPr lang="en-US" sz="1400" dirty="0" smtClean="0"/>
              <a:t> </a:t>
            </a:r>
            <a:r>
              <a:rPr lang="en-US" sz="1400" dirty="0" err="1" smtClean="0"/>
              <a:t>es</a:t>
            </a:r>
            <a:r>
              <a:rPr lang="en-US" sz="1400" dirty="0" smtClean="0"/>
              <a:t> </a:t>
            </a:r>
            <a:r>
              <a:rPr lang="en-US" sz="1400" dirty="0" err="1" smtClean="0"/>
              <a:t>asunto</a:t>
            </a:r>
            <a:r>
              <a:rPr lang="en-US" sz="1400" dirty="0" smtClean="0"/>
              <a:t> </a:t>
            </a:r>
            <a:r>
              <a:rPr lang="en-US" sz="1400" dirty="0" err="1" smtClean="0"/>
              <a:t>difícil</a:t>
            </a:r>
            <a:endParaRPr lang="en-US" sz="1400" dirty="0" smtClean="0"/>
          </a:p>
          <a:p>
            <a:pPr marL="342900" indent="-182880">
              <a:buFont typeface="Arial" panose="020B0604020202020204" pitchFamily="34" charset="0"/>
              <a:buChar char="•"/>
            </a:pPr>
            <a:r>
              <a:rPr lang="en-US" sz="1400" dirty="0" err="1" smtClean="0"/>
              <a:t>nuestra</a:t>
            </a:r>
            <a:r>
              <a:rPr lang="en-US" sz="1400" dirty="0" smtClean="0"/>
              <a:t> </a:t>
            </a:r>
            <a:r>
              <a:rPr lang="en-US" sz="1400" dirty="0" err="1" smtClean="0"/>
              <a:t>información</a:t>
            </a:r>
            <a:r>
              <a:rPr lang="en-US" sz="1400" dirty="0" smtClean="0"/>
              <a:t> </a:t>
            </a:r>
            <a:r>
              <a:rPr lang="en-US" sz="1400" dirty="0" err="1" smtClean="0"/>
              <a:t>en</a:t>
            </a:r>
            <a:r>
              <a:rPr lang="en-US" sz="1400" dirty="0" smtClean="0"/>
              <a:t> </a:t>
            </a:r>
            <a:r>
              <a:rPr lang="en-US" sz="1400" dirty="0" err="1" smtClean="0"/>
              <a:t>raras</a:t>
            </a:r>
            <a:r>
              <a:rPr lang="en-US" sz="1400" dirty="0" smtClean="0"/>
              <a:t> </a:t>
            </a:r>
            <a:r>
              <a:rPr lang="en-US" sz="1400" dirty="0" err="1" smtClean="0"/>
              <a:t>veces</a:t>
            </a:r>
            <a:r>
              <a:rPr lang="en-US" sz="1400" dirty="0" smtClean="0"/>
              <a:t> (o </a:t>
            </a:r>
            <a:r>
              <a:rPr lang="en-US" sz="1400" dirty="0" err="1" smtClean="0"/>
              <a:t>nunca</a:t>
            </a:r>
            <a:r>
              <a:rPr lang="en-US" sz="1400" dirty="0" smtClean="0"/>
              <a:t>) </a:t>
            </a:r>
            <a:r>
              <a:rPr lang="en-US" sz="1400" dirty="0" err="1" smtClean="0"/>
              <a:t>es</a:t>
            </a:r>
            <a:r>
              <a:rPr lang="en-US" sz="1400" dirty="0" smtClean="0"/>
              <a:t> </a:t>
            </a:r>
            <a:r>
              <a:rPr lang="en-US" sz="1400" dirty="0" err="1" smtClean="0"/>
              <a:t>suficientemente</a:t>
            </a:r>
            <a:r>
              <a:rPr lang="en-US" sz="1400" dirty="0" smtClean="0"/>
              <a:t> </a:t>
            </a:r>
            <a:r>
              <a:rPr lang="en-US" sz="1400" dirty="0" err="1" smtClean="0"/>
              <a:t>buena</a:t>
            </a:r>
            <a:endParaRPr lang="en-US" sz="1400" dirty="0" smtClean="0"/>
          </a:p>
          <a:p>
            <a:pPr marL="342900" indent="-182880">
              <a:buFont typeface="Arial" panose="020B0604020202020204" pitchFamily="34" charset="0"/>
              <a:buChar char="•"/>
            </a:pPr>
            <a:r>
              <a:rPr lang="en-US" sz="1400" dirty="0" err="1" smtClean="0"/>
              <a:t>nuestra</a:t>
            </a:r>
            <a:r>
              <a:rPr lang="en-US" sz="1400" dirty="0" smtClean="0"/>
              <a:t> </a:t>
            </a:r>
            <a:r>
              <a:rPr lang="en-US" sz="1400" dirty="0" err="1" smtClean="0"/>
              <a:t>especulación</a:t>
            </a:r>
            <a:r>
              <a:rPr lang="en-US" sz="1400" dirty="0" smtClean="0"/>
              <a:t> </a:t>
            </a:r>
            <a:r>
              <a:rPr lang="en-US" sz="1400" dirty="0" err="1" smtClean="0"/>
              <a:t>es</a:t>
            </a:r>
            <a:r>
              <a:rPr lang="en-US" sz="1400" dirty="0" smtClean="0"/>
              <a:t> “</a:t>
            </a:r>
            <a:r>
              <a:rPr lang="en-US" sz="1400" dirty="0" err="1" smtClean="0"/>
              <a:t>informada</a:t>
            </a:r>
            <a:r>
              <a:rPr lang="en-US" sz="1400" dirty="0" smtClean="0"/>
              <a:t>” </a:t>
            </a:r>
            <a:r>
              <a:rPr lang="en-US" sz="1400" dirty="0" err="1" smtClean="0"/>
              <a:t>por</a:t>
            </a:r>
            <a:r>
              <a:rPr lang="en-US" sz="1400" dirty="0" smtClean="0"/>
              <a:t> </a:t>
            </a:r>
            <a:r>
              <a:rPr lang="en-US" sz="1400" dirty="0" err="1" smtClean="0"/>
              <a:t>nuestra</a:t>
            </a:r>
            <a:r>
              <a:rPr lang="en-US" sz="1400" dirty="0" smtClean="0"/>
              <a:t> </a:t>
            </a:r>
            <a:r>
              <a:rPr lang="en-US" sz="1400" dirty="0" err="1" smtClean="0"/>
              <a:t>pericia</a:t>
            </a:r>
            <a:r>
              <a:rPr lang="en-US" sz="1400" dirty="0" smtClean="0"/>
              <a:t>, </a:t>
            </a:r>
            <a:r>
              <a:rPr lang="en-US" sz="1400" dirty="0" err="1" smtClean="0"/>
              <a:t>pero</a:t>
            </a:r>
            <a:r>
              <a:rPr lang="en-US" sz="1400" dirty="0" smtClean="0"/>
              <a:t> </a:t>
            </a:r>
            <a:r>
              <a:rPr lang="en-US" sz="1400" dirty="0" err="1" smtClean="0"/>
              <a:t>siempre</a:t>
            </a:r>
            <a:r>
              <a:rPr lang="en-US" sz="1400" dirty="0" smtClean="0"/>
              <a:t> </a:t>
            </a:r>
            <a:r>
              <a:rPr lang="en-US" sz="1400" dirty="0" err="1" smtClean="0"/>
              <a:t>debemos</a:t>
            </a:r>
            <a:r>
              <a:rPr lang="en-US" sz="1400" dirty="0" smtClean="0"/>
              <a:t> </a:t>
            </a:r>
            <a:r>
              <a:rPr lang="en-US" sz="1400" dirty="0" err="1" smtClean="0"/>
              <a:t>ser</a:t>
            </a:r>
            <a:r>
              <a:rPr lang="en-US" sz="1400" dirty="0" smtClean="0"/>
              <a:t> </a:t>
            </a:r>
            <a:r>
              <a:rPr lang="en-US" sz="1400" dirty="0" err="1" smtClean="0"/>
              <a:t>cautelosos</a:t>
            </a:r>
            <a:r>
              <a:rPr lang="en-US" sz="1400" dirty="0" smtClean="0"/>
              <a:t> </a:t>
            </a:r>
            <a:r>
              <a:rPr lang="en-US" sz="1400" dirty="0" err="1" smtClean="0"/>
              <a:t>en</a:t>
            </a:r>
            <a:r>
              <a:rPr lang="en-US" sz="1400" dirty="0" smtClean="0"/>
              <a:t> </a:t>
            </a:r>
            <a:r>
              <a:rPr lang="en-US" sz="1400" dirty="0" err="1" smtClean="0"/>
              <a:t>nuestra</a:t>
            </a:r>
            <a:r>
              <a:rPr lang="en-US" sz="1400" dirty="0" smtClean="0"/>
              <a:t> </a:t>
            </a:r>
            <a:r>
              <a:rPr lang="en-US" sz="1400" dirty="0" err="1" smtClean="0"/>
              <a:t>confianza</a:t>
            </a:r>
            <a:endParaRPr lang="en-US" sz="1400" dirty="0"/>
          </a:p>
          <a:p>
            <a:pPr marL="342900" indent="-182880">
              <a:buFont typeface="Arial" panose="020B0604020202020204" pitchFamily="34" charset="0"/>
              <a:buChar char="•"/>
            </a:pPr>
            <a:r>
              <a:rPr lang="en-US" sz="1400" dirty="0" err="1" smtClean="0"/>
              <a:t>si</a:t>
            </a:r>
            <a:r>
              <a:rPr lang="en-US" sz="1400" dirty="0" smtClean="0"/>
              <a:t> el </a:t>
            </a:r>
            <a:r>
              <a:rPr lang="en-US" sz="1400" dirty="0" err="1" smtClean="0"/>
              <a:t>escenario</a:t>
            </a:r>
            <a:r>
              <a:rPr lang="en-US" sz="1400" dirty="0" smtClean="0"/>
              <a:t> “</a:t>
            </a:r>
            <a:r>
              <a:rPr lang="en-US" sz="1400" dirty="0"/>
              <a:t>probable” </a:t>
            </a:r>
            <a:r>
              <a:rPr lang="en-US" sz="1400" dirty="0" smtClean="0"/>
              <a:t>no se </a:t>
            </a:r>
            <a:r>
              <a:rPr lang="en-US" sz="1400" dirty="0" err="1" smtClean="0"/>
              <a:t>realiza</a:t>
            </a:r>
            <a:r>
              <a:rPr lang="en-US" sz="1400" dirty="0" smtClean="0"/>
              <a:t>, </a:t>
            </a:r>
            <a:r>
              <a:rPr lang="en-US" sz="1400" dirty="0" err="1" smtClean="0"/>
              <a:t>también</a:t>
            </a:r>
            <a:r>
              <a:rPr lang="en-US" sz="1400" dirty="0" smtClean="0"/>
              <a:t> </a:t>
            </a:r>
            <a:r>
              <a:rPr lang="en-US" sz="1400" dirty="0" err="1" smtClean="0"/>
              <a:t>ofrecemos</a:t>
            </a:r>
            <a:r>
              <a:rPr lang="en-US" sz="1400" dirty="0" smtClean="0"/>
              <a:t> </a:t>
            </a:r>
            <a:r>
              <a:rPr lang="en-US" sz="1400" dirty="0" err="1" smtClean="0"/>
              <a:t>escenarios</a:t>
            </a:r>
            <a:r>
              <a:rPr lang="en-US" sz="1400" dirty="0" smtClean="0"/>
              <a:t> </a:t>
            </a:r>
            <a:r>
              <a:rPr lang="en-US" sz="1400" dirty="0" err="1" smtClean="0"/>
              <a:t>alternativos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12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05800" y="381000"/>
            <a:ext cx="4572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F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305800" y="251982"/>
            <a:ext cx="4572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9504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524000"/>
            <a:ext cx="769620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El </a:t>
            </a:r>
            <a:r>
              <a:rPr lang="en-US" dirty="0" err="1" smtClean="0"/>
              <a:t>proceso</a:t>
            </a:r>
            <a:r>
              <a:rPr lang="en-US" dirty="0" smtClean="0"/>
              <a:t> CONSCIENTE de … 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/>
              <a:t>chequear</a:t>
            </a:r>
            <a:r>
              <a:rPr lang="en-US" dirty="0" smtClean="0"/>
              <a:t> SUPOSICIONES and PREFERENCIAS y </a:t>
            </a:r>
            <a:r>
              <a:rPr lang="en-US" dirty="0" err="1" smtClean="0"/>
              <a:t>canalizarlos</a:t>
            </a:r>
            <a:r>
              <a:rPr lang="en-US" dirty="0" smtClean="0"/>
              <a:t> </a:t>
            </a:r>
            <a:r>
              <a:rPr lang="en-US" dirty="0" err="1" smtClean="0"/>
              <a:t>hacia</a:t>
            </a:r>
            <a:r>
              <a:rPr lang="en-US" dirty="0" smtClean="0"/>
              <a:t> las HIPOTESIS que </a:t>
            </a:r>
            <a:r>
              <a:rPr lang="en-US" dirty="0" err="1" smtClean="0"/>
              <a:t>rigorosamente</a:t>
            </a:r>
            <a:r>
              <a:rPr lang="en-US" dirty="0" smtClean="0"/>
              <a:t> </a:t>
            </a:r>
            <a:r>
              <a:rPr lang="en-US" dirty="0" err="1" smtClean="0"/>
              <a:t>probamos</a:t>
            </a:r>
            <a:endParaRPr lang="en-US" dirty="0" smtClean="0"/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saber </a:t>
            </a:r>
            <a:r>
              <a:rPr lang="en-US" dirty="0" err="1" smtClean="0"/>
              <a:t>los</a:t>
            </a:r>
            <a:r>
              <a:rPr lang="en-US" dirty="0" smtClean="0"/>
              <a:t> HECHOs and </a:t>
            </a:r>
            <a:r>
              <a:rPr lang="en-US" dirty="0" err="1" smtClean="0"/>
              <a:t>examinar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en-US" dirty="0" smtClean="0"/>
              <a:t> FUENTES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/>
              <a:t>admitir</a:t>
            </a:r>
            <a:r>
              <a:rPr lang="en-US" dirty="0" smtClean="0"/>
              <a:t> FALTAS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y </a:t>
            </a:r>
            <a:r>
              <a:rPr lang="en-US" dirty="0" err="1" smtClean="0"/>
              <a:t>explorar</a:t>
            </a:r>
            <a:r>
              <a:rPr lang="en-US" dirty="0" smtClean="0"/>
              <a:t> </a:t>
            </a:r>
            <a:r>
              <a:rPr lang="en-US" dirty="0" err="1" smtClean="0"/>
              <a:t>posibles</a:t>
            </a:r>
            <a:r>
              <a:rPr lang="en-US" dirty="0" smtClean="0"/>
              <a:t> </a:t>
            </a:r>
            <a:r>
              <a:rPr lang="en-US" dirty="0" err="1" smtClean="0"/>
              <a:t>fuentes</a:t>
            </a:r>
            <a:r>
              <a:rPr lang="en-US" dirty="0" smtClean="0"/>
              <a:t> </a:t>
            </a:r>
            <a:r>
              <a:rPr lang="en-US" dirty="0" err="1" smtClean="0"/>
              <a:t>alternativas</a:t>
            </a:r>
            <a:endParaRPr lang="en-US" dirty="0" smtClean="0"/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/>
              <a:t>examinar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IMPULSORES y TENDENCIAS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situación</a:t>
            </a:r>
            <a:endParaRPr lang="en-US" dirty="0" smtClean="0"/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/>
              <a:t>considerar</a:t>
            </a:r>
            <a:r>
              <a:rPr lang="en-US" dirty="0" smtClean="0"/>
              <a:t> las </a:t>
            </a:r>
            <a:r>
              <a:rPr lang="en-US" dirty="0" err="1" smtClean="0"/>
              <a:t>probabilidades</a:t>
            </a:r>
            <a:r>
              <a:rPr lang="en-US" dirty="0" smtClean="0"/>
              <a:t> de VARIOS ESCENARIOS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/>
              <a:t>examinar</a:t>
            </a:r>
            <a:r>
              <a:rPr lang="en-US" dirty="0" smtClean="0"/>
              <a:t> las IMPLICACIONES/REPERCUSIONES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/>
              <a:t>volver</a:t>
            </a:r>
            <a:r>
              <a:rPr lang="en-US" dirty="0" smtClean="0"/>
              <a:t> al principio – CHEQUEANDO, CHEQUEANDO, Y CHEQUEANDO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13</a:t>
            </a:fld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¿</a:t>
            </a:r>
            <a:r>
              <a:rPr lang="en-US" sz="2400" dirty="0" err="1" smtClean="0"/>
              <a:t>Qué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el arte del </a:t>
            </a:r>
            <a:r>
              <a:rPr lang="en-US" sz="2400" dirty="0" err="1" smtClean="0"/>
              <a:t>oficio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6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Fulton\AppData\Local\Microsoft\Windows\Temporary Internet Files\Content.IE5\IMT22A44\MC90023919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896" y="790239"/>
            <a:ext cx="1103904" cy="99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0" y="1219200"/>
            <a:ext cx="201241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Mini-</a:t>
            </a:r>
            <a:r>
              <a:rPr lang="en-US" sz="2400" dirty="0" err="1" smtClean="0"/>
              <a:t>ejercicios</a:t>
            </a:r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344723" y="307007"/>
            <a:ext cx="5334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G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867898"/>
              </p:ext>
            </p:extLst>
          </p:nvPr>
        </p:nvGraphicFramePr>
        <p:xfrm>
          <a:off x="762000" y="2133600"/>
          <a:ext cx="8001000" cy="4612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307"/>
                <a:gridCol w="7525693"/>
              </a:tblGrid>
              <a:tr h="349296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 40 palabras o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menos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dinos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qué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400" b="0" dirty="0" smtClean="0">
                          <a:solidFill>
                            <a:schemeClr val="tx1"/>
                          </a:solidFill>
                        </a:rPr>
                        <a:t>necesitamos saber</a:t>
                      </a:r>
                      <a:r>
                        <a:rPr lang="es-ES" sz="1400" b="0" baseline="0" dirty="0" smtClean="0">
                          <a:solidFill>
                            <a:schemeClr val="tx1"/>
                          </a:solidFill>
                        </a:rPr>
                        <a:t> sobre el tema que has escogido.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296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296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296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9216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3329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2.</a:t>
                      </a:r>
                      <a:endParaRPr lang="en-US" sz="16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0" noProof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Explica</a:t>
                      </a:r>
                      <a:r>
                        <a:rPr lang="es-ES" sz="1400" b="0" baseline="0" noProof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cómo cambiarías esa presentación en situaciones diferentes – como el contexto profesional, vida personal, o conversación con personas de cultura ajena. </a:t>
                      </a:r>
                      <a:br>
                        <a:rPr lang="es-ES" sz="1400" b="0" baseline="0" noProof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</a:br>
                      <a:endParaRPr lang="es-ES" sz="1400" b="0" noProof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255007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5235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3.</a:t>
                      </a:r>
                      <a:endParaRPr lang="en-US" sz="16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0" noProof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¿Cómo ajustarías</a:t>
                      </a:r>
                      <a:r>
                        <a:rPr lang="es-ES" sz="1400" b="0" baseline="0" noProof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el nivel de transparencia en tus comentarios según tus interlocutores?</a:t>
                      </a:r>
                      <a:br>
                        <a:rPr lang="es-ES" sz="1400" b="0" baseline="0" noProof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</a:br>
                      <a:endParaRPr lang="es-ES" sz="1400" b="0" noProof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49296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6667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4.</a:t>
                      </a:r>
                      <a:endParaRPr lang="en-US" sz="1600" b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noProof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Mientras</a:t>
                      </a:r>
                      <a:r>
                        <a:rPr lang="es-ES" sz="1400" b="0" baseline="0" noProof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avanza la conversación, ¿cómo ajustarás el contenido y estilo de tus  comentarios?</a:t>
                      </a:r>
                      <a:endParaRPr lang="es-ES" sz="1400" b="0" noProof="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296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029200" y="273278"/>
            <a:ext cx="3315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Nombre</a:t>
            </a:r>
            <a:r>
              <a:rPr lang="en-US" dirty="0" smtClean="0"/>
              <a:t>:  ___________________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307007"/>
            <a:ext cx="3166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Presentaci</a:t>
            </a:r>
            <a:r>
              <a:rPr lang="es-ES" sz="2400" dirty="0" err="1" smtClean="0"/>
              <a:t>ón</a:t>
            </a:r>
            <a:r>
              <a:rPr lang="es-ES" sz="2400" dirty="0" smtClean="0"/>
              <a:t> de análisis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79610" y="2379207"/>
            <a:ext cx="990600" cy="4179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t</a:t>
            </a:r>
            <a:r>
              <a:rPr lang="en-US" sz="1400" dirty="0" smtClean="0"/>
              <a:t>itular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2363138" y="2911450"/>
            <a:ext cx="990600" cy="4196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contexto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2372441" y="3412790"/>
            <a:ext cx="990600" cy="4154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puntos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379657" y="3946190"/>
            <a:ext cx="999983" cy="4161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pruebas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389720" y="4479590"/>
            <a:ext cx="985282" cy="39950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00" dirty="0" err="1" smtClean="0"/>
              <a:t>indicadores</a:t>
            </a:r>
            <a:r>
              <a:rPr lang="en-US" sz="1300" dirty="0" smtClean="0"/>
              <a:t> </a:t>
            </a:r>
            <a:endParaRPr lang="en-US" sz="1300" dirty="0"/>
          </a:p>
        </p:txBody>
      </p:sp>
      <p:sp>
        <p:nvSpPr>
          <p:cNvPr id="8" name="Rectangle 7"/>
          <p:cNvSpPr/>
          <p:nvPr/>
        </p:nvSpPr>
        <p:spPr>
          <a:xfrm>
            <a:off x="2381745" y="4974530"/>
            <a:ext cx="971993" cy="37280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resumen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381746" y="5420776"/>
            <a:ext cx="988464" cy="3813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“</a:t>
            </a:r>
            <a:r>
              <a:rPr lang="en-US" sz="1400" dirty="0" err="1" smtClean="0"/>
              <a:t>acción</a:t>
            </a:r>
            <a:r>
              <a:rPr lang="en-US" sz="1400" dirty="0" smtClean="0"/>
              <a:t>” 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5091649" y="5268766"/>
            <a:ext cx="109728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implications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5105400" y="2454985"/>
            <a:ext cx="109728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key judgments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5105400" y="4617487"/>
            <a:ext cx="109728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outcomes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5108415" y="3832772"/>
            <a:ext cx="109728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trends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5105400" y="3115665"/>
            <a:ext cx="109728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drivers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1291867" y="1470102"/>
            <a:ext cx="3114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Los </a:t>
            </a:r>
            <a:r>
              <a:rPr lang="en-US" dirty="0" err="1" smtClean="0"/>
              <a:t>siete</a:t>
            </a:r>
            <a:r>
              <a:rPr lang="en-US" dirty="0" smtClean="0"/>
              <a:t> </a:t>
            </a:r>
            <a:r>
              <a:rPr lang="en-US" dirty="0" err="1" smtClean="0"/>
              <a:t>módulos</a:t>
            </a:r>
            <a:r>
              <a:rPr lang="en-US" dirty="0" smtClean="0"/>
              <a:t> </a:t>
            </a:r>
            <a:r>
              <a:rPr lang="en-US" dirty="0" err="1" smtClean="0"/>
              <a:t>tradicionales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154992" y="1484651"/>
            <a:ext cx="2843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Los </a:t>
            </a:r>
            <a:r>
              <a:rPr lang="en-US" dirty="0" err="1" smtClean="0"/>
              <a:t>cinco</a:t>
            </a:r>
            <a:r>
              <a:rPr lang="en-US" dirty="0" smtClean="0"/>
              <a:t> </a:t>
            </a:r>
            <a:r>
              <a:rPr lang="en-US" dirty="0" err="1" smtClean="0"/>
              <a:t>módulos</a:t>
            </a:r>
            <a:r>
              <a:rPr lang="en-US" dirty="0" smtClean="0"/>
              <a:t> </a:t>
            </a:r>
            <a:r>
              <a:rPr lang="en-US" dirty="0" err="1" smtClean="0"/>
              <a:t>analíticos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5047464" y="1342215"/>
            <a:ext cx="2971800" cy="685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15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6515064" y="2461758"/>
            <a:ext cx="1251207" cy="3229947"/>
            <a:chOff x="7225248" y="2706272"/>
            <a:chExt cx="1251207" cy="3229947"/>
          </a:xfrm>
        </p:grpSpPr>
        <p:sp>
          <p:nvSpPr>
            <p:cNvPr id="24" name="Rectangle 23"/>
            <p:cNvSpPr/>
            <p:nvPr/>
          </p:nvSpPr>
          <p:spPr>
            <a:xfrm>
              <a:off x="7239000" y="4868774"/>
              <a:ext cx="1234440" cy="41616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escenarios</a:t>
              </a:r>
              <a:endParaRPr lang="en-US" sz="1400" dirty="0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7225248" y="2706272"/>
              <a:ext cx="1251207" cy="3229947"/>
              <a:chOff x="7225248" y="2706272"/>
              <a:chExt cx="1251207" cy="322994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225248" y="5520053"/>
                <a:ext cx="1232952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implicaciones</a:t>
                </a:r>
                <a:endParaRPr lang="en-US" sz="1400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7239000" y="2706272"/>
                <a:ext cx="1234440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juicios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principales</a:t>
                </a:r>
                <a:endParaRPr lang="en-US" sz="1400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7242015" y="4084059"/>
                <a:ext cx="1234440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corrientes</a:t>
                </a:r>
                <a:r>
                  <a:rPr lang="en-US" sz="1400" dirty="0" smtClean="0"/>
                  <a:t>/ </a:t>
                </a:r>
                <a:r>
                  <a:rPr lang="en-US" sz="1400" dirty="0" err="1" smtClean="0"/>
                  <a:t>tendencias</a:t>
                </a:r>
                <a:endParaRPr lang="en-US" sz="1400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7239000" y="3366952"/>
                <a:ext cx="1234440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impulsores</a:t>
                </a:r>
                <a:endParaRPr lang="en-US" sz="1400" dirty="0"/>
              </a:p>
            </p:txBody>
          </p:sp>
        </p:grpSp>
      </p:grpSp>
      <p:sp>
        <p:nvSpPr>
          <p:cNvPr id="28" name="TextBox 27"/>
          <p:cNvSpPr txBox="1"/>
          <p:nvPr/>
        </p:nvSpPr>
        <p:spPr>
          <a:xfrm>
            <a:off x="878543" y="68580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CONSTRUIR UN INFORME ORAL</a:t>
            </a:r>
            <a:endParaRPr lang="en-US" sz="2800" dirty="0">
              <a:latin typeface="+mj-lt"/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2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75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914400" y="1860231"/>
            <a:ext cx="109728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juicios</a:t>
            </a:r>
            <a:r>
              <a:rPr lang="en-US" sz="1400" dirty="0" smtClean="0"/>
              <a:t> </a:t>
            </a:r>
            <a:r>
              <a:rPr lang="en-US" sz="1400" dirty="0" err="1" smtClean="0"/>
              <a:t>principales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914400" y="4038600"/>
            <a:ext cx="109728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corrientes</a:t>
            </a:r>
            <a:r>
              <a:rPr lang="en-US" sz="1400" dirty="0" smtClean="0"/>
              <a:t> / </a:t>
            </a:r>
            <a:r>
              <a:rPr lang="en-US" sz="1400" dirty="0" err="1" smtClean="0"/>
              <a:t>tendencias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912577" y="2945655"/>
            <a:ext cx="109728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impulsores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878543" y="68580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U</a:t>
            </a:r>
            <a:r>
              <a:rPr lang="en-US" sz="2800" dirty="0" smtClean="0">
                <a:latin typeface="+mj-lt"/>
              </a:rPr>
              <a:t>N EJEMPLO: Cuba</a:t>
            </a:r>
            <a:endParaRPr lang="en-US" sz="2800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" y="1209020"/>
            <a:ext cx="7070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Cuba ha </a:t>
            </a:r>
            <a:r>
              <a:rPr lang="en-US" dirty="0" err="1" smtClean="0"/>
              <a:t>empezado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transición</a:t>
            </a:r>
            <a:r>
              <a:rPr lang="en-US" dirty="0" smtClean="0"/>
              <a:t> a un </a:t>
            </a:r>
            <a:r>
              <a:rPr lang="en-US" dirty="0" err="1" smtClean="0"/>
              <a:t>nuevo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político-económico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667001" y="1850417"/>
            <a:ext cx="5996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Cuba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haciendo</a:t>
            </a:r>
            <a:r>
              <a:rPr lang="en-US" dirty="0" smtClean="0"/>
              <a:t> </a:t>
            </a:r>
            <a:r>
              <a:rPr lang="en-US" dirty="0" err="1" smtClean="0"/>
              <a:t>cambios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economía</a:t>
            </a:r>
            <a:r>
              <a:rPr lang="en-US" dirty="0" smtClean="0"/>
              <a:t> que, al final, </a:t>
            </a:r>
            <a:r>
              <a:rPr lang="en-US" dirty="0" err="1" smtClean="0"/>
              <a:t>cambiará</a:t>
            </a:r>
            <a:r>
              <a:rPr lang="en-US" dirty="0" smtClean="0"/>
              <a:t> </a:t>
            </a:r>
            <a:r>
              <a:rPr lang="en-US" dirty="0" err="1" smtClean="0"/>
              <a:t>también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político</a:t>
            </a:r>
            <a:r>
              <a:rPr lang="en-US" dirty="0" smtClean="0"/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60824" y="3904315"/>
            <a:ext cx="61473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Los </a:t>
            </a:r>
            <a:r>
              <a:rPr lang="en-US" dirty="0" err="1" smtClean="0"/>
              <a:t>hermanos</a:t>
            </a:r>
            <a:r>
              <a:rPr lang="en-US" dirty="0" smtClean="0"/>
              <a:t> Castro, a </a:t>
            </a:r>
            <a:r>
              <a:rPr lang="en-US" dirty="0" err="1" smtClean="0"/>
              <a:t>pesar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retórica</a:t>
            </a:r>
            <a:r>
              <a:rPr lang="en-US" dirty="0" smtClean="0"/>
              <a:t> dura, </a:t>
            </a:r>
            <a:r>
              <a:rPr lang="en-US" dirty="0" err="1" smtClean="0"/>
              <a:t>han</a:t>
            </a:r>
            <a:r>
              <a:rPr lang="en-US" dirty="0" smtClean="0"/>
              <a:t> </a:t>
            </a:r>
            <a:r>
              <a:rPr lang="en-US" dirty="0" err="1" smtClean="0"/>
              <a:t>dejado</a:t>
            </a:r>
            <a:r>
              <a:rPr lang="en-US" dirty="0" smtClean="0"/>
              <a:t> </a:t>
            </a:r>
            <a:r>
              <a:rPr lang="en-US" dirty="0" err="1" smtClean="0"/>
              <a:t>cierto</a:t>
            </a:r>
            <a:r>
              <a:rPr lang="en-US" dirty="0" smtClean="0"/>
              <a:t> </a:t>
            </a:r>
            <a:r>
              <a:rPr lang="en-US" dirty="0" err="1" smtClean="0"/>
              <a:t>proceso</a:t>
            </a:r>
            <a:r>
              <a:rPr lang="en-US" dirty="0" smtClean="0"/>
              <a:t> de </a:t>
            </a:r>
            <a:r>
              <a:rPr lang="en-US" dirty="0" err="1" smtClean="0"/>
              <a:t>cambio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667001" y="2667000"/>
            <a:ext cx="2666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Realidad</a:t>
            </a:r>
            <a:r>
              <a:rPr lang="en-US" dirty="0" smtClean="0"/>
              <a:t> </a:t>
            </a:r>
            <a:r>
              <a:rPr lang="en-US" dirty="0" err="1" smtClean="0"/>
              <a:t>biológica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Necesidad</a:t>
            </a:r>
            <a:r>
              <a:rPr lang="en-US" dirty="0" smtClean="0"/>
              <a:t> </a:t>
            </a:r>
            <a:r>
              <a:rPr lang="en-US" dirty="0" err="1" smtClean="0"/>
              <a:t>económica</a:t>
            </a:r>
            <a:r>
              <a:rPr lang="en-US" dirty="0" smtClean="0"/>
              <a:t>.  </a:t>
            </a:r>
            <a:br>
              <a:rPr lang="en-US" dirty="0" smtClean="0"/>
            </a:br>
            <a:r>
              <a:rPr lang="en-US" dirty="0" err="1" smtClean="0"/>
              <a:t>Expectativas</a:t>
            </a:r>
            <a:r>
              <a:rPr lang="en-US" dirty="0" smtClean="0"/>
              <a:t> </a:t>
            </a:r>
            <a:r>
              <a:rPr lang="en-US" dirty="0" err="1" smtClean="0"/>
              <a:t>populares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86400" y="2668772"/>
            <a:ext cx="2651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Cambio</a:t>
            </a:r>
            <a:r>
              <a:rPr lang="en-US" dirty="0" smtClean="0"/>
              <a:t> regional.</a:t>
            </a:r>
            <a:br>
              <a:rPr lang="en-US" dirty="0" smtClean="0"/>
            </a:br>
            <a:r>
              <a:rPr lang="en-US" dirty="0" err="1"/>
              <a:t>O</a:t>
            </a:r>
            <a:r>
              <a:rPr lang="en-US" dirty="0" err="1" smtClean="0"/>
              <a:t>rgullo</a:t>
            </a:r>
            <a:r>
              <a:rPr lang="en-US" dirty="0" smtClean="0"/>
              <a:t> </a:t>
            </a:r>
            <a:r>
              <a:rPr lang="en-US" dirty="0" err="1" smtClean="0"/>
              <a:t>nacional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Normalización</a:t>
            </a:r>
            <a:r>
              <a:rPr lang="en-US" dirty="0" smtClean="0"/>
              <a:t> con EEUU.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799591" y="4648200"/>
            <a:ext cx="17929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Nuevas</a:t>
            </a:r>
            <a:r>
              <a:rPr lang="en-US" dirty="0" smtClean="0"/>
              <a:t> </a:t>
            </a:r>
            <a:r>
              <a:rPr lang="en-US" dirty="0" err="1" smtClean="0"/>
              <a:t>leyes</a:t>
            </a:r>
            <a:r>
              <a:rPr lang="en-US" dirty="0" smtClean="0"/>
              <a:t> de </a:t>
            </a:r>
            <a:r>
              <a:rPr lang="en-US" dirty="0" err="1" smtClean="0"/>
              <a:t>propiedad</a:t>
            </a:r>
            <a:r>
              <a:rPr lang="en-US" dirty="0" smtClean="0"/>
              <a:t>, </a:t>
            </a:r>
            <a:r>
              <a:rPr lang="en-US" dirty="0" err="1" smtClean="0"/>
              <a:t>empresas</a:t>
            </a:r>
            <a:r>
              <a:rPr lang="en-US" dirty="0" smtClean="0"/>
              <a:t>, </a:t>
            </a:r>
            <a:r>
              <a:rPr lang="en-US" dirty="0" err="1" smtClean="0"/>
              <a:t>impuestos</a:t>
            </a:r>
            <a:r>
              <a:rPr lang="en-US" dirty="0" smtClean="0"/>
              <a:t> – </a:t>
            </a:r>
            <a:r>
              <a:rPr lang="en-US" dirty="0" err="1" smtClean="0"/>
              <a:t>estimulando</a:t>
            </a:r>
            <a:r>
              <a:rPr lang="en-US" dirty="0" smtClean="0"/>
              <a:t> </a:t>
            </a:r>
            <a:r>
              <a:rPr lang="en-US" dirty="0" err="1" smtClean="0"/>
              <a:t>crecimiento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602891" y="4724400"/>
            <a:ext cx="18932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Grandes</a:t>
            </a:r>
            <a:r>
              <a:rPr lang="en-US" dirty="0" smtClean="0"/>
              <a:t> </a:t>
            </a:r>
            <a:r>
              <a:rPr lang="en-US" dirty="0" err="1" smtClean="0"/>
              <a:t>despidos</a:t>
            </a:r>
            <a:r>
              <a:rPr lang="en-US" dirty="0" smtClean="0"/>
              <a:t> de </a:t>
            </a:r>
            <a:r>
              <a:rPr lang="en-US" dirty="0" err="1" smtClean="0"/>
              <a:t>trabajadores</a:t>
            </a:r>
            <a:r>
              <a:rPr lang="en-US" dirty="0" smtClean="0"/>
              <a:t> </a:t>
            </a:r>
            <a:r>
              <a:rPr lang="en-US" dirty="0" err="1" smtClean="0"/>
              <a:t>estatales</a:t>
            </a:r>
            <a:r>
              <a:rPr lang="en-US" dirty="0" smtClean="0"/>
              <a:t>; </a:t>
            </a:r>
            <a:r>
              <a:rPr lang="en-US" dirty="0" err="1" smtClean="0"/>
              <a:t>creación</a:t>
            </a:r>
            <a:r>
              <a:rPr lang="en-US" dirty="0" smtClean="0"/>
              <a:t> de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trabajos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815379" y="4724400"/>
            <a:ext cx="184809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Debate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amplio</a:t>
            </a:r>
            <a:r>
              <a:rPr lang="en-US" dirty="0" smtClean="0"/>
              <a:t> “</a:t>
            </a:r>
            <a:r>
              <a:rPr lang="en-US" dirty="0" err="1" smtClean="0"/>
              <a:t>dentro</a:t>
            </a:r>
            <a:r>
              <a:rPr lang="en-US" dirty="0" smtClean="0"/>
              <a:t> del </a:t>
            </a:r>
            <a:r>
              <a:rPr lang="en-US" dirty="0" err="1" smtClean="0"/>
              <a:t>sistema</a:t>
            </a:r>
            <a:r>
              <a:rPr lang="en-US" dirty="0" smtClean="0"/>
              <a:t>,” </a:t>
            </a:r>
            <a:r>
              <a:rPr lang="en-US" dirty="0" err="1" smtClean="0"/>
              <a:t>aunque</a:t>
            </a:r>
            <a:r>
              <a:rPr lang="en-US" dirty="0" smtClean="0"/>
              <a:t> </a:t>
            </a:r>
            <a:r>
              <a:rPr lang="en-US" dirty="0" err="1" smtClean="0"/>
              <a:t>disidentes</a:t>
            </a:r>
            <a:r>
              <a:rPr lang="en-US" dirty="0" smtClean="0"/>
              <a:t> </a:t>
            </a:r>
            <a:r>
              <a:rPr lang="en-US" dirty="0" err="1" smtClean="0"/>
              <a:t>aún</a:t>
            </a:r>
            <a:r>
              <a:rPr lang="en-US" dirty="0" smtClean="0"/>
              <a:t> se </a:t>
            </a:r>
            <a:r>
              <a:rPr lang="en-US" dirty="0" err="1" smtClean="0"/>
              <a:t>detienen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915361" y="574434"/>
            <a:ext cx="109728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escenarios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2590799" y="574434"/>
            <a:ext cx="5943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 u="sng" dirty="0" err="1" smtClean="0"/>
              <a:t>Más</a:t>
            </a:r>
            <a:r>
              <a:rPr lang="en-US" b="1" u="sng" dirty="0" smtClean="0"/>
              <a:t> probable</a:t>
            </a:r>
            <a:r>
              <a:rPr lang="en-US" u="sng" dirty="0" smtClean="0"/>
              <a:t>:  </a:t>
            </a:r>
            <a:r>
              <a:rPr lang="en-US" u="sng" dirty="0" err="1" smtClean="0"/>
              <a:t>Cambio</a:t>
            </a:r>
            <a:r>
              <a:rPr lang="en-US" u="sng" dirty="0" smtClean="0"/>
              <a:t> </a:t>
            </a:r>
            <a:r>
              <a:rPr lang="en-US" u="sng" dirty="0" err="1" smtClean="0"/>
              <a:t>evolucionario</a:t>
            </a:r>
            <a:r>
              <a:rPr lang="en-US" u="sng" dirty="0" smtClean="0"/>
              <a:t>, </a:t>
            </a:r>
            <a:r>
              <a:rPr lang="en-US" u="sng" dirty="0" err="1" smtClean="0"/>
              <a:t>estable</a:t>
            </a:r>
            <a:r>
              <a:rPr lang="en-US" u="sng" dirty="0" smtClean="0"/>
              <a:t> -</a:t>
            </a:r>
          </a:p>
          <a:p>
            <a:pPr marL="640080" lvl="1" indent="-640080"/>
            <a:r>
              <a:rPr lang="en-US" dirty="0" err="1" smtClean="0"/>
              <a:t>Crecimiento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sectores</a:t>
            </a:r>
            <a:r>
              <a:rPr lang="en-US" dirty="0" smtClean="0"/>
              <a:t> no-</a:t>
            </a:r>
            <a:r>
              <a:rPr lang="en-US" dirty="0" err="1" smtClean="0"/>
              <a:t>gubernamentales</a:t>
            </a:r>
            <a:r>
              <a:rPr lang="en-US" dirty="0" smtClean="0"/>
              <a:t>; </a:t>
            </a:r>
            <a:r>
              <a:rPr lang="en-US" dirty="0" err="1" smtClean="0"/>
              <a:t>mejoras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r>
              <a:rPr lang="en-US" dirty="0" smtClean="0"/>
              <a:t> de </a:t>
            </a:r>
            <a:r>
              <a:rPr lang="en-US" dirty="0" err="1" smtClean="0"/>
              <a:t>vida</a:t>
            </a:r>
            <a:r>
              <a:rPr lang="en-US" dirty="0" smtClean="0"/>
              <a:t>, </a:t>
            </a:r>
            <a:r>
              <a:rPr lang="en-US" dirty="0" err="1" smtClean="0"/>
              <a:t>dieta</a:t>
            </a:r>
            <a:r>
              <a:rPr lang="en-US" dirty="0" smtClean="0"/>
              <a:t>, etc. </a:t>
            </a:r>
          </a:p>
          <a:p>
            <a:pPr marL="640080" lvl="1" indent="-640080"/>
            <a:r>
              <a:rPr lang="en-US" dirty="0" err="1" smtClean="0"/>
              <a:t>Algún</a:t>
            </a:r>
            <a:r>
              <a:rPr lang="en-US" dirty="0" smtClean="0"/>
              <a:t> </a:t>
            </a:r>
            <a:r>
              <a:rPr lang="en-US" dirty="0" err="1" smtClean="0"/>
              <a:t>relajamiento</a:t>
            </a:r>
            <a:r>
              <a:rPr lang="en-US" dirty="0" smtClean="0"/>
              <a:t> de </a:t>
            </a:r>
            <a:r>
              <a:rPr lang="en-US" dirty="0" err="1" smtClean="0"/>
              <a:t>medios</a:t>
            </a:r>
            <a:r>
              <a:rPr lang="en-US" dirty="0" smtClean="0"/>
              <a:t> </a:t>
            </a:r>
            <a:r>
              <a:rPr lang="en-US" dirty="0" err="1" smtClean="0"/>
              <a:t>estatales</a:t>
            </a:r>
            <a:r>
              <a:rPr lang="en-US" dirty="0" smtClean="0"/>
              <a:t>; mayor debate a </a:t>
            </a:r>
            <a:r>
              <a:rPr lang="en-US" dirty="0" err="1" smtClean="0"/>
              <a:t>nivel</a:t>
            </a:r>
            <a:r>
              <a:rPr lang="en-US" dirty="0" smtClean="0"/>
              <a:t> popular.</a:t>
            </a:r>
          </a:p>
          <a:p>
            <a:pPr marL="640080" lvl="1" indent="-640080"/>
            <a:r>
              <a:rPr lang="en-US" dirty="0" smtClean="0"/>
              <a:t>Mayor </a:t>
            </a:r>
            <a:r>
              <a:rPr lang="en-US" dirty="0" err="1" smtClean="0"/>
              <a:t>confianza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futuro</a:t>
            </a:r>
            <a:r>
              <a:rPr lang="en-US" dirty="0" smtClean="0"/>
              <a:t>.</a:t>
            </a:r>
          </a:p>
          <a:p>
            <a:pPr marL="640080" lvl="1" indent="-640080"/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lugar</a:t>
            </a:r>
            <a:r>
              <a:rPr lang="en-US" dirty="0" smtClean="0"/>
              <a:t> de </a:t>
            </a:r>
            <a:r>
              <a:rPr lang="en-US" dirty="0" err="1" smtClean="0"/>
              <a:t>aferrarse</a:t>
            </a:r>
            <a:r>
              <a:rPr lang="en-US" dirty="0" smtClean="0"/>
              <a:t> a </a:t>
            </a:r>
            <a:r>
              <a:rPr lang="en-US" dirty="0" err="1" smtClean="0"/>
              <a:t>modelo</a:t>
            </a:r>
            <a:r>
              <a:rPr lang="en-US" dirty="0" smtClean="0"/>
              <a:t> </a:t>
            </a:r>
            <a:r>
              <a:rPr lang="en-US" dirty="0" err="1" smtClean="0"/>
              <a:t>político-económico</a:t>
            </a:r>
            <a:r>
              <a:rPr lang="en-US" dirty="0" smtClean="0"/>
              <a:t> </a:t>
            </a:r>
            <a:r>
              <a:rPr lang="en-US" dirty="0" err="1" smtClean="0"/>
              <a:t>fracasado</a:t>
            </a:r>
            <a:r>
              <a:rPr lang="en-US" dirty="0" smtClean="0"/>
              <a:t>, </a:t>
            </a:r>
            <a:r>
              <a:rPr lang="en-US" dirty="0" err="1" smtClean="0"/>
              <a:t>desarrollar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ecléctico</a:t>
            </a:r>
            <a:r>
              <a:rPr lang="en-US" dirty="0" smtClean="0"/>
              <a:t> </a:t>
            </a:r>
            <a:r>
              <a:rPr lang="en-US" dirty="0" err="1" smtClean="0"/>
              <a:t>cubano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b="1" u="sng" dirty="0" err="1" smtClean="0"/>
              <a:t>Alternativo</a:t>
            </a:r>
            <a:r>
              <a:rPr lang="en-US" u="sng" dirty="0" smtClean="0"/>
              <a:t>:  </a:t>
            </a:r>
            <a:r>
              <a:rPr lang="en-US" u="sng" dirty="0" err="1" smtClean="0"/>
              <a:t>Deterioro</a:t>
            </a:r>
            <a:r>
              <a:rPr lang="en-US" u="sng" dirty="0" smtClean="0"/>
              <a:t> continuo, </a:t>
            </a:r>
            <a:r>
              <a:rPr lang="en-US" u="sng" dirty="0" err="1" smtClean="0"/>
              <a:t>si</a:t>
            </a:r>
            <a:r>
              <a:rPr lang="en-US" u="sng" dirty="0" smtClean="0"/>
              <a:t> no </a:t>
            </a:r>
            <a:r>
              <a:rPr lang="en-US" u="sng" dirty="0" err="1" smtClean="0"/>
              <a:t>colapso</a:t>
            </a:r>
            <a:r>
              <a:rPr lang="en-US" u="sng" dirty="0" smtClean="0"/>
              <a:t> del </a:t>
            </a:r>
            <a:r>
              <a:rPr lang="en-US" u="sng" dirty="0" err="1" smtClean="0"/>
              <a:t>sistema</a:t>
            </a:r>
            <a:endParaRPr lang="en-US" u="sng" dirty="0" smtClean="0"/>
          </a:p>
          <a:p>
            <a:pPr lvl="1"/>
            <a:r>
              <a:rPr lang="en-US" dirty="0" err="1" smtClean="0"/>
              <a:t>Nuevas</a:t>
            </a:r>
            <a:r>
              <a:rPr lang="en-US" dirty="0" smtClean="0"/>
              <a:t> </a:t>
            </a:r>
            <a:r>
              <a:rPr lang="en-US" dirty="0" err="1" smtClean="0"/>
              <a:t>políticas</a:t>
            </a:r>
            <a:r>
              <a:rPr lang="en-US" dirty="0" smtClean="0"/>
              <a:t> no </a:t>
            </a:r>
            <a:r>
              <a:rPr lang="en-US" dirty="0" err="1" smtClean="0"/>
              <a:t>rinden</a:t>
            </a:r>
            <a:r>
              <a:rPr lang="en-US" dirty="0" smtClean="0"/>
              <a:t> </a:t>
            </a:r>
            <a:r>
              <a:rPr lang="en-US" dirty="0" err="1" smtClean="0"/>
              <a:t>resultados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Impacienia</a:t>
            </a:r>
            <a:r>
              <a:rPr lang="en-US" dirty="0" smtClean="0"/>
              <a:t> popular </a:t>
            </a:r>
            <a:r>
              <a:rPr lang="en-US" dirty="0" err="1" smtClean="0"/>
              <a:t>sube</a:t>
            </a:r>
            <a:r>
              <a:rPr lang="en-US" dirty="0" smtClean="0"/>
              <a:t>;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inestabilidad</a:t>
            </a:r>
            <a:r>
              <a:rPr lang="en-US" dirty="0" smtClean="0"/>
              <a:t>, etc.</a:t>
            </a:r>
            <a:endParaRPr lang="en-US" dirty="0"/>
          </a:p>
          <a:p>
            <a:pPr lvl="1"/>
            <a:endParaRPr lang="es-ES" dirty="0" smtClean="0"/>
          </a:p>
          <a:p>
            <a:pPr marL="457200" indent="-457200"/>
            <a:r>
              <a:rPr lang="es-ES" b="1" dirty="0" smtClean="0"/>
              <a:t>Comodines</a:t>
            </a:r>
            <a:r>
              <a:rPr lang="es-ES" dirty="0" smtClean="0"/>
              <a:t>:  Muerte súbita; asesinato; desastre climático; epidemia; inestabilidad regional, etc.</a:t>
            </a:r>
            <a:endParaRPr lang="es-ES" dirty="0"/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615213" y="4419600"/>
            <a:ext cx="5562601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5361" y="5406526"/>
            <a:ext cx="1219200" cy="41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implicaciones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2719765" y="5406526"/>
            <a:ext cx="5353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Las </a:t>
            </a:r>
            <a:r>
              <a:rPr lang="en-US" dirty="0" err="1" smtClean="0"/>
              <a:t>consecuencias</a:t>
            </a:r>
            <a:r>
              <a:rPr lang="en-US" dirty="0" smtClean="0"/>
              <a:t> son </a:t>
            </a:r>
            <a:r>
              <a:rPr lang="en-US" dirty="0" err="1" smtClean="0"/>
              <a:t>potencialmente</a:t>
            </a:r>
            <a:r>
              <a:rPr lang="en-US" dirty="0" smtClean="0"/>
              <a:t> </a:t>
            </a:r>
            <a:r>
              <a:rPr lang="en-US" dirty="0" err="1" smtClean="0"/>
              <a:t>grandísimas</a:t>
            </a:r>
            <a:r>
              <a:rPr lang="en-US" dirty="0" smtClean="0"/>
              <a:t> … </a:t>
            </a:r>
            <a:r>
              <a:rPr lang="en-US" dirty="0" err="1" smtClean="0"/>
              <a:t>nuevas</a:t>
            </a:r>
            <a:r>
              <a:rPr lang="en-US" dirty="0" smtClean="0"/>
              <a:t> </a:t>
            </a:r>
            <a:r>
              <a:rPr lang="en-US" dirty="0" err="1" smtClean="0"/>
              <a:t>oportunidades</a:t>
            </a:r>
            <a:r>
              <a:rPr lang="en-US" dirty="0" smtClean="0"/>
              <a:t> …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desafíos</a:t>
            </a:r>
            <a:r>
              <a:rPr lang="en-US" dirty="0" smtClean="0"/>
              <a:t> … </a:t>
            </a:r>
            <a:r>
              <a:rPr lang="en-US" dirty="0" err="1" smtClean="0"/>
              <a:t>nueva</a:t>
            </a:r>
            <a:r>
              <a:rPr lang="en-US" dirty="0" smtClean="0"/>
              <a:t> </a:t>
            </a:r>
            <a:r>
              <a:rPr lang="en-US" dirty="0" err="1" smtClean="0"/>
              <a:t>relación</a:t>
            </a:r>
            <a:r>
              <a:rPr lang="en-US" dirty="0" smtClean="0"/>
              <a:t> con EEUU y </a:t>
            </a:r>
            <a:r>
              <a:rPr lang="en-US" dirty="0" err="1" smtClean="0"/>
              <a:t>región</a:t>
            </a:r>
            <a:r>
              <a:rPr lang="en-US" dirty="0" smtClean="0"/>
              <a:t>, etc.,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26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434732"/>
              </p:ext>
            </p:extLst>
          </p:nvPr>
        </p:nvGraphicFramePr>
        <p:xfrm>
          <a:off x="3048001" y="818112"/>
          <a:ext cx="5706574" cy="5835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6574"/>
              </a:tblGrid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61212" y="296284"/>
            <a:ext cx="2330301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Intelligence Briefing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3048000" y="309125"/>
            <a:ext cx="55322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/>
              <a:t>Tema</a:t>
            </a:r>
            <a:r>
              <a:rPr lang="en-US" sz="1600" dirty="0" smtClean="0"/>
              <a:t>: _______________________   </a:t>
            </a:r>
            <a:r>
              <a:rPr lang="en-US" sz="1600" dirty="0" err="1" smtClean="0"/>
              <a:t>Nombres</a:t>
            </a:r>
            <a:r>
              <a:rPr lang="en-US" sz="1600" dirty="0" smtClean="0"/>
              <a:t>: ______________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745397" y="1735206"/>
            <a:ext cx="10457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i="1" dirty="0" smtClean="0">
                <a:cs typeface="Times New Roman"/>
              </a:rPr>
              <a:t>Elementos</a:t>
            </a:r>
            <a:br>
              <a:rPr lang="es-ES" sz="1600" i="1" dirty="0" smtClean="0">
                <a:cs typeface="Times New Roman"/>
              </a:rPr>
            </a:br>
            <a:r>
              <a:rPr lang="es-ES" sz="1600" i="1" dirty="0" smtClean="0">
                <a:cs typeface="Times New Roman"/>
              </a:rPr>
              <a:t>analíticos</a:t>
            </a:r>
            <a:endParaRPr lang="en-US" sz="1600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8450096" y="216792"/>
            <a:ext cx="4572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H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18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745397" y="2403380"/>
            <a:ext cx="1251207" cy="3229947"/>
            <a:chOff x="7225248" y="2706272"/>
            <a:chExt cx="1251207" cy="3229947"/>
          </a:xfrm>
        </p:grpSpPr>
        <p:sp>
          <p:nvSpPr>
            <p:cNvPr id="16" name="Rectangle 15"/>
            <p:cNvSpPr/>
            <p:nvPr/>
          </p:nvSpPr>
          <p:spPr>
            <a:xfrm>
              <a:off x="7239000" y="4868774"/>
              <a:ext cx="1234440" cy="41616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escenarios</a:t>
              </a:r>
              <a:endParaRPr lang="en-US" sz="1400" dirty="0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7225248" y="2706272"/>
              <a:ext cx="1251207" cy="3229947"/>
              <a:chOff x="7225248" y="2706272"/>
              <a:chExt cx="1251207" cy="3229947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7225248" y="5520053"/>
                <a:ext cx="1232952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implicaciones</a:t>
                </a:r>
                <a:endParaRPr lang="en-US" sz="1400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7239000" y="2706272"/>
                <a:ext cx="1234440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juicios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principales</a:t>
                </a:r>
                <a:endParaRPr lang="en-US" sz="140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7242015" y="4084059"/>
                <a:ext cx="1234440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corrientes</a:t>
                </a:r>
                <a:r>
                  <a:rPr lang="en-US" sz="1400" dirty="0" smtClean="0"/>
                  <a:t>/ </a:t>
                </a:r>
                <a:r>
                  <a:rPr lang="en-US" sz="1400" dirty="0" err="1" smtClean="0"/>
                  <a:t>tendencias</a:t>
                </a:r>
                <a:endParaRPr lang="en-US" sz="1400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7239000" y="3366952"/>
                <a:ext cx="1234440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impulsores</a:t>
                </a:r>
                <a:endParaRPr lang="en-US" sz="1400" dirty="0"/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5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61212" y="296284"/>
            <a:ext cx="2330301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Intelligence Briefing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61213" y="1447800"/>
            <a:ext cx="149618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 smtClean="0"/>
              <a:t>Notas</a:t>
            </a:r>
            <a:br>
              <a:rPr lang="es-ES" i="1" dirty="0" smtClean="0"/>
            </a:br>
            <a:r>
              <a:rPr lang="es-ES" i="1" dirty="0" smtClean="0"/>
              <a:t>de</a:t>
            </a:r>
            <a:br>
              <a:rPr lang="es-ES" i="1" dirty="0" smtClean="0"/>
            </a:br>
            <a:r>
              <a:rPr lang="es-ES" i="1" dirty="0" err="1" smtClean="0"/>
              <a:t>evaloración</a:t>
            </a:r>
            <a:r>
              <a:rPr lang="es-ES" i="1" dirty="0" smtClean="0"/>
              <a:t/>
            </a:r>
            <a:br>
              <a:rPr lang="es-ES" i="1" dirty="0" smtClean="0"/>
            </a:br>
            <a:endParaRPr lang="en-US" sz="11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349892"/>
              </p:ext>
            </p:extLst>
          </p:nvPr>
        </p:nvGraphicFramePr>
        <p:xfrm>
          <a:off x="2590799" y="1828800"/>
          <a:ext cx="6024697" cy="4331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24697"/>
              </a:tblGrid>
              <a:tr h="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590800" y="1524000"/>
            <a:ext cx="53966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¿</a:t>
            </a:r>
            <a:r>
              <a:rPr lang="en-US" sz="1200" dirty="0" err="1" smtClean="0"/>
              <a:t>Cómo</a:t>
            </a:r>
            <a:r>
              <a:rPr lang="en-US" sz="1200" dirty="0" smtClean="0"/>
              <a:t> </a:t>
            </a:r>
            <a:r>
              <a:rPr lang="en-US" sz="1200" dirty="0" err="1" smtClean="0"/>
              <a:t>salió</a:t>
            </a:r>
            <a:r>
              <a:rPr lang="en-US" sz="1200" dirty="0" smtClean="0"/>
              <a:t> el briefing? ¿</a:t>
            </a:r>
            <a:r>
              <a:rPr lang="en-US" sz="1200" dirty="0" err="1" smtClean="0"/>
              <a:t>Incluyeron</a:t>
            </a:r>
            <a:r>
              <a:rPr lang="en-US" sz="1200" dirty="0" smtClean="0"/>
              <a:t> </a:t>
            </a:r>
            <a:r>
              <a:rPr lang="en-US" sz="1200" dirty="0" err="1" smtClean="0"/>
              <a:t>todos</a:t>
            </a:r>
            <a:r>
              <a:rPr lang="en-US" sz="1200" dirty="0" smtClean="0"/>
              <a:t> </a:t>
            </a:r>
            <a:r>
              <a:rPr lang="en-US" sz="1200" dirty="0" err="1" smtClean="0"/>
              <a:t>los</a:t>
            </a:r>
            <a:r>
              <a:rPr lang="en-US" sz="1200" dirty="0" smtClean="0"/>
              <a:t> </a:t>
            </a:r>
            <a:r>
              <a:rPr lang="en-US" sz="1200" dirty="0" err="1" smtClean="0"/>
              <a:t>elementos</a:t>
            </a:r>
            <a:r>
              <a:rPr lang="en-US" sz="1200" dirty="0" smtClean="0"/>
              <a:t> </a:t>
            </a:r>
            <a:r>
              <a:rPr lang="en-US" sz="1200" dirty="0" err="1" smtClean="0"/>
              <a:t>analíticos</a:t>
            </a:r>
            <a:r>
              <a:rPr lang="en-US" sz="1200" dirty="0" smtClean="0"/>
              <a:t> </a:t>
            </a:r>
            <a:r>
              <a:rPr lang="en-US" sz="1200" dirty="0" err="1" smtClean="0"/>
              <a:t>básicos</a:t>
            </a:r>
            <a:r>
              <a:rPr lang="en-US" sz="1200" dirty="0" smtClean="0"/>
              <a:t>?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3048000" y="309125"/>
            <a:ext cx="46660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/>
              <a:t>Tema</a:t>
            </a:r>
            <a:r>
              <a:rPr lang="en-US" sz="1600" dirty="0" smtClean="0"/>
              <a:t>: _____________________________________   </a:t>
            </a:r>
            <a:br>
              <a:rPr lang="en-US" sz="1600" dirty="0" smtClean="0"/>
            </a:br>
            <a:r>
              <a:rPr lang="en-US" sz="1600" dirty="0" err="1" smtClean="0"/>
              <a:t>Decisores</a:t>
            </a:r>
            <a:r>
              <a:rPr lang="en-US" sz="1600" dirty="0" smtClean="0"/>
              <a:t>: _________________________________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Analistas</a:t>
            </a:r>
            <a:r>
              <a:rPr lang="en-US" sz="1600" dirty="0" smtClean="0"/>
              <a:t>/briefers: ___________________________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8305800" y="251982"/>
            <a:ext cx="4572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19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63550" y="2832072"/>
            <a:ext cx="1251207" cy="3229947"/>
            <a:chOff x="7225248" y="2706272"/>
            <a:chExt cx="1251207" cy="3229947"/>
          </a:xfrm>
        </p:grpSpPr>
        <p:sp>
          <p:nvSpPr>
            <p:cNvPr id="12" name="Rectangle 11"/>
            <p:cNvSpPr/>
            <p:nvPr/>
          </p:nvSpPr>
          <p:spPr>
            <a:xfrm>
              <a:off x="7239000" y="4868774"/>
              <a:ext cx="1234440" cy="41616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/>
                <a:t>escenarios</a:t>
              </a:r>
              <a:endParaRPr lang="en-US" sz="1400" dirty="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7225248" y="2706272"/>
              <a:ext cx="1251207" cy="3229947"/>
              <a:chOff x="7225248" y="2706272"/>
              <a:chExt cx="1251207" cy="3229947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7225248" y="5520053"/>
                <a:ext cx="1232952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implicaciones</a:t>
                </a:r>
                <a:endParaRPr lang="en-US" sz="1400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7239000" y="2706272"/>
                <a:ext cx="1234440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juicios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principales</a:t>
                </a:r>
                <a:endParaRPr lang="en-US" sz="1400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7242015" y="4084059"/>
                <a:ext cx="1234440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corrientes</a:t>
                </a:r>
                <a:r>
                  <a:rPr lang="en-US" sz="1400" dirty="0" smtClean="0"/>
                  <a:t>/ </a:t>
                </a:r>
                <a:r>
                  <a:rPr lang="en-US" sz="1400" dirty="0" err="1" smtClean="0"/>
                  <a:t>tendencias</a:t>
                </a:r>
                <a:endParaRPr lang="en-US" sz="1400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7239000" y="3366952"/>
                <a:ext cx="1234440" cy="4161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 smtClean="0"/>
                  <a:t>impulsores</a:t>
                </a:r>
                <a:endParaRPr lang="en-US" sz="1400" dirty="0"/>
              </a:p>
            </p:txBody>
          </p:sp>
        </p:grpSp>
      </p:grpSp>
      <p:sp>
        <p:nvSpPr>
          <p:cNvPr id="24" name="Rectangle 23"/>
          <p:cNvSpPr/>
          <p:nvPr/>
        </p:nvSpPr>
        <p:spPr>
          <a:xfrm>
            <a:off x="2590800" y="3144874"/>
            <a:ext cx="53966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¿</a:t>
            </a:r>
            <a:r>
              <a:rPr lang="en-US" sz="1200" dirty="0" err="1" smtClean="0"/>
              <a:t>Entendieron</a:t>
            </a:r>
            <a:r>
              <a:rPr lang="en-US" sz="1200" dirty="0" smtClean="0"/>
              <a:t> </a:t>
            </a:r>
            <a:r>
              <a:rPr lang="en-US" sz="1200" dirty="0" err="1" smtClean="0"/>
              <a:t>bien</a:t>
            </a:r>
            <a:r>
              <a:rPr lang="en-US" sz="1200" dirty="0" smtClean="0"/>
              <a:t> </a:t>
            </a:r>
            <a:r>
              <a:rPr lang="en-US" sz="1200" dirty="0" err="1" smtClean="0"/>
              <a:t>los</a:t>
            </a:r>
            <a:r>
              <a:rPr lang="en-US" sz="1200" dirty="0" smtClean="0"/>
              <a:t> briefers las </a:t>
            </a:r>
            <a:r>
              <a:rPr lang="en-US" sz="1200" dirty="0" err="1" smtClean="0"/>
              <a:t>necesidades</a:t>
            </a:r>
            <a:r>
              <a:rPr lang="en-US" sz="1200" dirty="0" smtClean="0"/>
              <a:t> de </a:t>
            </a:r>
            <a:r>
              <a:rPr lang="en-US" sz="1200" dirty="0" err="1" smtClean="0"/>
              <a:t>los</a:t>
            </a:r>
            <a:r>
              <a:rPr lang="en-US" sz="1200" dirty="0" smtClean="0"/>
              <a:t> </a:t>
            </a:r>
            <a:r>
              <a:rPr lang="en-US" sz="1200" dirty="0" err="1" smtClean="0"/>
              <a:t>decisores</a:t>
            </a:r>
            <a:r>
              <a:rPr lang="en-US" sz="1200" dirty="0" smtClean="0"/>
              <a:t>?  ¿Las </a:t>
            </a:r>
            <a:r>
              <a:rPr lang="en-US" sz="1200" dirty="0" err="1" smtClean="0"/>
              <a:t>satisficieron</a:t>
            </a:r>
            <a:r>
              <a:rPr lang="en-US" sz="1200" dirty="0" smtClean="0"/>
              <a:t>?</a:t>
            </a:r>
            <a:endParaRPr lang="en-US" sz="1200" dirty="0"/>
          </a:p>
        </p:txBody>
      </p:sp>
      <p:sp>
        <p:nvSpPr>
          <p:cNvPr id="25" name="Rectangle 24"/>
          <p:cNvSpPr/>
          <p:nvPr/>
        </p:nvSpPr>
        <p:spPr>
          <a:xfrm>
            <a:off x="2613767" y="4617733"/>
            <a:ext cx="53966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¿Se </a:t>
            </a:r>
            <a:r>
              <a:rPr lang="en-US" sz="1200" dirty="0" err="1" smtClean="0"/>
              <a:t>mantuvieron</a:t>
            </a:r>
            <a:r>
              <a:rPr lang="en-US" sz="1200" dirty="0" smtClean="0"/>
              <a:t> </a:t>
            </a:r>
            <a:r>
              <a:rPr lang="en-US" sz="1200" dirty="0" err="1" smtClean="0"/>
              <a:t>desinteresados</a:t>
            </a:r>
            <a:r>
              <a:rPr lang="en-US" sz="1200" dirty="0" smtClean="0"/>
              <a:t> </a:t>
            </a:r>
            <a:r>
              <a:rPr lang="en-US" sz="1200" dirty="0" err="1" smtClean="0"/>
              <a:t>los</a:t>
            </a:r>
            <a:r>
              <a:rPr lang="en-US" sz="1200" dirty="0" smtClean="0"/>
              <a:t> </a:t>
            </a:r>
            <a:r>
              <a:rPr lang="en-US" sz="1200" dirty="0" err="1" smtClean="0"/>
              <a:t>analistas</a:t>
            </a:r>
            <a:r>
              <a:rPr lang="en-US" sz="1200" dirty="0" smtClean="0"/>
              <a:t>, o se </a:t>
            </a:r>
            <a:r>
              <a:rPr lang="en-US" sz="1200" dirty="0" err="1" smtClean="0"/>
              <a:t>metieron</a:t>
            </a:r>
            <a:r>
              <a:rPr lang="en-US" sz="1200" dirty="0" smtClean="0"/>
              <a:t> con </a:t>
            </a:r>
            <a:r>
              <a:rPr lang="en-US" sz="1200" dirty="0" err="1" smtClean="0"/>
              <a:t>recomendaciones</a:t>
            </a:r>
            <a:r>
              <a:rPr lang="en-US" sz="1200" dirty="0" smtClean="0"/>
              <a:t>?</a:t>
            </a:r>
            <a:endParaRPr lang="en-US" sz="1200" dirty="0"/>
          </a:p>
        </p:txBody>
      </p:sp>
      <p:sp>
        <p:nvSpPr>
          <p:cNvPr id="26" name="Rectangle 25"/>
          <p:cNvSpPr/>
          <p:nvPr/>
        </p:nvSpPr>
        <p:spPr>
          <a:xfrm>
            <a:off x="2653388" y="5576937"/>
            <a:ext cx="53966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¿</a:t>
            </a:r>
            <a:r>
              <a:rPr lang="en-US" sz="1200" dirty="0" err="1" smtClean="0"/>
              <a:t>Había</a:t>
            </a:r>
            <a:r>
              <a:rPr lang="en-US" sz="1200" dirty="0" smtClean="0"/>
              <a:t> </a:t>
            </a:r>
            <a:r>
              <a:rPr lang="en-US" sz="1200" dirty="0" err="1" smtClean="0"/>
              <a:t>algo</a:t>
            </a:r>
            <a:r>
              <a:rPr lang="en-US" sz="1200" dirty="0" smtClean="0"/>
              <a:t> que </a:t>
            </a:r>
            <a:r>
              <a:rPr lang="en-US" sz="1200" dirty="0" err="1" smtClean="0"/>
              <a:t>los</a:t>
            </a:r>
            <a:r>
              <a:rPr lang="en-US" sz="1200" dirty="0" smtClean="0"/>
              <a:t> </a:t>
            </a:r>
            <a:r>
              <a:rPr lang="en-US" sz="1200" dirty="0" err="1" smtClean="0"/>
              <a:t>analistas</a:t>
            </a:r>
            <a:r>
              <a:rPr lang="en-US" sz="1200" dirty="0" smtClean="0"/>
              <a:t> </a:t>
            </a:r>
            <a:r>
              <a:rPr lang="en-US" sz="1200" dirty="0" err="1" smtClean="0"/>
              <a:t>podrían</a:t>
            </a:r>
            <a:r>
              <a:rPr lang="en-US" sz="1200" dirty="0" smtClean="0"/>
              <a:t> </a:t>
            </a:r>
            <a:r>
              <a:rPr lang="en-US" sz="1200" dirty="0" err="1" smtClean="0"/>
              <a:t>haber</a:t>
            </a:r>
            <a:r>
              <a:rPr lang="en-US" sz="1200" dirty="0" smtClean="0"/>
              <a:t> </a:t>
            </a:r>
            <a:r>
              <a:rPr lang="en-US" sz="1200" dirty="0" err="1" smtClean="0"/>
              <a:t>hecho</a:t>
            </a:r>
            <a:r>
              <a:rPr lang="en-US" sz="1200" dirty="0" smtClean="0"/>
              <a:t> </a:t>
            </a:r>
            <a:r>
              <a:rPr lang="en-US" sz="1200" dirty="0" err="1" smtClean="0"/>
              <a:t>mejor</a:t>
            </a:r>
            <a:r>
              <a:rPr lang="en-US" sz="1200" dirty="0" smtClean="0"/>
              <a:t>?</a:t>
            </a:r>
            <a:endParaRPr lang="en-US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Nuestra</a:t>
            </a:r>
            <a:r>
              <a:rPr lang="en-US" sz="2400" dirty="0" smtClean="0"/>
              <a:t> Agenda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657600" cy="42672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¿</a:t>
            </a:r>
            <a:r>
              <a:rPr lang="en-US" sz="1800" dirty="0" err="1" smtClean="0"/>
              <a:t>Qué</a:t>
            </a:r>
            <a:r>
              <a:rPr lang="en-US" sz="1800" dirty="0" smtClean="0"/>
              <a:t> </a:t>
            </a:r>
            <a:r>
              <a:rPr lang="en-US" sz="1800" dirty="0" err="1" smtClean="0"/>
              <a:t>quiere</a:t>
            </a:r>
            <a:r>
              <a:rPr lang="en-US" sz="1800" dirty="0" smtClean="0"/>
              <a:t> y </a:t>
            </a:r>
            <a:r>
              <a:rPr lang="en-US" sz="1800" dirty="0" err="1" smtClean="0"/>
              <a:t>necesita</a:t>
            </a:r>
            <a:r>
              <a:rPr lang="en-US" sz="1800" dirty="0" smtClean="0"/>
              <a:t> el </a:t>
            </a:r>
            <a:r>
              <a:rPr lang="en-US" sz="1800" dirty="0" err="1" smtClean="0"/>
              <a:t>decisor</a:t>
            </a:r>
            <a:r>
              <a:rPr lang="en-US" sz="1800" dirty="0" smtClean="0"/>
              <a:t>?</a:t>
            </a:r>
          </a:p>
          <a:p>
            <a:r>
              <a:rPr lang="en-US" sz="1800" dirty="0" smtClean="0"/>
              <a:t>¿</a:t>
            </a:r>
            <a:r>
              <a:rPr lang="en-US" sz="1800" dirty="0" err="1" smtClean="0"/>
              <a:t>Cómo</a:t>
            </a:r>
            <a:r>
              <a:rPr lang="en-US" sz="1800" dirty="0" smtClean="0"/>
              <a:t> </a:t>
            </a:r>
            <a:r>
              <a:rPr lang="en-US" sz="1800" dirty="0" err="1" smtClean="0"/>
              <a:t>hacemos</a:t>
            </a:r>
            <a:r>
              <a:rPr lang="en-US" sz="1800" dirty="0" smtClean="0"/>
              <a:t> (y </a:t>
            </a:r>
            <a:r>
              <a:rPr lang="en-US" sz="1800" dirty="0" err="1" smtClean="0"/>
              <a:t>cómo</a:t>
            </a:r>
            <a:r>
              <a:rPr lang="en-US" sz="1800" dirty="0" smtClean="0"/>
              <a:t> </a:t>
            </a:r>
            <a:r>
              <a:rPr lang="en-US" sz="1800" dirty="0" err="1" smtClean="0"/>
              <a:t>hacen</a:t>
            </a:r>
            <a:r>
              <a:rPr lang="en-US" sz="1800" dirty="0" smtClean="0"/>
              <a:t> </a:t>
            </a:r>
            <a:r>
              <a:rPr lang="en-US" sz="1800" dirty="0" err="1" smtClean="0"/>
              <a:t>los</a:t>
            </a:r>
            <a:r>
              <a:rPr lang="en-US" sz="1800" dirty="0" smtClean="0"/>
              <a:t> </a:t>
            </a:r>
            <a:r>
              <a:rPr lang="en-US" sz="1800" dirty="0" err="1" smtClean="0"/>
              <a:t>decisores</a:t>
            </a:r>
            <a:r>
              <a:rPr lang="en-US" sz="1800" dirty="0" smtClean="0"/>
              <a:t>) </a:t>
            </a:r>
            <a:r>
              <a:rPr lang="en-US" sz="1800" dirty="0" err="1" smtClean="0"/>
              <a:t>decisiones</a:t>
            </a:r>
            <a:r>
              <a:rPr lang="en-US" sz="1800" dirty="0" smtClean="0"/>
              <a:t>?  ¿</a:t>
            </a:r>
            <a:r>
              <a:rPr lang="en-US" sz="1800" dirty="0" err="1" smtClean="0"/>
              <a:t>Qué</a:t>
            </a:r>
            <a:r>
              <a:rPr lang="en-US" sz="1800" dirty="0" smtClean="0"/>
              <a:t> </a:t>
            </a:r>
            <a:r>
              <a:rPr lang="en-US" sz="1800" dirty="0" err="1" smtClean="0"/>
              <a:t>necesitamos</a:t>
            </a:r>
            <a:r>
              <a:rPr lang="en-US" sz="1800" dirty="0" smtClean="0"/>
              <a:t>?</a:t>
            </a:r>
          </a:p>
          <a:p>
            <a:r>
              <a:rPr lang="en-US" sz="1800" dirty="0" smtClean="0"/>
              <a:t>¿</a:t>
            </a:r>
            <a:r>
              <a:rPr lang="en-US" sz="1800" dirty="0" err="1" smtClean="0"/>
              <a:t>Cómo</a:t>
            </a:r>
            <a:r>
              <a:rPr lang="en-US" sz="1800" dirty="0" smtClean="0"/>
              <a:t> </a:t>
            </a:r>
            <a:r>
              <a:rPr lang="en-US" sz="1800" dirty="0" err="1" smtClean="0"/>
              <a:t>somos</a:t>
            </a:r>
            <a:r>
              <a:rPr lang="en-US" sz="1800" dirty="0" smtClean="0"/>
              <a:t> </a:t>
            </a:r>
            <a:r>
              <a:rPr lang="en-US" sz="1800" dirty="0" err="1" smtClean="0"/>
              <a:t>diferente</a:t>
            </a:r>
            <a:r>
              <a:rPr lang="en-US" sz="1800" dirty="0" smtClean="0"/>
              <a:t> “</a:t>
            </a:r>
            <a:r>
              <a:rPr lang="en-US" sz="1800" dirty="0" err="1" smtClean="0"/>
              <a:t>ellos</a:t>
            </a:r>
            <a:r>
              <a:rPr lang="en-US" sz="1800" dirty="0" smtClean="0"/>
              <a:t>” y </a:t>
            </a:r>
            <a:r>
              <a:rPr lang="en-US" sz="1800" dirty="0" err="1" smtClean="0"/>
              <a:t>nosotros</a:t>
            </a:r>
            <a:r>
              <a:rPr lang="en-US" sz="1800" dirty="0" smtClean="0"/>
              <a:t>?</a:t>
            </a:r>
          </a:p>
          <a:p>
            <a:r>
              <a:rPr lang="en-US" sz="1800" dirty="0" smtClean="0"/>
              <a:t>¿</a:t>
            </a:r>
            <a:r>
              <a:rPr lang="en-US" sz="1800" dirty="0" err="1" smtClean="0"/>
              <a:t>Cúal</a:t>
            </a:r>
            <a:r>
              <a:rPr lang="en-US" sz="1800" dirty="0" smtClean="0"/>
              <a:t> </a:t>
            </a:r>
            <a:r>
              <a:rPr lang="en-US" sz="1800" dirty="0" err="1" smtClean="0"/>
              <a:t>es</a:t>
            </a:r>
            <a:r>
              <a:rPr lang="en-US" sz="1800" dirty="0" smtClean="0"/>
              <a:t> el </a:t>
            </a:r>
            <a:r>
              <a:rPr lang="en-US" sz="1800" dirty="0" err="1" smtClean="0"/>
              <a:t>papel</a:t>
            </a:r>
            <a:r>
              <a:rPr lang="en-US" sz="1800" dirty="0" smtClean="0"/>
              <a:t> del </a:t>
            </a:r>
            <a:r>
              <a:rPr lang="en-US" sz="1800" dirty="0" err="1" smtClean="0"/>
              <a:t>analista</a:t>
            </a:r>
            <a:r>
              <a:rPr lang="en-US" sz="1800" dirty="0" smtClean="0"/>
              <a:t> </a:t>
            </a:r>
            <a:r>
              <a:rPr lang="en-US" sz="1800" dirty="0" err="1" smtClean="0"/>
              <a:t>en</a:t>
            </a:r>
            <a:r>
              <a:rPr lang="en-US" sz="1800" dirty="0" smtClean="0"/>
              <a:t> la </a:t>
            </a:r>
            <a:r>
              <a:rPr lang="en-US" sz="1800" dirty="0" err="1" smtClean="0"/>
              <a:t>formación</a:t>
            </a:r>
            <a:r>
              <a:rPr lang="en-US" sz="1800" dirty="0" smtClean="0"/>
              <a:t> de </a:t>
            </a:r>
            <a:r>
              <a:rPr lang="en-US" sz="1800" dirty="0" err="1" smtClean="0"/>
              <a:t>políticas</a:t>
            </a:r>
            <a:r>
              <a:rPr lang="en-US" sz="1800" dirty="0" smtClean="0"/>
              <a:t>?</a:t>
            </a:r>
          </a:p>
          <a:p>
            <a:r>
              <a:rPr lang="en-US" sz="1800" dirty="0" smtClean="0"/>
              <a:t>¿</a:t>
            </a:r>
            <a:r>
              <a:rPr lang="en-US" sz="1800" dirty="0" err="1" smtClean="0"/>
              <a:t>Qué</a:t>
            </a:r>
            <a:r>
              <a:rPr lang="en-US" sz="1800" dirty="0" smtClean="0"/>
              <a:t> </a:t>
            </a:r>
            <a:r>
              <a:rPr lang="en-US" sz="1800" dirty="0" err="1" smtClean="0"/>
              <a:t>es</a:t>
            </a:r>
            <a:r>
              <a:rPr lang="en-US" sz="1800" dirty="0" smtClean="0"/>
              <a:t> el </a:t>
            </a:r>
            <a:r>
              <a:rPr lang="en-US" sz="1800" i="1" dirty="0" err="1" smtClean="0"/>
              <a:t>buen</a:t>
            </a:r>
            <a:r>
              <a:rPr lang="en-US" sz="1800" dirty="0" smtClean="0"/>
              <a:t> </a:t>
            </a:r>
            <a:r>
              <a:rPr lang="en-US" sz="1800" dirty="0" err="1" smtClean="0"/>
              <a:t>análisis</a:t>
            </a:r>
            <a:r>
              <a:rPr lang="en-US" sz="1800" dirty="0" smtClean="0"/>
              <a:t>?</a:t>
            </a:r>
          </a:p>
          <a:p>
            <a:r>
              <a:rPr lang="en-US" sz="1800" dirty="0" smtClean="0"/>
              <a:t>¿</a:t>
            </a:r>
            <a:r>
              <a:rPr lang="en-US" sz="1800" dirty="0" err="1" smtClean="0"/>
              <a:t>Qué</a:t>
            </a:r>
            <a:r>
              <a:rPr lang="en-US" sz="1800" dirty="0" smtClean="0"/>
              <a:t> </a:t>
            </a:r>
            <a:r>
              <a:rPr lang="en-US" sz="1800" dirty="0" err="1" smtClean="0"/>
              <a:t>es</a:t>
            </a:r>
            <a:r>
              <a:rPr lang="en-US" sz="1800" dirty="0" smtClean="0"/>
              <a:t> el arte del </a:t>
            </a:r>
            <a:r>
              <a:rPr lang="en-US" sz="1800" dirty="0" err="1" smtClean="0"/>
              <a:t>oficio</a:t>
            </a:r>
            <a:r>
              <a:rPr lang="en-US" sz="1800" dirty="0" smtClean="0"/>
              <a:t> </a:t>
            </a:r>
            <a:r>
              <a:rPr lang="en-US" sz="1800" dirty="0" err="1" smtClean="0"/>
              <a:t>analítico</a:t>
            </a:r>
            <a:r>
              <a:rPr lang="en-US" sz="1800" dirty="0" smtClean="0"/>
              <a:t>, y </a:t>
            </a:r>
            <a:r>
              <a:rPr lang="en-US" sz="1800" dirty="0" err="1" smtClean="0"/>
              <a:t>por</a:t>
            </a:r>
            <a:r>
              <a:rPr lang="en-US" sz="1800" dirty="0" smtClean="0"/>
              <a:t> </a:t>
            </a:r>
            <a:r>
              <a:rPr lang="en-US" sz="1800" dirty="0" err="1" smtClean="0"/>
              <a:t>qué</a:t>
            </a:r>
            <a:r>
              <a:rPr lang="en-US" sz="1800" dirty="0" smtClean="0"/>
              <a:t> </a:t>
            </a:r>
            <a:r>
              <a:rPr lang="en-US" sz="1800" dirty="0" err="1" smtClean="0"/>
              <a:t>es</a:t>
            </a:r>
            <a:r>
              <a:rPr lang="en-US" sz="1800" dirty="0" smtClean="0"/>
              <a:t> </a:t>
            </a:r>
            <a:r>
              <a:rPr lang="en-US" sz="1800" dirty="0" err="1" smtClean="0"/>
              <a:t>importante</a:t>
            </a:r>
            <a:r>
              <a:rPr lang="en-US" sz="1800" dirty="0" smtClean="0"/>
              <a:t> </a:t>
            </a:r>
            <a:r>
              <a:rPr lang="en-US" sz="1800" dirty="0" err="1" smtClean="0"/>
              <a:t>paraa</a:t>
            </a:r>
            <a:r>
              <a:rPr lang="en-US" sz="1800" dirty="0" smtClean="0"/>
              <a:t> </a:t>
            </a:r>
            <a:r>
              <a:rPr lang="en-US" sz="1800" dirty="0" err="1" smtClean="0"/>
              <a:t>mí</a:t>
            </a:r>
            <a:r>
              <a:rPr lang="en-US" sz="1800" dirty="0" smtClean="0"/>
              <a:t>?</a:t>
            </a:r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219200"/>
            <a:ext cx="11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Miércoles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800600" y="1828800"/>
            <a:ext cx="3581400" cy="45259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¿</a:t>
            </a:r>
            <a:r>
              <a:rPr lang="en-US" sz="1800" dirty="0" err="1" smtClean="0"/>
              <a:t>Cómo</a:t>
            </a:r>
            <a:r>
              <a:rPr lang="en-US" sz="1800" dirty="0" smtClean="0"/>
              <a:t> </a:t>
            </a:r>
            <a:r>
              <a:rPr lang="en-US" sz="1800" dirty="0" err="1" smtClean="0"/>
              <a:t>presento</a:t>
            </a:r>
            <a:r>
              <a:rPr lang="en-US" sz="1800" dirty="0" smtClean="0"/>
              <a:t> mi </a:t>
            </a:r>
            <a:r>
              <a:rPr lang="en-US" sz="1800" dirty="0" err="1" smtClean="0"/>
              <a:t>información</a:t>
            </a:r>
            <a:r>
              <a:rPr lang="en-US" sz="1800" dirty="0" smtClean="0"/>
              <a:t> y </a:t>
            </a:r>
            <a:r>
              <a:rPr lang="en-US" sz="1800" dirty="0" err="1" smtClean="0"/>
              <a:t>análisis</a:t>
            </a:r>
            <a:r>
              <a:rPr lang="en-US" sz="1800" dirty="0" smtClean="0"/>
              <a:t> de la </a:t>
            </a:r>
            <a:r>
              <a:rPr lang="en-US" sz="1800" dirty="0" err="1" smtClean="0"/>
              <a:t>manera</a:t>
            </a:r>
            <a:r>
              <a:rPr lang="en-US" sz="1800" dirty="0" smtClean="0"/>
              <a:t> </a:t>
            </a:r>
            <a:r>
              <a:rPr lang="en-US" sz="1800" dirty="0" err="1" smtClean="0"/>
              <a:t>más</a:t>
            </a:r>
            <a:r>
              <a:rPr lang="en-US" sz="1800" dirty="0" smtClean="0"/>
              <a:t> </a:t>
            </a:r>
            <a:r>
              <a:rPr lang="en-US" sz="1800" dirty="0" err="1" smtClean="0"/>
              <a:t>eficaz</a:t>
            </a:r>
            <a:r>
              <a:rPr lang="en-US" sz="1800" dirty="0" smtClean="0"/>
              <a:t>?</a:t>
            </a:r>
          </a:p>
          <a:p>
            <a:r>
              <a:rPr lang="en-US" sz="1800" dirty="0" smtClean="0"/>
              <a:t>¿</a:t>
            </a:r>
            <a:r>
              <a:rPr lang="en-US" sz="1800" dirty="0" err="1" smtClean="0"/>
              <a:t>Cómo</a:t>
            </a:r>
            <a:r>
              <a:rPr lang="en-US" sz="1800" dirty="0" smtClean="0"/>
              <a:t> </a:t>
            </a:r>
            <a:r>
              <a:rPr lang="en-US" sz="1800" dirty="0" err="1" smtClean="0"/>
              <a:t>es</a:t>
            </a:r>
            <a:r>
              <a:rPr lang="en-US" sz="1800" dirty="0" smtClean="0"/>
              <a:t> un </a:t>
            </a:r>
            <a:r>
              <a:rPr lang="en-US" sz="1800" dirty="0" err="1" smtClean="0"/>
              <a:t>buen</a:t>
            </a:r>
            <a:r>
              <a:rPr lang="en-US" sz="1800" dirty="0" smtClean="0"/>
              <a:t> </a:t>
            </a:r>
            <a:r>
              <a:rPr lang="en-US" sz="1800" dirty="0" err="1" smtClean="0"/>
              <a:t>informe</a:t>
            </a:r>
            <a:r>
              <a:rPr lang="en-US" sz="1800" dirty="0" smtClean="0"/>
              <a:t>, y </a:t>
            </a:r>
            <a:r>
              <a:rPr lang="en-US" sz="1800" dirty="0" err="1" smtClean="0"/>
              <a:t>cúales</a:t>
            </a:r>
            <a:r>
              <a:rPr lang="en-US" sz="1800" dirty="0" smtClean="0"/>
              <a:t> son </a:t>
            </a:r>
            <a:r>
              <a:rPr lang="en-US" sz="1800" dirty="0" err="1" smtClean="0"/>
              <a:t>sus</a:t>
            </a:r>
            <a:r>
              <a:rPr lang="en-US" sz="1800" dirty="0" smtClean="0"/>
              <a:t> </a:t>
            </a:r>
            <a:r>
              <a:rPr lang="en-US" sz="1800" dirty="0" err="1" smtClean="0"/>
              <a:t>elementos</a:t>
            </a:r>
            <a:r>
              <a:rPr lang="en-US" sz="1800" dirty="0" smtClean="0"/>
              <a:t> </a:t>
            </a:r>
            <a:r>
              <a:rPr lang="en-US" sz="1800" dirty="0" err="1" smtClean="0"/>
              <a:t>básicos</a:t>
            </a:r>
            <a:r>
              <a:rPr lang="en-US" sz="1800" dirty="0" smtClean="0"/>
              <a:t>?</a:t>
            </a:r>
          </a:p>
          <a:p>
            <a:r>
              <a:rPr lang="es-ES" sz="1800" dirty="0" smtClean="0"/>
              <a:t>¿Cómo preparo mi informe?</a:t>
            </a:r>
          </a:p>
          <a:p>
            <a:r>
              <a:rPr lang="en-US" sz="1800" dirty="0" smtClean="0"/>
              <a:t>¿</a:t>
            </a:r>
            <a:r>
              <a:rPr lang="en-US" sz="1800" dirty="0" err="1" smtClean="0"/>
              <a:t>Cómo</a:t>
            </a:r>
            <a:r>
              <a:rPr lang="en-US" sz="1800" dirty="0" smtClean="0"/>
              <a:t> me </a:t>
            </a:r>
            <a:r>
              <a:rPr lang="en-US" sz="1800" dirty="0" err="1" smtClean="0"/>
              <a:t>comunico</a:t>
            </a:r>
            <a:r>
              <a:rPr lang="en-US" sz="1800" dirty="0" smtClean="0"/>
              <a:t> con el </a:t>
            </a:r>
            <a:r>
              <a:rPr lang="en-US" sz="1800" dirty="0" err="1" smtClean="0"/>
              <a:t>decisor</a:t>
            </a:r>
            <a:r>
              <a:rPr lang="en-US" sz="1800" dirty="0" smtClean="0"/>
              <a:t>, y </a:t>
            </a:r>
            <a:r>
              <a:rPr lang="en-US" sz="1800" dirty="0" err="1" smtClean="0"/>
              <a:t>cómo</a:t>
            </a:r>
            <a:r>
              <a:rPr lang="en-US" sz="1800" dirty="0" smtClean="0"/>
              <a:t> </a:t>
            </a:r>
            <a:r>
              <a:rPr lang="en-US" sz="1800" dirty="0" err="1" smtClean="0"/>
              <a:t>respondo</a:t>
            </a:r>
            <a:r>
              <a:rPr lang="en-US" sz="1800" dirty="0" smtClean="0"/>
              <a:t> a </a:t>
            </a:r>
            <a:r>
              <a:rPr lang="en-US" sz="1800" dirty="0" err="1" smtClean="0"/>
              <a:t>sus</a:t>
            </a:r>
            <a:r>
              <a:rPr lang="en-US" sz="1800" dirty="0" smtClean="0"/>
              <a:t> </a:t>
            </a:r>
            <a:r>
              <a:rPr lang="en-US" sz="1800" dirty="0" err="1" smtClean="0"/>
              <a:t>preguntas</a:t>
            </a:r>
            <a:r>
              <a:rPr lang="en-US" sz="1800" dirty="0" smtClean="0"/>
              <a:t>?</a:t>
            </a:r>
            <a:endParaRPr lang="en-US" sz="1800" dirty="0"/>
          </a:p>
          <a:p>
            <a:r>
              <a:rPr lang="en-US" sz="1800" dirty="0" smtClean="0"/>
              <a:t>¿</a:t>
            </a:r>
            <a:r>
              <a:rPr lang="en-US" sz="1800" dirty="0" err="1" smtClean="0"/>
              <a:t>Cómo</a:t>
            </a:r>
            <a:r>
              <a:rPr lang="en-US" sz="1800" dirty="0" smtClean="0"/>
              <a:t> </a:t>
            </a:r>
            <a:r>
              <a:rPr lang="en-US" sz="1800" dirty="0" err="1" smtClean="0"/>
              <a:t>evaloro</a:t>
            </a:r>
            <a:r>
              <a:rPr lang="en-US" sz="1800" dirty="0" smtClean="0"/>
              <a:t> mi </a:t>
            </a:r>
            <a:r>
              <a:rPr lang="en-US" sz="1800" dirty="0" err="1" smtClean="0"/>
              <a:t>informe</a:t>
            </a:r>
            <a:r>
              <a:rPr lang="en-US" sz="1800" dirty="0" smtClean="0"/>
              <a:t>?  ¿</a:t>
            </a:r>
            <a:r>
              <a:rPr lang="en-US" sz="1800" dirty="0" err="1" smtClean="0"/>
              <a:t>Cómo</a:t>
            </a:r>
            <a:r>
              <a:rPr lang="en-US" sz="1800" dirty="0" smtClean="0"/>
              <a:t> </a:t>
            </a:r>
            <a:r>
              <a:rPr lang="en-US" sz="1800" dirty="0" err="1" smtClean="0"/>
              <a:t>sé</a:t>
            </a:r>
            <a:r>
              <a:rPr lang="en-US" sz="1800" dirty="0" smtClean="0"/>
              <a:t>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smtClean="0"/>
              <a:t>me he </a:t>
            </a:r>
            <a:r>
              <a:rPr lang="en-US" sz="1800" dirty="0" err="1" smtClean="0"/>
              <a:t>comunicado</a:t>
            </a:r>
            <a:r>
              <a:rPr lang="en-US" sz="1800" dirty="0" smtClean="0"/>
              <a:t> </a:t>
            </a:r>
            <a:r>
              <a:rPr lang="en-US" sz="1800" dirty="0" err="1" smtClean="0"/>
              <a:t>bien</a:t>
            </a:r>
            <a:r>
              <a:rPr lang="en-US" sz="1800" dirty="0" smtClean="0"/>
              <a:t>?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125294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Jueves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85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err="1" smtClean="0"/>
              <a:t>Terminología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696828"/>
              </p:ext>
            </p:extLst>
          </p:nvPr>
        </p:nvGraphicFramePr>
        <p:xfrm>
          <a:off x="838200" y="1600200"/>
          <a:ext cx="7620000" cy="4190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0"/>
              </a:tblGrid>
              <a:tr h="5015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Política</a:t>
                      </a:r>
                      <a:r>
                        <a:rPr lang="en-US" sz="1800" dirty="0" smtClean="0"/>
                        <a:t>/</a:t>
                      </a:r>
                      <a:r>
                        <a:rPr lang="en-US" sz="1800" dirty="0" err="1" smtClean="0"/>
                        <a:t>política</a:t>
                      </a:r>
                      <a:r>
                        <a:rPr lang="en-US" sz="1800" baseline="0" dirty="0" smtClean="0"/>
                        <a:t> y </a:t>
                      </a:r>
                      <a:r>
                        <a:rPr lang="en-US" sz="1800" baseline="0" dirty="0" err="1" smtClean="0"/>
                        <a:t>decisor</a:t>
                      </a:r>
                      <a:r>
                        <a:rPr lang="en-US" sz="1800" baseline="0" dirty="0" smtClean="0"/>
                        <a:t>/</a:t>
                      </a:r>
                      <a:r>
                        <a:rPr lang="en-US" sz="1800" baseline="0" dirty="0" err="1" smtClean="0"/>
                        <a:t>político</a:t>
                      </a:r>
                      <a:endParaRPr lang="en-US" sz="1800" dirty="0"/>
                    </a:p>
                  </a:txBody>
                  <a:tcPr/>
                </a:tc>
              </a:tr>
              <a:tr h="55730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Información</a:t>
                      </a:r>
                      <a:r>
                        <a:rPr lang="en-US" sz="1800" dirty="0" smtClean="0"/>
                        <a:t>,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análisis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inteligencia</a:t>
                      </a:r>
                      <a:endParaRPr lang="en-US" sz="1800" dirty="0"/>
                    </a:p>
                  </a:txBody>
                  <a:tcPr/>
                </a:tc>
              </a:tr>
              <a:tr h="501578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Evidencia:</a:t>
                      </a:r>
                      <a:r>
                        <a:rPr lang="es-ES" sz="1800" baseline="0" dirty="0" smtClean="0"/>
                        <a:t>  </a:t>
                      </a:r>
                      <a:r>
                        <a:rPr lang="es-ES" sz="1800" dirty="0" smtClean="0"/>
                        <a:t>hechos, información “de oídas”</a:t>
                      </a:r>
                      <a:endParaRPr lang="en-US" sz="1800" dirty="0"/>
                    </a:p>
                  </a:txBody>
                  <a:tcPr/>
                </a:tc>
              </a:tr>
              <a:tr h="5015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Opinión</a:t>
                      </a:r>
                      <a:r>
                        <a:rPr lang="en-US" sz="1800" dirty="0" smtClean="0"/>
                        <a:t>,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a</a:t>
                      </a:r>
                      <a:r>
                        <a:rPr lang="en-US" sz="1800" dirty="0" err="1" smtClean="0"/>
                        <a:t>nálisis</a:t>
                      </a:r>
                      <a:r>
                        <a:rPr lang="en-US" sz="1800" dirty="0" smtClean="0"/>
                        <a:t>,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juicio</a:t>
                      </a:r>
                      <a:endParaRPr lang="en-US" sz="1800" dirty="0"/>
                    </a:p>
                  </a:txBody>
                  <a:tcPr/>
                </a:tc>
              </a:tr>
              <a:tr h="5015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Argumentación</a:t>
                      </a:r>
                      <a:r>
                        <a:rPr lang="en-US" sz="1800" dirty="0" smtClean="0"/>
                        <a:t>:  </a:t>
                      </a:r>
                      <a:r>
                        <a:rPr lang="en-US" sz="1800" dirty="0" err="1" smtClean="0"/>
                        <a:t>evidencia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dirty="0" err="1" smtClean="0"/>
                        <a:t>lógica</a:t>
                      </a:r>
                      <a:r>
                        <a:rPr lang="en-US" sz="1800" dirty="0" smtClean="0"/>
                        <a:t>,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precedente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dirty="0" err="1" smtClean="0"/>
                        <a:t>modelos</a:t>
                      </a:r>
                      <a:endParaRPr lang="en-US" sz="1800" dirty="0"/>
                    </a:p>
                  </a:txBody>
                  <a:tcPr/>
                </a:tc>
              </a:tr>
              <a:tr h="406836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Fenómeno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suceso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impulsor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corriente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escenario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68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Presunción</a:t>
                      </a:r>
                      <a:r>
                        <a:rPr lang="en-US" sz="1800" dirty="0" smtClean="0"/>
                        <a:t>/</a:t>
                      </a:r>
                      <a:r>
                        <a:rPr lang="en-US" sz="1800" dirty="0" err="1" smtClean="0"/>
                        <a:t>asunción</a:t>
                      </a:r>
                      <a:r>
                        <a:rPr lang="en-US" sz="1800" baseline="0" dirty="0" smtClean="0"/>
                        <a:t>, variable, </a:t>
                      </a:r>
                      <a:r>
                        <a:rPr lang="en-US" sz="1800" baseline="0" dirty="0" err="1" smtClean="0"/>
                        <a:t>alternativo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6836">
                <a:tc>
                  <a:txBody>
                    <a:bodyPr/>
                    <a:lstStyle/>
                    <a:p>
                      <a:pPr algn="ctr"/>
                      <a:r>
                        <a:rPr lang="es-E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Escenario(s),</a:t>
                      </a:r>
                      <a:r>
                        <a:rPr lang="es-E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implicaciones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68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Comodines</a:t>
                      </a:r>
                      <a:r>
                        <a:rPr lang="es-E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(w</a:t>
                      </a:r>
                      <a:r>
                        <a:rPr lang="es-E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ild </a:t>
                      </a:r>
                      <a:r>
                        <a:rPr lang="es-E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cards</a:t>
                      </a:r>
                      <a:r>
                        <a:rPr lang="es-E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7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05800" y="381000"/>
            <a:ext cx="4572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10844" y="1600200"/>
            <a:ext cx="771875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Preparación</a:t>
            </a:r>
            <a:r>
              <a:rPr lang="en-US" sz="1400" dirty="0" smtClean="0"/>
              <a:t>:</a:t>
            </a:r>
          </a:p>
          <a:p>
            <a:pPr algn="ctr"/>
            <a:endParaRPr lang="en-US" sz="1400" dirty="0"/>
          </a:p>
          <a:p>
            <a:pPr marL="457200" indent="-457200">
              <a:buFontTx/>
              <a:buAutoNum type="alphaLcParenR"/>
            </a:pPr>
            <a:r>
              <a:rPr lang="en-US" sz="1400" dirty="0"/>
              <a:t>¿</a:t>
            </a:r>
            <a:r>
              <a:rPr lang="en-US" sz="1400" dirty="0" err="1"/>
              <a:t>Quién</a:t>
            </a:r>
            <a:r>
              <a:rPr lang="en-US" sz="1400" dirty="0"/>
              <a:t> </a:t>
            </a:r>
            <a:r>
              <a:rPr lang="en-US" sz="1400" dirty="0" err="1" smtClean="0"/>
              <a:t>eres</a:t>
            </a:r>
            <a:r>
              <a:rPr lang="en-US" sz="1400" dirty="0" smtClean="0"/>
              <a:t>?  </a:t>
            </a:r>
            <a:r>
              <a:rPr lang="en-US" sz="1400" dirty="0" err="1" smtClean="0"/>
              <a:t>Notas</a:t>
            </a:r>
            <a:r>
              <a:rPr lang="en-US" sz="1400" dirty="0" smtClean="0"/>
              <a:t> para </a:t>
            </a:r>
            <a:r>
              <a:rPr lang="en-US" sz="1400" dirty="0" err="1" smtClean="0"/>
              <a:t>autopresentación</a:t>
            </a:r>
            <a:r>
              <a:rPr lang="en-US" sz="1400" dirty="0" smtClean="0"/>
              <a:t> oral de 30 </a:t>
            </a:r>
            <a:r>
              <a:rPr lang="en-US" sz="1400" dirty="0" err="1" smtClean="0"/>
              <a:t>segundos</a:t>
            </a:r>
            <a:r>
              <a:rPr lang="en-US" sz="1400" dirty="0" smtClean="0"/>
              <a:t>.  </a:t>
            </a:r>
            <a:br>
              <a:rPr lang="en-US" sz="1400" dirty="0" smtClean="0"/>
            </a:br>
            <a:r>
              <a:rPr lang="en-US" sz="1400" dirty="0" smtClean="0"/>
              <a:t>_______________________________________________________________________________</a:t>
            </a:r>
            <a:br>
              <a:rPr lang="en-US" sz="1400" dirty="0" smtClean="0"/>
            </a:br>
            <a:r>
              <a:rPr lang="en-US" sz="1400" dirty="0"/>
              <a:t>_______________________________________________________________________________</a:t>
            </a:r>
            <a:br>
              <a:rPr lang="en-US" sz="1400" dirty="0"/>
            </a:br>
            <a:r>
              <a:rPr lang="en-US" sz="1400" dirty="0" smtClean="0"/>
              <a:t>_______________________________________________________________________________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_______________________________________________________________________________</a:t>
            </a:r>
            <a:br>
              <a:rPr lang="en-US" sz="1400" dirty="0"/>
            </a:br>
            <a:r>
              <a:rPr lang="en-US" sz="1400" dirty="0"/>
              <a:t>_______________________________________________________________________________</a:t>
            </a:r>
            <a:br>
              <a:rPr lang="en-US" sz="1400" dirty="0"/>
            </a:br>
            <a:r>
              <a:rPr lang="en-US" sz="1400" dirty="0"/>
              <a:t>_______________________________________________________________________________</a:t>
            </a:r>
            <a:br>
              <a:rPr lang="en-US" sz="1400" dirty="0"/>
            </a:br>
            <a:r>
              <a:rPr lang="en-US" sz="1400" dirty="0"/>
              <a:t>_______________________________________________________________________________</a:t>
            </a:r>
            <a:br>
              <a:rPr lang="en-US" sz="1400" dirty="0"/>
            </a:b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marL="457200" indent="-457200">
              <a:buFontTx/>
              <a:buAutoNum type="alphaLcParenR"/>
            </a:pPr>
            <a:r>
              <a:rPr lang="en-US" sz="1400" dirty="0" smtClean="0">
                <a:solidFill>
                  <a:schemeClr val="tx1">
                    <a:lumMod val="50000"/>
                  </a:schemeClr>
                </a:solidFill>
              </a:rPr>
              <a:t>¿</a:t>
            </a:r>
            <a:r>
              <a:rPr lang="en-US" sz="1400" dirty="0" err="1" smtClean="0">
                <a:solidFill>
                  <a:schemeClr val="tx1">
                    <a:lumMod val="50000"/>
                  </a:schemeClr>
                </a:solidFill>
              </a:rPr>
              <a:t>Qué</a:t>
            </a:r>
            <a:r>
              <a:rPr lang="en-US" sz="1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50000"/>
                  </a:schemeClr>
                </a:solidFill>
              </a:rPr>
              <a:t>decisión</a:t>
            </a:r>
            <a:r>
              <a:rPr lang="en-US" sz="1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50000"/>
                  </a:schemeClr>
                </a:solidFill>
              </a:rPr>
              <a:t>hiciste</a:t>
            </a:r>
            <a:r>
              <a:rPr lang="en-US" sz="1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50000"/>
                  </a:schemeClr>
                </a:solidFill>
              </a:rPr>
              <a:t>recientemente</a:t>
            </a:r>
            <a:r>
              <a:rPr lang="en-US" sz="1400" dirty="0" smtClean="0">
                <a:solidFill>
                  <a:schemeClr val="tx1">
                    <a:lumMod val="50000"/>
                  </a:schemeClr>
                </a:solidFill>
              </a:rPr>
              <a:t>?  ¿</a:t>
            </a:r>
            <a:r>
              <a:rPr lang="en-US" sz="1400" dirty="0" err="1" smtClean="0">
                <a:solidFill>
                  <a:schemeClr val="tx1">
                    <a:lumMod val="50000"/>
                  </a:schemeClr>
                </a:solidFill>
              </a:rPr>
              <a:t>Cómo</a:t>
            </a:r>
            <a:r>
              <a:rPr lang="en-US" sz="1400" dirty="0" smtClean="0">
                <a:solidFill>
                  <a:schemeClr val="tx1">
                    <a:lumMod val="50000"/>
                  </a:schemeClr>
                </a:solidFill>
              </a:rPr>
              <a:t> la </a:t>
            </a:r>
            <a:r>
              <a:rPr lang="en-US" sz="1400" dirty="0" err="1" smtClean="0">
                <a:solidFill>
                  <a:schemeClr val="tx1">
                    <a:lumMod val="50000"/>
                  </a:schemeClr>
                </a:solidFill>
              </a:rPr>
              <a:t>hiciste</a:t>
            </a:r>
            <a:r>
              <a:rPr lang="en-US" sz="1400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_______________________________________________________________________________</a:t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_______________________________________________________________________________</a:t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_______________________________________________________________________________</a:t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_______________________________________________________________________________</a:t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_______________________________________________________________________________</a:t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_______________________________________________________________________________</a:t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_______________________________________________________________________________</a:t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</a:rPr>
            </a:br>
            <a:endParaRPr lang="en-US" sz="14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0" y="905624"/>
            <a:ext cx="3315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Nombre</a:t>
            </a:r>
            <a:r>
              <a:rPr lang="en-US" dirty="0" smtClean="0"/>
              <a:t>:  ___________________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09600" y="452829"/>
            <a:ext cx="3166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Presentaci</a:t>
            </a:r>
            <a:r>
              <a:rPr lang="es-ES" sz="2400" dirty="0" err="1" smtClean="0"/>
              <a:t>ón</a:t>
            </a:r>
            <a:r>
              <a:rPr lang="es-ES" sz="2400" dirty="0" smtClean="0"/>
              <a:t> de análisis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0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Los </a:t>
            </a:r>
            <a:r>
              <a:rPr lang="en-US" sz="2400" b="1" dirty="0" err="1" smtClean="0"/>
              <a:t>decisores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necesitan</a:t>
            </a:r>
            <a:r>
              <a:rPr lang="en-US" sz="2400" b="1" dirty="0" smtClean="0"/>
              <a:t> …</a:t>
            </a:r>
            <a:br>
              <a:rPr lang="en-US" sz="2400" b="1" dirty="0" smtClean="0"/>
            </a:b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295400"/>
            <a:ext cx="6781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400" b="1" dirty="0" smtClean="0">
              <a:solidFill>
                <a:srgbClr val="FF0000"/>
              </a:solidFill>
            </a:endParaRPr>
          </a:p>
          <a:p>
            <a:pPr algn="ctr"/>
            <a:r>
              <a:rPr lang="es-ES" b="1" dirty="0" smtClean="0"/>
              <a:t>BUENA INFORMACIÓN</a:t>
            </a:r>
            <a:endParaRPr lang="en-US" b="1" dirty="0" smtClean="0"/>
          </a:p>
          <a:p>
            <a:pPr marL="320040" indent="-320040">
              <a:buFont typeface="Arial" panose="020B0604020202020204" pitchFamily="34" charset="0"/>
              <a:buChar char="•"/>
            </a:pPr>
            <a:r>
              <a:rPr lang="en-US" dirty="0" err="1" smtClean="0"/>
              <a:t>oportuna</a:t>
            </a:r>
            <a:r>
              <a:rPr lang="en-US" dirty="0" smtClean="0"/>
              <a:t>, </a:t>
            </a:r>
            <a:r>
              <a:rPr lang="en-US" dirty="0" err="1" smtClean="0"/>
              <a:t>objetiva</a:t>
            </a:r>
            <a:r>
              <a:rPr lang="en-US" dirty="0" smtClean="0"/>
              <a:t>, </a:t>
            </a:r>
            <a:r>
              <a:rPr lang="en-US" dirty="0" err="1" smtClean="0"/>
              <a:t>independiente</a:t>
            </a:r>
            <a:r>
              <a:rPr lang="en-US" dirty="0" smtClean="0"/>
              <a:t>, sin agenda </a:t>
            </a:r>
            <a:r>
              <a:rPr lang="en-US" dirty="0" err="1" smtClean="0"/>
              <a:t>ninguna</a:t>
            </a:r>
            <a:endParaRPr lang="en-US" dirty="0" smtClean="0"/>
          </a:p>
          <a:p>
            <a:pPr marL="320040" indent="-320040">
              <a:buFont typeface="Arial" panose="020B0604020202020204" pitchFamily="34" charset="0"/>
              <a:buChar char="•"/>
            </a:pPr>
            <a:r>
              <a:rPr lang="en-US" dirty="0" err="1" smtClean="0"/>
              <a:t>transparente</a:t>
            </a:r>
            <a:r>
              <a:rPr lang="en-US" dirty="0" smtClean="0"/>
              <a:t>, </a:t>
            </a:r>
            <a:r>
              <a:rPr lang="en-US" dirty="0" err="1" smtClean="0"/>
              <a:t>honesta</a:t>
            </a:r>
            <a:r>
              <a:rPr lang="en-US" dirty="0" smtClean="0"/>
              <a:t> (</a:t>
            </a:r>
            <a:r>
              <a:rPr lang="en-US" dirty="0" err="1" smtClean="0"/>
              <a:t>separando</a:t>
            </a:r>
            <a:r>
              <a:rPr lang="en-US" dirty="0" smtClean="0"/>
              <a:t> lo que se </a:t>
            </a:r>
            <a:r>
              <a:rPr lang="en-US" dirty="0" err="1" smtClean="0"/>
              <a:t>sabe</a:t>
            </a:r>
            <a:r>
              <a:rPr lang="en-US" dirty="0" smtClean="0"/>
              <a:t>, lo que se </a:t>
            </a:r>
            <a:r>
              <a:rPr lang="en-US" dirty="0" err="1" smtClean="0"/>
              <a:t>piensa</a:t>
            </a:r>
            <a:r>
              <a:rPr lang="en-US" dirty="0" smtClean="0"/>
              <a:t>, y lo que se </a:t>
            </a:r>
            <a:r>
              <a:rPr lang="en-US" dirty="0" err="1" smtClean="0"/>
              <a:t>especula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 algn="ctr"/>
            <a:r>
              <a:rPr lang="es-ES" b="1" dirty="0" smtClean="0"/>
              <a:t>ÚTIL Y RELEVANTE</a:t>
            </a:r>
            <a:endParaRPr lang="en-US" b="1" dirty="0" smtClean="0"/>
          </a:p>
          <a:p>
            <a:pPr marL="320040" lvl="1" indent="-320040">
              <a:buFont typeface="Arial" panose="020B0604020202020204" pitchFamily="34" charset="0"/>
              <a:buChar char="•"/>
            </a:pPr>
            <a:r>
              <a:rPr lang="en-US" dirty="0" err="1" smtClean="0"/>
              <a:t>enfocada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i="1" dirty="0" err="1" smtClean="0"/>
              <a:t>impulsores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diferenciando</a:t>
            </a:r>
            <a:r>
              <a:rPr lang="en-US" dirty="0" smtClean="0"/>
              <a:t> </a:t>
            </a:r>
            <a:r>
              <a:rPr lang="en-US" dirty="0" err="1" smtClean="0"/>
              <a:t>causas</a:t>
            </a:r>
            <a:r>
              <a:rPr lang="en-US" dirty="0" smtClean="0"/>
              <a:t>/</a:t>
            </a:r>
            <a:r>
              <a:rPr lang="en-US" dirty="0" err="1" smtClean="0"/>
              <a:t>efectos</a:t>
            </a:r>
            <a:r>
              <a:rPr lang="en-US" dirty="0" smtClean="0"/>
              <a:t>, </a:t>
            </a:r>
            <a:r>
              <a:rPr lang="en-US" dirty="0" err="1" smtClean="0"/>
              <a:t>síntomas</a:t>
            </a:r>
            <a:r>
              <a:rPr lang="en-US" dirty="0" smtClean="0"/>
              <a:t>/</a:t>
            </a:r>
            <a:r>
              <a:rPr lang="en-US" dirty="0" err="1" smtClean="0"/>
              <a:t>enfermedades</a:t>
            </a:r>
            <a:r>
              <a:rPr lang="en-US" dirty="0" smtClean="0"/>
              <a:t>)</a:t>
            </a:r>
          </a:p>
          <a:p>
            <a:pPr marL="320040" lvl="1" indent="-320040">
              <a:buFont typeface="Arial" panose="020B0604020202020204" pitchFamily="34" charset="0"/>
              <a:buChar char="•"/>
            </a:pPr>
            <a:r>
              <a:rPr lang="es-ES" dirty="0" smtClean="0"/>
              <a:t>identificando los </a:t>
            </a:r>
            <a:r>
              <a:rPr lang="es-ES" i="1" dirty="0" smtClean="0"/>
              <a:t>tendencias</a:t>
            </a:r>
            <a:endParaRPr lang="en-US" i="1" dirty="0" smtClean="0"/>
          </a:p>
          <a:p>
            <a:pPr marL="320040" lvl="1" indent="-320040">
              <a:buFont typeface="Arial" panose="020B0604020202020204" pitchFamily="34" charset="0"/>
              <a:buChar char="•"/>
            </a:pPr>
            <a:r>
              <a:rPr lang="en-US" dirty="0" err="1" smtClean="0"/>
              <a:t>produciendo</a:t>
            </a:r>
            <a:r>
              <a:rPr lang="en-US" dirty="0" smtClean="0"/>
              <a:t> </a:t>
            </a:r>
            <a:r>
              <a:rPr lang="en-US" i="1" dirty="0" err="1" smtClean="0"/>
              <a:t>escenarios</a:t>
            </a:r>
            <a:r>
              <a:rPr lang="en-US" i="1" dirty="0" smtClean="0"/>
              <a:t> </a:t>
            </a:r>
            <a:r>
              <a:rPr lang="en-US" dirty="0" err="1" smtClean="0"/>
              <a:t>realistas</a:t>
            </a:r>
            <a:r>
              <a:rPr lang="en-US" dirty="0" smtClean="0"/>
              <a:t> (con </a:t>
            </a:r>
            <a:r>
              <a:rPr lang="en-US" i="1" dirty="0" err="1" smtClean="0"/>
              <a:t>probabilidades</a:t>
            </a:r>
            <a:r>
              <a:rPr lang="en-US" i="1" dirty="0" smtClean="0"/>
              <a:t> </a:t>
            </a:r>
            <a:r>
              <a:rPr lang="en-US" dirty="0" err="1" smtClean="0"/>
              <a:t>realistas</a:t>
            </a:r>
            <a:r>
              <a:rPr lang="en-US" dirty="0" smtClean="0"/>
              <a:t>) – con </a:t>
            </a:r>
            <a:r>
              <a:rPr lang="en-US" i="1" dirty="0" err="1" smtClean="0"/>
              <a:t>alternativos</a:t>
            </a:r>
            <a:r>
              <a:rPr lang="en-US" i="1" dirty="0" smtClean="0"/>
              <a:t> </a:t>
            </a:r>
            <a:r>
              <a:rPr lang="en-US" dirty="0" smtClean="0"/>
              <a:t>y </a:t>
            </a:r>
            <a:r>
              <a:rPr lang="en-US" i="1" dirty="0" err="1" smtClean="0"/>
              <a:t>comodines</a:t>
            </a:r>
            <a:endParaRPr lang="en-US" dirty="0" smtClean="0"/>
          </a:p>
          <a:p>
            <a:pPr marL="320040" indent="-320040">
              <a:buFont typeface="Arial" pitchFamily="34" charset="0"/>
              <a:buChar char="•"/>
            </a:pPr>
            <a:r>
              <a:rPr lang="en-US" dirty="0" smtClean="0"/>
              <a:t>confidential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0" y="5628237"/>
            <a:ext cx="24677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Éste</a:t>
            </a:r>
            <a:r>
              <a:rPr lang="en-US" b="1" dirty="0" smtClean="0"/>
              <a:t> </a:t>
            </a:r>
            <a:r>
              <a:rPr lang="en-US" b="1" dirty="0" err="1" smtClean="0"/>
              <a:t>es</a:t>
            </a:r>
            <a:r>
              <a:rPr lang="en-US" b="1" dirty="0" smtClean="0"/>
              <a:t> </a:t>
            </a:r>
            <a:r>
              <a:rPr lang="en-US" b="1" dirty="0" err="1" smtClean="0"/>
              <a:t>nuestro</a:t>
            </a:r>
            <a:r>
              <a:rPr lang="en-US" b="1" dirty="0" smtClean="0"/>
              <a:t> </a:t>
            </a:r>
            <a:r>
              <a:rPr lang="en-US" b="1" dirty="0" err="1" smtClean="0"/>
              <a:t>modelo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029482"/>
              </p:ext>
            </p:extLst>
          </p:nvPr>
        </p:nvGraphicFramePr>
        <p:xfrm>
          <a:off x="609600" y="593348"/>
          <a:ext cx="7735035" cy="55381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600"/>
                <a:gridCol w="685800"/>
                <a:gridCol w="2743200"/>
                <a:gridCol w="1791435"/>
              </a:tblGrid>
              <a:tr h="1027066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Structure of a Simple-form Analytic Article</a:t>
                      </a:r>
                    </a:p>
                    <a:p>
                      <a:pPr algn="ctr"/>
                      <a:r>
                        <a:rPr lang="en-US" sz="1400" i="1" dirty="0" smtClean="0"/>
                        <a:t>Main, Basic</a:t>
                      </a:r>
                      <a:r>
                        <a:rPr lang="en-US" sz="1400" i="1" baseline="0" dirty="0" smtClean="0"/>
                        <a:t> Elements to Satisfy Your Audience’s Needs</a:t>
                      </a:r>
                      <a:endParaRPr lang="en-US" sz="14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20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     Reader’s Needs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Structural</a:t>
                      </a:r>
                      <a:r>
                        <a:rPr lang="en-US" sz="2000" baseline="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 </a:t>
                      </a:r>
                      <a:r>
                        <a:rPr lang="en-US" sz="20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Element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Clear, meaningful</a:t>
                      </a:r>
                      <a:r>
                        <a:rPr lang="en-US" sz="2000" baseline="0" dirty="0" smtClean="0"/>
                        <a:t> summary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Thesis – BLUF 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One</a:t>
                      </a:r>
                      <a:r>
                        <a:rPr lang="en-US" sz="1600" baseline="0" dirty="0" smtClean="0"/>
                        <a:t> sentence or short paragraph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Enough</a:t>
                      </a:r>
                      <a:r>
                        <a:rPr lang="en-US" sz="2000" baseline="0" dirty="0" smtClean="0"/>
                        <a:t> facts to understand phenomenon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Factual snapshot, validation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Perhaps one</a:t>
                      </a:r>
                      <a:r>
                        <a:rPr lang="en-US" sz="1600" baseline="0" dirty="0" smtClean="0"/>
                        <a:t> quarter of paper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Grasp</a:t>
                      </a:r>
                      <a:r>
                        <a:rPr lang="en-US" sz="2000" baseline="0" dirty="0" smtClean="0"/>
                        <a:t> of w</a:t>
                      </a:r>
                      <a:r>
                        <a:rPr lang="en-US" sz="2000" dirty="0" smtClean="0"/>
                        <a:t>hy</a:t>
                      </a:r>
                      <a:r>
                        <a:rPr lang="en-US" sz="2000" baseline="0" dirty="0" smtClean="0"/>
                        <a:t> and how it’s happening</a:t>
                      </a:r>
                      <a:endParaRPr lang="en-US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Drivers and trends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Perhaps</a:t>
                      </a:r>
                      <a:r>
                        <a:rPr lang="en-US" sz="1600" baseline="0" dirty="0" smtClean="0"/>
                        <a:t> one half</a:t>
                      </a:r>
                      <a:br>
                        <a:rPr lang="en-US" sz="1600" baseline="0" dirty="0" smtClean="0"/>
                      </a:br>
                      <a:r>
                        <a:rPr lang="en-US" sz="1600" baseline="0" dirty="0" smtClean="0"/>
                        <a:t>of paper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 smtClean="0"/>
                        <a:t>Idea</a:t>
                      </a:r>
                      <a:r>
                        <a:rPr lang="en-US" sz="2000" baseline="0" dirty="0" smtClean="0"/>
                        <a:t> of w</a:t>
                      </a:r>
                      <a:r>
                        <a:rPr lang="en-US" sz="2000" dirty="0" smtClean="0"/>
                        <a:t>hat will happen and what else could happen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Scenarios,</a:t>
                      </a:r>
                      <a:r>
                        <a:rPr lang="en-US" sz="2000" baseline="0" dirty="0" smtClean="0"/>
                        <a:t> Alternatives, and “Wild Cards”</a:t>
                      </a:r>
                      <a:endParaRPr 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Perhaps one quarter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Why it’s important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Implications</a:t>
                      </a:r>
                      <a:br>
                        <a:rPr lang="en-US" sz="2000" dirty="0" smtClean="0"/>
                      </a:br>
                      <a:endParaRPr lang="en-US" sz="2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Right Arrow 14"/>
          <p:cNvSpPr/>
          <p:nvPr/>
        </p:nvSpPr>
        <p:spPr>
          <a:xfrm>
            <a:off x="3326422" y="2276390"/>
            <a:ext cx="228600" cy="131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3332283" y="3171840"/>
            <a:ext cx="228600" cy="131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3320561" y="3998428"/>
            <a:ext cx="228600" cy="131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3308838" y="4793735"/>
            <a:ext cx="228600" cy="131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3285390" y="5562600"/>
            <a:ext cx="228600" cy="131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6248400" y="4648200"/>
            <a:ext cx="304800" cy="1045591"/>
          </a:xfrm>
          <a:prstGeom prst="rightBrace">
            <a:avLst>
              <a:gd name="adj1" fmla="val 8333"/>
              <a:gd name="adj2" fmla="val 5089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82000" y="347330"/>
            <a:ext cx="4572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B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F7E9-B21C-49A0-9EC6-892F6C75947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0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2FFB3-6428-49CC-BD7E-46B07E30D1EE}" type="slidenum">
              <a:rPr lang="en-US"/>
              <a:pPr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31692" y="-666936"/>
            <a:ext cx="6639439" cy="822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574349" y="195590"/>
            <a:ext cx="4572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C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7856819" y="5420927"/>
            <a:ext cx="17588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Fulton Armstrong - AMAEIC</a:t>
            </a:r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8458200" y="650094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7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7204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43000"/>
            <a:ext cx="3886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la </a:t>
            </a:r>
            <a:r>
              <a:rPr lang="en-US" dirty="0" err="1" smtClean="0"/>
              <a:t>prevenimos</a:t>
            </a:r>
            <a:r>
              <a:rPr lang="en-US" dirty="0" smtClean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Emplear</a:t>
            </a:r>
            <a:r>
              <a:rPr lang="en-US" dirty="0" smtClean="0"/>
              <a:t> </a:t>
            </a:r>
            <a:r>
              <a:rPr lang="en-US" dirty="0" err="1" smtClean="0"/>
              <a:t>buen</a:t>
            </a:r>
            <a:r>
              <a:rPr lang="en-US" dirty="0" smtClean="0"/>
              <a:t> arte del </a:t>
            </a:r>
            <a:r>
              <a:rPr lang="en-US" dirty="0" err="1" smtClean="0"/>
              <a:t>oficio</a:t>
            </a:r>
            <a:r>
              <a:rPr lang="en-US" dirty="0" smtClean="0"/>
              <a:t> – con </a:t>
            </a:r>
            <a:r>
              <a:rPr lang="en-US" dirty="0" err="1" smtClean="0"/>
              <a:t>transparencia</a:t>
            </a:r>
            <a:endParaRPr lang="en-US" dirty="0" smtClean="0"/>
          </a:p>
          <a:p>
            <a:pPr marL="822960" lvl="2">
              <a:buFont typeface="Arial" panose="020B0604020202020204" pitchFamily="34" charset="0"/>
              <a:buChar char="•"/>
            </a:pPr>
            <a:r>
              <a:rPr lang="en-US" dirty="0" smtClean="0"/>
              <a:t> 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honestos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endParaRPr lang="en-US" dirty="0" smtClean="0"/>
          </a:p>
          <a:p>
            <a:pPr marL="822960" lvl="2">
              <a:buFont typeface="Arial" panose="020B0604020202020204" pitchFamily="34" charset="0"/>
              <a:buChar char="•"/>
            </a:pPr>
            <a:r>
              <a:rPr lang="en-US" dirty="0" smtClean="0"/>
              <a:t>  </a:t>
            </a:r>
            <a:r>
              <a:rPr lang="en-US" dirty="0" err="1" smtClean="0"/>
              <a:t>Poner</a:t>
            </a:r>
            <a:r>
              <a:rPr lang="en-US" dirty="0" smtClean="0"/>
              <a:t> al </a:t>
            </a:r>
            <a:r>
              <a:rPr lang="en-US" dirty="0" err="1" smtClean="0"/>
              <a:t>lado</a:t>
            </a:r>
            <a:r>
              <a:rPr lang="en-US" dirty="0" smtClean="0"/>
              <a:t> </a:t>
            </a:r>
            <a:r>
              <a:rPr lang="en-US" dirty="0" err="1" smtClean="0"/>
              <a:t>preferencias</a:t>
            </a:r>
            <a:r>
              <a:rPr lang="en-US" dirty="0" smtClean="0"/>
              <a:t> </a:t>
            </a:r>
            <a:r>
              <a:rPr lang="en-US" dirty="0" err="1" smtClean="0"/>
              <a:t>institucionales</a:t>
            </a:r>
            <a:endParaRPr lang="en-US" dirty="0" smtClean="0"/>
          </a:p>
          <a:p>
            <a:pPr marL="822960" lvl="2">
              <a:buFont typeface="Arial" panose="020B0604020202020204" pitchFamily="34" charset="0"/>
              <a:buChar char="•"/>
            </a:pPr>
            <a:r>
              <a:rPr lang="en-US" dirty="0" smtClean="0"/>
              <a:t>  </a:t>
            </a:r>
            <a:r>
              <a:rPr lang="en-US" dirty="0" err="1" smtClean="0"/>
              <a:t>Resistir</a:t>
            </a:r>
            <a:r>
              <a:rPr lang="en-US" dirty="0" smtClean="0"/>
              <a:t> </a:t>
            </a:r>
            <a:r>
              <a:rPr lang="en-US" dirty="0" err="1" smtClean="0"/>
              <a:t>tentación</a:t>
            </a:r>
            <a:r>
              <a:rPr lang="en-US" dirty="0" smtClean="0"/>
              <a:t> de </a:t>
            </a:r>
            <a:r>
              <a:rPr lang="en-US" dirty="0" err="1" smtClean="0"/>
              <a:t>acceso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Mantenernos</a:t>
            </a:r>
            <a:r>
              <a:rPr lang="en-US" dirty="0" smtClean="0"/>
              <a:t> al </a:t>
            </a:r>
            <a:r>
              <a:rPr lang="en-US" dirty="0" err="1" smtClean="0"/>
              <a:t>tanto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políticas</a:t>
            </a:r>
            <a:r>
              <a:rPr lang="en-US" dirty="0" smtClean="0"/>
              <a:t> y la </a:t>
            </a:r>
            <a:r>
              <a:rPr lang="en-US" dirty="0" err="1" smtClean="0"/>
              <a:t>política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Pensar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un </a:t>
            </a:r>
            <a:r>
              <a:rPr lang="en-US" dirty="0" err="1" smtClean="0"/>
              <a:t>decisor</a:t>
            </a:r>
            <a:r>
              <a:rPr lang="en-US" dirty="0" smtClean="0"/>
              <a:t> o </a:t>
            </a:r>
            <a:r>
              <a:rPr lang="en-US" dirty="0" err="1" smtClean="0"/>
              <a:t>político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Enfocarnos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“</a:t>
            </a:r>
            <a:r>
              <a:rPr lang="en-US" dirty="0" err="1" smtClean="0"/>
              <a:t>intereses</a:t>
            </a:r>
            <a:r>
              <a:rPr lang="en-US" dirty="0" smtClean="0"/>
              <a:t> </a:t>
            </a:r>
            <a:r>
              <a:rPr lang="en-US" dirty="0" err="1" smtClean="0"/>
              <a:t>nacionales</a:t>
            </a:r>
            <a:r>
              <a:rPr lang="en-US" dirty="0" smtClean="0"/>
              <a:t>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Respetar</a:t>
            </a:r>
            <a:r>
              <a:rPr lang="en-US" dirty="0" smtClean="0"/>
              <a:t> </a:t>
            </a:r>
            <a:r>
              <a:rPr lang="en-US" dirty="0" err="1" smtClean="0"/>
              <a:t>perspectivas</a:t>
            </a:r>
            <a:r>
              <a:rPr lang="en-US" dirty="0" smtClean="0"/>
              <a:t> </a:t>
            </a:r>
            <a:r>
              <a:rPr lang="en-US" dirty="0" err="1" smtClean="0"/>
              <a:t>ajenas</a:t>
            </a:r>
            <a:r>
              <a:rPr lang="en-US" dirty="0" smtClean="0"/>
              <a:t>; </a:t>
            </a:r>
            <a:r>
              <a:rPr lang="en-US" dirty="0" err="1" smtClean="0"/>
              <a:t>respetar</a:t>
            </a:r>
            <a:r>
              <a:rPr lang="en-US" dirty="0" smtClean="0"/>
              <a:t> </a:t>
            </a:r>
            <a:r>
              <a:rPr lang="en-US" dirty="0" err="1" smtClean="0"/>
              <a:t>procesos</a:t>
            </a:r>
            <a:r>
              <a:rPr lang="en-US" dirty="0" smtClean="0"/>
              <a:t> e </a:t>
            </a:r>
            <a:r>
              <a:rPr lang="en-US" dirty="0" err="1" smtClean="0"/>
              <a:t>instituciones</a:t>
            </a:r>
            <a:r>
              <a:rPr lang="en-US" dirty="0" smtClean="0"/>
              <a:t>; </a:t>
            </a:r>
            <a:r>
              <a:rPr lang="en-US" dirty="0" err="1" smtClean="0"/>
              <a:t>respetar</a:t>
            </a:r>
            <a:r>
              <a:rPr lang="en-US" dirty="0" smtClean="0"/>
              <a:t> la </a:t>
            </a:r>
            <a:r>
              <a:rPr lang="en-US" dirty="0" err="1" smtClean="0"/>
              <a:t>democracia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4887"/>
            <a:ext cx="8229600" cy="461665"/>
          </a:xfrm>
        </p:spPr>
        <p:txBody>
          <a:bodyPr wrap="square">
            <a:spAutoFit/>
          </a:bodyPr>
          <a:lstStyle/>
          <a:p>
            <a:pPr algn="l"/>
            <a:r>
              <a:rPr lang="en-US" sz="2400" dirty="0" err="1" smtClean="0"/>
              <a:t>Politicización</a:t>
            </a:r>
            <a:endParaRPr lang="en-US" sz="3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Fulton Armstrong - AMAIEC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724400" y="533400"/>
            <a:ext cx="335280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err="1" smtClean="0"/>
              <a:t>Nuestro</a:t>
            </a:r>
            <a:r>
              <a:rPr lang="en-US" sz="2400" dirty="0" smtClean="0"/>
              <a:t> valor </a:t>
            </a:r>
            <a:r>
              <a:rPr lang="en-US" sz="2400" dirty="0" err="1" smtClean="0"/>
              <a:t>añadido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1219200"/>
            <a:ext cx="43434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¿</a:t>
            </a:r>
            <a:r>
              <a:rPr lang="en-US" dirty="0" err="1" smtClean="0"/>
              <a:t>Cúal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contribución</a:t>
            </a:r>
            <a:r>
              <a:rPr lang="en-US" dirty="0" smtClean="0"/>
              <a:t> especial?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¿La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secreta</a:t>
            </a:r>
            <a:r>
              <a:rPr lang="en-US" dirty="0" smtClean="0"/>
              <a:t>/</a:t>
            </a:r>
            <a:r>
              <a:rPr lang="en-US" dirty="0" err="1" smtClean="0"/>
              <a:t>clandestina</a:t>
            </a:r>
            <a:r>
              <a:rPr lang="en-US" dirty="0" smtClean="0"/>
              <a:t>? 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¿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pericia</a:t>
            </a:r>
            <a:r>
              <a:rPr lang="en-US" dirty="0" smtClean="0"/>
              <a:t>?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¿Que </a:t>
            </a:r>
            <a:r>
              <a:rPr lang="en-US" dirty="0" err="1" smtClean="0"/>
              <a:t>nuestro</a:t>
            </a:r>
            <a:r>
              <a:rPr lang="en-US" dirty="0" smtClean="0"/>
              <a:t> </a:t>
            </a:r>
            <a:r>
              <a:rPr lang="en-US" dirty="0" err="1" smtClean="0"/>
              <a:t>producto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oportuno</a:t>
            </a:r>
            <a:r>
              <a:rPr lang="en-US" dirty="0" smtClean="0"/>
              <a:t>?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¿Que no </a:t>
            </a:r>
            <a:r>
              <a:rPr lang="en-US" dirty="0" err="1" smtClean="0"/>
              <a:t>tenemos</a:t>
            </a:r>
            <a:r>
              <a:rPr lang="en-US" dirty="0" smtClean="0"/>
              <a:t> agenda?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¿</a:t>
            </a:r>
            <a:r>
              <a:rPr lang="en-US" dirty="0" err="1" smtClean="0"/>
              <a:t>Nuestro</a:t>
            </a:r>
            <a:r>
              <a:rPr lang="en-US" dirty="0" smtClean="0"/>
              <a:t> arte del </a:t>
            </a:r>
            <a:r>
              <a:rPr lang="en-US" dirty="0" err="1" smtClean="0"/>
              <a:t>oficio</a:t>
            </a:r>
            <a:r>
              <a:rPr lang="en-US" dirty="0" smtClean="0"/>
              <a:t> </a:t>
            </a:r>
            <a:r>
              <a:rPr lang="en-US" dirty="0" err="1" smtClean="0"/>
              <a:t>rigoroso</a:t>
            </a:r>
            <a:r>
              <a:rPr lang="en-US" dirty="0"/>
              <a:t>?</a:t>
            </a:r>
            <a:endParaRPr lang="en-US" dirty="0" smtClean="0"/>
          </a:p>
          <a:p>
            <a:pPr algn="ctr">
              <a:spcAft>
                <a:spcPts val="1200"/>
              </a:spcAft>
            </a:pP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¿Somos más que un medio interno para las noticias, en competencia con los medios masivos?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2521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974807"/>
              </p:ext>
            </p:extLst>
          </p:nvPr>
        </p:nvGraphicFramePr>
        <p:xfrm>
          <a:off x="843516" y="2286000"/>
          <a:ext cx="7462284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3664"/>
                <a:gridCol w="5188620"/>
              </a:tblGrid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600" b="1" dirty="0">
                          <a:solidFill>
                            <a:schemeClr val="tx1"/>
                          </a:solidFill>
                          <a:effectLst/>
                        </a:rPr>
                        <a:t>El tema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Informaci</a:t>
                      </a:r>
                      <a:r>
                        <a:rPr lang="es-ES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ón</a:t>
                      </a:r>
                      <a:r>
                        <a:rPr lang="es-ES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/análisis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600" b="1" dirty="0">
                          <a:solidFill>
                            <a:schemeClr val="tx1"/>
                          </a:solidFill>
                          <a:effectLst/>
                        </a:rPr>
                        <a:t>Los </a:t>
                      </a:r>
                      <a:r>
                        <a:rPr lang="es-US" sz="1600" b="1" dirty="0" smtClean="0">
                          <a:solidFill>
                            <a:schemeClr val="tx1"/>
                          </a:solidFill>
                          <a:effectLst/>
                        </a:rPr>
                        <a:t>intereses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600" b="1" dirty="0">
                          <a:solidFill>
                            <a:schemeClr val="tx1"/>
                          </a:solidFill>
                          <a:effectLst/>
                        </a:rPr>
                        <a:t>Las opciones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600" b="1" dirty="0">
                          <a:solidFill>
                            <a:schemeClr val="tx1"/>
                          </a:solidFill>
                          <a:effectLst/>
                        </a:rPr>
                        <a:t>La inteligencia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43516" y="1523999"/>
            <a:ext cx="53569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¿</a:t>
            </a:r>
            <a:r>
              <a:rPr lang="en-US" sz="2400" dirty="0" err="1" smtClean="0"/>
              <a:t>Qué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lo que </a:t>
            </a:r>
            <a:r>
              <a:rPr lang="en-US" sz="2400" dirty="0" err="1" smtClean="0"/>
              <a:t>tu</a:t>
            </a:r>
            <a:r>
              <a:rPr lang="en-US" sz="2400" dirty="0" smtClean="0"/>
              <a:t> </a:t>
            </a:r>
            <a:r>
              <a:rPr lang="en-US" sz="2400" dirty="0" err="1" smtClean="0"/>
              <a:t>decisor</a:t>
            </a:r>
            <a:r>
              <a:rPr lang="en-US" sz="2400" dirty="0" smtClean="0"/>
              <a:t> </a:t>
            </a:r>
            <a:r>
              <a:rPr lang="en-US" sz="2400" dirty="0" err="1" smtClean="0"/>
              <a:t>necesita</a:t>
            </a:r>
            <a:r>
              <a:rPr lang="en-US" sz="2400" dirty="0" smtClean="0"/>
              <a:t> saber?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305800" y="381000"/>
            <a:ext cx="4572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D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690759" y="904220"/>
            <a:ext cx="3576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Equipo</a:t>
            </a:r>
            <a:r>
              <a:rPr lang="en-US" dirty="0" smtClean="0"/>
              <a:t>:  ________  y ___________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452829"/>
            <a:ext cx="3166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Presentaci</a:t>
            </a:r>
            <a:r>
              <a:rPr lang="es-ES" sz="2400" dirty="0" err="1" smtClean="0"/>
              <a:t>ón</a:t>
            </a:r>
            <a:r>
              <a:rPr lang="es-ES" sz="2400" dirty="0" smtClean="0"/>
              <a:t> de análisis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5062-4662-4D6B-BB38-DB7C890070DF}" type="slidenum">
              <a:rPr lang="en-US" smtClean="0"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/>
              <a:t>Fulton Armstrong - AMAIEC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51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1512</Words>
  <Application>Microsoft Office PowerPoint</Application>
  <PresentationFormat>On-screen Show (4:3)</PresentationFormat>
  <Paragraphs>262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Producto de Inteligencia  Brindando inteligencia de calidad a decisores</vt:lpstr>
      <vt:lpstr>Nuestra 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Politicización</vt:lpstr>
      <vt:lpstr>PowerPoint Presentation</vt:lpstr>
      <vt:lpstr>PowerPoint Presentation</vt:lpstr>
      <vt:lpstr>PowerPoint Presentation</vt:lpstr>
      <vt:lpstr>¿Qué es el arte del oficio analítico?</vt:lpstr>
      <vt:lpstr>¿Qué es el arte del oficio?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fulton</dc:creator>
  <cp:lastModifiedBy>fulton</cp:lastModifiedBy>
  <cp:revision>32</cp:revision>
  <cp:lastPrinted>2017-06-11T19:39:06Z</cp:lastPrinted>
  <dcterms:created xsi:type="dcterms:W3CDTF">2017-06-09T01:34:12Z</dcterms:created>
  <dcterms:modified xsi:type="dcterms:W3CDTF">2017-06-11T20:33:45Z</dcterms:modified>
</cp:coreProperties>
</file>