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4"/>
  </p:notesMasterIdLst>
  <p:handoutMasterIdLst>
    <p:handoutMasterId r:id="rId95"/>
  </p:handoutMasterIdLst>
  <p:sldIdLst>
    <p:sldId id="1590" r:id="rId2"/>
    <p:sldId id="1561" r:id="rId3"/>
    <p:sldId id="442" r:id="rId4"/>
    <p:sldId id="446" r:id="rId5"/>
    <p:sldId id="448" r:id="rId6"/>
    <p:sldId id="1563" r:id="rId7"/>
    <p:sldId id="1565" r:id="rId8"/>
    <p:sldId id="853" r:id="rId9"/>
    <p:sldId id="450" r:id="rId10"/>
    <p:sldId id="1566" r:id="rId11"/>
    <p:sldId id="449" r:id="rId12"/>
    <p:sldId id="1567" r:id="rId13"/>
    <p:sldId id="1568" r:id="rId14"/>
    <p:sldId id="1562" r:id="rId15"/>
    <p:sldId id="856" r:id="rId16"/>
    <p:sldId id="857" r:id="rId17"/>
    <p:sldId id="1569" r:id="rId18"/>
    <p:sldId id="1570" r:id="rId19"/>
    <p:sldId id="1571" r:id="rId20"/>
    <p:sldId id="1038" r:id="rId21"/>
    <p:sldId id="1539" r:id="rId22"/>
    <p:sldId id="1045" r:id="rId23"/>
    <p:sldId id="1572" r:id="rId24"/>
    <p:sldId id="1573" r:id="rId25"/>
    <p:sldId id="1575" r:id="rId26"/>
    <p:sldId id="1574" r:id="rId27"/>
    <p:sldId id="409" r:id="rId28"/>
    <p:sldId id="410" r:id="rId29"/>
    <p:sldId id="1449" r:id="rId30"/>
    <p:sldId id="1579" r:id="rId31"/>
    <p:sldId id="1581" r:id="rId32"/>
    <p:sldId id="1584" r:id="rId33"/>
    <p:sldId id="1583" r:id="rId34"/>
    <p:sldId id="1585" r:id="rId35"/>
    <p:sldId id="1580" r:id="rId36"/>
    <p:sldId id="1586" r:id="rId37"/>
    <p:sldId id="1587" r:id="rId38"/>
    <p:sldId id="1588" r:id="rId39"/>
    <p:sldId id="1578" r:id="rId40"/>
    <p:sldId id="1775" r:id="rId41"/>
    <p:sldId id="1576" r:id="rId42"/>
    <p:sldId id="1776" r:id="rId43"/>
    <p:sldId id="672" r:id="rId44"/>
    <p:sldId id="650" r:id="rId45"/>
    <p:sldId id="1553" r:id="rId46"/>
    <p:sldId id="1554" r:id="rId47"/>
    <p:sldId id="1459" r:id="rId48"/>
    <p:sldId id="1517" r:id="rId49"/>
    <p:sldId id="1048" r:id="rId50"/>
    <p:sldId id="1555" r:id="rId51"/>
    <p:sldId id="670" r:id="rId52"/>
    <p:sldId id="1557" r:id="rId53"/>
    <p:sldId id="692" r:id="rId54"/>
    <p:sldId id="1538" r:id="rId55"/>
    <p:sldId id="1523" r:id="rId56"/>
    <p:sldId id="1592" r:id="rId57"/>
    <p:sldId id="611" r:id="rId58"/>
    <p:sldId id="728" r:id="rId59"/>
    <p:sldId id="1526" r:id="rId60"/>
    <p:sldId id="1652" r:id="rId61"/>
    <p:sldId id="612" r:id="rId62"/>
    <p:sldId id="1527" r:id="rId63"/>
    <p:sldId id="1648" r:id="rId64"/>
    <p:sldId id="1540" r:id="rId65"/>
    <p:sldId id="1471" r:id="rId66"/>
    <p:sldId id="1472" r:id="rId67"/>
    <p:sldId id="818" r:id="rId68"/>
    <p:sldId id="730" r:id="rId69"/>
    <p:sldId id="738" r:id="rId70"/>
    <p:sldId id="1650" r:id="rId71"/>
    <p:sldId id="847" r:id="rId72"/>
    <p:sldId id="280" r:id="rId73"/>
    <p:sldId id="741" r:id="rId74"/>
    <p:sldId id="735" r:id="rId75"/>
    <p:sldId id="736" r:id="rId76"/>
    <p:sldId id="754" r:id="rId77"/>
    <p:sldId id="755" r:id="rId78"/>
    <p:sldId id="739" r:id="rId79"/>
    <p:sldId id="1771" r:id="rId80"/>
    <p:sldId id="1772" r:id="rId81"/>
    <p:sldId id="743" r:id="rId82"/>
    <p:sldId id="904" r:id="rId83"/>
    <p:sldId id="437" r:id="rId84"/>
    <p:sldId id="756" r:id="rId85"/>
    <p:sldId id="757" r:id="rId86"/>
    <p:sldId id="260" r:id="rId87"/>
    <p:sldId id="854" r:id="rId88"/>
    <p:sldId id="1643" r:id="rId89"/>
    <p:sldId id="1558" r:id="rId90"/>
    <p:sldId id="855" r:id="rId91"/>
    <p:sldId id="388" r:id="rId92"/>
    <p:sldId id="1777" r:id="rId93"/>
  </p:sldIdLst>
  <p:sldSz cx="9144000" cy="6858000" type="screen4x3"/>
  <p:notesSz cx="6864350" cy="9994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  <a:srgbClr val="FFFFFF"/>
    <a:srgbClr val="640F3D"/>
    <a:srgbClr val="3B7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615BA2-78F5-45F0-A08F-D7E1ECD6588C}" v="154" dt="2025-05-05T14:20:35.4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94"/>
  </p:normalViewPr>
  <p:slideViewPr>
    <p:cSldViewPr snapToGrid="0">
      <p:cViewPr varScale="1">
        <p:scale>
          <a:sx n="104" d="100"/>
          <a:sy n="104" d="100"/>
        </p:scale>
        <p:origin x="120" y="6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handoutMaster" Target="handoutMasters/handout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10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74615BA2-78F5-45F0-A08F-D7E1ECD6588C}"/>
    <pc:docChg chg="undo custSel addSld delSld modSld">
      <pc:chgData name="Fulton A" userId="6ce49bf28c24c9be" providerId="LiveId" clId="{74615BA2-78F5-45F0-A08F-D7E1ECD6588C}" dt="2025-05-05T14:22:26.178" v="187" actId="14100"/>
      <pc:docMkLst>
        <pc:docMk/>
      </pc:docMkLst>
      <pc:sldChg chg="modSp mod">
        <pc:chgData name="Fulton A" userId="6ce49bf28c24c9be" providerId="LiveId" clId="{74615BA2-78F5-45F0-A08F-D7E1ECD6588C}" dt="2025-05-05T13:56:41.686" v="6" actId="20577"/>
        <pc:sldMkLst>
          <pc:docMk/>
          <pc:sldMk cId="2340984231" sldId="442"/>
        </pc:sldMkLst>
        <pc:spChg chg="mod">
          <ac:chgData name="Fulton A" userId="6ce49bf28c24c9be" providerId="LiveId" clId="{74615BA2-78F5-45F0-A08F-D7E1ECD6588C}" dt="2025-05-05T13:56:41.686" v="6" actId="20577"/>
          <ac:spMkLst>
            <pc:docMk/>
            <pc:sldMk cId="2340984231" sldId="442"/>
            <ac:spMk id="3" creationId="{4E039B0E-EE68-8A28-A8A9-E02D6667B620}"/>
          </ac:spMkLst>
        </pc:spChg>
      </pc:sldChg>
      <pc:sldChg chg="modSp">
        <pc:chgData name="Fulton A" userId="6ce49bf28c24c9be" providerId="LiveId" clId="{74615BA2-78F5-45F0-A08F-D7E1ECD6588C}" dt="2025-05-05T13:57:25.749" v="18" actId="20577"/>
        <pc:sldMkLst>
          <pc:docMk/>
          <pc:sldMk cId="759645081" sldId="446"/>
        </pc:sldMkLst>
        <pc:spChg chg="mod">
          <ac:chgData name="Fulton A" userId="6ce49bf28c24c9be" providerId="LiveId" clId="{74615BA2-78F5-45F0-A08F-D7E1ECD6588C}" dt="2025-05-05T13:57:25.749" v="18" actId="20577"/>
          <ac:spMkLst>
            <pc:docMk/>
            <pc:sldMk cId="759645081" sldId="446"/>
            <ac:spMk id="13" creationId="{CEC49B15-390E-408D-80EB-71A68D556ECB}"/>
          </ac:spMkLst>
        </pc:spChg>
      </pc:sldChg>
      <pc:sldChg chg="modSp mod">
        <pc:chgData name="Fulton A" userId="6ce49bf28c24c9be" providerId="LiveId" clId="{74615BA2-78F5-45F0-A08F-D7E1ECD6588C}" dt="2025-05-05T14:14:11.207" v="136" actId="14100"/>
        <pc:sldMkLst>
          <pc:docMk/>
          <pc:sldMk cId="3515887267" sldId="1048"/>
        </pc:sldMkLst>
        <pc:spChg chg="mod">
          <ac:chgData name="Fulton A" userId="6ce49bf28c24c9be" providerId="LiveId" clId="{74615BA2-78F5-45F0-A08F-D7E1ECD6588C}" dt="2025-05-05T14:14:11.207" v="136" actId="14100"/>
          <ac:spMkLst>
            <pc:docMk/>
            <pc:sldMk cId="3515887267" sldId="1048"/>
            <ac:spMk id="8" creationId="{7D0B2D0F-694A-4DAC-9ECF-5CA47055F293}"/>
          </ac:spMkLst>
        </pc:spChg>
      </pc:sldChg>
      <pc:sldChg chg="modSp mod">
        <pc:chgData name="Fulton A" userId="6ce49bf28c24c9be" providerId="LiveId" clId="{74615BA2-78F5-45F0-A08F-D7E1ECD6588C}" dt="2025-05-05T14:13:06.487" v="135" actId="1076"/>
        <pc:sldMkLst>
          <pc:docMk/>
          <pc:sldMk cId="3513097475" sldId="1459"/>
        </pc:sldMkLst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2" creationId="{33C2B4EB-EA71-4190-9545-D554CCDDC093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8" creationId="{5699E590-7178-463E-AA0B-7BE0A7883174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10" creationId="{F9AF42CB-254A-4F1A-B230-EE116F128591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11" creationId="{843E46CF-1E7A-4987-BEF8-59A67EE242F5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12" creationId="{ED7154D0-E602-4000-B7AE-1F64910FEB2E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13" creationId="{9D80D1B9-2DD5-4090-9D3F-227727A03063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15" creationId="{9402A0EC-2E6A-4B25-A5BC-99698F26211C}"/>
          </ac:spMkLst>
        </pc:spChg>
        <pc:spChg chg="mod">
          <ac:chgData name="Fulton A" userId="6ce49bf28c24c9be" providerId="LiveId" clId="{74615BA2-78F5-45F0-A08F-D7E1ECD6588C}" dt="2025-05-05T14:13:06.487" v="135" actId="1076"/>
          <ac:spMkLst>
            <pc:docMk/>
            <pc:sldMk cId="3513097475" sldId="1459"/>
            <ac:spMk id="20" creationId="{35087248-9C13-42A9-ADB0-D0BF7604E79B}"/>
          </ac:spMkLst>
        </pc:spChg>
      </pc:sldChg>
      <pc:sldChg chg="modSp mod">
        <pc:chgData name="Fulton A" userId="6ce49bf28c24c9be" providerId="LiveId" clId="{74615BA2-78F5-45F0-A08F-D7E1ECD6588C}" dt="2025-05-05T14:15:16.125" v="137" actId="1076"/>
        <pc:sldMkLst>
          <pc:docMk/>
          <pc:sldMk cId="3210818563" sldId="1538"/>
        </pc:sldMkLst>
        <pc:graphicFrameChg chg="mod">
          <ac:chgData name="Fulton A" userId="6ce49bf28c24c9be" providerId="LiveId" clId="{74615BA2-78F5-45F0-A08F-D7E1ECD6588C}" dt="2025-05-05T14:15:16.125" v="137" actId="1076"/>
          <ac:graphicFrameMkLst>
            <pc:docMk/>
            <pc:sldMk cId="3210818563" sldId="1538"/>
            <ac:graphicFrameMk id="10" creationId="{8BEA4344-695C-4604-866B-A6E4A9530337}"/>
          </ac:graphicFrameMkLst>
        </pc:graphicFrameChg>
      </pc:sldChg>
      <pc:sldChg chg="modAnim">
        <pc:chgData name="Fulton A" userId="6ce49bf28c24c9be" providerId="LiveId" clId="{74615BA2-78F5-45F0-A08F-D7E1ECD6588C}" dt="2025-05-05T13:58:37.075" v="21"/>
        <pc:sldMkLst>
          <pc:docMk/>
          <pc:sldMk cId="1187002308" sldId="1565"/>
        </pc:sldMkLst>
      </pc:sldChg>
      <pc:sldChg chg="modSp mod">
        <pc:chgData name="Fulton A" userId="6ce49bf28c24c9be" providerId="LiveId" clId="{74615BA2-78F5-45F0-A08F-D7E1ECD6588C}" dt="2025-05-05T14:01:10.750" v="26" actId="1076"/>
        <pc:sldMkLst>
          <pc:docMk/>
          <pc:sldMk cId="156722388" sldId="1568"/>
        </pc:sldMkLst>
        <pc:spChg chg="mod">
          <ac:chgData name="Fulton A" userId="6ce49bf28c24c9be" providerId="LiveId" clId="{74615BA2-78F5-45F0-A08F-D7E1ECD6588C}" dt="2025-05-05T14:01:10.750" v="26" actId="1076"/>
          <ac:spMkLst>
            <pc:docMk/>
            <pc:sldMk cId="156722388" sldId="1568"/>
            <ac:spMk id="11" creationId="{71FDA2C3-8745-5411-F9FD-21EEC88B0323}"/>
          </ac:spMkLst>
        </pc:spChg>
      </pc:sldChg>
      <pc:sldChg chg="modSp mod">
        <pc:chgData name="Fulton A" userId="6ce49bf28c24c9be" providerId="LiveId" clId="{74615BA2-78F5-45F0-A08F-D7E1ECD6588C}" dt="2025-05-05T14:05:00.326" v="31" actId="14100"/>
        <pc:sldMkLst>
          <pc:docMk/>
          <pc:sldMk cId="1656167958" sldId="1574"/>
        </pc:sldMkLst>
        <pc:spChg chg="mod">
          <ac:chgData name="Fulton A" userId="6ce49bf28c24c9be" providerId="LiveId" clId="{74615BA2-78F5-45F0-A08F-D7E1ECD6588C}" dt="2025-05-05T14:04:39.141" v="28" actId="14100"/>
          <ac:spMkLst>
            <pc:docMk/>
            <pc:sldMk cId="1656167958" sldId="1574"/>
            <ac:spMk id="4" creationId="{3C32BF23-FC73-D59D-ABBF-B907B6E43D76}"/>
          </ac:spMkLst>
        </pc:spChg>
        <pc:spChg chg="mod">
          <ac:chgData name="Fulton A" userId="6ce49bf28c24c9be" providerId="LiveId" clId="{74615BA2-78F5-45F0-A08F-D7E1ECD6588C}" dt="2025-05-05T14:04:53.136" v="30" actId="14100"/>
          <ac:spMkLst>
            <pc:docMk/>
            <pc:sldMk cId="1656167958" sldId="1574"/>
            <ac:spMk id="5" creationId="{E8D308EB-0A5F-E385-6F02-D82C856AE6E4}"/>
          </ac:spMkLst>
        </pc:spChg>
        <pc:spChg chg="mod">
          <ac:chgData name="Fulton A" userId="6ce49bf28c24c9be" providerId="LiveId" clId="{74615BA2-78F5-45F0-A08F-D7E1ECD6588C}" dt="2025-05-05T14:05:00.326" v="31" actId="14100"/>
          <ac:spMkLst>
            <pc:docMk/>
            <pc:sldMk cId="1656167958" sldId="1574"/>
            <ac:spMk id="8" creationId="{E21AC79A-3C5A-F7BF-347B-8E552E2F9251}"/>
          </ac:spMkLst>
        </pc:spChg>
      </pc:sldChg>
      <pc:sldChg chg="del">
        <pc:chgData name="Fulton A" userId="6ce49bf28c24c9be" providerId="LiveId" clId="{74615BA2-78F5-45F0-A08F-D7E1ECD6588C}" dt="2025-05-05T13:55:49.071" v="1" actId="47"/>
        <pc:sldMkLst>
          <pc:docMk/>
          <pc:sldMk cId="2628140170" sldId="1589"/>
        </pc:sldMkLst>
      </pc:sldChg>
      <pc:sldChg chg="modSp modAnim">
        <pc:chgData name="Fulton A" userId="6ce49bf28c24c9be" providerId="LiveId" clId="{74615BA2-78F5-45F0-A08F-D7E1ECD6588C}" dt="2025-05-05T14:18:30.757" v="175"/>
        <pc:sldMkLst>
          <pc:docMk/>
          <pc:sldMk cId="901609529" sldId="1592"/>
        </pc:sldMkLst>
        <pc:spChg chg="mod">
          <ac:chgData name="Fulton A" userId="6ce49bf28c24c9be" providerId="LiveId" clId="{74615BA2-78F5-45F0-A08F-D7E1ECD6588C}" dt="2025-05-05T14:16:09.593" v="161" actId="20577"/>
          <ac:spMkLst>
            <pc:docMk/>
            <pc:sldMk cId="901609529" sldId="1592"/>
            <ac:spMk id="4" creationId="{73A482F6-9CD7-7C85-4986-D783F017F201}"/>
          </ac:spMkLst>
        </pc:spChg>
      </pc:sldChg>
      <pc:sldChg chg="addSp modSp mod">
        <pc:chgData name="Fulton A" userId="6ce49bf28c24c9be" providerId="LiveId" clId="{74615BA2-78F5-45F0-A08F-D7E1ECD6588C}" dt="2025-05-05T14:21:06.762" v="184" actId="1076"/>
        <pc:sldMkLst>
          <pc:docMk/>
          <pc:sldMk cId="1117646834" sldId="1650"/>
        </pc:sldMkLst>
        <pc:spChg chg="mod">
          <ac:chgData name="Fulton A" userId="6ce49bf28c24c9be" providerId="LiveId" clId="{74615BA2-78F5-45F0-A08F-D7E1ECD6588C}" dt="2025-05-05T14:21:06.762" v="184" actId="1076"/>
          <ac:spMkLst>
            <pc:docMk/>
            <pc:sldMk cId="1117646834" sldId="1650"/>
            <ac:spMk id="27" creationId="{9BDB5CDB-F4A6-0EEE-F420-B8463E6374F7}"/>
          </ac:spMkLst>
        </pc:spChg>
        <pc:picChg chg="mod">
          <ac:chgData name="Fulton A" userId="6ce49bf28c24c9be" providerId="LiveId" clId="{74615BA2-78F5-45F0-A08F-D7E1ECD6588C}" dt="2025-05-05T14:20:53.471" v="180" actId="14100"/>
          <ac:picMkLst>
            <pc:docMk/>
            <pc:sldMk cId="1117646834" sldId="1650"/>
            <ac:picMk id="29" creationId="{1E78DA45-A940-A098-4457-14332B7B3738}"/>
          </ac:picMkLst>
        </pc:picChg>
        <pc:picChg chg="add mod">
          <ac:chgData name="Fulton A" userId="6ce49bf28c24c9be" providerId="LiveId" clId="{74615BA2-78F5-45F0-A08F-D7E1ECD6588C}" dt="2025-05-05T14:21:00.153" v="183" actId="1076"/>
          <ac:picMkLst>
            <pc:docMk/>
            <pc:sldMk cId="1117646834" sldId="1650"/>
            <ac:picMk id="32" creationId="{C9B95360-C8B4-3DCA-A356-A2D0A75C0D68}"/>
          </ac:picMkLst>
        </pc:picChg>
      </pc:sldChg>
      <pc:sldChg chg="modSp mod">
        <pc:chgData name="Fulton A" userId="6ce49bf28c24c9be" providerId="LiveId" clId="{74615BA2-78F5-45F0-A08F-D7E1ECD6588C}" dt="2025-05-05T14:22:26.178" v="187" actId="14100"/>
        <pc:sldMkLst>
          <pc:docMk/>
          <pc:sldMk cId="3941318558" sldId="1771"/>
        </pc:sldMkLst>
        <pc:spChg chg="mod">
          <ac:chgData name="Fulton A" userId="6ce49bf28c24c9be" providerId="LiveId" clId="{74615BA2-78F5-45F0-A08F-D7E1ECD6588C}" dt="2025-05-05T14:22:26.178" v="187" actId="14100"/>
          <ac:spMkLst>
            <pc:docMk/>
            <pc:sldMk cId="3941318558" sldId="1771"/>
            <ac:spMk id="6" creationId="{1A59B8A9-192F-F719-A922-4079F1E41122}"/>
          </ac:spMkLst>
        </pc:spChg>
        <pc:spChg chg="mod">
          <ac:chgData name="Fulton A" userId="6ce49bf28c24c9be" providerId="LiveId" clId="{74615BA2-78F5-45F0-A08F-D7E1ECD6588C}" dt="2025-05-05T14:22:04.142" v="185" actId="1076"/>
          <ac:spMkLst>
            <pc:docMk/>
            <pc:sldMk cId="3941318558" sldId="1771"/>
            <ac:spMk id="11" creationId="{695B53AC-208F-8740-CE1D-F81670562BFD}"/>
          </ac:spMkLst>
        </pc:spChg>
        <pc:spChg chg="mod">
          <ac:chgData name="Fulton A" userId="6ce49bf28c24c9be" providerId="LiveId" clId="{74615BA2-78F5-45F0-A08F-D7E1ECD6588C}" dt="2025-05-05T14:22:08.846" v="186" actId="1076"/>
          <ac:spMkLst>
            <pc:docMk/>
            <pc:sldMk cId="3941318558" sldId="1771"/>
            <ac:spMk id="12" creationId="{FB68E136-B8AC-7FE0-8DCC-0C05EA5656DB}"/>
          </ac:spMkLst>
        </pc:spChg>
      </pc:sldChg>
      <pc:sldChg chg="del">
        <pc:chgData name="Fulton A" userId="6ce49bf28c24c9be" providerId="LiveId" clId="{74615BA2-78F5-45F0-A08F-D7E1ECD6588C}" dt="2025-05-05T13:56:02.026" v="3" actId="47"/>
        <pc:sldMkLst>
          <pc:docMk/>
          <pc:sldMk cId="3768696462" sldId="1773"/>
        </pc:sldMkLst>
      </pc:sldChg>
      <pc:sldChg chg="del">
        <pc:chgData name="Fulton A" userId="6ce49bf28c24c9be" providerId="LiveId" clId="{74615BA2-78F5-45F0-A08F-D7E1ECD6588C}" dt="2025-05-05T14:08:46.955" v="33" actId="47"/>
        <pc:sldMkLst>
          <pc:docMk/>
          <pc:sldMk cId="2980570519" sldId="1774"/>
        </pc:sldMkLst>
      </pc:sldChg>
      <pc:sldChg chg="add">
        <pc:chgData name="Fulton A" userId="6ce49bf28c24c9be" providerId="LiveId" clId="{74615BA2-78F5-45F0-A08F-D7E1ECD6588C}" dt="2025-05-05T13:55:46.698" v="0"/>
        <pc:sldMkLst>
          <pc:docMk/>
          <pc:sldMk cId="870851545" sldId="1775"/>
        </pc:sldMkLst>
      </pc:sldChg>
      <pc:sldChg chg="add">
        <pc:chgData name="Fulton A" userId="6ce49bf28c24c9be" providerId="LiveId" clId="{74615BA2-78F5-45F0-A08F-D7E1ECD6588C}" dt="2025-05-05T13:55:54.843" v="2"/>
        <pc:sldMkLst>
          <pc:docMk/>
          <pc:sldMk cId="2281479119" sldId="1776"/>
        </pc:sldMkLst>
      </pc:sldChg>
      <pc:sldChg chg="add">
        <pc:chgData name="Fulton A" userId="6ce49bf28c24c9be" providerId="LiveId" clId="{74615BA2-78F5-45F0-A08F-D7E1ECD6588C}" dt="2025-05-05T14:08:44.028" v="32"/>
        <pc:sldMkLst>
          <pc:docMk/>
          <pc:sldMk cId="1756762363" sldId="1777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674FF9-7DD0-4286-BCCB-F2D11255712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A2B7826-0DA0-4239-BBD9-D790D0521C03}">
      <dgm:prSet phldrT="[Text]" custT="1"/>
      <dgm:spPr/>
      <dgm:t>
        <a:bodyPr/>
        <a:lstStyle/>
        <a:p>
          <a:r>
            <a:rPr lang="es-ES" sz="2000" dirty="0"/>
            <a:t>Dirección y planificación</a:t>
          </a:r>
          <a:endParaRPr lang="en-US" sz="2000" dirty="0"/>
        </a:p>
      </dgm:t>
    </dgm:pt>
    <dgm:pt modelId="{97991A13-0B43-456C-9519-CEA7774099CC}" type="parTrans" cxnId="{0A7D5039-0402-40B0-909D-2ACBBA24A54A}">
      <dgm:prSet/>
      <dgm:spPr/>
      <dgm:t>
        <a:bodyPr/>
        <a:lstStyle/>
        <a:p>
          <a:endParaRPr lang="en-US"/>
        </a:p>
      </dgm:t>
    </dgm:pt>
    <dgm:pt modelId="{64CD31EC-8598-438E-B74C-3222B4887B29}" type="sibTrans" cxnId="{0A7D5039-0402-40B0-909D-2ACBBA24A54A}">
      <dgm:prSet/>
      <dgm:spPr/>
      <dgm:t>
        <a:bodyPr/>
        <a:lstStyle/>
        <a:p>
          <a:endParaRPr lang="en-US"/>
        </a:p>
      </dgm:t>
    </dgm:pt>
    <dgm:pt modelId="{6A085FEA-3109-4D7A-A39D-8C152617417D}">
      <dgm:prSet phldrT="[Text]" custT="1"/>
      <dgm:spPr/>
      <dgm:t>
        <a:bodyPr/>
        <a:lstStyle/>
        <a:p>
          <a:r>
            <a:rPr lang="es-ES" sz="2000" dirty="0"/>
            <a:t>Obtención</a:t>
          </a:r>
          <a:endParaRPr lang="en-US" sz="2000" dirty="0"/>
        </a:p>
      </dgm:t>
    </dgm:pt>
    <dgm:pt modelId="{EFCB2891-0F92-4510-B7E5-619F8A4F75C4}" type="parTrans" cxnId="{67A75521-321F-40B2-B80F-7740B5AFE117}">
      <dgm:prSet/>
      <dgm:spPr/>
      <dgm:t>
        <a:bodyPr/>
        <a:lstStyle/>
        <a:p>
          <a:endParaRPr lang="en-US"/>
        </a:p>
      </dgm:t>
    </dgm:pt>
    <dgm:pt modelId="{0B6E1CED-6D7C-43C2-BA5C-BBF3654D836E}" type="sibTrans" cxnId="{67A75521-321F-40B2-B80F-7740B5AFE117}">
      <dgm:prSet/>
      <dgm:spPr/>
      <dgm:t>
        <a:bodyPr/>
        <a:lstStyle/>
        <a:p>
          <a:endParaRPr lang="en-US"/>
        </a:p>
      </dgm:t>
    </dgm:pt>
    <dgm:pt modelId="{6FA356D3-D1A4-4B0D-A4DA-B039128A4550}">
      <dgm:prSet phldrT="[Text]" custT="1"/>
      <dgm:spPr/>
      <dgm:t>
        <a:bodyPr/>
        <a:lstStyle/>
        <a:p>
          <a:r>
            <a:rPr lang="es-ES" sz="2000" dirty="0"/>
            <a:t>Procesa-miento</a:t>
          </a:r>
          <a:endParaRPr lang="en-US" sz="2000" dirty="0"/>
        </a:p>
      </dgm:t>
    </dgm:pt>
    <dgm:pt modelId="{DF0A38E4-CD5D-4615-96B1-173BD3BA1754}" type="parTrans" cxnId="{AE3062AD-8E91-49ED-AAFF-D957BFBF8EDB}">
      <dgm:prSet/>
      <dgm:spPr/>
      <dgm:t>
        <a:bodyPr/>
        <a:lstStyle/>
        <a:p>
          <a:endParaRPr lang="en-US"/>
        </a:p>
      </dgm:t>
    </dgm:pt>
    <dgm:pt modelId="{84873804-ECDA-4CE1-BE9D-75A7ADBCA002}" type="sibTrans" cxnId="{AE3062AD-8E91-49ED-AAFF-D957BFBF8EDB}">
      <dgm:prSet/>
      <dgm:spPr/>
      <dgm:t>
        <a:bodyPr/>
        <a:lstStyle/>
        <a:p>
          <a:endParaRPr lang="en-US"/>
        </a:p>
      </dgm:t>
    </dgm:pt>
    <dgm:pt modelId="{B0A78B14-F0F8-4E9C-94C5-A2E12192D019}">
      <dgm:prSet phldrT="[Text]" custT="1"/>
      <dgm:spPr/>
      <dgm:t>
        <a:bodyPr/>
        <a:lstStyle/>
        <a:p>
          <a:r>
            <a:rPr lang="es-ES" sz="2000" dirty="0"/>
            <a:t>Análisis </a:t>
          </a:r>
          <a:endParaRPr lang="en-US" sz="2000" dirty="0"/>
        </a:p>
      </dgm:t>
    </dgm:pt>
    <dgm:pt modelId="{51966B09-697A-4DB3-A317-080715A5B540}" type="parTrans" cxnId="{4829F7FA-1EEA-42A7-874E-546FF91C14A9}">
      <dgm:prSet/>
      <dgm:spPr/>
      <dgm:t>
        <a:bodyPr/>
        <a:lstStyle/>
        <a:p>
          <a:endParaRPr lang="en-US"/>
        </a:p>
      </dgm:t>
    </dgm:pt>
    <dgm:pt modelId="{80EAAAE5-CB03-4DC7-9348-AE8FC32B9725}" type="sibTrans" cxnId="{4829F7FA-1EEA-42A7-874E-546FF91C14A9}">
      <dgm:prSet/>
      <dgm:spPr/>
      <dgm:t>
        <a:bodyPr/>
        <a:lstStyle/>
        <a:p>
          <a:endParaRPr lang="en-US"/>
        </a:p>
      </dgm:t>
    </dgm:pt>
    <dgm:pt modelId="{C8614825-E671-49AD-A833-7ED8A38235CA}">
      <dgm:prSet phldrT="[Text]" custT="1"/>
      <dgm:spPr/>
      <dgm:t>
        <a:bodyPr/>
        <a:lstStyle/>
        <a:p>
          <a:r>
            <a:rPr lang="es-ES" sz="2000" dirty="0"/>
            <a:t>Difusión</a:t>
          </a:r>
          <a:endParaRPr lang="en-US" sz="2000" dirty="0"/>
        </a:p>
      </dgm:t>
    </dgm:pt>
    <dgm:pt modelId="{BCDF9CC7-3FE3-4158-97AD-B40327CB3CFE}" type="parTrans" cxnId="{35437921-9663-4B3D-BF28-F7AC5E1D880F}">
      <dgm:prSet/>
      <dgm:spPr/>
      <dgm:t>
        <a:bodyPr/>
        <a:lstStyle/>
        <a:p>
          <a:endParaRPr lang="en-US"/>
        </a:p>
      </dgm:t>
    </dgm:pt>
    <dgm:pt modelId="{8FA86FD1-A127-47C0-BEA5-01E3DFF639E2}" type="sibTrans" cxnId="{35437921-9663-4B3D-BF28-F7AC5E1D880F}">
      <dgm:prSet/>
      <dgm:spPr/>
      <dgm:t>
        <a:bodyPr/>
        <a:lstStyle/>
        <a:p>
          <a:endParaRPr lang="en-US"/>
        </a:p>
      </dgm:t>
    </dgm:pt>
    <dgm:pt modelId="{C140AF70-22F5-4038-B3BA-C354290158BE}" type="pres">
      <dgm:prSet presAssocID="{C4674FF9-7DD0-4286-BCCB-F2D112557122}" presName="cycle" presStyleCnt="0">
        <dgm:presLayoutVars>
          <dgm:dir/>
          <dgm:resizeHandles val="exact"/>
        </dgm:presLayoutVars>
      </dgm:prSet>
      <dgm:spPr/>
    </dgm:pt>
    <dgm:pt modelId="{CC780A3E-7B29-4671-99C1-BD9035A7FBE4}" type="pres">
      <dgm:prSet presAssocID="{7A2B7826-0DA0-4239-BBD9-D790D0521C03}" presName="node" presStyleLbl="node1" presStyleIdx="0" presStyleCnt="5" custScaleX="116793" custScaleY="63705">
        <dgm:presLayoutVars>
          <dgm:bulletEnabled val="1"/>
        </dgm:presLayoutVars>
      </dgm:prSet>
      <dgm:spPr/>
    </dgm:pt>
    <dgm:pt modelId="{33D2C16B-27B9-45EA-8F80-CAE58FD63BD2}" type="pres">
      <dgm:prSet presAssocID="{64CD31EC-8598-438E-B74C-3222B4887B29}" presName="sibTrans" presStyleLbl="sibTrans2D1" presStyleIdx="0" presStyleCnt="5"/>
      <dgm:spPr/>
    </dgm:pt>
    <dgm:pt modelId="{02488E46-6602-48FB-A771-9189A4D4914D}" type="pres">
      <dgm:prSet presAssocID="{64CD31EC-8598-438E-B74C-3222B4887B29}" presName="connectorText" presStyleLbl="sibTrans2D1" presStyleIdx="0" presStyleCnt="5"/>
      <dgm:spPr/>
    </dgm:pt>
    <dgm:pt modelId="{B8C5E0EA-08F4-4701-9862-72829CA8B268}" type="pres">
      <dgm:prSet presAssocID="{6A085FEA-3109-4D7A-A39D-8C152617417D}" presName="node" presStyleLbl="node1" presStyleIdx="1" presStyleCnt="5" custScaleX="116793" custScaleY="63705">
        <dgm:presLayoutVars>
          <dgm:bulletEnabled val="1"/>
        </dgm:presLayoutVars>
      </dgm:prSet>
      <dgm:spPr/>
    </dgm:pt>
    <dgm:pt modelId="{B87483CF-659A-4E32-9833-C12363F7EBA2}" type="pres">
      <dgm:prSet presAssocID="{0B6E1CED-6D7C-43C2-BA5C-BBF3654D836E}" presName="sibTrans" presStyleLbl="sibTrans2D1" presStyleIdx="1" presStyleCnt="5"/>
      <dgm:spPr/>
    </dgm:pt>
    <dgm:pt modelId="{D16448BE-5893-4B11-8CCF-67C7A274E3E3}" type="pres">
      <dgm:prSet presAssocID="{0B6E1CED-6D7C-43C2-BA5C-BBF3654D836E}" presName="connectorText" presStyleLbl="sibTrans2D1" presStyleIdx="1" presStyleCnt="5"/>
      <dgm:spPr/>
    </dgm:pt>
    <dgm:pt modelId="{266A825D-2ACF-4DAA-A791-3BB3EC4C29F0}" type="pres">
      <dgm:prSet presAssocID="{6FA356D3-D1A4-4B0D-A4DA-B039128A4550}" presName="node" presStyleLbl="node1" presStyleIdx="2" presStyleCnt="5" custScaleX="116793" custScaleY="63705">
        <dgm:presLayoutVars>
          <dgm:bulletEnabled val="1"/>
        </dgm:presLayoutVars>
      </dgm:prSet>
      <dgm:spPr/>
    </dgm:pt>
    <dgm:pt modelId="{8363F285-9DBE-42E3-84F8-1750DA73ED93}" type="pres">
      <dgm:prSet presAssocID="{84873804-ECDA-4CE1-BE9D-75A7ADBCA002}" presName="sibTrans" presStyleLbl="sibTrans2D1" presStyleIdx="2" presStyleCnt="5"/>
      <dgm:spPr/>
    </dgm:pt>
    <dgm:pt modelId="{8FCB2206-3573-4EBA-9D77-1EB063CE64FC}" type="pres">
      <dgm:prSet presAssocID="{84873804-ECDA-4CE1-BE9D-75A7ADBCA002}" presName="connectorText" presStyleLbl="sibTrans2D1" presStyleIdx="2" presStyleCnt="5"/>
      <dgm:spPr/>
    </dgm:pt>
    <dgm:pt modelId="{062845C9-ED14-40AD-A42F-FA7F32EB46F1}" type="pres">
      <dgm:prSet presAssocID="{B0A78B14-F0F8-4E9C-94C5-A2E12192D019}" presName="node" presStyleLbl="node1" presStyleIdx="3" presStyleCnt="5" custScaleX="116793" custScaleY="63705">
        <dgm:presLayoutVars>
          <dgm:bulletEnabled val="1"/>
        </dgm:presLayoutVars>
      </dgm:prSet>
      <dgm:spPr/>
    </dgm:pt>
    <dgm:pt modelId="{07B5D858-57F7-4964-A980-FF4FAA0EFAE3}" type="pres">
      <dgm:prSet presAssocID="{80EAAAE5-CB03-4DC7-9348-AE8FC32B9725}" presName="sibTrans" presStyleLbl="sibTrans2D1" presStyleIdx="3" presStyleCnt="5"/>
      <dgm:spPr/>
    </dgm:pt>
    <dgm:pt modelId="{623F75D8-76CB-472C-BFE7-0401D7ECA1E7}" type="pres">
      <dgm:prSet presAssocID="{80EAAAE5-CB03-4DC7-9348-AE8FC32B9725}" presName="connectorText" presStyleLbl="sibTrans2D1" presStyleIdx="3" presStyleCnt="5"/>
      <dgm:spPr/>
    </dgm:pt>
    <dgm:pt modelId="{944E1B24-CC6F-4C0D-A379-6BF1F4A42142}" type="pres">
      <dgm:prSet presAssocID="{C8614825-E671-49AD-A833-7ED8A38235CA}" presName="node" presStyleLbl="node1" presStyleIdx="4" presStyleCnt="5" custScaleX="116793" custScaleY="63705">
        <dgm:presLayoutVars>
          <dgm:bulletEnabled val="1"/>
        </dgm:presLayoutVars>
      </dgm:prSet>
      <dgm:spPr/>
    </dgm:pt>
    <dgm:pt modelId="{3F2F95C3-CD6B-4A31-B679-FAF123F9240D}" type="pres">
      <dgm:prSet presAssocID="{8FA86FD1-A127-47C0-BEA5-01E3DFF639E2}" presName="sibTrans" presStyleLbl="sibTrans2D1" presStyleIdx="4" presStyleCnt="5"/>
      <dgm:spPr/>
    </dgm:pt>
    <dgm:pt modelId="{7F8B0E19-6D51-4E56-A18F-A46F4A8A2914}" type="pres">
      <dgm:prSet presAssocID="{8FA86FD1-A127-47C0-BEA5-01E3DFF639E2}" presName="connectorText" presStyleLbl="sibTrans2D1" presStyleIdx="4" presStyleCnt="5"/>
      <dgm:spPr/>
    </dgm:pt>
  </dgm:ptLst>
  <dgm:cxnLst>
    <dgm:cxn modelId="{D0B53E0D-8890-4551-8440-5BBB6D50DBEA}" type="presOf" srcId="{0B6E1CED-6D7C-43C2-BA5C-BBF3654D836E}" destId="{D16448BE-5893-4B11-8CCF-67C7A274E3E3}" srcOrd="1" destOrd="0" presId="urn:microsoft.com/office/officeart/2005/8/layout/cycle2"/>
    <dgm:cxn modelId="{67A75521-321F-40B2-B80F-7740B5AFE117}" srcId="{C4674FF9-7DD0-4286-BCCB-F2D112557122}" destId="{6A085FEA-3109-4D7A-A39D-8C152617417D}" srcOrd="1" destOrd="0" parTransId="{EFCB2891-0F92-4510-B7E5-619F8A4F75C4}" sibTransId="{0B6E1CED-6D7C-43C2-BA5C-BBF3654D836E}"/>
    <dgm:cxn modelId="{35437921-9663-4B3D-BF28-F7AC5E1D880F}" srcId="{C4674FF9-7DD0-4286-BCCB-F2D112557122}" destId="{C8614825-E671-49AD-A833-7ED8A38235CA}" srcOrd="4" destOrd="0" parTransId="{BCDF9CC7-3FE3-4158-97AD-B40327CB3CFE}" sibTransId="{8FA86FD1-A127-47C0-BEA5-01E3DFF639E2}"/>
    <dgm:cxn modelId="{0A7D5039-0402-40B0-909D-2ACBBA24A54A}" srcId="{C4674FF9-7DD0-4286-BCCB-F2D112557122}" destId="{7A2B7826-0DA0-4239-BBD9-D790D0521C03}" srcOrd="0" destOrd="0" parTransId="{97991A13-0B43-456C-9519-CEA7774099CC}" sibTransId="{64CD31EC-8598-438E-B74C-3222B4887B29}"/>
    <dgm:cxn modelId="{E16D5167-B704-406E-94EA-BAAB12953126}" type="presOf" srcId="{80EAAAE5-CB03-4DC7-9348-AE8FC32B9725}" destId="{07B5D858-57F7-4964-A980-FF4FAA0EFAE3}" srcOrd="0" destOrd="0" presId="urn:microsoft.com/office/officeart/2005/8/layout/cycle2"/>
    <dgm:cxn modelId="{8B8B2149-7C4D-438F-8A12-A533FB86C4E1}" type="presOf" srcId="{80EAAAE5-CB03-4DC7-9348-AE8FC32B9725}" destId="{623F75D8-76CB-472C-BFE7-0401D7ECA1E7}" srcOrd="1" destOrd="0" presId="urn:microsoft.com/office/officeart/2005/8/layout/cycle2"/>
    <dgm:cxn modelId="{F1E96269-B489-413B-B6B6-D2FBB7AD7DD0}" type="presOf" srcId="{C4674FF9-7DD0-4286-BCCB-F2D112557122}" destId="{C140AF70-22F5-4038-B3BA-C354290158BE}" srcOrd="0" destOrd="0" presId="urn:microsoft.com/office/officeart/2005/8/layout/cycle2"/>
    <dgm:cxn modelId="{0E6BA74E-7627-44A2-8DFF-C4D993352DF1}" type="presOf" srcId="{64CD31EC-8598-438E-B74C-3222B4887B29}" destId="{02488E46-6602-48FB-A771-9189A4D4914D}" srcOrd="1" destOrd="0" presId="urn:microsoft.com/office/officeart/2005/8/layout/cycle2"/>
    <dgm:cxn modelId="{9A7F0353-554D-4494-BBD2-2E10160242A6}" type="presOf" srcId="{6A085FEA-3109-4D7A-A39D-8C152617417D}" destId="{B8C5E0EA-08F4-4701-9862-72829CA8B268}" srcOrd="0" destOrd="0" presId="urn:microsoft.com/office/officeart/2005/8/layout/cycle2"/>
    <dgm:cxn modelId="{8562B757-6BD4-426A-927F-D98A5B239EA7}" type="presOf" srcId="{C8614825-E671-49AD-A833-7ED8A38235CA}" destId="{944E1B24-CC6F-4C0D-A379-6BF1F4A42142}" srcOrd="0" destOrd="0" presId="urn:microsoft.com/office/officeart/2005/8/layout/cycle2"/>
    <dgm:cxn modelId="{5FA7969A-BB33-4594-8090-A66A1A231F05}" type="presOf" srcId="{6FA356D3-D1A4-4B0D-A4DA-B039128A4550}" destId="{266A825D-2ACF-4DAA-A791-3BB3EC4C29F0}" srcOrd="0" destOrd="0" presId="urn:microsoft.com/office/officeart/2005/8/layout/cycle2"/>
    <dgm:cxn modelId="{5AD33D9D-F5A2-42D4-85FF-FD91960C1171}" type="presOf" srcId="{0B6E1CED-6D7C-43C2-BA5C-BBF3654D836E}" destId="{B87483CF-659A-4E32-9833-C12363F7EBA2}" srcOrd="0" destOrd="0" presId="urn:microsoft.com/office/officeart/2005/8/layout/cycle2"/>
    <dgm:cxn modelId="{9654D69E-0DA8-4A72-9873-7B66EA4CD277}" type="presOf" srcId="{7A2B7826-0DA0-4239-BBD9-D790D0521C03}" destId="{CC780A3E-7B29-4671-99C1-BD9035A7FBE4}" srcOrd="0" destOrd="0" presId="urn:microsoft.com/office/officeart/2005/8/layout/cycle2"/>
    <dgm:cxn modelId="{B2A864A8-FD4A-43B3-B90F-5757A2E4E430}" type="presOf" srcId="{84873804-ECDA-4CE1-BE9D-75A7ADBCA002}" destId="{8363F285-9DBE-42E3-84F8-1750DA73ED93}" srcOrd="0" destOrd="0" presId="urn:microsoft.com/office/officeart/2005/8/layout/cycle2"/>
    <dgm:cxn modelId="{4CD61DAB-1848-49C1-992D-A574C65B7205}" type="presOf" srcId="{64CD31EC-8598-438E-B74C-3222B4887B29}" destId="{33D2C16B-27B9-45EA-8F80-CAE58FD63BD2}" srcOrd="0" destOrd="0" presId="urn:microsoft.com/office/officeart/2005/8/layout/cycle2"/>
    <dgm:cxn modelId="{AE3062AD-8E91-49ED-AAFF-D957BFBF8EDB}" srcId="{C4674FF9-7DD0-4286-BCCB-F2D112557122}" destId="{6FA356D3-D1A4-4B0D-A4DA-B039128A4550}" srcOrd="2" destOrd="0" parTransId="{DF0A38E4-CD5D-4615-96B1-173BD3BA1754}" sibTransId="{84873804-ECDA-4CE1-BE9D-75A7ADBCA002}"/>
    <dgm:cxn modelId="{1C0022B4-EE98-4A8D-A58D-64886EA7B753}" type="presOf" srcId="{8FA86FD1-A127-47C0-BEA5-01E3DFF639E2}" destId="{3F2F95C3-CD6B-4A31-B679-FAF123F9240D}" srcOrd="0" destOrd="0" presId="urn:microsoft.com/office/officeart/2005/8/layout/cycle2"/>
    <dgm:cxn modelId="{93756DCC-D511-46CF-94FB-0139E15CAF63}" type="presOf" srcId="{B0A78B14-F0F8-4E9C-94C5-A2E12192D019}" destId="{062845C9-ED14-40AD-A42F-FA7F32EB46F1}" srcOrd="0" destOrd="0" presId="urn:microsoft.com/office/officeart/2005/8/layout/cycle2"/>
    <dgm:cxn modelId="{FB1536E4-1763-4F4B-B05E-BE881F268595}" type="presOf" srcId="{84873804-ECDA-4CE1-BE9D-75A7ADBCA002}" destId="{8FCB2206-3573-4EBA-9D77-1EB063CE64FC}" srcOrd="1" destOrd="0" presId="urn:microsoft.com/office/officeart/2005/8/layout/cycle2"/>
    <dgm:cxn modelId="{6A4A1BE5-19D3-45DB-B512-6629D5A92263}" type="presOf" srcId="{8FA86FD1-A127-47C0-BEA5-01E3DFF639E2}" destId="{7F8B0E19-6D51-4E56-A18F-A46F4A8A2914}" srcOrd="1" destOrd="0" presId="urn:microsoft.com/office/officeart/2005/8/layout/cycle2"/>
    <dgm:cxn modelId="{4829F7FA-1EEA-42A7-874E-546FF91C14A9}" srcId="{C4674FF9-7DD0-4286-BCCB-F2D112557122}" destId="{B0A78B14-F0F8-4E9C-94C5-A2E12192D019}" srcOrd="3" destOrd="0" parTransId="{51966B09-697A-4DB3-A317-080715A5B540}" sibTransId="{80EAAAE5-CB03-4DC7-9348-AE8FC32B9725}"/>
    <dgm:cxn modelId="{B5890232-D00A-4EB3-9E40-E1DC6B99FCCA}" type="presParOf" srcId="{C140AF70-22F5-4038-B3BA-C354290158BE}" destId="{CC780A3E-7B29-4671-99C1-BD9035A7FBE4}" srcOrd="0" destOrd="0" presId="urn:microsoft.com/office/officeart/2005/8/layout/cycle2"/>
    <dgm:cxn modelId="{449998CE-0C13-467E-AAC3-578A98375423}" type="presParOf" srcId="{C140AF70-22F5-4038-B3BA-C354290158BE}" destId="{33D2C16B-27B9-45EA-8F80-CAE58FD63BD2}" srcOrd="1" destOrd="0" presId="urn:microsoft.com/office/officeart/2005/8/layout/cycle2"/>
    <dgm:cxn modelId="{8A2582A4-7AEC-4A4F-AF61-D1F60412D700}" type="presParOf" srcId="{33D2C16B-27B9-45EA-8F80-CAE58FD63BD2}" destId="{02488E46-6602-48FB-A771-9189A4D4914D}" srcOrd="0" destOrd="0" presId="urn:microsoft.com/office/officeart/2005/8/layout/cycle2"/>
    <dgm:cxn modelId="{D6F8DB9E-99F0-4A9B-8DD2-8DC0EBDD1365}" type="presParOf" srcId="{C140AF70-22F5-4038-B3BA-C354290158BE}" destId="{B8C5E0EA-08F4-4701-9862-72829CA8B268}" srcOrd="2" destOrd="0" presId="urn:microsoft.com/office/officeart/2005/8/layout/cycle2"/>
    <dgm:cxn modelId="{8B20F0D4-47D5-459D-B060-88BA97E54D22}" type="presParOf" srcId="{C140AF70-22F5-4038-B3BA-C354290158BE}" destId="{B87483CF-659A-4E32-9833-C12363F7EBA2}" srcOrd="3" destOrd="0" presId="urn:microsoft.com/office/officeart/2005/8/layout/cycle2"/>
    <dgm:cxn modelId="{A5F00DDA-5365-4493-8904-703AED86C5BC}" type="presParOf" srcId="{B87483CF-659A-4E32-9833-C12363F7EBA2}" destId="{D16448BE-5893-4B11-8CCF-67C7A274E3E3}" srcOrd="0" destOrd="0" presId="urn:microsoft.com/office/officeart/2005/8/layout/cycle2"/>
    <dgm:cxn modelId="{1F513887-2F68-4B2B-BD71-10B1969A6A39}" type="presParOf" srcId="{C140AF70-22F5-4038-B3BA-C354290158BE}" destId="{266A825D-2ACF-4DAA-A791-3BB3EC4C29F0}" srcOrd="4" destOrd="0" presId="urn:microsoft.com/office/officeart/2005/8/layout/cycle2"/>
    <dgm:cxn modelId="{DCE45041-181D-4F1C-9863-8C77857EEA57}" type="presParOf" srcId="{C140AF70-22F5-4038-B3BA-C354290158BE}" destId="{8363F285-9DBE-42E3-84F8-1750DA73ED93}" srcOrd="5" destOrd="0" presId="urn:microsoft.com/office/officeart/2005/8/layout/cycle2"/>
    <dgm:cxn modelId="{EA064178-B975-466B-A3FE-6AD6DB6D76F9}" type="presParOf" srcId="{8363F285-9DBE-42E3-84F8-1750DA73ED93}" destId="{8FCB2206-3573-4EBA-9D77-1EB063CE64FC}" srcOrd="0" destOrd="0" presId="urn:microsoft.com/office/officeart/2005/8/layout/cycle2"/>
    <dgm:cxn modelId="{80D7ABA0-0067-4F44-925C-7CE46012893B}" type="presParOf" srcId="{C140AF70-22F5-4038-B3BA-C354290158BE}" destId="{062845C9-ED14-40AD-A42F-FA7F32EB46F1}" srcOrd="6" destOrd="0" presId="urn:microsoft.com/office/officeart/2005/8/layout/cycle2"/>
    <dgm:cxn modelId="{FEDF4624-AD59-4A4F-ACEA-D0385D75124A}" type="presParOf" srcId="{C140AF70-22F5-4038-B3BA-C354290158BE}" destId="{07B5D858-57F7-4964-A980-FF4FAA0EFAE3}" srcOrd="7" destOrd="0" presId="urn:microsoft.com/office/officeart/2005/8/layout/cycle2"/>
    <dgm:cxn modelId="{321CF7FF-D742-4D14-9333-C940A0486393}" type="presParOf" srcId="{07B5D858-57F7-4964-A980-FF4FAA0EFAE3}" destId="{623F75D8-76CB-472C-BFE7-0401D7ECA1E7}" srcOrd="0" destOrd="0" presId="urn:microsoft.com/office/officeart/2005/8/layout/cycle2"/>
    <dgm:cxn modelId="{3348DDC9-429E-46DD-B20E-F438D21BB127}" type="presParOf" srcId="{C140AF70-22F5-4038-B3BA-C354290158BE}" destId="{944E1B24-CC6F-4C0D-A379-6BF1F4A42142}" srcOrd="8" destOrd="0" presId="urn:microsoft.com/office/officeart/2005/8/layout/cycle2"/>
    <dgm:cxn modelId="{4ADAEA42-59CC-49DA-ACCD-DDB0564EB49B}" type="presParOf" srcId="{C140AF70-22F5-4038-B3BA-C354290158BE}" destId="{3F2F95C3-CD6B-4A31-B679-FAF123F9240D}" srcOrd="9" destOrd="0" presId="urn:microsoft.com/office/officeart/2005/8/layout/cycle2"/>
    <dgm:cxn modelId="{5F5287A7-ABA4-4A62-B606-F5676328FA07}" type="presParOf" srcId="{3F2F95C3-CD6B-4A31-B679-FAF123F9240D}" destId="{7F8B0E19-6D51-4E56-A18F-A46F4A8A2914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noProof="0" dirty="0"/>
            <a:t>Análisis</a:t>
          </a:r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noProof="0" dirty="0"/>
            <a:t>Problema</a:t>
          </a:r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s-ES" noProof="0" dirty="0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noProof="0" dirty="0"/>
            <a:t>Análisis</a:t>
          </a:r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s-ES" noProof="0" dirty="0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noProof="0" dirty="0"/>
            <a:t>Opciones</a:t>
          </a:r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s-ES" noProof="0" dirty="0"/>
        </a:p>
      </dgm:t>
    </dgm:pt>
    <dgm:pt modelId="{D395A510-0493-4517-8C61-4A4F6A16D215}">
      <dgm:prSet/>
      <dgm:spPr/>
      <dgm:t>
        <a:bodyPr/>
        <a:lstStyle/>
        <a:p>
          <a:r>
            <a:rPr lang="es-ES" noProof="0" dirty="0"/>
            <a:t>Decisión</a:t>
          </a:r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s-ES" noProof="0" dirty="0"/>
        </a:p>
      </dgm:t>
    </dgm:pt>
    <dgm:pt modelId="{0257205C-1241-440C-9E88-0F977ACAC9A5}">
      <dgm:prSet/>
      <dgm:spPr/>
      <dgm:t>
        <a:bodyPr/>
        <a:lstStyle/>
        <a:p>
          <a:r>
            <a:rPr lang="es-ES" noProof="0" dirty="0"/>
            <a:t>Resultado</a:t>
          </a:r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noProof="0" dirty="0"/>
            <a:t>Problema</a:t>
          </a:r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s-ES" noProof="0" dirty="0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noProof="0" dirty="0"/>
            <a:t>Información</a:t>
          </a:r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s-ES" noProof="0" dirty="0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noProof="0" dirty="0" err="1"/>
            <a:t>Analysis</a:t>
          </a:r>
          <a:endParaRPr lang="es-ES" noProof="0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s-ES" noProof="0" dirty="0"/>
        </a:p>
      </dgm:t>
    </dgm:pt>
    <dgm:pt modelId="{D395A510-0493-4517-8C61-4A4F6A16D215}">
      <dgm:prSet/>
      <dgm:spPr/>
      <dgm:t>
        <a:bodyPr/>
        <a:lstStyle/>
        <a:p>
          <a:r>
            <a:rPr lang="es-ES" noProof="0" dirty="0" err="1"/>
            <a:t>Communi-cación</a:t>
          </a:r>
          <a:endParaRPr lang="es-ES" noProof="0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4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3"/>
      <dgm:spPr/>
    </dgm:pt>
    <dgm:pt modelId="{A87CB6D2-6A56-46C2-8305-BD770A92ACE2}" type="pres">
      <dgm:prSet presAssocID="{92067C01-0840-488D-AB48-A63575620756}" presName="connectorText" presStyleLbl="sibTrans2D1" presStyleIdx="0" presStyleCnt="3"/>
      <dgm:spPr/>
    </dgm:pt>
    <dgm:pt modelId="{4A060D5C-E1CF-4084-94BF-D32C23EB29FC}" type="pres">
      <dgm:prSet presAssocID="{2D5EA6BF-A615-445B-9BA0-9D926737DB97}" presName="node" presStyleLbl="node1" presStyleIdx="1" presStyleCnt="4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3"/>
      <dgm:spPr/>
    </dgm:pt>
    <dgm:pt modelId="{52764E30-2F11-4D5D-B932-E21B49041656}" type="pres">
      <dgm:prSet presAssocID="{15064E94-18D8-4D9D-9A9B-DD6A5D490776}" presName="connectorText" presStyleLbl="sibTrans2D1" presStyleIdx="1" presStyleCnt="3"/>
      <dgm:spPr/>
    </dgm:pt>
    <dgm:pt modelId="{258CCB8A-8BDF-446F-A6BF-A2A02B7C3EC3}" type="pres">
      <dgm:prSet presAssocID="{950250FE-0787-4D7A-A2C7-52A800110E67}" presName="node" presStyleLbl="node1" presStyleIdx="2" presStyleCnt="4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3"/>
      <dgm:spPr/>
    </dgm:pt>
    <dgm:pt modelId="{A215691D-3F33-4360-8163-15B98144889B}" type="pres">
      <dgm:prSet presAssocID="{0A255C6F-F3FB-4A71-9D2E-F195935B5614}" presName="connectorText" presStyleLbl="sibTrans2D1" presStyleIdx="2" presStyleCnt="3"/>
      <dgm:spPr/>
    </dgm:pt>
    <dgm:pt modelId="{46C94B4C-D47C-411A-B119-5B7D5C17223A}" type="pres">
      <dgm:prSet presAssocID="{D395A510-0493-4517-8C61-4A4F6A16D215}" presName="node" presStyleLbl="node1" presStyleIdx="3" presStyleCnt="4">
        <dgm:presLayoutVars>
          <dgm:bulletEnabled val="1"/>
        </dgm:presLayoutVars>
      </dgm:prSet>
      <dgm:spPr/>
    </dgm:pt>
  </dgm:ptLst>
  <dgm:cxnLst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7102B21-9D62-4D00-96C3-D15B8E179EB9}" type="doc">
      <dgm:prSet loTypeId="urn:microsoft.com/office/officeart/2005/8/layout/process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F79055F-DAD7-4638-930B-B88A613AC613}">
      <dgm:prSet phldrT="[Text]"/>
      <dgm:spPr/>
      <dgm:t>
        <a:bodyPr/>
        <a:lstStyle/>
        <a:p>
          <a:r>
            <a:rPr lang="es-ES" noProof="0" dirty="0"/>
            <a:t>Problema o Pregunta</a:t>
          </a:r>
        </a:p>
      </dgm:t>
    </dgm:pt>
    <dgm:pt modelId="{29AF01B1-CAF5-4216-89F6-6586BA5A9EDC}" type="parTrans" cxnId="{2C963F31-F300-41BC-9F85-91A8367BFD3F}">
      <dgm:prSet/>
      <dgm:spPr/>
      <dgm:t>
        <a:bodyPr/>
        <a:lstStyle/>
        <a:p>
          <a:endParaRPr lang="en-US"/>
        </a:p>
      </dgm:t>
    </dgm:pt>
    <dgm:pt modelId="{B6026639-D60C-4AA7-9199-9FFF62D80F42}" type="sibTrans" cxnId="{2C963F31-F300-41BC-9F85-91A8367BFD3F}">
      <dgm:prSet/>
      <dgm:spPr/>
      <dgm:t>
        <a:bodyPr/>
        <a:lstStyle/>
        <a:p>
          <a:endParaRPr lang="en-US"/>
        </a:p>
      </dgm:t>
    </dgm:pt>
    <dgm:pt modelId="{AFFFCC44-F037-4518-9068-057B2048C3C9}">
      <dgm:prSet phldrT="[Text]"/>
      <dgm:spPr/>
      <dgm:t>
        <a:bodyPr/>
        <a:lstStyle/>
        <a:p>
          <a:r>
            <a:rPr lang="es-ES" noProof="0" dirty="0"/>
            <a:t>Información</a:t>
          </a:r>
        </a:p>
      </dgm:t>
    </dgm:pt>
    <dgm:pt modelId="{D223A4E6-5629-4484-9BED-41CDB7B40147}" type="parTrans" cxnId="{188D7227-9506-4FA2-BEED-5B7C6AFBCE84}">
      <dgm:prSet/>
      <dgm:spPr/>
      <dgm:t>
        <a:bodyPr/>
        <a:lstStyle/>
        <a:p>
          <a:endParaRPr lang="en-US"/>
        </a:p>
      </dgm:t>
    </dgm:pt>
    <dgm:pt modelId="{A587B4F7-8CC0-40E4-B059-8E6B5CC4F28A}" type="sibTrans" cxnId="{188D7227-9506-4FA2-BEED-5B7C6AFBCE84}">
      <dgm:prSet/>
      <dgm:spPr/>
      <dgm:t>
        <a:bodyPr/>
        <a:lstStyle/>
        <a:p>
          <a:endParaRPr lang="en-US"/>
        </a:p>
      </dgm:t>
    </dgm:pt>
    <dgm:pt modelId="{9FE7B08F-951C-45C5-BF34-6933AF2A4A39}">
      <dgm:prSet phldrT="[Text]"/>
      <dgm:spPr/>
      <dgm:t>
        <a:bodyPr/>
        <a:lstStyle/>
        <a:p>
          <a:r>
            <a:rPr lang="es-ES" noProof="0" dirty="0"/>
            <a:t>Análisis de Impulsores</a:t>
          </a:r>
        </a:p>
      </dgm:t>
    </dgm:pt>
    <dgm:pt modelId="{E2966ED1-DE77-4B51-B362-4256ED93F458}" type="parTrans" cxnId="{66EF0491-0851-44BD-85A5-59834AA6D725}">
      <dgm:prSet/>
      <dgm:spPr/>
      <dgm:t>
        <a:bodyPr/>
        <a:lstStyle/>
        <a:p>
          <a:endParaRPr lang="en-US"/>
        </a:p>
      </dgm:t>
    </dgm:pt>
    <dgm:pt modelId="{9DFD885A-F271-4BA2-9C1D-E22C58743EDA}" type="sibTrans" cxnId="{66EF0491-0851-44BD-85A5-59834AA6D725}">
      <dgm:prSet/>
      <dgm:spPr/>
      <dgm:t>
        <a:bodyPr/>
        <a:lstStyle/>
        <a:p>
          <a:endParaRPr lang="en-US"/>
        </a:p>
      </dgm:t>
    </dgm:pt>
    <dgm:pt modelId="{AB9E4726-422B-43E1-9467-0B95BD5088BF}">
      <dgm:prSet/>
      <dgm:spPr/>
      <dgm:t>
        <a:bodyPr/>
        <a:lstStyle/>
        <a:p>
          <a:r>
            <a:rPr lang="es-ES" noProof="0" dirty="0"/>
            <a:t>Escenarios</a:t>
          </a:r>
        </a:p>
      </dgm:t>
    </dgm:pt>
    <dgm:pt modelId="{6ED75393-BEF3-49E3-AB60-1CCFC0452301}" type="parTrans" cxnId="{5B59213B-65B2-4A2A-A9DE-D497BE100446}">
      <dgm:prSet/>
      <dgm:spPr/>
      <dgm:t>
        <a:bodyPr/>
        <a:lstStyle/>
        <a:p>
          <a:endParaRPr lang="en-US"/>
        </a:p>
      </dgm:t>
    </dgm:pt>
    <dgm:pt modelId="{E0749221-FE02-4860-8D1D-DF52ABDEE4C8}" type="sibTrans" cxnId="{5B59213B-65B2-4A2A-A9DE-D497BE100446}">
      <dgm:prSet/>
      <dgm:spPr/>
      <dgm:t>
        <a:bodyPr/>
        <a:lstStyle/>
        <a:p>
          <a:endParaRPr lang="en-US"/>
        </a:p>
      </dgm:t>
    </dgm:pt>
    <dgm:pt modelId="{EBB5333F-4A3E-4EE5-8707-7000110B2E58}">
      <dgm:prSet/>
      <dgm:spPr/>
      <dgm:t>
        <a:bodyPr/>
        <a:lstStyle/>
        <a:p>
          <a:r>
            <a:rPr lang="es-ES" noProof="0" dirty="0"/>
            <a:t>Implicaciones</a:t>
          </a:r>
        </a:p>
      </dgm:t>
    </dgm:pt>
    <dgm:pt modelId="{4C5A26F3-9A69-4A1C-B1AD-866D23BF27EB}" type="parTrans" cxnId="{F83C44D3-395F-49FC-B2F1-2ED115CD831C}">
      <dgm:prSet/>
      <dgm:spPr/>
      <dgm:t>
        <a:bodyPr/>
        <a:lstStyle/>
        <a:p>
          <a:endParaRPr lang="en-US"/>
        </a:p>
      </dgm:t>
    </dgm:pt>
    <dgm:pt modelId="{74D9251B-00B7-496F-88DF-55281A3CCCA3}" type="sibTrans" cxnId="{F83C44D3-395F-49FC-B2F1-2ED115CD831C}">
      <dgm:prSet/>
      <dgm:spPr/>
      <dgm:t>
        <a:bodyPr/>
        <a:lstStyle/>
        <a:p>
          <a:endParaRPr lang="en-US"/>
        </a:p>
      </dgm:t>
    </dgm:pt>
    <dgm:pt modelId="{DF4F3A34-D3FD-45F3-8A7D-EDCD5C7B350B}">
      <dgm:prSet/>
      <dgm:spPr/>
      <dgm:t>
        <a:bodyPr/>
        <a:lstStyle/>
        <a:p>
          <a:r>
            <a:rPr lang="es-ES" noProof="0" dirty="0"/>
            <a:t>Hipótesis</a:t>
          </a:r>
        </a:p>
      </dgm:t>
    </dgm:pt>
    <dgm:pt modelId="{96A60CA3-5AB7-426D-BAE9-584F1F48DF10}" type="parTrans" cxnId="{093C7645-37B8-4DC6-A63E-7C5DF252D4E0}">
      <dgm:prSet/>
      <dgm:spPr/>
      <dgm:t>
        <a:bodyPr/>
        <a:lstStyle/>
        <a:p>
          <a:endParaRPr lang="en-US"/>
        </a:p>
      </dgm:t>
    </dgm:pt>
    <dgm:pt modelId="{3CBB2D5C-4792-42D6-B331-90275BBC5A33}" type="sibTrans" cxnId="{093C7645-37B8-4DC6-A63E-7C5DF252D4E0}">
      <dgm:prSet/>
      <dgm:spPr/>
      <dgm:t>
        <a:bodyPr/>
        <a:lstStyle/>
        <a:p>
          <a:endParaRPr lang="en-US"/>
        </a:p>
      </dgm:t>
    </dgm:pt>
    <dgm:pt modelId="{37019ECE-BC3B-4696-8EC7-2505410AB09D}" type="pres">
      <dgm:prSet presAssocID="{47102B21-9D62-4D00-96C3-D15B8E179EB9}" presName="linearFlow" presStyleCnt="0">
        <dgm:presLayoutVars>
          <dgm:resizeHandles val="exact"/>
        </dgm:presLayoutVars>
      </dgm:prSet>
      <dgm:spPr/>
    </dgm:pt>
    <dgm:pt modelId="{E8D2FE09-9B28-4251-B647-197B57E1B62C}" type="pres">
      <dgm:prSet presAssocID="{CF79055F-DAD7-4638-930B-B88A613AC613}" presName="node" presStyleLbl="node1" presStyleIdx="0" presStyleCnt="6">
        <dgm:presLayoutVars>
          <dgm:bulletEnabled val="1"/>
        </dgm:presLayoutVars>
      </dgm:prSet>
      <dgm:spPr/>
    </dgm:pt>
    <dgm:pt modelId="{D98B6265-559C-427B-B5FA-56BCC3AA1455}" type="pres">
      <dgm:prSet presAssocID="{B6026639-D60C-4AA7-9199-9FFF62D80F42}" presName="sibTrans" presStyleLbl="sibTrans2D1" presStyleIdx="0" presStyleCnt="5"/>
      <dgm:spPr/>
    </dgm:pt>
    <dgm:pt modelId="{9B3D28CA-9853-40D2-88EE-BF349E274D56}" type="pres">
      <dgm:prSet presAssocID="{B6026639-D60C-4AA7-9199-9FFF62D80F42}" presName="connectorText" presStyleLbl="sibTrans2D1" presStyleIdx="0" presStyleCnt="5"/>
      <dgm:spPr/>
    </dgm:pt>
    <dgm:pt modelId="{039A94FF-EEBE-4737-989B-7B80BE700822}" type="pres">
      <dgm:prSet presAssocID="{AFFFCC44-F037-4518-9068-057B2048C3C9}" presName="node" presStyleLbl="node1" presStyleIdx="1" presStyleCnt="6">
        <dgm:presLayoutVars>
          <dgm:bulletEnabled val="1"/>
        </dgm:presLayoutVars>
      </dgm:prSet>
      <dgm:spPr/>
    </dgm:pt>
    <dgm:pt modelId="{377A2389-A58A-4BB4-B27A-C4C94F4AC16F}" type="pres">
      <dgm:prSet presAssocID="{A587B4F7-8CC0-40E4-B059-8E6B5CC4F28A}" presName="sibTrans" presStyleLbl="sibTrans2D1" presStyleIdx="1" presStyleCnt="5"/>
      <dgm:spPr/>
    </dgm:pt>
    <dgm:pt modelId="{A1FF42AB-E7EB-4ECD-8C48-AE705B5B4482}" type="pres">
      <dgm:prSet presAssocID="{A587B4F7-8CC0-40E4-B059-8E6B5CC4F28A}" presName="connectorText" presStyleLbl="sibTrans2D1" presStyleIdx="1" presStyleCnt="5"/>
      <dgm:spPr/>
    </dgm:pt>
    <dgm:pt modelId="{6602BD24-16A6-434C-8D74-A4923319C203}" type="pres">
      <dgm:prSet presAssocID="{DF4F3A34-D3FD-45F3-8A7D-EDCD5C7B350B}" presName="node" presStyleLbl="node1" presStyleIdx="2" presStyleCnt="6">
        <dgm:presLayoutVars>
          <dgm:bulletEnabled val="1"/>
        </dgm:presLayoutVars>
      </dgm:prSet>
      <dgm:spPr/>
    </dgm:pt>
    <dgm:pt modelId="{784B9FC9-3C5C-4C1B-A8C7-097862933C9E}" type="pres">
      <dgm:prSet presAssocID="{3CBB2D5C-4792-42D6-B331-90275BBC5A33}" presName="sibTrans" presStyleLbl="sibTrans2D1" presStyleIdx="2" presStyleCnt="5"/>
      <dgm:spPr/>
    </dgm:pt>
    <dgm:pt modelId="{6E0BC96E-7126-4784-BCCF-23527B94FF1C}" type="pres">
      <dgm:prSet presAssocID="{3CBB2D5C-4792-42D6-B331-90275BBC5A33}" presName="connectorText" presStyleLbl="sibTrans2D1" presStyleIdx="2" presStyleCnt="5"/>
      <dgm:spPr/>
    </dgm:pt>
    <dgm:pt modelId="{B233A3BD-B969-4265-A972-CF2111461F20}" type="pres">
      <dgm:prSet presAssocID="{9FE7B08F-951C-45C5-BF34-6933AF2A4A39}" presName="node" presStyleLbl="node1" presStyleIdx="3" presStyleCnt="6">
        <dgm:presLayoutVars>
          <dgm:bulletEnabled val="1"/>
        </dgm:presLayoutVars>
      </dgm:prSet>
      <dgm:spPr/>
    </dgm:pt>
    <dgm:pt modelId="{ADCC7023-940A-4D99-8EF8-D15C822CAE36}" type="pres">
      <dgm:prSet presAssocID="{9DFD885A-F271-4BA2-9C1D-E22C58743EDA}" presName="sibTrans" presStyleLbl="sibTrans2D1" presStyleIdx="3" presStyleCnt="5"/>
      <dgm:spPr/>
    </dgm:pt>
    <dgm:pt modelId="{7E0BFD5D-23DB-4B12-A229-F3AECABBF701}" type="pres">
      <dgm:prSet presAssocID="{9DFD885A-F271-4BA2-9C1D-E22C58743EDA}" presName="connectorText" presStyleLbl="sibTrans2D1" presStyleIdx="3" presStyleCnt="5"/>
      <dgm:spPr/>
    </dgm:pt>
    <dgm:pt modelId="{C323281E-F8E0-45F7-9EC3-E38C7CEC6315}" type="pres">
      <dgm:prSet presAssocID="{AB9E4726-422B-43E1-9467-0B95BD5088BF}" presName="node" presStyleLbl="node1" presStyleIdx="4" presStyleCnt="6">
        <dgm:presLayoutVars>
          <dgm:bulletEnabled val="1"/>
        </dgm:presLayoutVars>
      </dgm:prSet>
      <dgm:spPr/>
    </dgm:pt>
    <dgm:pt modelId="{C20D208B-E726-4F39-A52F-D94146413C66}" type="pres">
      <dgm:prSet presAssocID="{E0749221-FE02-4860-8D1D-DF52ABDEE4C8}" presName="sibTrans" presStyleLbl="sibTrans2D1" presStyleIdx="4" presStyleCnt="5"/>
      <dgm:spPr/>
    </dgm:pt>
    <dgm:pt modelId="{B01CAA66-24BF-4613-839D-0F5E30219419}" type="pres">
      <dgm:prSet presAssocID="{E0749221-FE02-4860-8D1D-DF52ABDEE4C8}" presName="connectorText" presStyleLbl="sibTrans2D1" presStyleIdx="4" presStyleCnt="5"/>
      <dgm:spPr/>
    </dgm:pt>
    <dgm:pt modelId="{0CB1A9B5-D535-4EA9-965B-4F8AADDA9FD7}" type="pres">
      <dgm:prSet presAssocID="{EBB5333F-4A3E-4EE5-8707-7000110B2E58}" presName="node" presStyleLbl="node1" presStyleIdx="5" presStyleCnt="6">
        <dgm:presLayoutVars>
          <dgm:bulletEnabled val="1"/>
        </dgm:presLayoutVars>
      </dgm:prSet>
      <dgm:spPr/>
    </dgm:pt>
  </dgm:ptLst>
  <dgm:cxnLst>
    <dgm:cxn modelId="{2E709201-2C71-4CB5-9085-576CAE0AF595}" type="presOf" srcId="{9DFD885A-F271-4BA2-9C1D-E22C58743EDA}" destId="{7E0BFD5D-23DB-4B12-A229-F3AECABBF701}" srcOrd="1" destOrd="0" presId="urn:microsoft.com/office/officeart/2005/8/layout/process2"/>
    <dgm:cxn modelId="{559F110B-F841-4DC1-AC77-5474BD1ADCEE}" type="presOf" srcId="{9FE7B08F-951C-45C5-BF34-6933AF2A4A39}" destId="{B233A3BD-B969-4265-A972-CF2111461F20}" srcOrd="0" destOrd="0" presId="urn:microsoft.com/office/officeart/2005/8/layout/process2"/>
    <dgm:cxn modelId="{188D7227-9506-4FA2-BEED-5B7C6AFBCE84}" srcId="{47102B21-9D62-4D00-96C3-D15B8E179EB9}" destId="{AFFFCC44-F037-4518-9068-057B2048C3C9}" srcOrd="1" destOrd="0" parTransId="{D223A4E6-5629-4484-9BED-41CDB7B40147}" sibTransId="{A587B4F7-8CC0-40E4-B059-8E6B5CC4F28A}"/>
    <dgm:cxn modelId="{2C963F31-F300-41BC-9F85-91A8367BFD3F}" srcId="{47102B21-9D62-4D00-96C3-D15B8E179EB9}" destId="{CF79055F-DAD7-4638-930B-B88A613AC613}" srcOrd="0" destOrd="0" parTransId="{29AF01B1-CAF5-4216-89F6-6586BA5A9EDC}" sibTransId="{B6026639-D60C-4AA7-9199-9FFF62D80F42}"/>
    <dgm:cxn modelId="{464F6E39-023E-4471-B151-635E91315237}" type="presOf" srcId="{3CBB2D5C-4792-42D6-B331-90275BBC5A33}" destId="{6E0BC96E-7126-4784-BCCF-23527B94FF1C}" srcOrd="1" destOrd="0" presId="urn:microsoft.com/office/officeart/2005/8/layout/process2"/>
    <dgm:cxn modelId="{5B59213B-65B2-4A2A-A9DE-D497BE100446}" srcId="{47102B21-9D62-4D00-96C3-D15B8E179EB9}" destId="{AB9E4726-422B-43E1-9467-0B95BD5088BF}" srcOrd="4" destOrd="0" parTransId="{6ED75393-BEF3-49E3-AB60-1CCFC0452301}" sibTransId="{E0749221-FE02-4860-8D1D-DF52ABDEE4C8}"/>
    <dgm:cxn modelId="{BD16AF3C-72B3-4A7B-A809-E7FC86289878}" type="presOf" srcId="{47102B21-9D62-4D00-96C3-D15B8E179EB9}" destId="{37019ECE-BC3B-4696-8EC7-2505410AB09D}" srcOrd="0" destOrd="0" presId="urn:microsoft.com/office/officeart/2005/8/layout/process2"/>
    <dgm:cxn modelId="{093C7645-37B8-4DC6-A63E-7C5DF252D4E0}" srcId="{47102B21-9D62-4D00-96C3-D15B8E179EB9}" destId="{DF4F3A34-D3FD-45F3-8A7D-EDCD5C7B350B}" srcOrd="2" destOrd="0" parTransId="{96A60CA3-5AB7-426D-BAE9-584F1F48DF10}" sibTransId="{3CBB2D5C-4792-42D6-B331-90275BBC5A33}"/>
    <dgm:cxn modelId="{9D588347-E8A3-4AA8-9F70-9724776A387A}" type="presOf" srcId="{E0749221-FE02-4860-8D1D-DF52ABDEE4C8}" destId="{B01CAA66-24BF-4613-839D-0F5E30219419}" srcOrd="1" destOrd="0" presId="urn:microsoft.com/office/officeart/2005/8/layout/process2"/>
    <dgm:cxn modelId="{0AE21968-64D3-48BB-828C-4F2E9710A2E4}" type="presOf" srcId="{AB9E4726-422B-43E1-9467-0B95BD5088BF}" destId="{C323281E-F8E0-45F7-9EC3-E38C7CEC6315}" srcOrd="0" destOrd="0" presId="urn:microsoft.com/office/officeart/2005/8/layout/process2"/>
    <dgm:cxn modelId="{9C868557-82EE-486A-8E30-9DB5DCFB2006}" type="presOf" srcId="{CF79055F-DAD7-4638-930B-B88A613AC613}" destId="{E8D2FE09-9B28-4251-B647-197B57E1B62C}" srcOrd="0" destOrd="0" presId="urn:microsoft.com/office/officeart/2005/8/layout/process2"/>
    <dgm:cxn modelId="{59A27178-C625-4FD9-93CB-A4ED98CD5140}" type="presOf" srcId="{A587B4F7-8CC0-40E4-B059-8E6B5CC4F28A}" destId="{A1FF42AB-E7EB-4ECD-8C48-AE705B5B4482}" srcOrd="1" destOrd="0" presId="urn:microsoft.com/office/officeart/2005/8/layout/process2"/>
    <dgm:cxn modelId="{E652CB5A-70D5-4A65-8376-6E94E2DE2E8F}" type="presOf" srcId="{AFFFCC44-F037-4518-9068-057B2048C3C9}" destId="{039A94FF-EEBE-4737-989B-7B80BE700822}" srcOrd="0" destOrd="0" presId="urn:microsoft.com/office/officeart/2005/8/layout/process2"/>
    <dgm:cxn modelId="{66EF0491-0851-44BD-85A5-59834AA6D725}" srcId="{47102B21-9D62-4D00-96C3-D15B8E179EB9}" destId="{9FE7B08F-951C-45C5-BF34-6933AF2A4A39}" srcOrd="3" destOrd="0" parTransId="{E2966ED1-DE77-4B51-B362-4256ED93F458}" sibTransId="{9DFD885A-F271-4BA2-9C1D-E22C58743EDA}"/>
    <dgm:cxn modelId="{793F2791-058A-481E-81FD-407F8FC2BF73}" type="presOf" srcId="{B6026639-D60C-4AA7-9199-9FFF62D80F42}" destId="{D98B6265-559C-427B-B5FA-56BCC3AA1455}" srcOrd="0" destOrd="0" presId="urn:microsoft.com/office/officeart/2005/8/layout/process2"/>
    <dgm:cxn modelId="{68CF04B7-62ED-4059-9888-ADB2FC2494D5}" type="presOf" srcId="{3CBB2D5C-4792-42D6-B331-90275BBC5A33}" destId="{784B9FC9-3C5C-4C1B-A8C7-097862933C9E}" srcOrd="0" destOrd="0" presId="urn:microsoft.com/office/officeart/2005/8/layout/process2"/>
    <dgm:cxn modelId="{274565BB-7D60-441F-B2CB-D1428AC27C82}" type="presOf" srcId="{DF4F3A34-D3FD-45F3-8A7D-EDCD5C7B350B}" destId="{6602BD24-16A6-434C-8D74-A4923319C203}" srcOrd="0" destOrd="0" presId="urn:microsoft.com/office/officeart/2005/8/layout/process2"/>
    <dgm:cxn modelId="{EF046ECE-EB77-4914-82CD-AA447734C96F}" type="presOf" srcId="{B6026639-D60C-4AA7-9199-9FFF62D80F42}" destId="{9B3D28CA-9853-40D2-88EE-BF349E274D56}" srcOrd="1" destOrd="0" presId="urn:microsoft.com/office/officeart/2005/8/layout/process2"/>
    <dgm:cxn modelId="{C52EB4D0-4B85-472B-A7C3-BC00CCD70C7C}" type="presOf" srcId="{A587B4F7-8CC0-40E4-B059-8E6B5CC4F28A}" destId="{377A2389-A58A-4BB4-B27A-C4C94F4AC16F}" srcOrd="0" destOrd="0" presId="urn:microsoft.com/office/officeart/2005/8/layout/process2"/>
    <dgm:cxn modelId="{F83C44D3-395F-49FC-B2F1-2ED115CD831C}" srcId="{47102B21-9D62-4D00-96C3-D15B8E179EB9}" destId="{EBB5333F-4A3E-4EE5-8707-7000110B2E58}" srcOrd="5" destOrd="0" parTransId="{4C5A26F3-9A69-4A1C-B1AD-866D23BF27EB}" sibTransId="{74D9251B-00B7-496F-88DF-55281A3CCCA3}"/>
    <dgm:cxn modelId="{8DB681EA-4DD4-45A2-A451-3F6BC5D32B17}" type="presOf" srcId="{E0749221-FE02-4860-8D1D-DF52ABDEE4C8}" destId="{C20D208B-E726-4F39-A52F-D94146413C66}" srcOrd="0" destOrd="0" presId="urn:microsoft.com/office/officeart/2005/8/layout/process2"/>
    <dgm:cxn modelId="{4BE1EEEE-EA5D-4629-A48F-69EBAA1E9CA8}" type="presOf" srcId="{EBB5333F-4A3E-4EE5-8707-7000110B2E58}" destId="{0CB1A9B5-D535-4EA9-965B-4F8AADDA9FD7}" srcOrd="0" destOrd="0" presId="urn:microsoft.com/office/officeart/2005/8/layout/process2"/>
    <dgm:cxn modelId="{2B3A93F5-7D58-4BDE-9923-3D7119C5E6D1}" type="presOf" srcId="{9DFD885A-F271-4BA2-9C1D-E22C58743EDA}" destId="{ADCC7023-940A-4D99-8EF8-D15C822CAE36}" srcOrd="0" destOrd="0" presId="urn:microsoft.com/office/officeart/2005/8/layout/process2"/>
    <dgm:cxn modelId="{1BCD25A9-BF9F-47B1-BA04-9A41E243C277}" type="presParOf" srcId="{37019ECE-BC3B-4696-8EC7-2505410AB09D}" destId="{E8D2FE09-9B28-4251-B647-197B57E1B62C}" srcOrd="0" destOrd="0" presId="urn:microsoft.com/office/officeart/2005/8/layout/process2"/>
    <dgm:cxn modelId="{48831DC0-BB92-41E0-B776-4FA2FD8693A3}" type="presParOf" srcId="{37019ECE-BC3B-4696-8EC7-2505410AB09D}" destId="{D98B6265-559C-427B-B5FA-56BCC3AA1455}" srcOrd="1" destOrd="0" presId="urn:microsoft.com/office/officeart/2005/8/layout/process2"/>
    <dgm:cxn modelId="{D279715D-173A-4F09-BBE8-629B0D60943C}" type="presParOf" srcId="{D98B6265-559C-427B-B5FA-56BCC3AA1455}" destId="{9B3D28CA-9853-40D2-88EE-BF349E274D56}" srcOrd="0" destOrd="0" presId="urn:microsoft.com/office/officeart/2005/8/layout/process2"/>
    <dgm:cxn modelId="{96C7784A-794D-42B1-A628-0FD7AC4CBAFA}" type="presParOf" srcId="{37019ECE-BC3B-4696-8EC7-2505410AB09D}" destId="{039A94FF-EEBE-4737-989B-7B80BE700822}" srcOrd="2" destOrd="0" presId="urn:microsoft.com/office/officeart/2005/8/layout/process2"/>
    <dgm:cxn modelId="{7DBE4589-A18C-4C95-A906-812528615DDE}" type="presParOf" srcId="{37019ECE-BC3B-4696-8EC7-2505410AB09D}" destId="{377A2389-A58A-4BB4-B27A-C4C94F4AC16F}" srcOrd="3" destOrd="0" presId="urn:microsoft.com/office/officeart/2005/8/layout/process2"/>
    <dgm:cxn modelId="{D6AD1F89-0254-4B15-BF57-EF52FB0324A6}" type="presParOf" srcId="{377A2389-A58A-4BB4-B27A-C4C94F4AC16F}" destId="{A1FF42AB-E7EB-4ECD-8C48-AE705B5B4482}" srcOrd="0" destOrd="0" presId="urn:microsoft.com/office/officeart/2005/8/layout/process2"/>
    <dgm:cxn modelId="{B4C824EB-E89F-45D5-848F-F7D9AFD07059}" type="presParOf" srcId="{37019ECE-BC3B-4696-8EC7-2505410AB09D}" destId="{6602BD24-16A6-434C-8D74-A4923319C203}" srcOrd="4" destOrd="0" presId="urn:microsoft.com/office/officeart/2005/8/layout/process2"/>
    <dgm:cxn modelId="{0BD3DBAC-8666-4C34-AAED-BC00FC63D14F}" type="presParOf" srcId="{37019ECE-BC3B-4696-8EC7-2505410AB09D}" destId="{784B9FC9-3C5C-4C1B-A8C7-097862933C9E}" srcOrd="5" destOrd="0" presId="urn:microsoft.com/office/officeart/2005/8/layout/process2"/>
    <dgm:cxn modelId="{EF3CC3F9-48C8-43EF-BF08-C42D029E1BDD}" type="presParOf" srcId="{784B9FC9-3C5C-4C1B-A8C7-097862933C9E}" destId="{6E0BC96E-7126-4784-BCCF-23527B94FF1C}" srcOrd="0" destOrd="0" presId="urn:microsoft.com/office/officeart/2005/8/layout/process2"/>
    <dgm:cxn modelId="{2CDE749E-15F4-4001-A2B2-60E75F77A151}" type="presParOf" srcId="{37019ECE-BC3B-4696-8EC7-2505410AB09D}" destId="{B233A3BD-B969-4265-A972-CF2111461F20}" srcOrd="6" destOrd="0" presId="urn:microsoft.com/office/officeart/2005/8/layout/process2"/>
    <dgm:cxn modelId="{ADC5CF49-6A34-4CA5-8207-35D4447563AB}" type="presParOf" srcId="{37019ECE-BC3B-4696-8EC7-2505410AB09D}" destId="{ADCC7023-940A-4D99-8EF8-D15C822CAE36}" srcOrd="7" destOrd="0" presId="urn:microsoft.com/office/officeart/2005/8/layout/process2"/>
    <dgm:cxn modelId="{BC6636F1-8643-4C33-9A3C-58797395BCDD}" type="presParOf" srcId="{ADCC7023-940A-4D99-8EF8-D15C822CAE36}" destId="{7E0BFD5D-23DB-4B12-A229-F3AECABBF701}" srcOrd="0" destOrd="0" presId="urn:microsoft.com/office/officeart/2005/8/layout/process2"/>
    <dgm:cxn modelId="{7A641A84-C7EA-42B3-B03A-ED2DE0F83290}" type="presParOf" srcId="{37019ECE-BC3B-4696-8EC7-2505410AB09D}" destId="{C323281E-F8E0-45F7-9EC3-E38C7CEC6315}" srcOrd="8" destOrd="0" presId="urn:microsoft.com/office/officeart/2005/8/layout/process2"/>
    <dgm:cxn modelId="{35A97853-A156-4077-B7B7-70DA55BD1185}" type="presParOf" srcId="{37019ECE-BC3B-4696-8EC7-2505410AB09D}" destId="{C20D208B-E726-4F39-A52F-D94146413C66}" srcOrd="9" destOrd="0" presId="urn:microsoft.com/office/officeart/2005/8/layout/process2"/>
    <dgm:cxn modelId="{A139CAAD-1F72-4EA0-995F-1F0298474E08}" type="presParOf" srcId="{C20D208B-E726-4F39-A52F-D94146413C66}" destId="{B01CAA66-24BF-4613-839D-0F5E30219419}" srcOrd="0" destOrd="0" presId="urn:microsoft.com/office/officeart/2005/8/layout/process2"/>
    <dgm:cxn modelId="{0337BB9E-8D04-417F-B66D-8DF194445283}" type="presParOf" srcId="{37019ECE-BC3B-4696-8EC7-2505410AB09D}" destId="{0CB1A9B5-D535-4EA9-965B-4F8AADDA9FD7}" srcOrd="10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780A3E-7B29-4671-99C1-BD9035A7FBE4}">
      <dsp:nvSpPr>
        <dsp:cNvPr id="0" name=""/>
        <dsp:cNvSpPr/>
      </dsp:nvSpPr>
      <dsp:spPr>
        <a:xfrm>
          <a:off x="3058156" y="469742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Dirección y planificación</a:t>
          </a:r>
          <a:endParaRPr lang="en-US" sz="2000" kern="1200" dirty="0"/>
        </a:p>
      </dsp:txBody>
      <dsp:txXfrm>
        <a:off x="3352761" y="630435"/>
        <a:ext cx="1422476" cy="775892"/>
      </dsp:txXfrm>
    </dsp:sp>
    <dsp:sp modelId="{33D2C16B-27B9-45EA-8F80-CAE58FD63BD2}">
      <dsp:nvSpPr>
        <dsp:cNvPr id="0" name=""/>
        <dsp:cNvSpPr/>
      </dsp:nvSpPr>
      <dsp:spPr>
        <a:xfrm rot="2160000">
          <a:off x="4807264" y="1478404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823877" y="1543537"/>
        <a:ext cx="405949" cy="348794"/>
      </dsp:txXfrm>
    </dsp:sp>
    <dsp:sp modelId="{B8C5E0EA-08F4-4701-9862-72829CA8B268}">
      <dsp:nvSpPr>
        <dsp:cNvPr id="0" name=""/>
        <dsp:cNvSpPr/>
      </dsp:nvSpPr>
      <dsp:spPr>
        <a:xfrm>
          <a:off x="5151169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Obtención</a:t>
          </a:r>
          <a:endParaRPr lang="en-US" sz="2000" kern="1200" dirty="0"/>
        </a:p>
      </dsp:txBody>
      <dsp:txXfrm>
        <a:off x="5445774" y="2151098"/>
        <a:ext cx="1422476" cy="775892"/>
      </dsp:txXfrm>
    </dsp:sp>
    <dsp:sp modelId="{B87483CF-659A-4E32-9833-C12363F7EBA2}">
      <dsp:nvSpPr>
        <dsp:cNvPr id="0" name=""/>
        <dsp:cNvSpPr/>
      </dsp:nvSpPr>
      <dsp:spPr>
        <a:xfrm rot="6480000">
          <a:off x="5379477" y="3457925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5493621" y="3491258"/>
        <a:ext cx="594666" cy="348794"/>
      </dsp:txXfrm>
    </dsp:sp>
    <dsp:sp modelId="{266A825D-2ACF-4DAA-A791-3BB3EC4C29F0}">
      <dsp:nvSpPr>
        <dsp:cNvPr id="0" name=""/>
        <dsp:cNvSpPr/>
      </dsp:nvSpPr>
      <dsp:spPr>
        <a:xfrm>
          <a:off x="4351709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Procesa-miento</a:t>
          </a:r>
          <a:endParaRPr lang="en-US" sz="2000" kern="1200" dirty="0"/>
        </a:p>
      </dsp:txBody>
      <dsp:txXfrm>
        <a:off x="4646314" y="4611582"/>
        <a:ext cx="1422476" cy="775892"/>
      </dsp:txXfrm>
    </dsp:sp>
    <dsp:sp modelId="{8363F285-9DBE-42E3-84F8-1750DA73ED93}">
      <dsp:nvSpPr>
        <dsp:cNvPr id="0" name=""/>
        <dsp:cNvSpPr/>
      </dsp:nvSpPr>
      <dsp:spPr>
        <a:xfrm rot="10800000">
          <a:off x="3920145" y="4708867"/>
          <a:ext cx="304972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4011637" y="4825131"/>
        <a:ext cx="213480" cy="348794"/>
      </dsp:txXfrm>
    </dsp:sp>
    <dsp:sp modelId="{062845C9-ED14-40AD-A42F-FA7F32EB46F1}">
      <dsp:nvSpPr>
        <dsp:cNvPr id="0" name=""/>
        <dsp:cNvSpPr/>
      </dsp:nvSpPr>
      <dsp:spPr>
        <a:xfrm>
          <a:off x="1764603" y="4450889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Análisis </a:t>
          </a:r>
          <a:endParaRPr lang="en-US" sz="2000" kern="1200" dirty="0"/>
        </a:p>
      </dsp:txBody>
      <dsp:txXfrm>
        <a:off x="2059208" y="4611582"/>
        <a:ext cx="1422476" cy="775892"/>
      </dsp:txXfrm>
    </dsp:sp>
    <dsp:sp modelId="{07B5D858-57F7-4964-A980-FF4FAA0EFAE3}">
      <dsp:nvSpPr>
        <dsp:cNvPr id="0" name=""/>
        <dsp:cNvSpPr/>
      </dsp:nvSpPr>
      <dsp:spPr>
        <a:xfrm rot="15120000">
          <a:off x="1992911" y="3499326"/>
          <a:ext cx="769063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 rot="10800000">
        <a:off x="2107055" y="3698521"/>
        <a:ext cx="594666" cy="348794"/>
      </dsp:txXfrm>
    </dsp:sp>
    <dsp:sp modelId="{944E1B24-CC6F-4C0D-A379-6BF1F4A42142}">
      <dsp:nvSpPr>
        <dsp:cNvPr id="0" name=""/>
        <dsp:cNvSpPr/>
      </dsp:nvSpPr>
      <dsp:spPr>
        <a:xfrm>
          <a:off x="965144" y="1990405"/>
          <a:ext cx="2011686" cy="109727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Difusión</a:t>
          </a:r>
          <a:endParaRPr lang="en-US" sz="2000" kern="1200" dirty="0"/>
        </a:p>
      </dsp:txBody>
      <dsp:txXfrm>
        <a:off x="1259749" y="2151098"/>
        <a:ext cx="1422476" cy="775892"/>
      </dsp:txXfrm>
    </dsp:sp>
    <dsp:sp modelId="{3F2F95C3-CD6B-4A31-B679-FAF123F9240D}">
      <dsp:nvSpPr>
        <dsp:cNvPr id="0" name=""/>
        <dsp:cNvSpPr/>
      </dsp:nvSpPr>
      <dsp:spPr>
        <a:xfrm rot="19440000">
          <a:off x="2714251" y="1497699"/>
          <a:ext cx="579927" cy="58132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2730864" y="1665094"/>
        <a:ext cx="405949" cy="3487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700" kern="1200" noProof="0" dirty="0"/>
            <a:t>Análisis</a:t>
          </a:r>
        </a:p>
      </dsp:txBody>
      <dsp:txXfrm>
        <a:off x="35753" y="1189847"/>
        <a:ext cx="2247772" cy="11491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Problema</a:t>
          </a:r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Análisis</a:t>
          </a:r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Opciones</a:t>
          </a:r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Decisión</a:t>
          </a:r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noProof="0" dirty="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noProof="0" dirty="0"/>
            <a:t>Resultado</a:t>
          </a:r>
        </a:p>
      </dsp:txBody>
      <dsp:txXfrm>
        <a:off x="6677625" y="2179071"/>
        <a:ext cx="1146264" cy="6710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449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Problema</a:t>
          </a:r>
        </a:p>
      </dsp:txBody>
      <dsp:txXfrm>
        <a:off x="29950" y="2088695"/>
        <a:ext cx="1455017" cy="851809"/>
      </dsp:txXfrm>
    </dsp:sp>
    <dsp:sp modelId="{380B2910-9A39-45BA-937A-5F82FDFF1FC5}">
      <dsp:nvSpPr>
        <dsp:cNvPr id="0" name=""/>
        <dsp:cNvSpPr/>
      </dsp:nvSpPr>
      <dsp:spPr>
        <a:xfrm>
          <a:off x="1662270" y="2327605"/>
          <a:ext cx="319700" cy="373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noProof="0" dirty="0"/>
        </a:p>
      </dsp:txBody>
      <dsp:txXfrm>
        <a:off x="1662270" y="2402403"/>
        <a:ext cx="223790" cy="224392"/>
      </dsp:txXfrm>
    </dsp:sp>
    <dsp:sp modelId="{4A060D5C-E1CF-4084-94BF-D32C23EB29FC}">
      <dsp:nvSpPr>
        <dsp:cNvPr id="0" name=""/>
        <dsp:cNvSpPr/>
      </dsp:nvSpPr>
      <dsp:spPr>
        <a:xfrm>
          <a:off x="2114676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/>
            <a:t>Información</a:t>
          </a:r>
        </a:p>
      </dsp:txBody>
      <dsp:txXfrm>
        <a:off x="2141177" y="2088695"/>
        <a:ext cx="1455017" cy="851809"/>
      </dsp:txXfrm>
    </dsp:sp>
    <dsp:sp modelId="{43577509-BAA3-4C85-8D62-EA034DE386AE}">
      <dsp:nvSpPr>
        <dsp:cNvPr id="0" name=""/>
        <dsp:cNvSpPr/>
      </dsp:nvSpPr>
      <dsp:spPr>
        <a:xfrm>
          <a:off x="3773498" y="2327605"/>
          <a:ext cx="319700" cy="373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noProof="0" dirty="0"/>
        </a:p>
      </dsp:txBody>
      <dsp:txXfrm>
        <a:off x="3773498" y="2402403"/>
        <a:ext cx="223790" cy="224392"/>
      </dsp:txXfrm>
    </dsp:sp>
    <dsp:sp modelId="{258CCB8A-8BDF-446F-A6BF-A2A02B7C3EC3}">
      <dsp:nvSpPr>
        <dsp:cNvPr id="0" name=""/>
        <dsp:cNvSpPr/>
      </dsp:nvSpPr>
      <dsp:spPr>
        <a:xfrm>
          <a:off x="4225903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 err="1"/>
            <a:t>Analysis</a:t>
          </a:r>
          <a:endParaRPr lang="es-ES" sz="2000" kern="1200" noProof="0" dirty="0"/>
        </a:p>
      </dsp:txBody>
      <dsp:txXfrm>
        <a:off x="4252404" y="2088695"/>
        <a:ext cx="1455017" cy="851809"/>
      </dsp:txXfrm>
    </dsp:sp>
    <dsp:sp modelId="{8D339F33-BC5B-4A2B-9303-CD86B71B563C}">
      <dsp:nvSpPr>
        <dsp:cNvPr id="0" name=""/>
        <dsp:cNvSpPr/>
      </dsp:nvSpPr>
      <dsp:spPr>
        <a:xfrm>
          <a:off x="5884725" y="2327605"/>
          <a:ext cx="319700" cy="37398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noProof="0" dirty="0"/>
        </a:p>
      </dsp:txBody>
      <dsp:txXfrm>
        <a:off x="5884725" y="2402403"/>
        <a:ext cx="223790" cy="224392"/>
      </dsp:txXfrm>
    </dsp:sp>
    <dsp:sp modelId="{46C94B4C-D47C-411A-B119-5B7D5C17223A}">
      <dsp:nvSpPr>
        <dsp:cNvPr id="0" name=""/>
        <dsp:cNvSpPr/>
      </dsp:nvSpPr>
      <dsp:spPr>
        <a:xfrm>
          <a:off x="6337131" y="2062194"/>
          <a:ext cx="1508019" cy="90481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noProof="0" dirty="0" err="1"/>
            <a:t>Communi-cación</a:t>
          </a:r>
          <a:endParaRPr lang="es-ES" sz="2000" kern="1200" noProof="0" dirty="0"/>
        </a:p>
      </dsp:txBody>
      <dsp:txXfrm>
        <a:off x="6363632" y="2088695"/>
        <a:ext cx="1455017" cy="85180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2FE09-9B28-4251-B647-197B57E1B62C}">
      <dsp:nvSpPr>
        <dsp:cNvPr id="0" name=""/>
        <dsp:cNvSpPr/>
      </dsp:nvSpPr>
      <dsp:spPr>
        <a:xfrm>
          <a:off x="1915972" y="216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Problema o Pregunta</a:t>
          </a:r>
        </a:p>
      </dsp:txBody>
      <dsp:txXfrm>
        <a:off x="1934726" y="20914"/>
        <a:ext cx="2226547" cy="602790"/>
      </dsp:txXfrm>
    </dsp:sp>
    <dsp:sp modelId="{D98B6265-559C-427B-B5FA-56BCC3AA1455}">
      <dsp:nvSpPr>
        <dsp:cNvPr id="0" name=""/>
        <dsp:cNvSpPr/>
      </dsp:nvSpPr>
      <dsp:spPr>
        <a:xfrm rot="5400000">
          <a:off x="2927944" y="658466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682478"/>
        <a:ext cx="172880" cy="168078"/>
      </dsp:txXfrm>
    </dsp:sp>
    <dsp:sp modelId="{039A94FF-EEBE-4737-989B-7B80BE700822}">
      <dsp:nvSpPr>
        <dsp:cNvPr id="0" name=""/>
        <dsp:cNvSpPr/>
      </dsp:nvSpPr>
      <dsp:spPr>
        <a:xfrm>
          <a:off x="1915972" y="962608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Información</a:t>
          </a:r>
        </a:p>
      </dsp:txBody>
      <dsp:txXfrm>
        <a:off x="1934726" y="981362"/>
        <a:ext cx="2226547" cy="602790"/>
      </dsp:txXfrm>
    </dsp:sp>
    <dsp:sp modelId="{377A2389-A58A-4BB4-B27A-C4C94F4AC16F}">
      <dsp:nvSpPr>
        <dsp:cNvPr id="0" name=""/>
        <dsp:cNvSpPr/>
      </dsp:nvSpPr>
      <dsp:spPr>
        <a:xfrm rot="5400000">
          <a:off x="2927944" y="1618914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1642926"/>
        <a:ext cx="172880" cy="168078"/>
      </dsp:txXfrm>
    </dsp:sp>
    <dsp:sp modelId="{6602BD24-16A6-434C-8D74-A4923319C203}">
      <dsp:nvSpPr>
        <dsp:cNvPr id="0" name=""/>
        <dsp:cNvSpPr/>
      </dsp:nvSpPr>
      <dsp:spPr>
        <a:xfrm>
          <a:off x="1915972" y="1923056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Hipótesis</a:t>
          </a:r>
        </a:p>
      </dsp:txBody>
      <dsp:txXfrm>
        <a:off x="1934726" y="1941810"/>
        <a:ext cx="2226547" cy="602790"/>
      </dsp:txXfrm>
    </dsp:sp>
    <dsp:sp modelId="{784B9FC9-3C5C-4C1B-A8C7-097862933C9E}">
      <dsp:nvSpPr>
        <dsp:cNvPr id="0" name=""/>
        <dsp:cNvSpPr/>
      </dsp:nvSpPr>
      <dsp:spPr>
        <a:xfrm rot="5400000">
          <a:off x="2927944" y="2579362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2603374"/>
        <a:ext cx="172880" cy="168078"/>
      </dsp:txXfrm>
    </dsp:sp>
    <dsp:sp modelId="{B233A3BD-B969-4265-A972-CF2111461F20}">
      <dsp:nvSpPr>
        <dsp:cNvPr id="0" name=""/>
        <dsp:cNvSpPr/>
      </dsp:nvSpPr>
      <dsp:spPr>
        <a:xfrm>
          <a:off x="1915972" y="2883504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Análisis de Impulsores</a:t>
          </a:r>
        </a:p>
      </dsp:txBody>
      <dsp:txXfrm>
        <a:off x="1934726" y="2902258"/>
        <a:ext cx="2226547" cy="602790"/>
      </dsp:txXfrm>
    </dsp:sp>
    <dsp:sp modelId="{ADCC7023-940A-4D99-8EF8-D15C822CAE36}">
      <dsp:nvSpPr>
        <dsp:cNvPr id="0" name=""/>
        <dsp:cNvSpPr/>
      </dsp:nvSpPr>
      <dsp:spPr>
        <a:xfrm rot="5400000">
          <a:off x="2927944" y="3539810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3563822"/>
        <a:ext cx="172880" cy="168078"/>
      </dsp:txXfrm>
    </dsp:sp>
    <dsp:sp modelId="{C323281E-F8E0-45F7-9EC3-E38C7CEC6315}">
      <dsp:nvSpPr>
        <dsp:cNvPr id="0" name=""/>
        <dsp:cNvSpPr/>
      </dsp:nvSpPr>
      <dsp:spPr>
        <a:xfrm>
          <a:off x="1915972" y="3843952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Escenarios</a:t>
          </a:r>
        </a:p>
      </dsp:txBody>
      <dsp:txXfrm>
        <a:off x="1934726" y="3862706"/>
        <a:ext cx="2226547" cy="602790"/>
      </dsp:txXfrm>
    </dsp:sp>
    <dsp:sp modelId="{C20D208B-E726-4F39-A52F-D94146413C66}">
      <dsp:nvSpPr>
        <dsp:cNvPr id="0" name=""/>
        <dsp:cNvSpPr/>
      </dsp:nvSpPr>
      <dsp:spPr>
        <a:xfrm rot="5400000">
          <a:off x="2927944" y="4500258"/>
          <a:ext cx="240111" cy="28813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 rot="-5400000">
        <a:off x="2961560" y="4524270"/>
        <a:ext cx="172880" cy="168078"/>
      </dsp:txXfrm>
    </dsp:sp>
    <dsp:sp modelId="{0CB1A9B5-D535-4EA9-965B-4F8AADDA9FD7}">
      <dsp:nvSpPr>
        <dsp:cNvPr id="0" name=""/>
        <dsp:cNvSpPr/>
      </dsp:nvSpPr>
      <dsp:spPr>
        <a:xfrm>
          <a:off x="1915972" y="4804400"/>
          <a:ext cx="2264055" cy="64029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noProof="0" dirty="0"/>
            <a:t>Implicaciones</a:t>
          </a:r>
        </a:p>
      </dsp:txBody>
      <dsp:txXfrm>
        <a:off x="1934726" y="4823154"/>
        <a:ext cx="2226547" cy="6027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821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22C25280-653B-42ED-B75F-F2CB6BBCB60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821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795C2C05-F164-4535-B2B9-50202A5E0A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7314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8210" y="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F6E7927-3752-4EB7-966A-8A751233CCB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3450" y="749300"/>
            <a:ext cx="4997450" cy="3748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436" y="4747577"/>
            <a:ext cx="5491480" cy="4497706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8210" y="9493420"/>
            <a:ext cx="2974552" cy="499746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3017DC0-C96C-44BE-A055-12A84C99C3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20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66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561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66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594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8822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5605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897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131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035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1062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002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8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22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/>
              <a:t>READ</a:t>
            </a:r>
          </a:p>
          <a:p>
            <a:endParaRPr lang="es-ES" sz="1400"/>
          </a:p>
          <a:p>
            <a:r>
              <a:rPr lang="es-ES" sz="1400"/>
              <a:t>THEN – hay varias definiciones …</a:t>
            </a:r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6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065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84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F0777-BDE1-876F-E631-CDE154BA6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5B7854-BBB8-49B3-DE28-AB77E8090F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FE110B-B2ED-406A-9D58-213397FDAA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6D2A6-032F-4976-81CD-A35550061D3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2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771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49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3FFCD-2E7E-4D80-912F-F4ECF10AEDB9}" type="datetime1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224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66564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951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32631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6598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043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44371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BE1C9-DC87-4F6B-BC0F-351263E95954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4558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2FB5C-EA21-468C-B3F2-D30210DBB4B7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9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B71EE-C271-4781-A2D2-690B171BCCB0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877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7502-94D9-45CE-B174-BADC2B63BA8C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3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07681-E46D-4593-88FE-B2AF528D1D48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949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EAA97-A666-4BDB-AC62-DF546E7047C2}" type="datetime1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05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06D7E-F47B-4869-80FB-2CAC6D64935C}" type="datetime1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5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0D9D8-19E3-4A98-8EF4-564289AF4308}" type="datetime1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566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E2E1B-6A26-4944-90D5-536ADF1FEB5A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22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99FD-4BB6-4267-A9A8-A7A54D690EB1}" type="datetime1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84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9F01041-5F84-4670-ADB9-A5D2E1BC9C10}" type="datetime1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D935023A-7ED7-4443-885E-1708AAB73D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57085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tmp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microsoft.com/office/2007/relationships/hdphoto" Target="../media/hdphoto8.wdp"/><Relationship Id="rId4" Type="http://schemas.microsoft.com/office/2007/relationships/hdphoto" Target="../media/hdphoto7.wdp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m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mp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mp"/><Relationship Id="rId2" Type="http://schemas.openxmlformats.org/officeDocument/2006/relationships/image" Target="../media/image42.tmp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microsoft.com/office/2007/relationships/hdphoto" Target="../media/hdphoto10.wdp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mp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76D6D-A4EB-A2CB-79BF-084D1D52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412C2-6C72-CB82-954F-AC6706BB2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5" y="1362015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noProof="0" dirty="0"/>
              <a:t>INTELIGENCIA ACCIONABLE</a:t>
            </a:r>
            <a:br>
              <a:rPr lang="es-ES" sz="4000" spc="0" noProof="0" dirty="0"/>
            </a:br>
            <a:r>
              <a:rPr lang="es-ES" sz="4000" spc="0" noProof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71317B-40D7-7924-DD48-550F0DE19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288" y="3027186"/>
            <a:ext cx="4267200" cy="2077353"/>
          </a:xfrm>
        </p:spPr>
        <p:txBody>
          <a:bodyPr>
            <a:noAutofit/>
          </a:bodyPr>
          <a:lstStyle/>
          <a:p>
            <a:br>
              <a:rPr lang="es-ES" sz="2400" noProof="0" dirty="0"/>
            </a:br>
            <a:br>
              <a:rPr lang="es-ES" sz="2400" noProof="0" dirty="0"/>
            </a:br>
            <a:endParaRPr lang="es-ES" sz="2400" noProof="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200" i="1" noProof="0" dirty="0"/>
              <a:t>Fulton Armstrong</a:t>
            </a:r>
            <a:br>
              <a:rPr lang="es-ES" sz="3200" i="1" noProof="0" dirty="0"/>
            </a:br>
            <a:r>
              <a:rPr lang="es-ES" sz="2000" i="1" noProof="0" dirty="0"/>
              <a:t>American </a:t>
            </a:r>
            <a:r>
              <a:rPr lang="es-ES" sz="2000" i="1" noProof="0" dirty="0" err="1"/>
              <a:t>University</a:t>
            </a:r>
            <a:br>
              <a:rPr lang="es-ES" sz="2000" i="1" noProof="0" dirty="0"/>
            </a:br>
            <a:r>
              <a:rPr lang="es-ES" sz="2000" i="1" noProof="0" dirty="0"/>
              <a:t>Syracuse </a:t>
            </a:r>
            <a:r>
              <a:rPr lang="es-ES" sz="2000" i="1" noProof="0" dirty="0" err="1"/>
              <a:t>University</a:t>
            </a:r>
            <a:endParaRPr lang="es-ES" sz="1800" i="1" noProof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2F92BF56-9051-1419-F3DD-FDBCAEA8F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80" y="5157107"/>
            <a:ext cx="2243468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150456-49ED-A73B-B641-5137A3C08685}"/>
              </a:ext>
            </a:extLst>
          </p:cNvPr>
          <p:cNvSpPr/>
          <p:nvPr/>
        </p:nvSpPr>
        <p:spPr>
          <a:xfrm>
            <a:off x="561601" y="5174596"/>
            <a:ext cx="3140456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D2805F-CA37-E608-AF87-1ED1A393D551}"/>
              </a:ext>
            </a:extLst>
          </p:cNvPr>
          <p:cNvSpPr/>
          <p:nvPr/>
        </p:nvSpPr>
        <p:spPr>
          <a:xfrm>
            <a:off x="682052" y="6129337"/>
            <a:ext cx="110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noProof="0" dirty="0">
                <a:solidFill>
                  <a:srgbClr val="640F3D"/>
                </a:solidFill>
              </a:rPr>
              <a:t>Mayo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C90CCE-215B-ECF1-E302-FA7D73AC8E81}"/>
              </a:ext>
            </a:extLst>
          </p:cNvPr>
          <p:cNvSpPr txBox="1"/>
          <p:nvPr/>
        </p:nvSpPr>
        <p:spPr>
          <a:xfrm>
            <a:off x="3240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BDFBA672-79C8-9F40-558D-71A307F9BE7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63" y="5226546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9EB235-E4C0-BE98-420F-9EC7FDF70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3" y="5774253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9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63DAAD-6AC0-CA2B-0589-8637A1B61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10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DEBCB-EA39-C935-1F80-4368AEBD5204}"/>
              </a:ext>
            </a:extLst>
          </p:cNvPr>
          <p:cNvSpPr txBox="1"/>
          <p:nvPr/>
        </p:nvSpPr>
        <p:spPr>
          <a:xfrm>
            <a:off x="662961" y="1225787"/>
            <a:ext cx="7560083" cy="25083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800" noProof="0" dirty="0"/>
              <a:t>Cuando hay crisis o cambio, tres opciones básicas: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Negación o minimización 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Ignorar y seguir como siempre</a:t>
            </a:r>
          </a:p>
          <a:p>
            <a:pPr marL="914400" lvl="1" indent="-4572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Entender, cambiar, adaptar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CF4DF90-A923-59D6-0721-470FF9137936}"/>
              </a:ext>
            </a:extLst>
          </p:cNvPr>
          <p:cNvCxnSpPr/>
          <p:nvPr/>
        </p:nvCxnSpPr>
        <p:spPr>
          <a:xfrm flipH="1">
            <a:off x="1931158" y="3719015"/>
            <a:ext cx="388961" cy="83251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FBF3B0-A7CD-52E9-F8F8-759C1163D211}"/>
              </a:ext>
            </a:extLst>
          </p:cNvPr>
          <p:cNvCxnSpPr>
            <a:cxnSpLocks/>
          </p:cNvCxnSpPr>
          <p:nvPr/>
        </p:nvCxnSpPr>
        <p:spPr>
          <a:xfrm>
            <a:off x="3748584" y="3778291"/>
            <a:ext cx="0" cy="77323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B26EB12-9E59-F9F7-5157-0547673778B6}"/>
              </a:ext>
            </a:extLst>
          </p:cNvPr>
          <p:cNvCxnSpPr>
            <a:cxnSpLocks/>
          </p:cNvCxnSpPr>
          <p:nvPr/>
        </p:nvCxnSpPr>
        <p:spPr>
          <a:xfrm>
            <a:off x="5177050" y="3778291"/>
            <a:ext cx="718783" cy="6435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09781FE-618A-3938-930D-C86EFF02791E}"/>
              </a:ext>
            </a:extLst>
          </p:cNvPr>
          <p:cNvSpPr txBox="1"/>
          <p:nvPr/>
        </p:nvSpPr>
        <p:spPr>
          <a:xfrm>
            <a:off x="1297010" y="4678106"/>
            <a:ext cx="1350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analizar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F18056-2852-6FF1-93A3-6E332B5FE92B}"/>
              </a:ext>
            </a:extLst>
          </p:cNvPr>
          <p:cNvSpPr txBox="1"/>
          <p:nvPr/>
        </p:nvSpPr>
        <p:spPr>
          <a:xfrm>
            <a:off x="2867631" y="4678106"/>
            <a:ext cx="193674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noProof="0" dirty="0"/>
              <a:t>influir</a:t>
            </a:r>
            <a:br>
              <a:rPr lang="es-ES" sz="2800" noProof="0" dirty="0"/>
            </a:br>
            <a:r>
              <a:rPr lang="es-ES" sz="2800" noProof="0" dirty="0"/>
              <a:t>el escenario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70B60B-ED00-7B38-0564-6A3F0F0CE15C}"/>
              </a:ext>
            </a:extLst>
          </p:cNvPr>
          <p:cNvSpPr txBox="1"/>
          <p:nvPr/>
        </p:nvSpPr>
        <p:spPr>
          <a:xfrm>
            <a:off x="5051032" y="4609867"/>
            <a:ext cx="27959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noProof="0" dirty="0"/>
              <a:t>cambiar nuestras</a:t>
            </a:r>
            <a:br>
              <a:rPr lang="es-ES" sz="2800" noProof="0" dirty="0"/>
            </a:br>
            <a:r>
              <a:rPr lang="es-ES" sz="2800" noProof="0" dirty="0"/>
              <a:t>metas y modo de</a:t>
            </a:r>
            <a:br>
              <a:rPr lang="es-ES" sz="2800" noProof="0" dirty="0"/>
            </a:br>
            <a:r>
              <a:rPr lang="es-ES" sz="2800" noProof="0" dirty="0"/>
              <a:t>trabajo</a:t>
            </a:r>
          </a:p>
        </p:txBody>
      </p:sp>
      <p:sp>
        <p:nvSpPr>
          <p:cNvPr id="13" name="Arrow: Curved Down 12">
            <a:extLst>
              <a:ext uri="{FF2B5EF4-FFF2-40B4-BE49-F238E27FC236}">
                <a16:creationId xmlns:a16="http://schemas.microsoft.com/office/drawing/2014/main" id="{B2973621-2964-E121-4BDA-7E1313F91951}"/>
              </a:ext>
            </a:extLst>
          </p:cNvPr>
          <p:cNvSpPr/>
          <p:nvPr/>
        </p:nvSpPr>
        <p:spPr>
          <a:xfrm flipH="1">
            <a:off x="2320119" y="3879641"/>
            <a:ext cx="5004179" cy="77323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4" name="Arrow: Curved Down 13">
            <a:extLst>
              <a:ext uri="{FF2B5EF4-FFF2-40B4-BE49-F238E27FC236}">
                <a16:creationId xmlns:a16="http://schemas.microsoft.com/office/drawing/2014/main" id="{DD08764E-9A37-B1B7-9B9C-F2FA083D9145}"/>
              </a:ext>
            </a:extLst>
          </p:cNvPr>
          <p:cNvSpPr/>
          <p:nvPr/>
        </p:nvSpPr>
        <p:spPr>
          <a:xfrm flipH="1">
            <a:off x="1786116" y="3879642"/>
            <a:ext cx="1944804" cy="773237"/>
          </a:xfrm>
          <a:prstGeom prst="curvedDown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86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11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47F933-367E-41A7-AEBA-C2135DD2F968}"/>
              </a:ext>
            </a:extLst>
          </p:cNvPr>
          <p:cNvSpPr txBox="1"/>
          <p:nvPr/>
        </p:nvSpPr>
        <p:spPr>
          <a:xfrm>
            <a:off x="838200" y="11142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Nuestro reto: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C471B-65D9-457E-BA4E-4E72B229D9C6}"/>
              </a:ext>
            </a:extLst>
          </p:cNvPr>
          <p:cNvSpPr txBox="1"/>
          <p:nvPr/>
        </p:nvSpPr>
        <p:spPr>
          <a:xfrm>
            <a:off x="3257549" y="1173683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Crear</a:t>
            </a:r>
          </a:p>
          <a:p>
            <a:r>
              <a:rPr lang="es-ES" sz="2800" noProof="0" dirty="0"/>
              <a:t>Ampliar</a:t>
            </a:r>
            <a:br>
              <a:rPr lang="es-ES" sz="2800" noProof="0" dirty="0"/>
            </a:br>
            <a:r>
              <a:rPr lang="es-ES" sz="2800" noProof="0" dirty="0"/>
              <a:t>Restaurar</a:t>
            </a:r>
            <a:br>
              <a:rPr lang="es-ES" sz="2800" noProof="0" dirty="0"/>
            </a:br>
            <a:endParaRPr lang="es-ES" sz="28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DC41D8-7D1B-4647-9B00-FF71F1B1BCB8}"/>
              </a:ext>
            </a:extLst>
          </p:cNvPr>
          <p:cNvSpPr/>
          <p:nvPr/>
        </p:nvSpPr>
        <p:spPr>
          <a:xfrm>
            <a:off x="4910137" y="1146061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noProof="0" dirty="0"/>
              <a:t>una cultura de inteligencia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A14435-FBD4-4C5A-AE69-C8F5C51939B2}"/>
              </a:ext>
            </a:extLst>
          </p:cNvPr>
          <p:cNvSpPr txBox="1"/>
          <p:nvPr/>
        </p:nvSpPr>
        <p:spPr>
          <a:xfrm>
            <a:off x="3257549" y="3006661"/>
            <a:ext cx="5581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buscar, entender la verdad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hacerla llegar a decisores, equipos, otros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desacreditar charlatanería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reestablecer o estimular alternativas a medios que han perdido credibilidad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promover transparencia, rendición de cuentas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897437-CB7F-4F0D-A649-D7A1D97996D7}"/>
              </a:ext>
            </a:extLst>
          </p:cNvPr>
          <p:cNvSpPr txBox="1"/>
          <p:nvPr/>
        </p:nvSpPr>
        <p:spPr>
          <a:xfrm>
            <a:off x="666751" y="2967335"/>
            <a:ext cx="25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Con compromiso a </a:t>
            </a:r>
          </a:p>
        </p:txBody>
      </p:sp>
    </p:spTree>
    <p:extLst>
      <p:ext uri="{BB962C8B-B14F-4D97-AF65-F5344CB8AC3E}">
        <p14:creationId xmlns:p14="http://schemas.microsoft.com/office/powerpoint/2010/main" val="1703364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291AAE-1D39-507D-BFFC-0A686E2EE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CCCA95-B637-7E10-594F-138789E1D615}"/>
              </a:ext>
            </a:extLst>
          </p:cNvPr>
          <p:cNvSpPr txBox="1"/>
          <p:nvPr/>
        </p:nvSpPr>
        <p:spPr>
          <a:xfrm>
            <a:off x="2842616" y="1658204"/>
            <a:ext cx="3458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Ya ven mi prejuicio.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732E6-71CD-91D5-405A-6F1B694C0CED}"/>
              </a:ext>
            </a:extLst>
          </p:cNvPr>
          <p:cNvSpPr txBox="1"/>
          <p:nvPr/>
        </p:nvSpPr>
        <p:spPr>
          <a:xfrm>
            <a:off x="3426898" y="3586972"/>
            <a:ext cx="3403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BUT … BUT … BUT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E3A158-DB62-F135-7930-24A9CAD8D546}"/>
              </a:ext>
            </a:extLst>
          </p:cNvPr>
          <p:cNvSpPr txBox="1"/>
          <p:nvPr/>
        </p:nvSpPr>
        <p:spPr>
          <a:xfrm>
            <a:off x="1237036" y="2844225"/>
            <a:ext cx="43797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El </a:t>
            </a:r>
            <a:r>
              <a:rPr lang="es-ES" sz="3200" noProof="0" dirty="0" err="1"/>
              <a:t>an</a:t>
            </a:r>
            <a:r>
              <a:rPr lang="es-ES" sz="3200" dirty="0" err="1"/>
              <a:t>álisis</a:t>
            </a:r>
            <a:r>
              <a:rPr lang="es-ES" sz="3200" dirty="0"/>
              <a:t> es importante</a:t>
            </a:r>
            <a:endParaRPr lang="es-ES" sz="32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F8C6EB-F5CB-A9F9-0B26-E95847AC5B92}"/>
              </a:ext>
            </a:extLst>
          </p:cNvPr>
          <p:cNvSpPr txBox="1"/>
          <p:nvPr/>
        </p:nvSpPr>
        <p:spPr>
          <a:xfrm>
            <a:off x="1600372" y="4536386"/>
            <a:ext cx="65217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noProof="0" dirty="0"/>
              <a:t>Todos somos analistas.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" sz="3200" dirty="0"/>
              <a:t>El análisis tiene que ser accionable.</a:t>
            </a:r>
            <a:endParaRPr lang="es-ES" sz="3200" noProof="0" dirty="0"/>
          </a:p>
        </p:txBody>
      </p:sp>
    </p:spTree>
    <p:extLst>
      <p:ext uri="{BB962C8B-B14F-4D97-AF65-F5344CB8AC3E}">
        <p14:creationId xmlns:p14="http://schemas.microsoft.com/office/powerpoint/2010/main" val="12553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740A1E-92E2-CC32-35DF-00903C74E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17CC77-6060-29B7-CC19-894BB62F04B0}"/>
              </a:ext>
            </a:extLst>
          </p:cNvPr>
          <p:cNvSpPr txBox="1"/>
          <p:nvPr/>
        </p:nvSpPr>
        <p:spPr>
          <a:xfrm>
            <a:off x="904634" y="634621"/>
            <a:ext cx="26000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UN EJEMPLO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8A94C3-7773-B0A4-477B-E8B79F866A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0130" y="429904"/>
            <a:ext cx="3239159" cy="279437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56201B-47DE-B595-BDC7-AAB436210CC9}"/>
              </a:ext>
            </a:extLst>
          </p:cNvPr>
          <p:cNvSpPr txBox="1"/>
          <p:nvPr/>
        </p:nvSpPr>
        <p:spPr>
          <a:xfrm>
            <a:off x="904634" y="2022143"/>
            <a:ext cx="32941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Todos tenemos derecho </a:t>
            </a:r>
          </a:p>
          <a:p>
            <a:r>
              <a:rPr lang="es-ES" sz="2400" noProof="0" dirty="0"/>
              <a:t>o responsabilidad de 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5A8AD-BEE6-A5DC-C763-B4C1A71AAE16}"/>
              </a:ext>
            </a:extLst>
          </p:cNvPr>
          <p:cNvSpPr txBox="1"/>
          <p:nvPr/>
        </p:nvSpPr>
        <p:spPr>
          <a:xfrm>
            <a:off x="904634" y="3137468"/>
            <a:ext cx="7086130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Seguir las noticias.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Tratar de entender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Tomar medidas para proteger nuestros intereses, sistema político, etc.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1B87F6-05DF-1472-0DF2-D27D4F090096}"/>
              </a:ext>
            </a:extLst>
          </p:cNvPr>
          <p:cNvSpPr txBox="1"/>
          <p:nvPr/>
        </p:nvSpPr>
        <p:spPr>
          <a:xfrm>
            <a:off x="3757289" y="3657600"/>
            <a:ext cx="457200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400" noProof="0" dirty="0"/>
              <a:t>las razones/los objetivos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sus próximas acciones</a:t>
            </a:r>
          </a:p>
          <a:p>
            <a:pPr>
              <a:spcAft>
                <a:spcPts val="600"/>
              </a:spcAft>
            </a:pPr>
            <a:r>
              <a:rPr lang="es-ES" sz="2400" dirty="0"/>
              <a:t>las consecuencias/implicaciones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FDA2C3-8745-5411-F9FD-21EEC88B0323}"/>
              </a:ext>
            </a:extLst>
          </p:cNvPr>
          <p:cNvSpPr/>
          <p:nvPr/>
        </p:nvSpPr>
        <p:spPr>
          <a:xfrm>
            <a:off x="2204637" y="5257118"/>
            <a:ext cx="1097280" cy="36576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4A1351-B4EA-9698-5528-F79560EFDE2C}"/>
              </a:ext>
            </a:extLst>
          </p:cNvPr>
          <p:cNvCxnSpPr/>
          <p:nvPr/>
        </p:nvCxnSpPr>
        <p:spPr>
          <a:xfrm>
            <a:off x="3350525" y="5622878"/>
            <a:ext cx="1739605" cy="30896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6FE4426-78E0-0A44-9723-97697EA364C4}"/>
              </a:ext>
            </a:extLst>
          </p:cNvPr>
          <p:cNvSpPr txBox="1"/>
          <p:nvPr/>
        </p:nvSpPr>
        <p:spPr>
          <a:xfrm>
            <a:off x="5165677" y="5843837"/>
            <a:ext cx="2421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¿Cuáles?  ¿Cómo?</a:t>
            </a:r>
            <a:endParaRPr lang="en-US" sz="2400" dirty="0"/>
          </a:p>
        </p:txBody>
      </p:sp>
      <p:sp>
        <p:nvSpPr>
          <p:cNvPr id="15" name="Arrow: Curved Left 14">
            <a:extLst>
              <a:ext uri="{FF2B5EF4-FFF2-40B4-BE49-F238E27FC236}">
                <a16:creationId xmlns:a16="http://schemas.microsoft.com/office/drawing/2014/main" id="{BF3679ED-9C56-15A5-6CEC-171076F6B5B8}"/>
              </a:ext>
            </a:extLst>
          </p:cNvPr>
          <p:cNvSpPr/>
          <p:nvPr/>
        </p:nvSpPr>
        <p:spPr>
          <a:xfrm flipV="1">
            <a:off x="7731457" y="4118810"/>
            <a:ext cx="849103" cy="1958454"/>
          </a:xfrm>
          <a:prstGeom prst="curvedLeftArrow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95D9F1-2A64-A86B-EE47-10C5B3F9D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89600C-0693-8E24-FFB5-FBE11C8CE3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14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711AC-A2BB-BCBB-4D36-AB7B84ED1D12}"/>
              </a:ext>
            </a:extLst>
          </p:cNvPr>
          <p:cNvSpPr txBox="1"/>
          <p:nvPr/>
        </p:nvSpPr>
        <p:spPr>
          <a:xfrm>
            <a:off x="838200" y="1114235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Nuestro reto: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AB3317-835D-756D-1513-2E6149E3AFE0}"/>
              </a:ext>
            </a:extLst>
          </p:cNvPr>
          <p:cNvSpPr txBox="1"/>
          <p:nvPr/>
        </p:nvSpPr>
        <p:spPr>
          <a:xfrm>
            <a:off x="3257549" y="1173683"/>
            <a:ext cx="4038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Crear</a:t>
            </a:r>
          </a:p>
          <a:p>
            <a:r>
              <a:rPr lang="es-ES" sz="2800" noProof="0" dirty="0"/>
              <a:t>Ampliar</a:t>
            </a:r>
            <a:br>
              <a:rPr lang="es-ES" sz="2800" noProof="0" dirty="0"/>
            </a:br>
            <a:r>
              <a:rPr lang="es-ES" sz="2800" noProof="0" dirty="0"/>
              <a:t>Restaurar</a:t>
            </a:r>
            <a:br>
              <a:rPr lang="es-ES" sz="2800" noProof="0" dirty="0"/>
            </a:br>
            <a:endParaRPr lang="es-ES" sz="2800" noProof="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52C643-4D98-BDB9-7B27-414113F6DB41}"/>
              </a:ext>
            </a:extLst>
          </p:cNvPr>
          <p:cNvSpPr/>
          <p:nvPr/>
        </p:nvSpPr>
        <p:spPr>
          <a:xfrm>
            <a:off x="4910137" y="1146061"/>
            <a:ext cx="40735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noProof="0" dirty="0"/>
              <a:t>una cultura de inteligencia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0B59AE-7D64-B125-8A7E-5E8240D3FEE7}"/>
              </a:ext>
            </a:extLst>
          </p:cNvPr>
          <p:cNvSpPr txBox="1"/>
          <p:nvPr/>
        </p:nvSpPr>
        <p:spPr>
          <a:xfrm>
            <a:off x="3257549" y="3006661"/>
            <a:ext cx="5581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buscar, entender la verdad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hacerla llegar a decisores, equipos, otros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desacreditar charlatanería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reestablecer o estimular alternativas a medios que han perdido credibilidad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noProof="0" dirty="0"/>
              <a:t>promover transparencia, rendición de cuentas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D4A9B9-853D-101B-D874-0CE4E6C53037}"/>
              </a:ext>
            </a:extLst>
          </p:cNvPr>
          <p:cNvSpPr txBox="1"/>
          <p:nvPr/>
        </p:nvSpPr>
        <p:spPr>
          <a:xfrm>
            <a:off x="666751" y="2967335"/>
            <a:ext cx="2590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Con compromiso a </a:t>
            </a:r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41F85323-5C73-7161-4F66-F3F01BABEA22}"/>
              </a:ext>
            </a:extLst>
          </p:cNvPr>
          <p:cNvSpPr txBox="1"/>
          <p:nvPr/>
        </p:nvSpPr>
        <p:spPr>
          <a:xfrm rot="-360000">
            <a:off x="426394" y="2615159"/>
            <a:ext cx="8381999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548640" rIns="365760" bIns="548640" rtlCol="0">
            <a:spAutoFit/>
          </a:bodyPr>
          <a:lstStyle/>
          <a:p>
            <a:pPr algn="ctr"/>
            <a:r>
              <a:rPr lang="es-ES" sz="3200" noProof="0" dirty="0"/>
              <a:t>Promover «el arte del oficio» de la inteligencia accionable</a:t>
            </a:r>
          </a:p>
        </p:txBody>
      </p:sp>
    </p:spTree>
    <p:extLst>
      <p:ext uri="{BB962C8B-B14F-4D97-AF65-F5344CB8AC3E}">
        <p14:creationId xmlns:p14="http://schemas.microsoft.com/office/powerpoint/2010/main" val="402921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A8A148-6351-6D9B-AEDE-A2C245693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15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289174-A3EB-71DF-7AAF-06179AB15D9F}"/>
              </a:ext>
            </a:extLst>
          </p:cNvPr>
          <p:cNvSpPr txBox="1"/>
          <p:nvPr/>
        </p:nvSpPr>
        <p:spPr>
          <a:xfrm>
            <a:off x="844807" y="803797"/>
            <a:ext cx="72907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Nuestro reto como analistas  … en mi opinión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5FC85-7307-8786-BA55-F46E3F761C27}"/>
              </a:ext>
            </a:extLst>
          </p:cNvPr>
          <p:cNvSpPr txBox="1"/>
          <p:nvPr/>
        </p:nvSpPr>
        <p:spPr>
          <a:xfrm>
            <a:off x="622405" y="1984543"/>
            <a:ext cx="5008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noProof="0" dirty="0"/>
              <a:t>Juntar la información que producen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B5E557-E48D-9C1B-FA15-36EEC5AE46B4}"/>
              </a:ext>
            </a:extLst>
          </p:cNvPr>
          <p:cNvSpPr txBox="1"/>
          <p:nvPr/>
        </p:nvSpPr>
        <p:spPr>
          <a:xfrm>
            <a:off x="5811351" y="1448152"/>
            <a:ext cx="193193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los servicios</a:t>
            </a:r>
          </a:p>
          <a:p>
            <a:r>
              <a:rPr lang="es-ES" sz="2000" noProof="0" dirty="0"/>
              <a:t>el sector privado</a:t>
            </a:r>
          </a:p>
          <a:p>
            <a:r>
              <a:rPr lang="es-ES" sz="2000" noProof="0" dirty="0"/>
              <a:t>la academia</a:t>
            </a:r>
          </a:p>
          <a:p>
            <a:r>
              <a:rPr lang="es-ES" sz="2000" noProof="0" dirty="0"/>
              <a:t>los medios </a:t>
            </a:r>
            <a:r>
              <a:rPr lang="es-ES" noProof="0" dirty="0">
                <a:sym typeface="Wingdings" panose="05000000000000000000" pitchFamily="2" charset="2"/>
              </a:rPr>
              <a:t></a:t>
            </a:r>
            <a:endParaRPr lang="es-ES" sz="2000" noProof="0" dirty="0"/>
          </a:p>
          <a:p>
            <a:endParaRPr lang="es-ES" sz="2000" noProof="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0DD1FE-9D45-CF4A-4481-53842B410F82}"/>
              </a:ext>
            </a:extLst>
          </p:cNvPr>
          <p:cNvSpPr txBox="1"/>
          <p:nvPr/>
        </p:nvSpPr>
        <p:spPr>
          <a:xfrm>
            <a:off x="7342556" y="2338422"/>
            <a:ext cx="13564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prensa</a:t>
            </a:r>
          </a:p>
          <a:p>
            <a:r>
              <a:rPr lang="es-ES" sz="2000" noProof="0" dirty="0"/>
              <a:t>electrónico</a:t>
            </a:r>
          </a:p>
          <a:p>
            <a:r>
              <a:rPr lang="es-ES" sz="2000" noProof="0" dirty="0"/>
              <a:t>social</a:t>
            </a:r>
          </a:p>
          <a:p>
            <a:endParaRPr lang="es-ES" sz="2000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DF910F-E57A-0BA1-6F09-2CADA64D5BB4}"/>
              </a:ext>
            </a:extLst>
          </p:cNvPr>
          <p:cNvSpPr txBox="1"/>
          <p:nvPr/>
        </p:nvSpPr>
        <p:spPr>
          <a:xfrm>
            <a:off x="620227" y="3272231"/>
            <a:ext cx="8249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noProof="0" dirty="0"/>
              <a:t>Promover una nueva ética sobre cómo evaluar la información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321CB6-408A-1CCB-E7A7-46040C9EBFA8}"/>
              </a:ext>
            </a:extLst>
          </p:cNvPr>
          <p:cNvSpPr txBox="1"/>
          <p:nvPr/>
        </p:nvSpPr>
        <p:spPr>
          <a:xfrm>
            <a:off x="4490196" y="3863926"/>
            <a:ext cx="4256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cómo analizarla con rigor, sin intereses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FB39AC-1F60-459A-4895-5E20E6DC7D8E}"/>
              </a:ext>
            </a:extLst>
          </p:cNvPr>
          <p:cNvSpPr txBox="1"/>
          <p:nvPr/>
        </p:nvSpPr>
        <p:spPr>
          <a:xfrm>
            <a:off x="622404" y="4620680"/>
            <a:ext cx="74526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noProof="0" dirty="0"/>
              <a:t>Buscar acuerdo sobre los parámetros de interpretación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6F87C1-39B4-C896-3A7A-AB253914BFD3}"/>
              </a:ext>
            </a:extLst>
          </p:cNvPr>
          <p:cNvSpPr txBox="1"/>
          <p:nvPr/>
        </p:nvSpPr>
        <p:spPr>
          <a:xfrm>
            <a:off x="4649015" y="5151614"/>
            <a:ext cx="3866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noProof="0" dirty="0"/>
              <a:t>para combatir la mala información y desinformación … y la división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D2EB41-FCB6-846C-7F91-3FD71CC74097}"/>
              </a:ext>
            </a:extLst>
          </p:cNvPr>
          <p:cNvSpPr txBox="1"/>
          <p:nvPr/>
        </p:nvSpPr>
        <p:spPr>
          <a:xfrm>
            <a:off x="3034531" y="616958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Es decir …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F61F05A-8464-5FC2-6AE0-02D0263881C2}"/>
              </a:ext>
            </a:extLst>
          </p:cNvPr>
          <p:cNvCxnSpPr/>
          <p:nvPr/>
        </p:nvCxnSpPr>
        <p:spPr>
          <a:xfrm>
            <a:off x="4649014" y="6356351"/>
            <a:ext cx="193316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68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75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allAtOnce"/>
      <p:bldP spid="6" grpId="0" build="allAtOnce"/>
      <p:bldP spid="7" grpId="0"/>
      <p:bldP spid="8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00368A-D49F-F6A6-D2A5-02A6DD10D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16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EA155E-CD93-8BBA-067C-531DF0733327}"/>
              </a:ext>
            </a:extLst>
          </p:cNvPr>
          <p:cNvSpPr txBox="1"/>
          <p:nvPr/>
        </p:nvSpPr>
        <p:spPr>
          <a:xfrm>
            <a:off x="838200" y="1524000"/>
            <a:ext cx="7806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Entre las diferentes perspectivas y los diferentes intereses …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0A289D-5109-F4A2-F677-380E6C3B9C7F}"/>
              </a:ext>
            </a:extLst>
          </p:cNvPr>
          <p:cNvSpPr txBox="1"/>
          <p:nvPr/>
        </p:nvSpPr>
        <p:spPr>
          <a:xfrm>
            <a:off x="857003" y="2514600"/>
            <a:ext cx="37112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buscar la mejor información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4719B-725A-88DF-3D84-1CF2EAA33753}"/>
              </a:ext>
            </a:extLst>
          </p:cNvPr>
          <p:cNvSpPr txBox="1"/>
          <p:nvPr/>
        </p:nvSpPr>
        <p:spPr>
          <a:xfrm>
            <a:off x="2687974" y="3427557"/>
            <a:ext cx="44839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emplear el mejor «arte del oficio»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C40556-E63E-1D57-EC8F-4A00EDC884E9}"/>
              </a:ext>
            </a:extLst>
          </p:cNvPr>
          <p:cNvSpPr txBox="1"/>
          <p:nvPr/>
        </p:nvSpPr>
        <p:spPr>
          <a:xfrm>
            <a:off x="985585" y="4358584"/>
            <a:ext cx="6811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reducir errores en lo que hoy pasa por debate público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B80851-059A-ED0C-04CE-CE39DBBCA0AD}"/>
              </a:ext>
            </a:extLst>
          </p:cNvPr>
          <p:cNvSpPr txBox="1"/>
          <p:nvPr/>
        </p:nvSpPr>
        <p:spPr>
          <a:xfrm>
            <a:off x="1989065" y="5212561"/>
            <a:ext cx="6787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y contribuir al mejoramiento de nuestras decisiones.</a:t>
            </a:r>
          </a:p>
        </p:txBody>
      </p:sp>
    </p:spTree>
    <p:extLst>
      <p:ext uri="{BB962C8B-B14F-4D97-AF65-F5344CB8AC3E}">
        <p14:creationId xmlns:p14="http://schemas.microsoft.com/office/powerpoint/2010/main" val="289447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10A7C7-4002-63AB-BD3C-41CF1ECD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87A2A2-C8FA-2ABD-D4EC-B61EE1AD539B}"/>
              </a:ext>
            </a:extLst>
          </p:cNvPr>
          <p:cNvSpPr txBox="1"/>
          <p:nvPr/>
        </p:nvSpPr>
        <p:spPr>
          <a:xfrm>
            <a:off x="844807" y="803797"/>
            <a:ext cx="7797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Nuestro reto como </a:t>
            </a:r>
            <a:r>
              <a:rPr lang="es-ES" sz="2800" u="sng" noProof="0" dirty="0"/>
              <a:t>DECISORES</a:t>
            </a:r>
            <a:r>
              <a:rPr lang="es-ES" sz="2800" noProof="0" dirty="0"/>
              <a:t>  … en mi opinión … </a:t>
            </a:r>
          </a:p>
        </p:txBody>
      </p:sp>
      <p:pic>
        <p:nvPicPr>
          <p:cNvPr id="7" name="Picture 6" descr="A person in a suit looking at a brick wall&#10;&#10;AI-generated content may be incorrect.">
            <a:extLst>
              <a:ext uri="{FF2B5EF4-FFF2-40B4-BE49-F238E27FC236}">
                <a16:creationId xmlns:a16="http://schemas.microsoft.com/office/drawing/2014/main" id="{B5289211-9E7B-7503-1768-392E7AE98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748" y="2970257"/>
            <a:ext cx="5280157" cy="34321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14BB5-888D-040B-8B63-B6CD888A5919}"/>
              </a:ext>
            </a:extLst>
          </p:cNvPr>
          <p:cNvSpPr txBox="1"/>
          <p:nvPr/>
        </p:nvSpPr>
        <p:spPr>
          <a:xfrm>
            <a:off x="922656" y="1875360"/>
            <a:ext cx="640912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Mantenernos abiertos a información nueva.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Usar la </a:t>
            </a:r>
            <a:r>
              <a:rPr lang="es-ES" sz="2400" dirty="0" err="1"/>
              <a:t>info</a:t>
            </a:r>
            <a:r>
              <a:rPr lang="es-ES" sz="2400" dirty="0"/>
              <a:t> para buscar rutas alternativas.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Respetar la neutralidad esencial del análisis.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Proponer otras interpretaciones/posibilidades.</a:t>
            </a:r>
            <a:endParaRPr lang="es-ES" sz="2400" noProof="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sz="2400" noProof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3817E-6CD0-6BC2-AC1A-025A66C4D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6991" y="3814548"/>
            <a:ext cx="1073006" cy="2665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B94B35-0414-4C12-6BB2-EDC2FAE16C9C}"/>
              </a:ext>
            </a:extLst>
          </p:cNvPr>
          <p:cNvSpPr txBox="1"/>
          <p:nvPr/>
        </p:nvSpPr>
        <p:spPr>
          <a:xfrm>
            <a:off x="4323220" y="2370092"/>
            <a:ext cx="4269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Admitir nuestros  sesgos y posibles problemas con nuestra propia </a:t>
            </a:r>
            <a:r>
              <a:rPr lang="es-ES" sz="2400" dirty="0" err="1"/>
              <a:t>info</a:t>
            </a:r>
            <a:r>
              <a:rPr lang="es-ES" sz="2400" dirty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558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11111E-6 0.05209 L -1.11111E-6 0.05232 C 0.00243 0.05232 0.00486 0.05394 0.00729 0.05348 C 0.00903 0.05278 0.01024 0.0507 0.01181 0.04931 C 0.01441 0.04746 0.01754 0.04676 0.02014 0.04445 C 0.02726 0.03773 0.0217 0.03959 0.03125 0.03565 C 0.0349 0.03403 0.03872 0.03287 0.04254 0.03195 C 0.05087 0.02917 0.06215 0.02709 0.07014 0.02547 C 0.08629 0.0176 0.05781 0.03195 0.08646 0.01412 C 0.09011 0.01158 0.09392 0.01088 0.09774 0.00903 C 0.09948 0.00787 0.10122 0.00648 0.10295 0.00533 C 0.10486 0.00371 0.10695 0.00301 0.10886 0.00139 C 0.11077 -2.96296E-6 0.11215 -0.00231 0.11406 -0.00347 C 0.11528 -0.00463 0.11667 -0.00463 0.11788 -0.00509 C 0.13004 -0.00949 0.12049 -0.00694 0.13872 -0.01018 C 0.13976 -0.01041 0.1408 -0.01065 0.14167 -0.01111 C 0.14618 -0.01389 0.14427 -0.01389 0.14844 -0.01504 C 0.15139 -0.01597 0.15434 -0.01643 0.15729 -0.01782 C 0.15955 -0.01852 0.16181 -0.01967 0.16406 -0.02014 C 0.17379 -0.02129 0.18351 -0.02106 0.19323 -0.02152 C 0.20382 -0.0206 0.21458 -0.02037 0.22535 -0.01875 C 0.23038 -0.01828 0.23524 -0.0162 0.24028 -0.01504 C 0.24271 -0.01458 0.24514 -0.01412 0.24774 -0.01389 C 0.25035 -0.0125 0.25313 -0.01088 0.2559 -0.01018 C 0.27743 -0.00393 0.25469 -0.01365 0.27379 -0.00602 C 0.27882 -0.00416 0.28368 -0.00162 0.28872 0.00023 C 0.31649 0.01019 0.30556 0.00764 0.32153 0.01042 C 0.33629 0.01968 0.32708 0.01574 0.3566 0.00903 C 0.3625 0.00764 0.36233 0.00417 0.36858 0.00255 C 0.37396 0.00116 0.37952 0.0007 0.3849 0.00023 L 0.42222 -0.00347 C 0.42431 -0.00463 0.42639 -0.00509 0.4283 -0.00602 C 0.44011 -0.01365 0.43854 -0.01481 0.4507 -0.02384 C 0.4533 -0.02592 0.45625 -0.02685 0.45886 -0.02893 C 0.46215 -0.03148 0.46511 -0.03565 0.46858 -0.03773 C 0.47465 -0.04166 0.48108 -0.04328 0.48715 -0.04676 C 0.49896 -0.05347 0.51077 -0.06018 0.52222 -0.06828 C 0.52708 -0.07176 0.5316 -0.07639 0.53646 -0.07963 C 0.54844 -0.0875 0.56129 -0.09236 0.57309 -0.10115 C 0.57882 -0.10532 0.58455 -0.10949 0.59028 -0.11365 C 0.59809 -0.12037 0.60521 -0.1287 0.61337 -0.13402 C 0.61823 -0.1375 0.62379 -0.13935 0.6283 -0.14421 C 0.63507 -0.15162 0.6632 -0.18912 0.67379 -0.2037 C 0.68004 -0.21227 0.68698 -0.2199 0.69236 -0.23009 C 0.69722 -0.23912 0.70226 -0.24745 0.7066 -0.25671 C 0.70955 -0.26365 0.71163 -0.27106 0.71406 -0.27824 C 0.71511 -0.28125 0.71702 -0.28935 0.71858 -0.29236 C 0.72205 -0.2993 0.72552 -0.30486 0.72969 -0.31018 C 0.73142 -0.31227 0.73333 -0.31389 0.7349 -0.3162 C 0.73698 -0.31944 0.73837 -0.32315 0.74028 -0.32662 C 0.74167 -0.32916 0.74323 -0.33148 0.74462 -0.33402 C 0.74601 -0.34305 0.74427 -0.33588 0.74913 -0.34398 C 0.74983 -0.34514 0.75 -0.34676 0.7507 -0.34815 C 0.7507 -0.34768 0.75399 -0.3537 0.75521 -0.35509 L 0.75521 -0.35486 " pathEditMode="relative" rAng="0" ptsTypes="AAAAAAAAAAAAAAAAAAAAAAAAAAAAAAAAAAAAAAAAAAAAAAAAAAAAA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6E14C8-216E-B243-28DA-54E238963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18</a:t>
            </a:fld>
            <a:endParaRPr lang="en-US"/>
          </a:p>
        </p:txBody>
      </p:sp>
      <p:pic>
        <p:nvPicPr>
          <p:cNvPr id="4" name="Picture 3" descr="A person in a suit looking at a brick wall&#10;&#10;AI-generated content may be incorrect.">
            <a:extLst>
              <a:ext uri="{FF2B5EF4-FFF2-40B4-BE49-F238E27FC236}">
                <a16:creationId xmlns:a16="http://schemas.microsoft.com/office/drawing/2014/main" id="{34F796A4-2DE4-9A49-66B7-5BF2A3A43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02" y="1112293"/>
            <a:ext cx="6613915" cy="42990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F73FE0-F22F-593C-DA4F-43C1743F7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77" y="2840635"/>
            <a:ext cx="1267245" cy="314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961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E6B798-5F21-8584-52AF-BC0362D11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CCF468-A457-AE06-DF08-75B3A62BBE40}"/>
              </a:ext>
            </a:extLst>
          </p:cNvPr>
          <p:cNvSpPr txBox="1"/>
          <p:nvPr/>
        </p:nvSpPr>
        <p:spPr>
          <a:xfrm>
            <a:off x="1358620" y="2422477"/>
            <a:ext cx="6426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/>
              <a:t>Cuando enfrentamos mucho cambio,</a:t>
            </a:r>
          </a:p>
          <a:p>
            <a:pPr algn="ctr"/>
            <a:r>
              <a:rPr lang="es-ES" sz="2400" dirty="0"/>
              <a:t>un “ciclo” como el “ciclo de la inteligencia” es útil.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2528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9ACCCD-F2B6-A337-D4CE-43A1C9A64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EF2C84-0E19-0508-F370-E58FA517B927}"/>
              </a:ext>
            </a:extLst>
          </p:cNvPr>
          <p:cNvSpPr txBox="1"/>
          <p:nvPr/>
        </p:nvSpPr>
        <p:spPr>
          <a:xfrm>
            <a:off x="948245" y="1562207"/>
            <a:ext cx="45264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s-ES" sz="2800" noProof="0" dirty="0"/>
              <a:t>¿Cómo superar el cambio?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EBA42F-4097-F0F2-9735-36E61B89922C}"/>
              </a:ext>
            </a:extLst>
          </p:cNvPr>
          <p:cNvSpPr txBox="1"/>
          <p:nvPr/>
        </p:nvSpPr>
        <p:spPr>
          <a:xfrm>
            <a:off x="1071075" y="3693939"/>
            <a:ext cx="515032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ES" sz="2800" noProof="0" dirty="0"/>
              <a:t>¿Cómo hacer y utilizar </a:t>
            </a:r>
            <a:br>
              <a:rPr lang="es-ES" sz="2800" noProof="0" dirty="0"/>
            </a:br>
            <a:r>
              <a:rPr lang="es-ES" sz="2800" noProof="0" dirty="0"/>
              <a:t>                 el análisis accionable?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:a16="http://schemas.microsoft.com/office/drawing/2014/main" id="{E660FE8D-7C1F-F1D5-0C93-4E3EAADAF77D}"/>
              </a:ext>
            </a:extLst>
          </p:cNvPr>
          <p:cNvCxnSpPr/>
          <p:nvPr/>
        </p:nvCxnSpPr>
        <p:spPr>
          <a:xfrm>
            <a:off x="3732663" y="2085427"/>
            <a:ext cx="1992573" cy="555415"/>
          </a:xfrm>
          <a:prstGeom prst="bentConnector3">
            <a:avLst>
              <a:gd name="adj1" fmla="val 69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32397FF-3E89-56AD-E864-06481D8DA2AD}"/>
              </a:ext>
            </a:extLst>
          </p:cNvPr>
          <p:cNvSpPr txBox="1"/>
          <p:nvPr/>
        </p:nvSpPr>
        <p:spPr>
          <a:xfrm>
            <a:off x="5793475" y="2420099"/>
            <a:ext cx="2832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Desafíos y amenazas</a:t>
            </a:r>
          </a:p>
          <a:p>
            <a:r>
              <a:rPr lang="es-ES" sz="2400" noProof="0" dirty="0"/>
              <a:t>Oportunidades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74A99DB2-88B3-290C-CBB1-55D93AC897FF}"/>
              </a:ext>
            </a:extLst>
          </p:cNvPr>
          <p:cNvCxnSpPr/>
          <p:nvPr/>
        </p:nvCxnSpPr>
        <p:spPr>
          <a:xfrm>
            <a:off x="3939655" y="4700644"/>
            <a:ext cx="1992573" cy="555415"/>
          </a:xfrm>
          <a:prstGeom prst="bentConnector3">
            <a:avLst>
              <a:gd name="adj1" fmla="val 69521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C4FFBD6-F68E-B93C-00B1-8D9A57EE667F}"/>
              </a:ext>
            </a:extLst>
          </p:cNvPr>
          <p:cNvSpPr txBox="1"/>
          <p:nvPr/>
        </p:nvSpPr>
        <p:spPr>
          <a:xfrm>
            <a:off x="6000467" y="5035316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Proteger</a:t>
            </a:r>
          </a:p>
          <a:p>
            <a:r>
              <a:rPr lang="es-ES" sz="2400" noProof="0" dirty="0"/>
              <a:t>Aprovechar</a:t>
            </a:r>
          </a:p>
        </p:txBody>
      </p:sp>
    </p:spTree>
    <p:extLst>
      <p:ext uri="{BB962C8B-B14F-4D97-AF65-F5344CB8AC3E}">
        <p14:creationId xmlns:p14="http://schemas.microsoft.com/office/powerpoint/2010/main" val="305397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8309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1F47E31-BC24-3DEF-F256-75F8394B03E1}"/>
              </a:ext>
            </a:extLst>
          </p:cNvPr>
          <p:cNvSpPr txBox="1"/>
          <p:nvPr/>
        </p:nvSpPr>
        <p:spPr>
          <a:xfrm>
            <a:off x="6152116" y="1252175"/>
            <a:ext cx="21961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información y análisis necesitamos nosotros y los decisores?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CBD100-D218-32E8-6B39-ADC5FC69D301}"/>
              </a:ext>
            </a:extLst>
          </p:cNvPr>
          <p:cNvSpPr txBox="1"/>
          <p:nvPr/>
        </p:nvSpPr>
        <p:spPr>
          <a:xfrm>
            <a:off x="3460914" y="3686247"/>
            <a:ext cx="26912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¿Dónde buscamos la información? ¿Con qué INT?  ¿Cómo determinamos su confiabilidad?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39EB13-5B86-6C2B-39AF-5CAAE0E1F5D5}"/>
              </a:ext>
            </a:extLst>
          </p:cNvPr>
          <p:cNvSpPr txBox="1"/>
          <p:nvPr/>
        </p:nvSpPr>
        <p:spPr>
          <a:xfrm>
            <a:off x="2992313" y="3975000"/>
            <a:ext cx="28052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preparamos los datos para explotación analítica? ¿Qué tecnología nos ayuda? </a:t>
            </a:r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82554B-215D-59BE-D12C-2796C6C6D264}"/>
              </a:ext>
            </a:extLst>
          </p:cNvPr>
          <p:cNvSpPr txBox="1"/>
          <p:nvPr/>
        </p:nvSpPr>
        <p:spPr>
          <a:xfrm>
            <a:off x="419486" y="4232117"/>
            <a:ext cx="2759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¿Qué significa lo que vemos? ¿En qué contexto se evoluciona el asunto? </a:t>
            </a:r>
            <a:endParaRPr lang="en-US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253D0-E4D4-2A62-47F5-24E8F3C8B0B9}"/>
              </a:ext>
            </a:extLst>
          </p:cNvPr>
          <p:cNvSpPr txBox="1"/>
          <p:nvPr/>
        </p:nvSpPr>
        <p:spPr>
          <a:xfrm>
            <a:off x="668648" y="1675436"/>
            <a:ext cx="2196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¿Cómo lo hacemos llegar a nuestros “consumidores”? </a:t>
            </a: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AFC299E-7D34-4504-6022-34F18F97EF0A}"/>
              </a:ext>
            </a:extLst>
          </p:cNvPr>
          <p:cNvGrpSpPr/>
          <p:nvPr/>
        </p:nvGrpSpPr>
        <p:grpSpPr>
          <a:xfrm>
            <a:off x="638168" y="1329290"/>
            <a:ext cx="2658965" cy="535878"/>
            <a:chOff x="420060" y="1615985"/>
            <a:chExt cx="2658965" cy="53587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25D2EC1-92B3-0D18-A097-1A5DC0154BCC}"/>
                </a:ext>
              </a:extLst>
            </p:cNvPr>
            <p:cNvSpPr txBox="1"/>
            <p:nvPr/>
          </p:nvSpPr>
          <p:spPr>
            <a:xfrm>
              <a:off x="420060" y="1615985"/>
              <a:ext cx="2196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dirty="0"/>
                <a:t>Retroalimentación</a:t>
              </a:r>
              <a:endParaRPr lang="en-US" sz="2000" dirty="0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FB18609-B8DA-DDE6-5CD8-81841D2F832A}"/>
                </a:ext>
              </a:extLst>
            </p:cNvPr>
            <p:cNvGrpSpPr/>
            <p:nvPr/>
          </p:nvGrpSpPr>
          <p:grpSpPr>
            <a:xfrm rot="3259597">
              <a:off x="2602124" y="1674962"/>
              <a:ext cx="455508" cy="498294"/>
              <a:chOff x="2714251" y="1497699"/>
              <a:chExt cx="579927" cy="581322"/>
            </a:xfrm>
          </p:grpSpPr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E6E81049-2F77-9987-03BA-BD0EBA45C7A6}"/>
                  </a:ext>
                </a:extLst>
              </p:cNvPr>
              <p:cNvSpPr/>
              <p:nvPr/>
            </p:nvSpPr>
            <p:spPr>
              <a:xfrm rot="19440000">
                <a:off x="2714251" y="1497699"/>
                <a:ext cx="579927" cy="581322"/>
              </a:xfrm>
              <a:prstGeom prst="rightArrow">
                <a:avLst>
                  <a:gd name="adj1" fmla="val 60000"/>
                  <a:gd name="adj2" fmla="val 50000"/>
                </a:avLst>
              </a:prstGeom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Arrow: Right 4">
                <a:extLst>
                  <a:ext uri="{FF2B5EF4-FFF2-40B4-BE49-F238E27FC236}">
                    <a16:creationId xmlns:a16="http://schemas.microsoft.com/office/drawing/2014/main" id="{00A78CA5-7BF6-DFC2-8D8B-6E201B0C05CE}"/>
                  </a:ext>
                </a:extLst>
              </p:cNvPr>
              <p:cNvSpPr txBox="1"/>
              <p:nvPr/>
            </p:nvSpPr>
            <p:spPr>
              <a:xfrm rot="19440000">
                <a:off x="2730864" y="1665094"/>
                <a:ext cx="405949" cy="34879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marL="0" lvl="0" indent="0" algn="ctr" defTabSz="10668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2400" kern="12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1620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C780A3E-7B29-4671-99C1-BD9035A7FB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33D2C16B-27B9-45EA-8F80-CAE58FD63B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C5E0EA-08F4-4701-9862-72829CA8B2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">
                                            <p:graphicEl>
                                              <a:dgm id="{B87483CF-659A-4E32-9833-C12363F7EB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6A825D-2ACF-4DAA-A791-3BB3EC4C29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5">
                                            <p:graphicEl>
                                              <a:dgm id="{8363F285-9DBE-42E3-84F8-1750DA73ED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2845C9-ED14-40AD-A42F-FA7F32EB4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">
                                            <p:graphicEl>
                                              <a:dgm id="{07B5D858-57F7-4964-A980-FF4FAA0EFA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44E1B24-CC6F-4C0D-A379-6BF1F4A421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2F95C3-CD6B-4A31-B679-FAF123F924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  <p:bldP spid="3" grpId="0"/>
      <p:bldP spid="3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FA2A2B2-025F-454C-A251-6253B98E0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22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ACE628-0AA8-481D-9B79-F0C463A2C355}"/>
              </a:ext>
            </a:extLst>
          </p:cNvPr>
          <p:cNvSpPr txBox="1"/>
          <p:nvPr/>
        </p:nvSpPr>
        <p:spPr>
          <a:xfrm>
            <a:off x="381000" y="533400"/>
            <a:ext cx="4572000" cy="46166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EL CICLO DE INTELIGENCIA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6D8DE36E-89B7-4222-B777-1BFF5D8CFA68}"/>
              </a:ext>
            </a:extLst>
          </p:cNvPr>
          <p:cNvGraphicFramePr/>
          <p:nvPr/>
        </p:nvGraphicFramePr>
        <p:xfrm>
          <a:off x="508000" y="833581"/>
          <a:ext cx="8128000" cy="570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 useBgFill="1">
        <p:nvSpPr>
          <p:cNvPr id="3" name="TextBox 2">
            <a:extLst>
              <a:ext uri="{FF2B5EF4-FFF2-40B4-BE49-F238E27FC236}">
                <a16:creationId xmlns:a16="http://schemas.microsoft.com/office/drawing/2014/main" id="{AB0E1671-4288-4359-9ECB-027F1FB3D0F7}"/>
              </a:ext>
            </a:extLst>
          </p:cNvPr>
          <p:cNvSpPr txBox="1"/>
          <p:nvPr/>
        </p:nvSpPr>
        <p:spPr>
          <a:xfrm>
            <a:off x="898303" y="1805055"/>
            <a:ext cx="7645400" cy="440120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365760" rIns="365760" bIns="457200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¿Cómo nos ayuda este ciclo?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Mantenernos al tanto del asunto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Revisar nuestros resultados y hacer autocrítica</a:t>
            </a:r>
            <a:endParaRPr lang="en-US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Invertir recursos con mayor eficiencia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s-ES" sz="2800" i="1" dirty="0"/>
              <a:t>Para lograr mayor éxito en las políticas, operaciones, y procedimientos judiciales.</a:t>
            </a:r>
          </a:p>
        </p:txBody>
      </p:sp>
    </p:spTree>
    <p:extLst>
      <p:ext uri="{BB962C8B-B14F-4D97-AF65-F5344CB8AC3E}">
        <p14:creationId xmlns:p14="http://schemas.microsoft.com/office/powerpoint/2010/main" val="279073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AAAAA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70F5A4-91B6-3986-AE57-09F8DCACA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C58509-9457-C175-7E06-99CB4D710127}"/>
              </a:ext>
            </a:extLst>
          </p:cNvPr>
          <p:cNvSpPr txBox="1"/>
          <p:nvPr/>
        </p:nvSpPr>
        <p:spPr>
          <a:xfrm>
            <a:off x="757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pic>
        <p:nvPicPr>
          <p:cNvPr id="17" name="Picture 16" descr="A logo with a flower&#10;&#10;AI-generated content may be incorrect.">
            <a:extLst>
              <a:ext uri="{FF2B5EF4-FFF2-40B4-BE49-F238E27FC236}">
                <a16:creationId xmlns:a16="http://schemas.microsoft.com/office/drawing/2014/main" id="{74AA4F35-08F6-8A63-EDBD-F7108F4070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758" y="1955764"/>
            <a:ext cx="1852474" cy="1852474"/>
          </a:xfrm>
          <a:prstGeom prst="rect">
            <a:avLst/>
          </a:prstGeom>
        </p:spPr>
      </p:pic>
      <p:pic>
        <p:nvPicPr>
          <p:cNvPr id="21" name="Picture 20" descr="A logo with black text&#10;&#10;AI-generated content may be incorrect.">
            <a:extLst>
              <a:ext uri="{FF2B5EF4-FFF2-40B4-BE49-F238E27FC236}">
                <a16:creationId xmlns:a16="http://schemas.microsoft.com/office/drawing/2014/main" id="{4747E20A-B0EE-A03A-0F4E-9A3E81532F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10" y="1861243"/>
            <a:ext cx="2200496" cy="860761"/>
          </a:xfrm>
          <a:prstGeom prst="rect">
            <a:avLst/>
          </a:prstGeom>
        </p:spPr>
      </p:pic>
      <p:pic>
        <p:nvPicPr>
          <p:cNvPr id="23" name="Picture 22" descr="A close up of a logo&#10;&#10;AI-generated content may be incorrect.">
            <a:extLst>
              <a:ext uri="{FF2B5EF4-FFF2-40B4-BE49-F238E27FC236}">
                <a16:creationId xmlns:a16="http://schemas.microsoft.com/office/drawing/2014/main" id="{699E4666-32C5-3178-F578-79F1D694CA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37" y="3966212"/>
            <a:ext cx="5555191" cy="861488"/>
          </a:xfrm>
          <a:prstGeom prst="rect">
            <a:avLst/>
          </a:prstGeom>
          <a:solidFill>
            <a:schemeClr val="accent1">
              <a:alpha val="75000"/>
            </a:schemeClr>
          </a:solidFill>
        </p:spPr>
      </p:pic>
      <p:pic>
        <p:nvPicPr>
          <p:cNvPr id="25" name="Picture 24" descr="A close up of a screen&#10;&#10;AI-generated content may be incorrect.">
            <a:extLst>
              <a:ext uri="{FF2B5EF4-FFF2-40B4-BE49-F238E27FC236}">
                <a16:creationId xmlns:a16="http://schemas.microsoft.com/office/drawing/2014/main" id="{1CA3A7E0-E743-19E6-AF22-F19A519275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10" y="2822307"/>
            <a:ext cx="4380943" cy="101201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BDC8D7F-A0A9-AFB4-FC45-E0D18DEEC893}"/>
              </a:ext>
            </a:extLst>
          </p:cNvPr>
          <p:cNvSpPr txBox="1"/>
          <p:nvPr/>
        </p:nvSpPr>
        <p:spPr>
          <a:xfrm>
            <a:off x="919166" y="5406899"/>
            <a:ext cx="75961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Open-source frameworks: TensorFlow and </a:t>
            </a:r>
            <a:r>
              <a:rPr lang="en-US" sz="2400" dirty="0" err="1"/>
              <a:t>PyTorch</a:t>
            </a:r>
            <a:r>
              <a:rPr lang="en-US" sz="2400" dirty="0"/>
              <a:t>, and AI-focused companies like OpenAI and H2O.ai</a:t>
            </a:r>
          </a:p>
        </p:txBody>
      </p:sp>
    </p:spTree>
    <p:extLst>
      <p:ext uri="{BB962C8B-B14F-4D97-AF65-F5344CB8AC3E}">
        <p14:creationId xmlns:p14="http://schemas.microsoft.com/office/powerpoint/2010/main" val="257840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0579C6-F93C-B951-5604-C9BEB3AEB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24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D51011-7E60-C886-894B-CD9F1A1A5246}"/>
              </a:ext>
            </a:extLst>
          </p:cNvPr>
          <p:cNvSpPr txBox="1"/>
          <p:nvPr/>
        </p:nvSpPr>
        <p:spPr>
          <a:xfrm>
            <a:off x="3429700" y="2551837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/>
          </a:p>
          <a:p>
            <a:endParaRPr lang="es-ES" sz="3600" dirty="0"/>
          </a:p>
          <a:p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A895CEC-F3DA-D887-CD2A-F2550F05AA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6264596"/>
              </p:ext>
            </p:extLst>
          </p:nvPr>
        </p:nvGraphicFramePr>
        <p:xfrm>
          <a:off x="1586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1D3A131-7F52-086A-E2D7-A62FFC23A40C}"/>
              </a:ext>
            </a:extLst>
          </p:cNvPr>
          <p:cNvSpPr txBox="1"/>
          <p:nvPr/>
        </p:nvSpPr>
        <p:spPr>
          <a:xfrm>
            <a:off x="1501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AI está “aprendiendo”</a:t>
            </a:r>
            <a:endParaRPr lang="en-US" sz="2800" dirty="0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09EC689-E333-A5D0-50B3-5D76815CA137}"/>
              </a:ext>
            </a:extLst>
          </p:cNvPr>
          <p:cNvSpPr/>
          <p:nvPr/>
        </p:nvSpPr>
        <p:spPr>
          <a:xfrm>
            <a:off x="1375576" y="2623930"/>
            <a:ext cx="6814267" cy="63610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60CAB3A-9F1C-B651-9A1A-01ABEB5B833B}"/>
              </a:ext>
            </a:extLst>
          </p:cNvPr>
          <p:cNvSpPr/>
          <p:nvPr/>
        </p:nvSpPr>
        <p:spPr>
          <a:xfrm>
            <a:off x="1375576" y="3628637"/>
            <a:ext cx="6814267" cy="69739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61CF116-801C-B168-0DDB-8BA91FA6312E}"/>
              </a:ext>
            </a:extLst>
          </p:cNvPr>
          <p:cNvSpPr/>
          <p:nvPr/>
        </p:nvSpPr>
        <p:spPr>
          <a:xfrm>
            <a:off x="1527158" y="4490141"/>
            <a:ext cx="6814267" cy="88201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39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8608BBF-B5A6-023D-7427-DF012A61A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A5F75F-B2C9-9052-6217-6A52B3F13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25</a:t>
            </a:fld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E9EACA-2EDD-4D8F-EC2A-DCFB530DAF1F}"/>
              </a:ext>
            </a:extLst>
          </p:cNvPr>
          <p:cNvSpPr txBox="1"/>
          <p:nvPr/>
        </p:nvSpPr>
        <p:spPr>
          <a:xfrm>
            <a:off x="3429700" y="2551837"/>
            <a:ext cx="18473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sz="3600" dirty="0"/>
          </a:p>
          <a:p>
            <a:endParaRPr lang="es-ES" sz="3600" dirty="0"/>
          </a:p>
          <a:p>
            <a:endParaRPr lang="en-US" sz="3600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15D4D22-BBAB-9016-8145-9B8191E9CBAE}"/>
              </a:ext>
            </a:extLst>
          </p:cNvPr>
          <p:cNvGraphicFramePr>
            <a:graphicFrameLocks noGrp="1"/>
          </p:cNvGraphicFramePr>
          <p:nvPr/>
        </p:nvGraphicFramePr>
        <p:xfrm>
          <a:off x="1586163" y="2406982"/>
          <a:ext cx="6318584" cy="3079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458">
                  <a:extLst>
                    <a:ext uri="{9D8B030D-6E8A-4147-A177-3AD203B41FA5}">
                      <a16:colId xmlns:a16="http://schemas.microsoft.com/office/drawing/2014/main" val="3296607194"/>
                    </a:ext>
                  </a:extLst>
                </a:gridCol>
                <a:gridCol w="4063126">
                  <a:extLst>
                    <a:ext uri="{9D8B030D-6E8A-4147-A177-3AD203B41FA5}">
                      <a16:colId xmlns:a16="http://schemas.microsoft.com/office/drawing/2014/main" val="473589280"/>
                    </a:ext>
                  </a:extLst>
                </a:gridCol>
              </a:tblGrid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Narrow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Información específica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43955280"/>
                  </a:ext>
                </a:extLst>
              </a:tr>
              <a:tr h="1030676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General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Compilación de información existente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498511"/>
                  </a:ext>
                </a:extLst>
              </a:tr>
              <a:tr h="1024370">
                <a:tc>
                  <a:txBody>
                    <a:bodyPr/>
                    <a:lstStyle/>
                    <a:p>
                      <a:r>
                        <a:rPr lang="es-ES" sz="2400" b="0" dirty="0"/>
                        <a:t>Generative</a:t>
                      </a:r>
                      <a:endParaRPr lang="en-US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sz="2400" b="0" dirty="0"/>
                        <a:t>Crea nueva información, texto, arte, música … análisis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864259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4948C2-06D6-B244-67DB-C47F2BB8AFAD}"/>
              </a:ext>
            </a:extLst>
          </p:cNvPr>
          <p:cNvSpPr txBox="1"/>
          <p:nvPr/>
        </p:nvSpPr>
        <p:spPr>
          <a:xfrm>
            <a:off x="1501942" y="1034715"/>
            <a:ext cx="3432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AI está “aprendiendo”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92290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CBDCE-E94B-3A34-953E-0DD94D0FC6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876B07-CAB3-DFD3-F9F9-3D8F5CC67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26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F5051F-9924-D0CF-8177-B65D4FF6090E}"/>
              </a:ext>
            </a:extLst>
          </p:cNvPr>
          <p:cNvSpPr txBox="1"/>
          <p:nvPr/>
        </p:nvSpPr>
        <p:spPr>
          <a:xfrm>
            <a:off x="757451" y="731714"/>
            <a:ext cx="2560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¿Nos sirve la IA?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B69CF-61AB-D16D-3E5C-68FFF777E170}"/>
              </a:ext>
            </a:extLst>
          </p:cNvPr>
          <p:cNvSpPr txBox="1"/>
          <p:nvPr/>
        </p:nvSpPr>
        <p:spPr>
          <a:xfrm>
            <a:off x="757451" y="1590766"/>
            <a:ext cx="816818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4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CHATGPT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While Artificial Intelligence (AI) has made significant strides in various fields, there are still several aspects of analysis and decision-making that human analysts excel at, and AI struggles to replicate. 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sz="1800" kern="1400" dirty="0">
              <a:effectLst/>
              <a:latin typeface="Aptos" panose="020B0004020202020204" pitchFamily="34" charset="0"/>
              <a:ea typeface="DengXian" panose="02010600030101010101" pitchFamily="2" charset="-122"/>
            </a:endParaRP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Contextual Understanding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Creativity and Critical Thinking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Emotional Intelligence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Ethical and Moral Reasoning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Adaptability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endParaRPr lang="en-US" dirty="0">
              <a:latin typeface="Aptos" panose="020B00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E84E0B-006B-662D-FBDE-8C83C77890F6}"/>
              </a:ext>
            </a:extLst>
          </p:cNvPr>
          <p:cNvSpPr txBox="1"/>
          <p:nvPr/>
        </p:nvSpPr>
        <p:spPr>
          <a:xfrm>
            <a:off x="4993643" y="3342617"/>
            <a:ext cx="4572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Intuition and Gut Feelings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Effective Communication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Dealing with Uncertainty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Building Trust</a:t>
            </a:r>
          </a:p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0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Complex Problem-Solving</a:t>
            </a:r>
            <a:endParaRPr lang="en-US" sz="1800" kern="1400" dirty="0">
              <a:effectLst/>
              <a:latin typeface="Aptos" panose="020B0004020202020204" pitchFamily="34" charset="0"/>
              <a:ea typeface="DengXian" panose="02010600030101010101" pitchFamily="2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A55891-D2BE-C816-9B89-E7AE52792347}"/>
              </a:ext>
            </a:extLst>
          </p:cNvPr>
          <p:cNvSpPr txBox="1"/>
          <p:nvPr/>
        </p:nvSpPr>
        <p:spPr>
          <a:xfrm>
            <a:off x="1336447" y="5725606"/>
            <a:ext cx="7071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hangingPunct="0">
              <a:spcAft>
                <a:spcPts val="600"/>
              </a:spcAft>
              <a:buNone/>
              <a:tabLst>
                <a:tab pos="0" algn="l"/>
                <a:tab pos="228600" algn="l"/>
                <a:tab pos="457200" algn="l"/>
                <a:tab pos="685800" algn="l"/>
                <a:tab pos="914400" algn="l"/>
                <a:tab pos="1143000" algn="l"/>
                <a:tab pos="1371600" algn="l"/>
                <a:tab pos="1828800" algn="l"/>
                <a:tab pos="2286000" algn="l"/>
                <a:tab pos="2743200" algn="l"/>
              </a:tabLst>
            </a:pPr>
            <a:r>
              <a:rPr lang="en-US" sz="28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It looks like we’re </a:t>
            </a:r>
            <a:r>
              <a:rPr lang="en-US" sz="2800" kern="1400" dirty="0">
                <a:latin typeface="Aptos" panose="020B0004020202020204" pitchFamily="34" charset="0"/>
                <a:ea typeface="DengXian" panose="02010600030101010101" pitchFamily="2" charset="-122"/>
              </a:rPr>
              <a:t>“</a:t>
            </a:r>
            <a:r>
              <a:rPr lang="en-US" sz="2800" kern="1400" dirty="0">
                <a:effectLst/>
                <a:latin typeface="Aptos" panose="020B0004020202020204" pitchFamily="34" charset="0"/>
                <a:ea typeface="DengXian" panose="02010600030101010101" pitchFamily="2" charset="-122"/>
              </a:rPr>
              <a:t>safe” (for at least a while).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32BF23-FC73-D59D-ABBF-B907B6E43D76}"/>
              </a:ext>
            </a:extLst>
          </p:cNvPr>
          <p:cNvSpPr/>
          <p:nvPr/>
        </p:nvSpPr>
        <p:spPr>
          <a:xfrm>
            <a:off x="5148934" y="2022834"/>
            <a:ext cx="1823289" cy="349857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D308EB-0A5F-E385-6F02-D82C856AE6E4}"/>
              </a:ext>
            </a:extLst>
          </p:cNvPr>
          <p:cNvSpPr/>
          <p:nvPr/>
        </p:nvSpPr>
        <p:spPr>
          <a:xfrm>
            <a:off x="3014629" y="2372691"/>
            <a:ext cx="1979013" cy="349857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21AC79A-3C5A-F7BF-347B-8E552E2F9251}"/>
              </a:ext>
            </a:extLst>
          </p:cNvPr>
          <p:cNvSpPr/>
          <p:nvPr/>
        </p:nvSpPr>
        <p:spPr>
          <a:xfrm>
            <a:off x="824148" y="2722548"/>
            <a:ext cx="4773088" cy="349857"/>
          </a:xfrm>
          <a:prstGeom prst="rect">
            <a:avLst/>
          </a:prstGeom>
          <a:solidFill>
            <a:srgbClr val="FFFF00">
              <a:alpha val="33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16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 animBg="1"/>
      <p:bldP spid="5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0498" y="817423"/>
            <a:ext cx="5181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4000" noProof="0" dirty="0"/>
              <a:t>¿Qué piensan ustedes?</a:t>
            </a:r>
          </a:p>
        </p:txBody>
      </p:sp>
      <p:pic>
        <p:nvPicPr>
          <p:cNvPr id="1026" name="Picture 2" descr="http://2.bp.blogspot.com/-N9aqqbtP7Zg/T1URJKKalyI/AAAAAAAAAIM/LD9Zg4HUJnY/s1600/thinker+clo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399"/>
            <a:ext cx="3810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halfdone.files.wordpress.com/2009/02/thin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769" y="2057399"/>
            <a:ext cx="4070312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27</a:t>
            </a:fld>
            <a:endParaRPr lang="es-ES" noProof="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75BE99-1C75-438A-8B78-6DDDF7158A68}"/>
              </a:ext>
            </a:extLst>
          </p:cNvPr>
          <p:cNvSpPr/>
          <p:nvPr/>
        </p:nvSpPr>
        <p:spPr>
          <a:xfrm>
            <a:off x="439441" y="5461695"/>
            <a:ext cx="82651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3200" noProof="0" dirty="0"/>
              <a:t>¿Están de acuerdo con esta definición de la inteligencia y análisis?</a:t>
            </a: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B4AEAE8E-05C7-46F8-ACF7-1020DCB5D253}"/>
              </a:ext>
            </a:extLst>
          </p:cNvPr>
          <p:cNvSpPr/>
          <p:nvPr/>
        </p:nvSpPr>
        <p:spPr>
          <a:xfrm>
            <a:off x="5908432" y="326322"/>
            <a:ext cx="2919046" cy="1241286"/>
          </a:xfrm>
          <a:prstGeom prst="cloudCallout">
            <a:avLst>
              <a:gd name="adj1" fmla="val -9474"/>
              <a:gd name="adj2" fmla="val 81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noProof="0" dirty="0"/>
              <a:t>¿Pienso como Fulton?</a:t>
            </a:r>
          </a:p>
        </p:txBody>
      </p:sp>
    </p:spTree>
    <p:extLst>
      <p:ext uri="{BB962C8B-B14F-4D97-AF65-F5344CB8AC3E}">
        <p14:creationId xmlns:p14="http://schemas.microsoft.com/office/powerpoint/2010/main" val="248468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8199" y="838200"/>
            <a:ext cx="80596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4000" noProof="0" dirty="0"/>
              <a:t>La inteligencia en la vida cotidiana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28</a:t>
            </a:fld>
            <a:endParaRPr lang="es-E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B0AA75-1C4C-BBA5-4F4D-2291162983C4}"/>
              </a:ext>
            </a:extLst>
          </p:cNvPr>
          <p:cNvSpPr txBox="1"/>
          <p:nvPr/>
        </p:nvSpPr>
        <p:spPr>
          <a:xfrm>
            <a:off x="838200" y="2915029"/>
            <a:ext cx="373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Esa persona es inteligente.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5006D9D-C87B-E89E-0889-961FB8708422}"/>
              </a:ext>
            </a:extLst>
          </p:cNvPr>
          <p:cNvSpPr txBox="1"/>
          <p:nvPr/>
        </p:nvSpPr>
        <p:spPr>
          <a:xfrm>
            <a:off x="5036256" y="2038255"/>
            <a:ext cx="3794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Esa respuesta es inteligente.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39DBD8-5350-16DD-97A6-349FE1C219DE}"/>
              </a:ext>
            </a:extLst>
          </p:cNvPr>
          <p:cNvSpPr txBox="1"/>
          <p:nvPr/>
        </p:nvSpPr>
        <p:spPr>
          <a:xfrm>
            <a:off x="727995" y="4152932"/>
            <a:ext cx="3581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Ese conductor es un idiota.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2D6FF-0376-2A1F-0E29-4973A999ABF2}"/>
              </a:ext>
            </a:extLst>
          </p:cNvPr>
          <p:cNvSpPr txBox="1"/>
          <p:nvPr/>
        </p:nvSpPr>
        <p:spPr>
          <a:xfrm>
            <a:off x="1719135" y="5168845"/>
            <a:ext cx="57057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Sus acciones muestran falta de inteligencia.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553F7-B252-AA90-A9A3-D5CD25E43DCC}"/>
              </a:ext>
            </a:extLst>
          </p:cNvPr>
          <p:cNvSpPr txBox="1"/>
          <p:nvPr/>
        </p:nvSpPr>
        <p:spPr>
          <a:xfrm>
            <a:off x="838200" y="2109077"/>
            <a:ext cx="2601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Cuando decimos ...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1BC072-3C1F-ADC1-7D2B-9533E9D1D1E8}"/>
              </a:ext>
            </a:extLst>
          </p:cNvPr>
          <p:cNvSpPr txBox="1"/>
          <p:nvPr/>
        </p:nvSpPr>
        <p:spPr>
          <a:xfrm>
            <a:off x="4439843" y="5995648"/>
            <a:ext cx="3941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¿Qué queremos decir?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871220BC-16E1-C7A7-318D-C16C51482EB0}"/>
              </a:ext>
            </a:extLst>
          </p:cNvPr>
          <p:cNvSpPr/>
          <p:nvPr/>
        </p:nvSpPr>
        <p:spPr>
          <a:xfrm>
            <a:off x="727995" y="2705068"/>
            <a:ext cx="3581430" cy="811855"/>
          </a:xfrm>
          <a:prstGeom prst="wedgeEllipseCallout">
            <a:avLst>
              <a:gd name="adj1" fmla="val 64592"/>
              <a:gd name="adj2" fmla="val 29911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5" name="Oval Callout 14">
            <a:extLst>
              <a:ext uri="{FF2B5EF4-FFF2-40B4-BE49-F238E27FC236}">
                <a16:creationId xmlns:a16="http://schemas.microsoft.com/office/drawing/2014/main" id="{18A6611D-170E-99B0-4BC0-1D1B23694526}"/>
              </a:ext>
            </a:extLst>
          </p:cNvPr>
          <p:cNvSpPr/>
          <p:nvPr/>
        </p:nvSpPr>
        <p:spPr>
          <a:xfrm>
            <a:off x="4798344" y="1893213"/>
            <a:ext cx="3907506" cy="811855"/>
          </a:xfrm>
          <a:prstGeom prst="wedgeEllipseCallout">
            <a:avLst>
              <a:gd name="adj1" fmla="val -20012"/>
              <a:gd name="adj2" fmla="val 89114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6" name="Oval Callout 15">
            <a:extLst>
              <a:ext uri="{FF2B5EF4-FFF2-40B4-BE49-F238E27FC236}">
                <a16:creationId xmlns:a16="http://schemas.microsoft.com/office/drawing/2014/main" id="{749979A9-5F9D-0136-5054-432670FD1AC2}"/>
              </a:ext>
            </a:extLst>
          </p:cNvPr>
          <p:cNvSpPr/>
          <p:nvPr/>
        </p:nvSpPr>
        <p:spPr>
          <a:xfrm>
            <a:off x="621178" y="3985464"/>
            <a:ext cx="3581430" cy="796599"/>
          </a:xfrm>
          <a:prstGeom prst="wedgeEllipseCallout">
            <a:avLst>
              <a:gd name="adj1" fmla="val 58046"/>
              <a:gd name="adj2" fmla="val -83405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17" name="Oval Callout 16">
            <a:extLst>
              <a:ext uri="{FF2B5EF4-FFF2-40B4-BE49-F238E27FC236}">
                <a16:creationId xmlns:a16="http://schemas.microsoft.com/office/drawing/2014/main" id="{27585DD6-C5AE-20CE-60DA-BC5C5D669047}"/>
              </a:ext>
            </a:extLst>
          </p:cNvPr>
          <p:cNvSpPr/>
          <p:nvPr/>
        </p:nvSpPr>
        <p:spPr>
          <a:xfrm>
            <a:off x="1454824" y="4990556"/>
            <a:ext cx="5970039" cy="796599"/>
          </a:xfrm>
          <a:prstGeom prst="wedgeEllipseCallout">
            <a:avLst>
              <a:gd name="adj1" fmla="val 21589"/>
              <a:gd name="adj2" fmla="val -121668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BC2D86-97AA-C61A-6BA5-98FFEB7B59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07" b="98725" l="898" r="96885">
                        <a14:foregroundMark x1="12144" y1="29603" x2="4435" y2="78187"/>
                        <a14:foregroundMark x1="4435" y1="78187" x2="10771" y2="79320"/>
                        <a14:foregroundMark x1="10771" y1="79320" x2="11140" y2="61331"/>
                        <a14:foregroundMark x1="11140" y1="61331" x2="15787" y2="72805"/>
                        <a14:foregroundMark x1="15787" y1="72805" x2="17951" y2="88669"/>
                        <a14:foregroundMark x1="17951" y1="88669" x2="17582" y2="71671"/>
                        <a14:foregroundMark x1="17582" y1="71671" x2="19535" y2="55807"/>
                        <a14:foregroundMark x1="19535" y1="55807" x2="19535" y2="55807"/>
                        <a14:foregroundMark x1="1742" y1="95184" x2="1742" y2="95184"/>
                        <a14:foregroundMark x1="6547" y1="74079" x2="12777" y2="70113"/>
                        <a14:foregroundMark x1="12777" y1="70113" x2="13358" y2="70397"/>
                        <a14:foregroundMark x1="7339" y1="73654" x2="10032" y2="69263"/>
                        <a14:foregroundMark x1="8237" y1="62748" x2="16051" y2="72521"/>
                        <a14:foregroundMark x1="5808" y1="64023" x2="12196" y2="64023"/>
                        <a14:foregroundMark x1="12196" y1="64023" x2="9556" y2="79603"/>
                        <a14:foregroundMark x1="9556" y1="79603" x2="3537" y2="76062"/>
                        <a14:foregroundMark x1="3537" y1="76062" x2="6389" y2="66431"/>
                        <a14:foregroundMark x1="11563" y1="59065" x2="16051" y2="64023"/>
                        <a14:foregroundMark x1="10929" y1="57507" x2="17159" y2="59632"/>
                        <a14:foregroundMark x1="17159" y1="59632" x2="17423" y2="60765"/>
                        <a14:foregroundMark x1="4752" y1="54674" x2="2851" y2="71105"/>
                        <a14:foregroundMark x1="2851" y1="71105" x2="6389" y2="85127"/>
                        <a14:foregroundMark x1="6389" y1="85127" x2="12936" y2="89518"/>
                        <a14:foregroundMark x1="12936" y1="89518" x2="12302" y2="86261"/>
                        <a14:foregroundMark x1="1003" y1="73229" x2="4382" y2="86969"/>
                        <a14:foregroundMark x1="4382" y1="86969" x2="14256" y2="91926"/>
                        <a14:foregroundMark x1="57709" y1="12606" x2="62355" y2="10907"/>
                        <a14:foregroundMark x1="92239" y1="61190" x2="96146" y2="74929"/>
                        <a14:foregroundMark x1="96146" y1="74929" x2="95987" y2="91501"/>
                        <a14:foregroundMark x1="95987" y1="91501" x2="90127" y2="96742"/>
                        <a14:foregroundMark x1="90127" y1="96742" x2="88754" y2="96742"/>
                        <a14:foregroundMark x1="72914" y1="78187" x2="82260" y2="54533"/>
                        <a14:foregroundMark x1="82260" y1="54533" x2="81626" y2="37394"/>
                        <a14:foregroundMark x1="81626" y1="37394" x2="83316" y2="20538"/>
                        <a14:foregroundMark x1="83316" y1="20538" x2="85164" y2="32436"/>
                        <a14:foregroundMark x1="87381" y1="59490" x2="91024" y2="73371"/>
                        <a14:foregroundMark x1="91024" y1="73371" x2="91024" y2="75354"/>
                        <a14:foregroundMark x1="87856" y1="72805" x2="84636" y2="87960"/>
                        <a14:foregroundMark x1="84636" y1="87960" x2="81204" y2="84561"/>
                        <a14:foregroundMark x1="83474" y1="66431" x2="81996" y2="86969"/>
                        <a14:foregroundMark x1="77455" y1="70822" x2="78511" y2="87819"/>
                        <a14:foregroundMark x1="78511" y1="87819" x2="85058" y2="87394"/>
                        <a14:foregroundMark x1="85058" y1="87394" x2="90866" y2="82578"/>
                        <a14:foregroundMark x1="94667" y1="76912" x2="96885" y2="93909"/>
                        <a14:foregroundMark x1="72756" y1="98725" x2="72756" y2="98725"/>
                        <a14:foregroundMark x1="63411" y1="97592" x2="63411" y2="97592"/>
                        <a14:foregroundMark x1="61299" y1="92635" x2="61299" y2="92635"/>
                        <a14:foregroundMark x1="61140" y1="87394" x2="62672" y2="92635"/>
                      </a14:backgroundRemoval>
                    </a14:imgEffect>
                  </a14:imgLayer>
                </a14:imgProps>
              </a:ext>
            </a:extLst>
          </a:blip>
          <a:srcRect l="543" t="4442" b="5567"/>
          <a:stretch/>
        </p:blipFill>
        <p:spPr>
          <a:xfrm>
            <a:off x="4746791" y="2827107"/>
            <a:ext cx="3930946" cy="13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 animBg="1"/>
      <p:bldP spid="15" grpId="0" animBg="1"/>
      <p:bldP spid="16" grpId="0" animBg="1"/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29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1163295" y="850484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noProof="0" dirty="0"/>
              <a:t>Cuento indio: Los ciegos y el elefante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1885950" y="2057400"/>
            <a:ext cx="1257300" cy="85725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2343150" y="4000500"/>
            <a:ext cx="1085850" cy="742950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</p:grp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5143500" y="1936334"/>
            <a:ext cx="1149558" cy="864017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6388348" y="2119235"/>
            <a:ext cx="1004297" cy="834765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5118100" y="4938773"/>
            <a:ext cx="3637278" cy="1569660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noProof="0" dirty="0">
                <a:solidFill>
                  <a:schemeClr val="bg1"/>
                </a:solidFill>
              </a:rPr>
              <a:t>Todos tienen razón … y</a:t>
            </a:r>
          </a:p>
          <a:p>
            <a:r>
              <a:rPr lang="es-ES" sz="2100" noProof="0" dirty="0">
                <a:solidFill>
                  <a:schemeClr val="bg1"/>
                </a:solidFill>
              </a:rPr>
              <a:t>       todos están equivocados.</a:t>
            </a:r>
            <a:br>
              <a:rPr lang="es-ES" sz="2100" noProof="0" dirty="0">
                <a:solidFill>
                  <a:schemeClr val="bg1"/>
                </a:solidFill>
              </a:rPr>
            </a:br>
            <a:endParaRPr lang="es-ES" sz="2100" noProof="0" dirty="0">
              <a:solidFill>
                <a:schemeClr val="bg1"/>
              </a:solidFill>
            </a:endParaRPr>
          </a:p>
          <a:p>
            <a:r>
              <a:rPr lang="es-ES" sz="2100" noProof="0" dirty="0">
                <a:solidFill>
                  <a:schemeClr val="bg1"/>
                </a:solidFill>
              </a:rPr>
              <a:t>¿Esto ayuda a los decisores?</a:t>
            </a:r>
          </a:p>
        </p:txBody>
      </p:sp>
    </p:spTree>
    <p:extLst>
      <p:ext uri="{BB962C8B-B14F-4D97-AF65-F5344CB8AC3E}">
        <p14:creationId xmlns:p14="http://schemas.microsoft.com/office/powerpoint/2010/main" val="301558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8" grpId="0" animBg="1"/>
      <p:bldP spid="8" grpId="1" animBg="1"/>
      <p:bldP spid="9" grpId="0" animBg="1"/>
      <p:bldP spid="9" grpId="1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830"/>
            <a:ext cx="7772400" cy="838200"/>
          </a:xfrm>
        </p:spPr>
        <p:txBody>
          <a:bodyPr>
            <a:normAutofit/>
          </a:bodyPr>
          <a:lstStyle/>
          <a:p>
            <a:pPr algn="ctr"/>
            <a:r>
              <a:rPr lang="es-ES" sz="4000" noProof="0" dirty="0"/>
              <a:t>INTELIGENCIA  ACCIONABLE</a:t>
            </a:r>
            <a:endParaRPr lang="es-ES" sz="6000" i="1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333D77-0BAD-4903-89E4-7811A101FC65}"/>
              </a:ext>
            </a:extLst>
          </p:cNvPr>
          <p:cNvSpPr txBox="1"/>
          <p:nvPr/>
        </p:nvSpPr>
        <p:spPr>
          <a:xfrm>
            <a:off x="2048641" y="4800600"/>
            <a:ext cx="44921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MÁS IMPORTANTE QUE NUNCA.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039B0E-EE68-8A28-A8A9-E02D6667B620}"/>
              </a:ext>
            </a:extLst>
          </p:cNvPr>
          <p:cNvSpPr txBox="1"/>
          <p:nvPr/>
        </p:nvSpPr>
        <p:spPr>
          <a:xfrm>
            <a:off x="1266692" y="3404654"/>
            <a:ext cx="6545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Producto de Servicios de Inteligencia y … de todos.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C54C46-414C-9777-F090-D916B4B9B563}"/>
              </a:ext>
            </a:extLst>
          </p:cNvPr>
          <p:cNvSpPr txBox="1"/>
          <p:nvPr/>
        </p:nvSpPr>
        <p:spPr>
          <a:xfrm>
            <a:off x="1143000" y="4800599"/>
            <a:ext cx="2828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LA COLABORACIÓN</a:t>
            </a:r>
          </a:p>
        </p:txBody>
      </p:sp>
    </p:spTree>
    <p:extLst>
      <p:ext uri="{BB962C8B-B14F-4D97-AF65-F5344CB8AC3E}">
        <p14:creationId xmlns:p14="http://schemas.microsoft.com/office/powerpoint/2010/main" val="234098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0.19705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E6B80-95D8-08BA-5D7D-3AE8BEB63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equilibregaia.files.wordpress.com/2011/02/conte-sufc3ad0001-copia1.jpg">
            <a:extLst>
              <a:ext uri="{FF2B5EF4-FFF2-40B4-BE49-F238E27FC236}">
                <a16:creationId xmlns:a16="http://schemas.microsoft.com/office/drawing/2014/main" id="{C4777F1C-9609-5FCE-4DEB-FA51F89AB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596" y="1555483"/>
            <a:ext cx="6688808" cy="421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9D7C7B-440B-0BEE-7B0E-B53790652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30</a:t>
            </a:fld>
            <a:endParaRPr lang="es-E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BD76AAF-A0FC-0AAF-03B2-06AB55F8B730}"/>
              </a:ext>
            </a:extLst>
          </p:cNvPr>
          <p:cNvSpPr/>
          <p:nvPr/>
        </p:nvSpPr>
        <p:spPr>
          <a:xfrm>
            <a:off x="2460242" y="4067378"/>
            <a:ext cx="297851" cy="188901"/>
          </a:xfrm>
          <a:custGeom>
            <a:avLst/>
            <a:gdLst>
              <a:gd name="connsiteX0" fmla="*/ 196581 w 297851"/>
              <a:gd name="connsiteY0" fmla="*/ 10191 h 188901"/>
              <a:gd name="connsiteX1" fmla="*/ 160839 w 297851"/>
              <a:gd name="connsiteY1" fmla="*/ 13169 h 188901"/>
              <a:gd name="connsiteX2" fmla="*/ 151904 w 297851"/>
              <a:gd name="connsiteY2" fmla="*/ 19126 h 188901"/>
              <a:gd name="connsiteX3" fmla="*/ 119140 w 297851"/>
              <a:gd name="connsiteY3" fmla="*/ 25083 h 188901"/>
              <a:gd name="connsiteX4" fmla="*/ 101269 w 297851"/>
              <a:gd name="connsiteY4" fmla="*/ 28062 h 188901"/>
              <a:gd name="connsiteX5" fmla="*/ 86377 w 297851"/>
              <a:gd name="connsiteY5" fmla="*/ 36997 h 188901"/>
              <a:gd name="connsiteX6" fmla="*/ 68506 w 297851"/>
              <a:gd name="connsiteY6" fmla="*/ 48911 h 188901"/>
              <a:gd name="connsiteX7" fmla="*/ 53613 w 297851"/>
              <a:gd name="connsiteY7" fmla="*/ 54868 h 188901"/>
              <a:gd name="connsiteX8" fmla="*/ 44678 w 297851"/>
              <a:gd name="connsiteY8" fmla="*/ 60825 h 188901"/>
              <a:gd name="connsiteX9" fmla="*/ 29785 w 297851"/>
              <a:gd name="connsiteY9" fmla="*/ 63804 h 188901"/>
              <a:gd name="connsiteX10" fmla="*/ 20850 w 297851"/>
              <a:gd name="connsiteY10" fmla="*/ 66782 h 188901"/>
              <a:gd name="connsiteX11" fmla="*/ 8936 w 297851"/>
              <a:gd name="connsiteY11" fmla="*/ 78696 h 188901"/>
              <a:gd name="connsiteX12" fmla="*/ 0 w 297851"/>
              <a:gd name="connsiteY12" fmla="*/ 105503 h 188901"/>
              <a:gd name="connsiteX13" fmla="*/ 2979 w 297851"/>
              <a:gd name="connsiteY13" fmla="*/ 147202 h 188901"/>
              <a:gd name="connsiteX14" fmla="*/ 14893 w 297851"/>
              <a:gd name="connsiteY14" fmla="*/ 176987 h 188901"/>
              <a:gd name="connsiteX15" fmla="*/ 23828 w 297851"/>
              <a:gd name="connsiteY15" fmla="*/ 182944 h 188901"/>
              <a:gd name="connsiteX16" fmla="*/ 38721 w 297851"/>
              <a:gd name="connsiteY16" fmla="*/ 185922 h 188901"/>
              <a:gd name="connsiteX17" fmla="*/ 47656 w 297851"/>
              <a:gd name="connsiteY17" fmla="*/ 188901 h 188901"/>
              <a:gd name="connsiteX18" fmla="*/ 101269 w 297851"/>
              <a:gd name="connsiteY18" fmla="*/ 185922 h 188901"/>
              <a:gd name="connsiteX19" fmla="*/ 226366 w 297851"/>
              <a:gd name="connsiteY19" fmla="*/ 179965 h 188901"/>
              <a:gd name="connsiteX20" fmla="*/ 232323 w 297851"/>
              <a:gd name="connsiteY20" fmla="*/ 171030 h 188901"/>
              <a:gd name="connsiteX21" fmla="*/ 247216 w 297851"/>
              <a:gd name="connsiteY21" fmla="*/ 165073 h 188901"/>
              <a:gd name="connsiteX22" fmla="*/ 253173 w 297851"/>
              <a:gd name="connsiteY22" fmla="*/ 135288 h 188901"/>
              <a:gd name="connsiteX23" fmla="*/ 256151 w 297851"/>
              <a:gd name="connsiteY23" fmla="*/ 123374 h 188901"/>
              <a:gd name="connsiteX24" fmla="*/ 274022 w 297851"/>
              <a:gd name="connsiteY24" fmla="*/ 105503 h 188901"/>
              <a:gd name="connsiteX25" fmla="*/ 279979 w 297851"/>
              <a:gd name="connsiteY25" fmla="*/ 93589 h 188901"/>
              <a:gd name="connsiteX26" fmla="*/ 288915 w 297851"/>
              <a:gd name="connsiteY26" fmla="*/ 81675 h 188901"/>
              <a:gd name="connsiteX27" fmla="*/ 297851 w 297851"/>
              <a:gd name="connsiteY27" fmla="*/ 54868 h 188901"/>
              <a:gd name="connsiteX28" fmla="*/ 291894 w 297851"/>
              <a:gd name="connsiteY28" fmla="*/ 16148 h 188901"/>
              <a:gd name="connsiteX29" fmla="*/ 282958 w 297851"/>
              <a:gd name="connsiteY29" fmla="*/ 4234 h 188901"/>
              <a:gd name="connsiteX30" fmla="*/ 250194 w 297851"/>
              <a:gd name="connsiteY30" fmla="*/ 1255 h 188901"/>
              <a:gd name="connsiteX31" fmla="*/ 196581 w 297851"/>
              <a:gd name="connsiteY31" fmla="*/ 10191 h 188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97851" h="188901">
                <a:moveTo>
                  <a:pt x="196581" y="10191"/>
                </a:moveTo>
                <a:cubicBezTo>
                  <a:pt x="181689" y="12177"/>
                  <a:pt x="172562" y="10824"/>
                  <a:pt x="160839" y="13169"/>
                </a:cubicBezTo>
                <a:cubicBezTo>
                  <a:pt x="157329" y="13871"/>
                  <a:pt x="155194" y="17716"/>
                  <a:pt x="151904" y="19126"/>
                </a:cubicBezTo>
                <a:cubicBezTo>
                  <a:pt x="144766" y="22185"/>
                  <a:pt x="124171" y="24309"/>
                  <a:pt x="119140" y="25083"/>
                </a:cubicBezTo>
                <a:cubicBezTo>
                  <a:pt x="113171" y="26001"/>
                  <a:pt x="107226" y="27069"/>
                  <a:pt x="101269" y="28062"/>
                </a:cubicBezTo>
                <a:cubicBezTo>
                  <a:pt x="96305" y="31040"/>
                  <a:pt x="91261" y="33889"/>
                  <a:pt x="86377" y="36997"/>
                </a:cubicBezTo>
                <a:cubicBezTo>
                  <a:pt x="80337" y="40841"/>
                  <a:pt x="75153" y="46252"/>
                  <a:pt x="68506" y="48911"/>
                </a:cubicBezTo>
                <a:cubicBezTo>
                  <a:pt x="63542" y="50897"/>
                  <a:pt x="58395" y="52477"/>
                  <a:pt x="53613" y="54868"/>
                </a:cubicBezTo>
                <a:cubicBezTo>
                  <a:pt x="50411" y="56469"/>
                  <a:pt x="48030" y="59568"/>
                  <a:pt x="44678" y="60825"/>
                </a:cubicBezTo>
                <a:cubicBezTo>
                  <a:pt x="39938" y="62603"/>
                  <a:pt x="34697" y="62576"/>
                  <a:pt x="29785" y="63804"/>
                </a:cubicBezTo>
                <a:cubicBezTo>
                  <a:pt x="26739" y="64565"/>
                  <a:pt x="23828" y="65789"/>
                  <a:pt x="20850" y="66782"/>
                </a:cubicBezTo>
                <a:cubicBezTo>
                  <a:pt x="16879" y="70753"/>
                  <a:pt x="12306" y="74203"/>
                  <a:pt x="8936" y="78696"/>
                </a:cubicBezTo>
                <a:cubicBezTo>
                  <a:pt x="2210" y="87664"/>
                  <a:pt x="2145" y="94778"/>
                  <a:pt x="0" y="105503"/>
                </a:cubicBezTo>
                <a:cubicBezTo>
                  <a:pt x="993" y="119403"/>
                  <a:pt x="1520" y="133343"/>
                  <a:pt x="2979" y="147202"/>
                </a:cubicBezTo>
                <a:cubicBezTo>
                  <a:pt x="4266" y="159429"/>
                  <a:pt x="6585" y="167294"/>
                  <a:pt x="14893" y="176987"/>
                </a:cubicBezTo>
                <a:cubicBezTo>
                  <a:pt x="17223" y="179705"/>
                  <a:pt x="20476" y="181687"/>
                  <a:pt x="23828" y="182944"/>
                </a:cubicBezTo>
                <a:cubicBezTo>
                  <a:pt x="28568" y="184722"/>
                  <a:pt x="33810" y="184694"/>
                  <a:pt x="38721" y="185922"/>
                </a:cubicBezTo>
                <a:cubicBezTo>
                  <a:pt x="41767" y="186683"/>
                  <a:pt x="44678" y="187908"/>
                  <a:pt x="47656" y="188901"/>
                </a:cubicBezTo>
                <a:lnTo>
                  <a:pt x="101269" y="185922"/>
                </a:lnTo>
                <a:cubicBezTo>
                  <a:pt x="142963" y="183837"/>
                  <a:pt x="184887" y="184678"/>
                  <a:pt x="226366" y="179965"/>
                </a:cubicBezTo>
                <a:cubicBezTo>
                  <a:pt x="229923" y="179561"/>
                  <a:pt x="229410" y="173111"/>
                  <a:pt x="232323" y="171030"/>
                </a:cubicBezTo>
                <a:cubicBezTo>
                  <a:pt x="236674" y="167922"/>
                  <a:pt x="242252" y="167059"/>
                  <a:pt x="247216" y="165073"/>
                </a:cubicBezTo>
                <a:cubicBezTo>
                  <a:pt x="252300" y="129477"/>
                  <a:pt x="247230" y="156088"/>
                  <a:pt x="253173" y="135288"/>
                </a:cubicBezTo>
                <a:cubicBezTo>
                  <a:pt x="254298" y="131352"/>
                  <a:pt x="253804" y="126728"/>
                  <a:pt x="256151" y="123374"/>
                </a:cubicBezTo>
                <a:cubicBezTo>
                  <a:pt x="260982" y="116472"/>
                  <a:pt x="270254" y="113038"/>
                  <a:pt x="274022" y="105503"/>
                </a:cubicBezTo>
                <a:cubicBezTo>
                  <a:pt x="276008" y="101532"/>
                  <a:pt x="277626" y="97354"/>
                  <a:pt x="279979" y="93589"/>
                </a:cubicBezTo>
                <a:cubicBezTo>
                  <a:pt x="282610" y="89379"/>
                  <a:pt x="286504" y="86015"/>
                  <a:pt x="288915" y="81675"/>
                </a:cubicBezTo>
                <a:cubicBezTo>
                  <a:pt x="294012" y="72500"/>
                  <a:pt x="295397" y="64681"/>
                  <a:pt x="297851" y="54868"/>
                </a:cubicBezTo>
                <a:cubicBezTo>
                  <a:pt x="295865" y="41961"/>
                  <a:pt x="295579" y="28676"/>
                  <a:pt x="291894" y="16148"/>
                </a:cubicBezTo>
                <a:cubicBezTo>
                  <a:pt x="290493" y="11385"/>
                  <a:pt x="287633" y="5904"/>
                  <a:pt x="282958" y="4234"/>
                </a:cubicBezTo>
                <a:cubicBezTo>
                  <a:pt x="272631" y="546"/>
                  <a:pt x="261115" y="2248"/>
                  <a:pt x="250194" y="1255"/>
                </a:cubicBezTo>
                <a:cubicBezTo>
                  <a:pt x="224593" y="-3865"/>
                  <a:pt x="211473" y="8205"/>
                  <a:pt x="196581" y="1019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AA2E14-E78C-A651-E568-321F56284556}"/>
              </a:ext>
            </a:extLst>
          </p:cNvPr>
          <p:cNvSpPr/>
          <p:nvPr/>
        </p:nvSpPr>
        <p:spPr>
          <a:xfrm>
            <a:off x="2898055" y="4094951"/>
            <a:ext cx="497437" cy="171884"/>
          </a:xfrm>
          <a:custGeom>
            <a:avLst/>
            <a:gdLst>
              <a:gd name="connsiteX0" fmla="*/ 294899 w 497437"/>
              <a:gd name="connsiteY0" fmla="*/ 489 h 171884"/>
              <a:gd name="connsiteX1" fmla="*/ 360426 w 497437"/>
              <a:gd name="connsiteY1" fmla="*/ 6446 h 171884"/>
              <a:gd name="connsiteX2" fmla="*/ 375318 w 497437"/>
              <a:gd name="connsiteY2" fmla="*/ 21338 h 171884"/>
              <a:gd name="connsiteX3" fmla="*/ 390211 w 497437"/>
              <a:gd name="connsiteY3" fmla="*/ 24317 h 171884"/>
              <a:gd name="connsiteX4" fmla="*/ 402125 w 497437"/>
              <a:gd name="connsiteY4" fmla="*/ 27295 h 171884"/>
              <a:gd name="connsiteX5" fmla="*/ 449781 w 497437"/>
              <a:gd name="connsiteY5" fmla="*/ 33252 h 171884"/>
              <a:gd name="connsiteX6" fmla="*/ 467652 w 497437"/>
              <a:gd name="connsiteY6" fmla="*/ 39209 h 171884"/>
              <a:gd name="connsiteX7" fmla="*/ 476587 w 497437"/>
              <a:gd name="connsiteY7" fmla="*/ 45166 h 171884"/>
              <a:gd name="connsiteX8" fmla="*/ 488501 w 497437"/>
              <a:gd name="connsiteY8" fmla="*/ 60059 h 171884"/>
              <a:gd name="connsiteX9" fmla="*/ 491480 w 497437"/>
              <a:gd name="connsiteY9" fmla="*/ 71973 h 171884"/>
              <a:gd name="connsiteX10" fmla="*/ 497437 w 497437"/>
              <a:gd name="connsiteY10" fmla="*/ 92822 h 171884"/>
              <a:gd name="connsiteX11" fmla="*/ 494458 w 497437"/>
              <a:gd name="connsiteY11" fmla="*/ 122607 h 171884"/>
              <a:gd name="connsiteX12" fmla="*/ 476587 w 497437"/>
              <a:gd name="connsiteY12" fmla="*/ 134521 h 171884"/>
              <a:gd name="connsiteX13" fmla="*/ 458716 w 497437"/>
              <a:gd name="connsiteY13" fmla="*/ 140478 h 171884"/>
              <a:gd name="connsiteX14" fmla="*/ 402125 w 497437"/>
              <a:gd name="connsiteY14" fmla="*/ 146435 h 171884"/>
              <a:gd name="connsiteX15" fmla="*/ 381275 w 497437"/>
              <a:gd name="connsiteY15" fmla="*/ 149414 h 171884"/>
              <a:gd name="connsiteX16" fmla="*/ 342555 w 497437"/>
              <a:gd name="connsiteY16" fmla="*/ 155371 h 171884"/>
              <a:gd name="connsiteX17" fmla="*/ 315748 w 497437"/>
              <a:gd name="connsiteY17" fmla="*/ 158349 h 171884"/>
              <a:gd name="connsiteX18" fmla="*/ 169802 w 497437"/>
              <a:gd name="connsiteY18" fmla="*/ 158349 h 171884"/>
              <a:gd name="connsiteX19" fmla="*/ 160866 w 497437"/>
              <a:gd name="connsiteY19" fmla="*/ 155371 h 171884"/>
              <a:gd name="connsiteX20" fmla="*/ 131081 w 497437"/>
              <a:gd name="connsiteY20" fmla="*/ 152392 h 171884"/>
              <a:gd name="connsiteX21" fmla="*/ 83425 w 497437"/>
              <a:gd name="connsiteY21" fmla="*/ 140478 h 171884"/>
              <a:gd name="connsiteX22" fmla="*/ 3006 w 497437"/>
              <a:gd name="connsiteY22" fmla="*/ 125586 h 171884"/>
              <a:gd name="connsiteX23" fmla="*/ 5984 w 497437"/>
              <a:gd name="connsiteY23" fmla="*/ 98779 h 171884"/>
              <a:gd name="connsiteX24" fmla="*/ 27 w 497437"/>
              <a:gd name="connsiteY24" fmla="*/ 60059 h 171884"/>
              <a:gd name="connsiteX25" fmla="*/ 8963 w 497437"/>
              <a:gd name="connsiteY25" fmla="*/ 39209 h 171884"/>
              <a:gd name="connsiteX26" fmla="*/ 35769 w 497437"/>
              <a:gd name="connsiteY26" fmla="*/ 30274 h 171884"/>
              <a:gd name="connsiteX27" fmla="*/ 110232 w 497437"/>
              <a:gd name="connsiteY27" fmla="*/ 24317 h 171884"/>
              <a:gd name="connsiteX28" fmla="*/ 265114 w 497437"/>
              <a:gd name="connsiteY28" fmla="*/ 18360 h 171884"/>
              <a:gd name="connsiteX29" fmla="*/ 294899 w 497437"/>
              <a:gd name="connsiteY29" fmla="*/ 489 h 17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97437" h="171884">
                <a:moveTo>
                  <a:pt x="294899" y="489"/>
                </a:moveTo>
                <a:cubicBezTo>
                  <a:pt x="310784" y="-1497"/>
                  <a:pt x="338769" y="2981"/>
                  <a:pt x="360426" y="6446"/>
                </a:cubicBezTo>
                <a:cubicBezTo>
                  <a:pt x="375592" y="8873"/>
                  <a:pt x="364123" y="14941"/>
                  <a:pt x="375318" y="21338"/>
                </a:cubicBezTo>
                <a:cubicBezTo>
                  <a:pt x="379714" y="23850"/>
                  <a:pt x="385269" y="23219"/>
                  <a:pt x="390211" y="24317"/>
                </a:cubicBezTo>
                <a:cubicBezTo>
                  <a:pt x="394207" y="25205"/>
                  <a:pt x="398098" y="26563"/>
                  <a:pt x="402125" y="27295"/>
                </a:cubicBezTo>
                <a:cubicBezTo>
                  <a:pt x="415498" y="29726"/>
                  <a:pt x="436970" y="31829"/>
                  <a:pt x="449781" y="33252"/>
                </a:cubicBezTo>
                <a:cubicBezTo>
                  <a:pt x="455619" y="50771"/>
                  <a:pt x="447649" y="36709"/>
                  <a:pt x="467652" y="39209"/>
                </a:cubicBezTo>
                <a:cubicBezTo>
                  <a:pt x="471204" y="39653"/>
                  <a:pt x="473609" y="43180"/>
                  <a:pt x="476587" y="45166"/>
                </a:cubicBezTo>
                <a:cubicBezTo>
                  <a:pt x="486326" y="74380"/>
                  <a:pt x="470537" y="33113"/>
                  <a:pt x="488501" y="60059"/>
                </a:cubicBezTo>
                <a:cubicBezTo>
                  <a:pt x="490772" y="63465"/>
                  <a:pt x="490355" y="68037"/>
                  <a:pt x="491480" y="71973"/>
                </a:cubicBezTo>
                <a:cubicBezTo>
                  <a:pt x="500026" y="101884"/>
                  <a:pt x="488124" y="55575"/>
                  <a:pt x="497437" y="92822"/>
                </a:cubicBezTo>
                <a:cubicBezTo>
                  <a:pt x="496444" y="102750"/>
                  <a:pt x="498920" y="113683"/>
                  <a:pt x="494458" y="122607"/>
                </a:cubicBezTo>
                <a:cubicBezTo>
                  <a:pt x="491256" y="129011"/>
                  <a:pt x="483379" y="132257"/>
                  <a:pt x="476587" y="134521"/>
                </a:cubicBezTo>
                <a:cubicBezTo>
                  <a:pt x="470630" y="136507"/>
                  <a:pt x="464808" y="138955"/>
                  <a:pt x="458716" y="140478"/>
                </a:cubicBezTo>
                <a:cubicBezTo>
                  <a:pt x="441881" y="144687"/>
                  <a:pt x="417276" y="144920"/>
                  <a:pt x="402125" y="146435"/>
                </a:cubicBezTo>
                <a:cubicBezTo>
                  <a:pt x="395139" y="147134"/>
                  <a:pt x="388225" y="148421"/>
                  <a:pt x="381275" y="149414"/>
                </a:cubicBezTo>
                <a:cubicBezTo>
                  <a:pt x="362636" y="155626"/>
                  <a:pt x="376221" y="151827"/>
                  <a:pt x="342555" y="155371"/>
                </a:cubicBezTo>
                <a:lnTo>
                  <a:pt x="315748" y="158349"/>
                </a:lnTo>
                <a:cubicBezTo>
                  <a:pt x="264275" y="184085"/>
                  <a:pt x="303826" y="166725"/>
                  <a:pt x="169802" y="158349"/>
                </a:cubicBezTo>
                <a:cubicBezTo>
                  <a:pt x="166668" y="158153"/>
                  <a:pt x="163969" y="155848"/>
                  <a:pt x="160866" y="155371"/>
                </a:cubicBezTo>
                <a:cubicBezTo>
                  <a:pt x="151004" y="153854"/>
                  <a:pt x="141009" y="153385"/>
                  <a:pt x="131081" y="152392"/>
                </a:cubicBezTo>
                <a:cubicBezTo>
                  <a:pt x="115196" y="148421"/>
                  <a:pt x="99635" y="142794"/>
                  <a:pt x="83425" y="140478"/>
                </a:cubicBezTo>
                <a:cubicBezTo>
                  <a:pt x="1429" y="128765"/>
                  <a:pt x="51504" y="149835"/>
                  <a:pt x="3006" y="125586"/>
                </a:cubicBezTo>
                <a:cubicBezTo>
                  <a:pt x="-4276" y="103744"/>
                  <a:pt x="3667" y="133526"/>
                  <a:pt x="5984" y="98779"/>
                </a:cubicBezTo>
                <a:cubicBezTo>
                  <a:pt x="6887" y="85234"/>
                  <a:pt x="3214" y="72804"/>
                  <a:pt x="27" y="60059"/>
                </a:cubicBezTo>
                <a:cubicBezTo>
                  <a:pt x="3006" y="53109"/>
                  <a:pt x="3154" y="44050"/>
                  <a:pt x="8963" y="39209"/>
                </a:cubicBezTo>
                <a:cubicBezTo>
                  <a:pt x="16199" y="33179"/>
                  <a:pt x="26451" y="31644"/>
                  <a:pt x="35769" y="30274"/>
                </a:cubicBezTo>
                <a:cubicBezTo>
                  <a:pt x="60404" y="26651"/>
                  <a:pt x="85411" y="26303"/>
                  <a:pt x="110232" y="24317"/>
                </a:cubicBezTo>
                <a:cubicBezTo>
                  <a:pt x="168227" y="9816"/>
                  <a:pt x="119938" y="20952"/>
                  <a:pt x="265114" y="18360"/>
                </a:cubicBezTo>
                <a:cubicBezTo>
                  <a:pt x="273055" y="18218"/>
                  <a:pt x="279014" y="2475"/>
                  <a:pt x="294899" y="48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67FB4CF-E6A2-37F1-5D80-2E37589B71B3}"/>
              </a:ext>
            </a:extLst>
          </p:cNvPr>
          <p:cNvSpPr/>
          <p:nvPr/>
        </p:nvSpPr>
        <p:spPr>
          <a:xfrm>
            <a:off x="5173657" y="1959854"/>
            <a:ext cx="977748" cy="440818"/>
          </a:xfrm>
          <a:custGeom>
            <a:avLst/>
            <a:gdLst>
              <a:gd name="connsiteX0" fmla="*/ 375292 w 977748"/>
              <a:gd name="connsiteY0" fmla="*/ 23828 h 440818"/>
              <a:gd name="connsiteX1" fmla="*/ 309764 w 977748"/>
              <a:gd name="connsiteY1" fmla="*/ 26807 h 440818"/>
              <a:gd name="connsiteX2" fmla="*/ 274022 w 977748"/>
              <a:gd name="connsiteY2" fmla="*/ 32764 h 440818"/>
              <a:gd name="connsiteX3" fmla="*/ 265087 w 977748"/>
              <a:gd name="connsiteY3" fmla="*/ 38721 h 440818"/>
              <a:gd name="connsiteX4" fmla="*/ 241259 w 977748"/>
              <a:gd name="connsiteY4" fmla="*/ 41699 h 440818"/>
              <a:gd name="connsiteX5" fmla="*/ 217431 w 977748"/>
              <a:gd name="connsiteY5" fmla="*/ 50635 h 440818"/>
              <a:gd name="connsiteX6" fmla="*/ 202538 w 977748"/>
              <a:gd name="connsiteY6" fmla="*/ 59570 h 440818"/>
              <a:gd name="connsiteX7" fmla="*/ 184667 w 977748"/>
              <a:gd name="connsiteY7" fmla="*/ 71484 h 440818"/>
              <a:gd name="connsiteX8" fmla="*/ 160839 w 977748"/>
              <a:gd name="connsiteY8" fmla="*/ 89355 h 440818"/>
              <a:gd name="connsiteX9" fmla="*/ 145947 w 977748"/>
              <a:gd name="connsiteY9" fmla="*/ 95312 h 440818"/>
              <a:gd name="connsiteX10" fmla="*/ 139990 w 977748"/>
              <a:gd name="connsiteY10" fmla="*/ 104248 h 440818"/>
              <a:gd name="connsiteX11" fmla="*/ 113183 w 977748"/>
              <a:gd name="connsiteY11" fmla="*/ 125097 h 440818"/>
              <a:gd name="connsiteX12" fmla="*/ 101269 w 977748"/>
              <a:gd name="connsiteY12" fmla="*/ 137011 h 440818"/>
              <a:gd name="connsiteX13" fmla="*/ 89355 w 977748"/>
              <a:gd name="connsiteY13" fmla="*/ 148925 h 440818"/>
              <a:gd name="connsiteX14" fmla="*/ 59570 w 977748"/>
              <a:gd name="connsiteY14" fmla="*/ 166796 h 440818"/>
              <a:gd name="connsiteX15" fmla="*/ 50635 w 977748"/>
              <a:gd name="connsiteY15" fmla="*/ 181689 h 440818"/>
              <a:gd name="connsiteX16" fmla="*/ 41699 w 977748"/>
              <a:gd name="connsiteY16" fmla="*/ 190624 h 440818"/>
              <a:gd name="connsiteX17" fmla="*/ 38721 w 977748"/>
              <a:gd name="connsiteY17" fmla="*/ 223388 h 440818"/>
              <a:gd name="connsiteX18" fmla="*/ 35742 w 977748"/>
              <a:gd name="connsiteY18" fmla="*/ 235302 h 440818"/>
              <a:gd name="connsiteX19" fmla="*/ 26807 w 977748"/>
              <a:gd name="connsiteY19" fmla="*/ 241259 h 440818"/>
              <a:gd name="connsiteX20" fmla="*/ 20850 w 977748"/>
              <a:gd name="connsiteY20" fmla="*/ 256151 h 440818"/>
              <a:gd name="connsiteX21" fmla="*/ 8936 w 977748"/>
              <a:gd name="connsiteY21" fmla="*/ 268065 h 440818"/>
              <a:gd name="connsiteX22" fmla="*/ 0 w 977748"/>
              <a:gd name="connsiteY22" fmla="*/ 288915 h 440818"/>
              <a:gd name="connsiteX23" fmla="*/ 5957 w 977748"/>
              <a:gd name="connsiteY23" fmla="*/ 354442 h 440818"/>
              <a:gd name="connsiteX24" fmla="*/ 14893 w 977748"/>
              <a:gd name="connsiteY24" fmla="*/ 357420 h 440818"/>
              <a:gd name="connsiteX25" fmla="*/ 20850 w 977748"/>
              <a:gd name="connsiteY25" fmla="*/ 369334 h 440818"/>
              <a:gd name="connsiteX26" fmla="*/ 44678 w 977748"/>
              <a:gd name="connsiteY26" fmla="*/ 378270 h 440818"/>
              <a:gd name="connsiteX27" fmla="*/ 53613 w 977748"/>
              <a:gd name="connsiteY27" fmla="*/ 381248 h 440818"/>
              <a:gd name="connsiteX28" fmla="*/ 74463 w 977748"/>
              <a:gd name="connsiteY28" fmla="*/ 387205 h 440818"/>
              <a:gd name="connsiteX29" fmla="*/ 83398 w 977748"/>
              <a:gd name="connsiteY29" fmla="*/ 399119 h 440818"/>
              <a:gd name="connsiteX30" fmla="*/ 98291 w 977748"/>
              <a:gd name="connsiteY30" fmla="*/ 405076 h 440818"/>
              <a:gd name="connsiteX31" fmla="*/ 232323 w 977748"/>
              <a:gd name="connsiteY31" fmla="*/ 408055 h 440818"/>
              <a:gd name="connsiteX32" fmla="*/ 247216 w 977748"/>
              <a:gd name="connsiteY32" fmla="*/ 411033 h 440818"/>
              <a:gd name="connsiteX33" fmla="*/ 265087 w 977748"/>
              <a:gd name="connsiteY33" fmla="*/ 414012 h 440818"/>
              <a:gd name="connsiteX34" fmla="*/ 294872 w 977748"/>
              <a:gd name="connsiteY34" fmla="*/ 422947 h 440818"/>
              <a:gd name="connsiteX35" fmla="*/ 312743 w 977748"/>
              <a:gd name="connsiteY35" fmla="*/ 425926 h 440818"/>
              <a:gd name="connsiteX36" fmla="*/ 336571 w 977748"/>
              <a:gd name="connsiteY36" fmla="*/ 431883 h 440818"/>
              <a:gd name="connsiteX37" fmla="*/ 345507 w 977748"/>
              <a:gd name="connsiteY37" fmla="*/ 434861 h 440818"/>
              <a:gd name="connsiteX38" fmla="*/ 369335 w 977748"/>
              <a:gd name="connsiteY38" fmla="*/ 437840 h 440818"/>
              <a:gd name="connsiteX39" fmla="*/ 390184 w 977748"/>
              <a:gd name="connsiteY39" fmla="*/ 440818 h 440818"/>
              <a:gd name="connsiteX40" fmla="*/ 485496 w 977748"/>
              <a:gd name="connsiteY40" fmla="*/ 437840 h 440818"/>
              <a:gd name="connsiteX41" fmla="*/ 494432 w 977748"/>
              <a:gd name="connsiteY41" fmla="*/ 425926 h 440818"/>
              <a:gd name="connsiteX42" fmla="*/ 506346 w 977748"/>
              <a:gd name="connsiteY42" fmla="*/ 405076 h 440818"/>
              <a:gd name="connsiteX43" fmla="*/ 509324 w 977748"/>
              <a:gd name="connsiteY43" fmla="*/ 300829 h 440818"/>
              <a:gd name="connsiteX44" fmla="*/ 512303 w 977748"/>
              <a:gd name="connsiteY44" fmla="*/ 235302 h 440818"/>
              <a:gd name="connsiteX45" fmla="*/ 524217 w 977748"/>
              <a:gd name="connsiteY45" fmla="*/ 232323 h 440818"/>
              <a:gd name="connsiteX46" fmla="*/ 562937 w 977748"/>
              <a:gd name="connsiteY46" fmla="*/ 235302 h 440818"/>
              <a:gd name="connsiteX47" fmla="*/ 571873 w 977748"/>
              <a:gd name="connsiteY47" fmla="*/ 244237 h 440818"/>
              <a:gd name="connsiteX48" fmla="*/ 580808 w 977748"/>
              <a:gd name="connsiteY48" fmla="*/ 247216 h 440818"/>
              <a:gd name="connsiteX49" fmla="*/ 604636 w 977748"/>
              <a:gd name="connsiteY49" fmla="*/ 253173 h 440818"/>
              <a:gd name="connsiteX50" fmla="*/ 622507 w 977748"/>
              <a:gd name="connsiteY50" fmla="*/ 259130 h 440818"/>
              <a:gd name="connsiteX51" fmla="*/ 702927 w 977748"/>
              <a:gd name="connsiteY51" fmla="*/ 250194 h 440818"/>
              <a:gd name="connsiteX52" fmla="*/ 717819 w 977748"/>
              <a:gd name="connsiteY52" fmla="*/ 247216 h 440818"/>
              <a:gd name="connsiteX53" fmla="*/ 735690 w 977748"/>
              <a:gd name="connsiteY53" fmla="*/ 241259 h 440818"/>
              <a:gd name="connsiteX54" fmla="*/ 923336 w 977748"/>
              <a:gd name="connsiteY54" fmla="*/ 238280 h 440818"/>
              <a:gd name="connsiteX55" fmla="*/ 938228 w 977748"/>
              <a:gd name="connsiteY55" fmla="*/ 232323 h 440818"/>
              <a:gd name="connsiteX56" fmla="*/ 950142 w 977748"/>
              <a:gd name="connsiteY56" fmla="*/ 217431 h 440818"/>
              <a:gd name="connsiteX57" fmla="*/ 962056 w 977748"/>
              <a:gd name="connsiteY57" fmla="*/ 205517 h 440818"/>
              <a:gd name="connsiteX58" fmla="*/ 976949 w 977748"/>
              <a:gd name="connsiteY58" fmla="*/ 184667 h 440818"/>
              <a:gd name="connsiteX59" fmla="*/ 973970 w 977748"/>
              <a:gd name="connsiteY59" fmla="*/ 101269 h 440818"/>
              <a:gd name="connsiteX60" fmla="*/ 953121 w 977748"/>
              <a:gd name="connsiteY60" fmla="*/ 92334 h 440818"/>
              <a:gd name="connsiteX61" fmla="*/ 911422 w 977748"/>
              <a:gd name="connsiteY61" fmla="*/ 83398 h 440818"/>
              <a:gd name="connsiteX62" fmla="*/ 890572 w 977748"/>
              <a:gd name="connsiteY62" fmla="*/ 68506 h 440818"/>
              <a:gd name="connsiteX63" fmla="*/ 881637 w 977748"/>
              <a:gd name="connsiteY63" fmla="*/ 65527 h 440818"/>
              <a:gd name="connsiteX64" fmla="*/ 839938 w 977748"/>
              <a:gd name="connsiteY64" fmla="*/ 47656 h 440818"/>
              <a:gd name="connsiteX65" fmla="*/ 822067 w 977748"/>
              <a:gd name="connsiteY65" fmla="*/ 38721 h 440818"/>
              <a:gd name="connsiteX66" fmla="*/ 789303 w 977748"/>
              <a:gd name="connsiteY66" fmla="*/ 32764 h 440818"/>
              <a:gd name="connsiteX67" fmla="*/ 747604 w 977748"/>
              <a:gd name="connsiteY67" fmla="*/ 17871 h 440818"/>
              <a:gd name="connsiteX68" fmla="*/ 714841 w 977748"/>
              <a:gd name="connsiteY68" fmla="*/ 11914 h 440818"/>
              <a:gd name="connsiteX69" fmla="*/ 559959 w 977748"/>
              <a:gd name="connsiteY69" fmla="*/ 0 h 440818"/>
              <a:gd name="connsiteX70" fmla="*/ 428905 w 977748"/>
              <a:gd name="connsiteY70" fmla="*/ 2979 h 440818"/>
              <a:gd name="connsiteX71" fmla="*/ 411034 w 977748"/>
              <a:gd name="connsiteY71" fmla="*/ 11914 h 440818"/>
              <a:gd name="connsiteX72" fmla="*/ 375292 w 977748"/>
              <a:gd name="connsiteY72" fmla="*/ 23828 h 44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977748" h="440818">
                <a:moveTo>
                  <a:pt x="375292" y="23828"/>
                </a:moveTo>
                <a:cubicBezTo>
                  <a:pt x="358414" y="26310"/>
                  <a:pt x="331545" y="24885"/>
                  <a:pt x="309764" y="26807"/>
                </a:cubicBezTo>
                <a:cubicBezTo>
                  <a:pt x="297732" y="27869"/>
                  <a:pt x="285693" y="29652"/>
                  <a:pt x="274022" y="32764"/>
                </a:cubicBezTo>
                <a:cubicBezTo>
                  <a:pt x="270563" y="33686"/>
                  <a:pt x="268540" y="37779"/>
                  <a:pt x="265087" y="38721"/>
                </a:cubicBezTo>
                <a:cubicBezTo>
                  <a:pt x="257365" y="40827"/>
                  <a:pt x="249202" y="40706"/>
                  <a:pt x="241259" y="41699"/>
                </a:cubicBezTo>
                <a:cubicBezTo>
                  <a:pt x="218351" y="56970"/>
                  <a:pt x="249634" y="37754"/>
                  <a:pt x="217431" y="50635"/>
                </a:cubicBezTo>
                <a:cubicBezTo>
                  <a:pt x="212056" y="52785"/>
                  <a:pt x="207422" y="56462"/>
                  <a:pt x="202538" y="59570"/>
                </a:cubicBezTo>
                <a:cubicBezTo>
                  <a:pt x="196498" y="63414"/>
                  <a:pt x="190457" y="67273"/>
                  <a:pt x="184667" y="71484"/>
                </a:cubicBezTo>
                <a:cubicBezTo>
                  <a:pt x="179839" y="74995"/>
                  <a:pt x="167823" y="85863"/>
                  <a:pt x="160839" y="89355"/>
                </a:cubicBezTo>
                <a:cubicBezTo>
                  <a:pt x="156057" y="91746"/>
                  <a:pt x="150911" y="93326"/>
                  <a:pt x="145947" y="95312"/>
                </a:cubicBezTo>
                <a:cubicBezTo>
                  <a:pt x="143961" y="98291"/>
                  <a:pt x="142639" y="101840"/>
                  <a:pt x="139990" y="104248"/>
                </a:cubicBezTo>
                <a:cubicBezTo>
                  <a:pt x="131614" y="111863"/>
                  <a:pt x="113183" y="125097"/>
                  <a:pt x="113183" y="125097"/>
                </a:cubicBezTo>
                <a:cubicBezTo>
                  <a:pt x="107227" y="142969"/>
                  <a:pt x="115169" y="127083"/>
                  <a:pt x="101269" y="137011"/>
                </a:cubicBezTo>
                <a:cubicBezTo>
                  <a:pt x="96699" y="140275"/>
                  <a:pt x="93702" y="145368"/>
                  <a:pt x="89355" y="148925"/>
                </a:cubicBezTo>
                <a:cubicBezTo>
                  <a:pt x="70965" y="163972"/>
                  <a:pt x="74766" y="161732"/>
                  <a:pt x="59570" y="166796"/>
                </a:cubicBezTo>
                <a:cubicBezTo>
                  <a:pt x="56592" y="171760"/>
                  <a:pt x="54109" y="177058"/>
                  <a:pt x="50635" y="181689"/>
                </a:cubicBezTo>
                <a:cubicBezTo>
                  <a:pt x="48108" y="185059"/>
                  <a:pt x="42856" y="186574"/>
                  <a:pt x="41699" y="190624"/>
                </a:cubicBezTo>
                <a:cubicBezTo>
                  <a:pt x="38686" y="201168"/>
                  <a:pt x="40170" y="212518"/>
                  <a:pt x="38721" y="223388"/>
                </a:cubicBezTo>
                <a:cubicBezTo>
                  <a:pt x="38180" y="227446"/>
                  <a:pt x="38013" y="231896"/>
                  <a:pt x="35742" y="235302"/>
                </a:cubicBezTo>
                <a:cubicBezTo>
                  <a:pt x="33756" y="238280"/>
                  <a:pt x="29785" y="239273"/>
                  <a:pt x="26807" y="241259"/>
                </a:cubicBezTo>
                <a:cubicBezTo>
                  <a:pt x="24821" y="246223"/>
                  <a:pt x="23816" y="251703"/>
                  <a:pt x="20850" y="256151"/>
                </a:cubicBezTo>
                <a:cubicBezTo>
                  <a:pt x="17735" y="260824"/>
                  <a:pt x="12306" y="263572"/>
                  <a:pt x="8936" y="268065"/>
                </a:cubicBezTo>
                <a:cubicBezTo>
                  <a:pt x="4520" y="273953"/>
                  <a:pt x="2301" y="282014"/>
                  <a:pt x="0" y="288915"/>
                </a:cubicBezTo>
                <a:cubicBezTo>
                  <a:pt x="1986" y="310757"/>
                  <a:pt x="1298" y="333010"/>
                  <a:pt x="5957" y="354442"/>
                </a:cubicBezTo>
                <a:cubicBezTo>
                  <a:pt x="6624" y="357510"/>
                  <a:pt x="12673" y="355200"/>
                  <a:pt x="14893" y="357420"/>
                </a:cubicBezTo>
                <a:cubicBezTo>
                  <a:pt x="18033" y="360560"/>
                  <a:pt x="17710" y="366194"/>
                  <a:pt x="20850" y="369334"/>
                </a:cubicBezTo>
                <a:cubicBezTo>
                  <a:pt x="26401" y="374885"/>
                  <a:pt x="37698" y="376276"/>
                  <a:pt x="44678" y="378270"/>
                </a:cubicBezTo>
                <a:cubicBezTo>
                  <a:pt x="47697" y="379132"/>
                  <a:pt x="50594" y="380386"/>
                  <a:pt x="53613" y="381248"/>
                </a:cubicBezTo>
                <a:cubicBezTo>
                  <a:pt x="79801" y="388730"/>
                  <a:pt x="53032" y="380063"/>
                  <a:pt x="74463" y="387205"/>
                </a:cubicBezTo>
                <a:cubicBezTo>
                  <a:pt x="77441" y="391176"/>
                  <a:pt x="79427" y="396141"/>
                  <a:pt x="83398" y="399119"/>
                </a:cubicBezTo>
                <a:cubicBezTo>
                  <a:pt x="87675" y="402327"/>
                  <a:pt x="92954" y="404756"/>
                  <a:pt x="98291" y="405076"/>
                </a:cubicBezTo>
                <a:cubicBezTo>
                  <a:pt x="142899" y="407753"/>
                  <a:pt x="187646" y="407062"/>
                  <a:pt x="232323" y="408055"/>
                </a:cubicBezTo>
                <a:lnTo>
                  <a:pt x="247216" y="411033"/>
                </a:lnTo>
                <a:cubicBezTo>
                  <a:pt x="253158" y="412113"/>
                  <a:pt x="259228" y="412547"/>
                  <a:pt x="265087" y="414012"/>
                </a:cubicBezTo>
                <a:cubicBezTo>
                  <a:pt x="275143" y="416526"/>
                  <a:pt x="284816" y="420433"/>
                  <a:pt x="294872" y="422947"/>
                </a:cubicBezTo>
                <a:cubicBezTo>
                  <a:pt x="300731" y="424412"/>
                  <a:pt x="306838" y="424661"/>
                  <a:pt x="312743" y="425926"/>
                </a:cubicBezTo>
                <a:cubicBezTo>
                  <a:pt x="320748" y="427642"/>
                  <a:pt x="328804" y="429295"/>
                  <a:pt x="336571" y="431883"/>
                </a:cubicBezTo>
                <a:cubicBezTo>
                  <a:pt x="339550" y="432876"/>
                  <a:pt x="342418" y="434299"/>
                  <a:pt x="345507" y="434861"/>
                </a:cubicBezTo>
                <a:cubicBezTo>
                  <a:pt x="353382" y="436293"/>
                  <a:pt x="361401" y="436782"/>
                  <a:pt x="369335" y="437840"/>
                </a:cubicBezTo>
                <a:lnTo>
                  <a:pt x="390184" y="440818"/>
                </a:lnTo>
                <a:lnTo>
                  <a:pt x="485496" y="437840"/>
                </a:lnTo>
                <a:cubicBezTo>
                  <a:pt x="490410" y="437138"/>
                  <a:pt x="491547" y="429966"/>
                  <a:pt x="494432" y="425926"/>
                </a:cubicBezTo>
                <a:cubicBezTo>
                  <a:pt x="501447" y="416105"/>
                  <a:pt x="500530" y="416708"/>
                  <a:pt x="506346" y="405076"/>
                </a:cubicBezTo>
                <a:cubicBezTo>
                  <a:pt x="507339" y="370327"/>
                  <a:pt x="508105" y="335571"/>
                  <a:pt x="509324" y="300829"/>
                </a:cubicBezTo>
                <a:cubicBezTo>
                  <a:pt x="510091" y="278978"/>
                  <a:pt x="507658" y="256668"/>
                  <a:pt x="512303" y="235302"/>
                </a:cubicBezTo>
                <a:cubicBezTo>
                  <a:pt x="513173" y="231302"/>
                  <a:pt x="520246" y="233316"/>
                  <a:pt x="524217" y="232323"/>
                </a:cubicBezTo>
                <a:cubicBezTo>
                  <a:pt x="537124" y="233316"/>
                  <a:pt x="550379" y="232162"/>
                  <a:pt x="562937" y="235302"/>
                </a:cubicBezTo>
                <a:cubicBezTo>
                  <a:pt x="567023" y="236324"/>
                  <a:pt x="568368" y="241900"/>
                  <a:pt x="571873" y="244237"/>
                </a:cubicBezTo>
                <a:cubicBezTo>
                  <a:pt x="574485" y="245978"/>
                  <a:pt x="577779" y="246390"/>
                  <a:pt x="580808" y="247216"/>
                </a:cubicBezTo>
                <a:cubicBezTo>
                  <a:pt x="588707" y="249370"/>
                  <a:pt x="596764" y="250924"/>
                  <a:pt x="604636" y="253173"/>
                </a:cubicBezTo>
                <a:cubicBezTo>
                  <a:pt x="610674" y="254898"/>
                  <a:pt x="622507" y="259130"/>
                  <a:pt x="622507" y="259130"/>
                </a:cubicBezTo>
                <a:cubicBezTo>
                  <a:pt x="667724" y="254824"/>
                  <a:pt x="671128" y="255976"/>
                  <a:pt x="702927" y="250194"/>
                </a:cubicBezTo>
                <a:cubicBezTo>
                  <a:pt x="707908" y="249288"/>
                  <a:pt x="712935" y="248548"/>
                  <a:pt x="717819" y="247216"/>
                </a:cubicBezTo>
                <a:cubicBezTo>
                  <a:pt x="723877" y="245564"/>
                  <a:pt x="729417" y="241532"/>
                  <a:pt x="735690" y="241259"/>
                </a:cubicBezTo>
                <a:cubicBezTo>
                  <a:pt x="798187" y="238542"/>
                  <a:pt x="860787" y="239273"/>
                  <a:pt x="923336" y="238280"/>
                </a:cubicBezTo>
                <a:cubicBezTo>
                  <a:pt x="928300" y="236294"/>
                  <a:pt x="934008" y="235605"/>
                  <a:pt x="938228" y="232323"/>
                </a:cubicBezTo>
                <a:cubicBezTo>
                  <a:pt x="943246" y="228420"/>
                  <a:pt x="945919" y="222182"/>
                  <a:pt x="950142" y="217431"/>
                </a:cubicBezTo>
                <a:cubicBezTo>
                  <a:pt x="953873" y="213233"/>
                  <a:pt x="958358" y="209744"/>
                  <a:pt x="962056" y="205517"/>
                </a:cubicBezTo>
                <a:cubicBezTo>
                  <a:pt x="967232" y="199602"/>
                  <a:pt x="972499" y="191342"/>
                  <a:pt x="976949" y="184667"/>
                </a:cubicBezTo>
                <a:cubicBezTo>
                  <a:pt x="975956" y="156868"/>
                  <a:pt x="980921" y="128204"/>
                  <a:pt x="973970" y="101269"/>
                </a:cubicBezTo>
                <a:cubicBezTo>
                  <a:pt x="972081" y="93948"/>
                  <a:pt x="960141" y="95142"/>
                  <a:pt x="953121" y="92334"/>
                </a:cubicBezTo>
                <a:cubicBezTo>
                  <a:pt x="939599" y="86925"/>
                  <a:pt x="926258" y="86095"/>
                  <a:pt x="911422" y="83398"/>
                </a:cubicBezTo>
                <a:cubicBezTo>
                  <a:pt x="904472" y="78434"/>
                  <a:pt x="897896" y="72900"/>
                  <a:pt x="890572" y="68506"/>
                </a:cubicBezTo>
                <a:cubicBezTo>
                  <a:pt x="887880" y="66891"/>
                  <a:pt x="884540" y="66722"/>
                  <a:pt x="881637" y="65527"/>
                </a:cubicBezTo>
                <a:cubicBezTo>
                  <a:pt x="867654" y="59769"/>
                  <a:pt x="853464" y="54419"/>
                  <a:pt x="839938" y="47656"/>
                </a:cubicBezTo>
                <a:cubicBezTo>
                  <a:pt x="833981" y="44678"/>
                  <a:pt x="828326" y="40997"/>
                  <a:pt x="822067" y="38721"/>
                </a:cubicBezTo>
                <a:cubicBezTo>
                  <a:pt x="818539" y="37438"/>
                  <a:pt x="791547" y="33138"/>
                  <a:pt x="789303" y="32764"/>
                </a:cubicBezTo>
                <a:cubicBezTo>
                  <a:pt x="769578" y="17970"/>
                  <a:pt x="781667" y="24359"/>
                  <a:pt x="747604" y="17871"/>
                </a:cubicBezTo>
                <a:cubicBezTo>
                  <a:pt x="736700" y="15794"/>
                  <a:pt x="725913" y="12705"/>
                  <a:pt x="714841" y="11914"/>
                </a:cubicBezTo>
                <a:cubicBezTo>
                  <a:pt x="579791" y="2268"/>
                  <a:pt x="631342" y="7139"/>
                  <a:pt x="559959" y="0"/>
                </a:cubicBezTo>
                <a:cubicBezTo>
                  <a:pt x="516274" y="993"/>
                  <a:pt x="472462" y="-506"/>
                  <a:pt x="428905" y="2979"/>
                </a:cubicBezTo>
                <a:cubicBezTo>
                  <a:pt x="422266" y="3510"/>
                  <a:pt x="417565" y="10608"/>
                  <a:pt x="411034" y="11914"/>
                </a:cubicBezTo>
                <a:cubicBezTo>
                  <a:pt x="397370" y="14647"/>
                  <a:pt x="392170" y="21346"/>
                  <a:pt x="375292" y="238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9FBE54-D8FF-A8B7-ECCE-5340193708BC}"/>
              </a:ext>
            </a:extLst>
          </p:cNvPr>
          <p:cNvSpPr/>
          <p:nvPr/>
        </p:nvSpPr>
        <p:spPr>
          <a:xfrm>
            <a:off x="6386805" y="2129629"/>
            <a:ext cx="1005840" cy="461667"/>
          </a:xfrm>
          <a:custGeom>
            <a:avLst/>
            <a:gdLst>
              <a:gd name="connsiteX0" fmla="*/ 229792 w 1028030"/>
              <a:gd name="connsiteY0" fmla="*/ 11914 h 461667"/>
              <a:gd name="connsiteX1" fmla="*/ 167243 w 1028030"/>
              <a:gd name="connsiteY1" fmla="*/ 8935 h 461667"/>
              <a:gd name="connsiteX2" fmla="*/ 152351 w 1028030"/>
              <a:gd name="connsiteY2" fmla="*/ 5957 h 461667"/>
              <a:gd name="connsiteX3" fmla="*/ 140437 w 1028030"/>
              <a:gd name="connsiteY3" fmla="*/ 0 h 461667"/>
              <a:gd name="connsiteX4" fmla="*/ 95759 w 1028030"/>
              <a:gd name="connsiteY4" fmla="*/ 2978 h 461667"/>
              <a:gd name="connsiteX5" fmla="*/ 74910 w 1028030"/>
              <a:gd name="connsiteY5" fmla="*/ 8935 h 461667"/>
              <a:gd name="connsiteX6" fmla="*/ 71931 w 1028030"/>
              <a:gd name="connsiteY6" fmla="*/ 20849 h 461667"/>
              <a:gd name="connsiteX7" fmla="*/ 54060 w 1028030"/>
              <a:gd name="connsiteY7" fmla="*/ 41699 h 461667"/>
              <a:gd name="connsiteX8" fmla="*/ 48103 w 1028030"/>
              <a:gd name="connsiteY8" fmla="*/ 59570 h 461667"/>
              <a:gd name="connsiteX9" fmla="*/ 45125 w 1028030"/>
              <a:gd name="connsiteY9" fmla="*/ 68505 h 461667"/>
              <a:gd name="connsiteX10" fmla="*/ 42146 w 1028030"/>
              <a:gd name="connsiteY10" fmla="*/ 80419 h 461667"/>
              <a:gd name="connsiteX11" fmla="*/ 36189 w 1028030"/>
              <a:gd name="connsiteY11" fmla="*/ 89355 h 461667"/>
              <a:gd name="connsiteX12" fmla="*/ 33211 w 1028030"/>
              <a:gd name="connsiteY12" fmla="*/ 101269 h 461667"/>
              <a:gd name="connsiteX13" fmla="*/ 24275 w 1028030"/>
              <a:gd name="connsiteY13" fmla="*/ 110204 h 461667"/>
              <a:gd name="connsiteX14" fmla="*/ 21296 w 1028030"/>
              <a:gd name="connsiteY14" fmla="*/ 163817 h 461667"/>
              <a:gd name="connsiteX15" fmla="*/ 18318 w 1028030"/>
              <a:gd name="connsiteY15" fmla="*/ 253172 h 461667"/>
              <a:gd name="connsiteX16" fmla="*/ 15339 w 1028030"/>
              <a:gd name="connsiteY16" fmla="*/ 279979 h 461667"/>
              <a:gd name="connsiteX17" fmla="*/ 3425 w 1028030"/>
              <a:gd name="connsiteY17" fmla="*/ 303807 h 461667"/>
              <a:gd name="connsiteX18" fmla="*/ 3425 w 1028030"/>
              <a:gd name="connsiteY18" fmla="*/ 396140 h 461667"/>
              <a:gd name="connsiteX19" fmla="*/ 9382 w 1028030"/>
              <a:gd name="connsiteY19" fmla="*/ 405076 h 461667"/>
              <a:gd name="connsiteX20" fmla="*/ 12361 w 1028030"/>
              <a:gd name="connsiteY20" fmla="*/ 416990 h 461667"/>
              <a:gd name="connsiteX21" fmla="*/ 39168 w 1028030"/>
              <a:gd name="connsiteY21" fmla="*/ 440818 h 461667"/>
              <a:gd name="connsiteX22" fmla="*/ 54060 w 1028030"/>
              <a:gd name="connsiteY22" fmla="*/ 443796 h 461667"/>
              <a:gd name="connsiteX23" fmla="*/ 89802 w 1028030"/>
              <a:gd name="connsiteY23" fmla="*/ 455710 h 461667"/>
              <a:gd name="connsiteX24" fmla="*/ 113630 w 1028030"/>
              <a:gd name="connsiteY24" fmla="*/ 461667 h 461667"/>
              <a:gd name="connsiteX25" fmla="*/ 200007 w 1028030"/>
              <a:gd name="connsiteY25" fmla="*/ 458689 h 461667"/>
              <a:gd name="connsiteX26" fmla="*/ 211921 w 1028030"/>
              <a:gd name="connsiteY26" fmla="*/ 452732 h 461667"/>
              <a:gd name="connsiteX27" fmla="*/ 229792 w 1028030"/>
              <a:gd name="connsiteY27" fmla="*/ 446775 h 461667"/>
              <a:gd name="connsiteX28" fmla="*/ 247663 w 1028030"/>
              <a:gd name="connsiteY28" fmla="*/ 443796 h 461667"/>
              <a:gd name="connsiteX29" fmla="*/ 319147 w 1028030"/>
              <a:gd name="connsiteY29" fmla="*/ 437839 h 461667"/>
              <a:gd name="connsiteX30" fmla="*/ 396588 w 1028030"/>
              <a:gd name="connsiteY30" fmla="*/ 428904 h 461667"/>
              <a:gd name="connsiteX31" fmla="*/ 447222 w 1028030"/>
              <a:gd name="connsiteY31" fmla="*/ 434861 h 461667"/>
              <a:gd name="connsiteX32" fmla="*/ 456158 w 1028030"/>
              <a:gd name="connsiteY32" fmla="*/ 437839 h 461667"/>
              <a:gd name="connsiteX33" fmla="*/ 593169 w 1028030"/>
              <a:gd name="connsiteY33" fmla="*/ 428904 h 461667"/>
              <a:gd name="connsiteX34" fmla="*/ 789750 w 1028030"/>
              <a:gd name="connsiteY34" fmla="*/ 437839 h 461667"/>
              <a:gd name="connsiteX35" fmla="*/ 801664 w 1028030"/>
              <a:gd name="connsiteY35" fmla="*/ 443796 h 461667"/>
              <a:gd name="connsiteX36" fmla="*/ 822513 w 1028030"/>
              <a:gd name="connsiteY36" fmla="*/ 446775 h 461667"/>
              <a:gd name="connsiteX37" fmla="*/ 977396 w 1028030"/>
              <a:gd name="connsiteY37" fmla="*/ 431882 h 461667"/>
              <a:gd name="connsiteX38" fmla="*/ 986331 w 1028030"/>
              <a:gd name="connsiteY38" fmla="*/ 422947 h 461667"/>
              <a:gd name="connsiteX39" fmla="*/ 995267 w 1028030"/>
              <a:gd name="connsiteY39" fmla="*/ 402097 h 461667"/>
              <a:gd name="connsiteX40" fmla="*/ 1010159 w 1028030"/>
              <a:gd name="connsiteY40" fmla="*/ 387205 h 461667"/>
              <a:gd name="connsiteX41" fmla="*/ 1016116 w 1028030"/>
              <a:gd name="connsiteY41" fmla="*/ 378269 h 461667"/>
              <a:gd name="connsiteX42" fmla="*/ 1019095 w 1028030"/>
              <a:gd name="connsiteY42" fmla="*/ 366355 h 461667"/>
              <a:gd name="connsiteX43" fmla="*/ 1025052 w 1028030"/>
              <a:gd name="connsiteY43" fmla="*/ 357420 h 461667"/>
              <a:gd name="connsiteX44" fmla="*/ 1028030 w 1028030"/>
              <a:gd name="connsiteY44" fmla="*/ 315721 h 461667"/>
              <a:gd name="connsiteX45" fmla="*/ 1022073 w 1028030"/>
              <a:gd name="connsiteY45" fmla="*/ 229344 h 461667"/>
              <a:gd name="connsiteX46" fmla="*/ 1013138 w 1028030"/>
              <a:gd name="connsiteY46" fmla="*/ 214452 h 461667"/>
              <a:gd name="connsiteX47" fmla="*/ 1010159 w 1028030"/>
              <a:gd name="connsiteY47" fmla="*/ 202538 h 461667"/>
              <a:gd name="connsiteX48" fmla="*/ 995267 w 1028030"/>
              <a:gd name="connsiteY48" fmla="*/ 190624 h 461667"/>
              <a:gd name="connsiteX49" fmla="*/ 989310 w 1028030"/>
              <a:gd name="connsiteY49" fmla="*/ 166796 h 461667"/>
              <a:gd name="connsiteX50" fmla="*/ 971439 w 1028030"/>
              <a:gd name="connsiteY50" fmla="*/ 142968 h 461667"/>
              <a:gd name="connsiteX51" fmla="*/ 956546 w 1028030"/>
              <a:gd name="connsiteY51" fmla="*/ 116161 h 461667"/>
              <a:gd name="connsiteX52" fmla="*/ 938675 w 1028030"/>
              <a:gd name="connsiteY52" fmla="*/ 110204 h 461667"/>
              <a:gd name="connsiteX53" fmla="*/ 920804 w 1028030"/>
              <a:gd name="connsiteY53" fmla="*/ 104247 h 461667"/>
              <a:gd name="connsiteX54" fmla="*/ 893997 w 1028030"/>
              <a:gd name="connsiteY54" fmla="*/ 86376 h 461667"/>
              <a:gd name="connsiteX55" fmla="*/ 885062 w 1028030"/>
              <a:gd name="connsiteY55" fmla="*/ 77441 h 461667"/>
              <a:gd name="connsiteX56" fmla="*/ 867191 w 1028030"/>
              <a:gd name="connsiteY56" fmla="*/ 74462 h 461667"/>
              <a:gd name="connsiteX57" fmla="*/ 819535 w 1028030"/>
              <a:gd name="connsiteY57" fmla="*/ 68505 h 461667"/>
              <a:gd name="connsiteX58" fmla="*/ 801664 w 1028030"/>
              <a:gd name="connsiteY58" fmla="*/ 65527 h 461667"/>
              <a:gd name="connsiteX59" fmla="*/ 771879 w 1028030"/>
              <a:gd name="connsiteY59" fmla="*/ 59570 h 461667"/>
              <a:gd name="connsiteX60" fmla="*/ 706352 w 1028030"/>
              <a:gd name="connsiteY60" fmla="*/ 53613 h 461667"/>
              <a:gd name="connsiteX61" fmla="*/ 670610 w 1028030"/>
              <a:gd name="connsiteY61" fmla="*/ 44677 h 461667"/>
              <a:gd name="connsiteX62" fmla="*/ 637846 w 1028030"/>
              <a:gd name="connsiteY62" fmla="*/ 41699 h 461667"/>
              <a:gd name="connsiteX63" fmla="*/ 614018 w 1028030"/>
              <a:gd name="connsiteY63" fmla="*/ 38720 h 461667"/>
              <a:gd name="connsiteX64" fmla="*/ 593169 w 1028030"/>
              <a:gd name="connsiteY64" fmla="*/ 32763 h 461667"/>
              <a:gd name="connsiteX65" fmla="*/ 378717 w 1028030"/>
              <a:gd name="connsiteY65" fmla="*/ 23828 h 461667"/>
              <a:gd name="connsiteX66" fmla="*/ 328082 w 1028030"/>
              <a:gd name="connsiteY66" fmla="*/ 14892 h 461667"/>
              <a:gd name="connsiteX67" fmla="*/ 310211 w 1028030"/>
              <a:gd name="connsiteY67" fmla="*/ 11914 h 461667"/>
              <a:gd name="connsiteX68" fmla="*/ 292340 w 1028030"/>
              <a:gd name="connsiteY68" fmla="*/ 8935 h 461667"/>
              <a:gd name="connsiteX69" fmla="*/ 229792 w 1028030"/>
              <a:gd name="connsiteY69" fmla="*/ 11914 h 461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1028030" h="461667">
                <a:moveTo>
                  <a:pt x="229792" y="11914"/>
                </a:moveTo>
                <a:cubicBezTo>
                  <a:pt x="208942" y="10921"/>
                  <a:pt x="188055" y="10536"/>
                  <a:pt x="167243" y="8935"/>
                </a:cubicBezTo>
                <a:cubicBezTo>
                  <a:pt x="162196" y="8547"/>
                  <a:pt x="157154" y="7558"/>
                  <a:pt x="152351" y="5957"/>
                </a:cubicBezTo>
                <a:cubicBezTo>
                  <a:pt x="148139" y="4553"/>
                  <a:pt x="144408" y="1986"/>
                  <a:pt x="140437" y="0"/>
                </a:cubicBezTo>
                <a:cubicBezTo>
                  <a:pt x="125544" y="993"/>
                  <a:pt x="110603" y="1416"/>
                  <a:pt x="95759" y="2978"/>
                </a:cubicBezTo>
                <a:cubicBezTo>
                  <a:pt x="90297" y="3553"/>
                  <a:pt x="80445" y="7090"/>
                  <a:pt x="74910" y="8935"/>
                </a:cubicBezTo>
                <a:cubicBezTo>
                  <a:pt x="73917" y="12906"/>
                  <a:pt x="73762" y="17188"/>
                  <a:pt x="71931" y="20849"/>
                </a:cubicBezTo>
                <a:cubicBezTo>
                  <a:pt x="68109" y="28492"/>
                  <a:pt x="60022" y="35737"/>
                  <a:pt x="54060" y="41699"/>
                </a:cubicBezTo>
                <a:lnTo>
                  <a:pt x="48103" y="59570"/>
                </a:lnTo>
                <a:cubicBezTo>
                  <a:pt x="47110" y="62548"/>
                  <a:pt x="45887" y="65459"/>
                  <a:pt x="45125" y="68505"/>
                </a:cubicBezTo>
                <a:cubicBezTo>
                  <a:pt x="44132" y="72476"/>
                  <a:pt x="43759" y="76656"/>
                  <a:pt x="42146" y="80419"/>
                </a:cubicBezTo>
                <a:cubicBezTo>
                  <a:pt x="40736" y="83709"/>
                  <a:pt x="38175" y="86376"/>
                  <a:pt x="36189" y="89355"/>
                </a:cubicBezTo>
                <a:cubicBezTo>
                  <a:pt x="35196" y="93326"/>
                  <a:pt x="35242" y="97715"/>
                  <a:pt x="33211" y="101269"/>
                </a:cubicBezTo>
                <a:cubicBezTo>
                  <a:pt x="31121" y="104926"/>
                  <a:pt x="25063" y="106066"/>
                  <a:pt x="24275" y="110204"/>
                </a:cubicBezTo>
                <a:cubicBezTo>
                  <a:pt x="20926" y="127786"/>
                  <a:pt x="22041" y="145934"/>
                  <a:pt x="21296" y="163817"/>
                </a:cubicBezTo>
                <a:cubicBezTo>
                  <a:pt x="20055" y="193593"/>
                  <a:pt x="19844" y="223410"/>
                  <a:pt x="18318" y="253172"/>
                </a:cubicBezTo>
                <a:cubicBezTo>
                  <a:pt x="17858" y="262151"/>
                  <a:pt x="17876" y="271354"/>
                  <a:pt x="15339" y="279979"/>
                </a:cubicBezTo>
                <a:cubicBezTo>
                  <a:pt x="12833" y="288498"/>
                  <a:pt x="3425" y="303807"/>
                  <a:pt x="3425" y="303807"/>
                </a:cubicBezTo>
                <a:cubicBezTo>
                  <a:pt x="256" y="341841"/>
                  <a:pt x="-2358" y="353731"/>
                  <a:pt x="3425" y="396140"/>
                </a:cubicBezTo>
                <a:cubicBezTo>
                  <a:pt x="3909" y="399687"/>
                  <a:pt x="7396" y="402097"/>
                  <a:pt x="9382" y="405076"/>
                </a:cubicBezTo>
                <a:cubicBezTo>
                  <a:pt x="10375" y="409047"/>
                  <a:pt x="10191" y="413519"/>
                  <a:pt x="12361" y="416990"/>
                </a:cubicBezTo>
                <a:cubicBezTo>
                  <a:pt x="15175" y="421493"/>
                  <a:pt x="35278" y="438873"/>
                  <a:pt x="39168" y="440818"/>
                </a:cubicBezTo>
                <a:cubicBezTo>
                  <a:pt x="43696" y="443082"/>
                  <a:pt x="49096" y="442803"/>
                  <a:pt x="54060" y="443796"/>
                </a:cubicBezTo>
                <a:cubicBezTo>
                  <a:pt x="72916" y="451338"/>
                  <a:pt x="67526" y="449770"/>
                  <a:pt x="89802" y="455710"/>
                </a:cubicBezTo>
                <a:cubicBezTo>
                  <a:pt x="97713" y="457820"/>
                  <a:pt x="113630" y="461667"/>
                  <a:pt x="113630" y="461667"/>
                </a:cubicBezTo>
                <a:cubicBezTo>
                  <a:pt x="142422" y="460674"/>
                  <a:pt x="171316" y="461297"/>
                  <a:pt x="200007" y="458689"/>
                </a:cubicBezTo>
                <a:cubicBezTo>
                  <a:pt x="204429" y="458287"/>
                  <a:pt x="207798" y="454381"/>
                  <a:pt x="211921" y="452732"/>
                </a:cubicBezTo>
                <a:cubicBezTo>
                  <a:pt x="217751" y="450400"/>
                  <a:pt x="223700" y="448298"/>
                  <a:pt x="229792" y="446775"/>
                </a:cubicBezTo>
                <a:cubicBezTo>
                  <a:pt x="235651" y="445310"/>
                  <a:pt x="241694" y="444714"/>
                  <a:pt x="247663" y="443796"/>
                </a:cubicBezTo>
                <a:cubicBezTo>
                  <a:pt x="280894" y="438684"/>
                  <a:pt x="271995" y="440613"/>
                  <a:pt x="319147" y="437839"/>
                </a:cubicBezTo>
                <a:cubicBezTo>
                  <a:pt x="333880" y="435734"/>
                  <a:pt x="379891" y="428328"/>
                  <a:pt x="396588" y="428904"/>
                </a:cubicBezTo>
                <a:cubicBezTo>
                  <a:pt x="413572" y="429490"/>
                  <a:pt x="430344" y="432875"/>
                  <a:pt x="447222" y="434861"/>
                </a:cubicBezTo>
                <a:cubicBezTo>
                  <a:pt x="450201" y="435854"/>
                  <a:pt x="453021" y="437967"/>
                  <a:pt x="456158" y="437839"/>
                </a:cubicBezTo>
                <a:cubicBezTo>
                  <a:pt x="501887" y="435973"/>
                  <a:pt x="593169" y="428904"/>
                  <a:pt x="593169" y="428904"/>
                </a:cubicBezTo>
                <a:cubicBezTo>
                  <a:pt x="642282" y="430541"/>
                  <a:pt x="744082" y="433272"/>
                  <a:pt x="789750" y="437839"/>
                </a:cubicBezTo>
                <a:cubicBezTo>
                  <a:pt x="794168" y="438281"/>
                  <a:pt x="797380" y="442628"/>
                  <a:pt x="801664" y="443796"/>
                </a:cubicBezTo>
                <a:cubicBezTo>
                  <a:pt x="808437" y="445643"/>
                  <a:pt x="815563" y="445782"/>
                  <a:pt x="822513" y="446775"/>
                </a:cubicBezTo>
                <a:cubicBezTo>
                  <a:pt x="1027756" y="442586"/>
                  <a:pt x="933720" y="482836"/>
                  <a:pt x="977396" y="431882"/>
                </a:cubicBezTo>
                <a:cubicBezTo>
                  <a:pt x="980137" y="428684"/>
                  <a:pt x="983353" y="425925"/>
                  <a:pt x="986331" y="422947"/>
                </a:cubicBezTo>
                <a:cubicBezTo>
                  <a:pt x="989310" y="415997"/>
                  <a:pt x="991073" y="408388"/>
                  <a:pt x="995267" y="402097"/>
                </a:cubicBezTo>
                <a:cubicBezTo>
                  <a:pt x="999161" y="396256"/>
                  <a:pt x="1005536" y="392488"/>
                  <a:pt x="1010159" y="387205"/>
                </a:cubicBezTo>
                <a:cubicBezTo>
                  <a:pt x="1012516" y="384511"/>
                  <a:pt x="1014130" y="381248"/>
                  <a:pt x="1016116" y="378269"/>
                </a:cubicBezTo>
                <a:cubicBezTo>
                  <a:pt x="1017109" y="374298"/>
                  <a:pt x="1017482" y="370118"/>
                  <a:pt x="1019095" y="366355"/>
                </a:cubicBezTo>
                <a:cubicBezTo>
                  <a:pt x="1020505" y="363065"/>
                  <a:pt x="1024430" y="360945"/>
                  <a:pt x="1025052" y="357420"/>
                </a:cubicBezTo>
                <a:cubicBezTo>
                  <a:pt x="1027474" y="343697"/>
                  <a:pt x="1027037" y="329621"/>
                  <a:pt x="1028030" y="315721"/>
                </a:cubicBezTo>
                <a:cubicBezTo>
                  <a:pt x="1026044" y="286929"/>
                  <a:pt x="1026272" y="257898"/>
                  <a:pt x="1022073" y="229344"/>
                </a:cubicBezTo>
                <a:cubicBezTo>
                  <a:pt x="1021231" y="223617"/>
                  <a:pt x="1015489" y="219742"/>
                  <a:pt x="1013138" y="214452"/>
                </a:cubicBezTo>
                <a:cubicBezTo>
                  <a:pt x="1011475" y="210711"/>
                  <a:pt x="1012615" y="205813"/>
                  <a:pt x="1010159" y="202538"/>
                </a:cubicBezTo>
                <a:cubicBezTo>
                  <a:pt x="1006345" y="197452"/>
                  <a:pt x="1000231" y="194595"/>
                  <a:pt x="995267" y="190624"/>
                </a:cubicBezTo>
                <a:cubicBezTo>
                  <a:pt x="994955" y="189065"/>
                  <a:pt x="991853" y="170356"/>
                  <a:pt x="989310" y="166796"/>
                </a:cubicBezTo>
                <a:cubicBezTo>
                  <a:pt x="971629" y="142043"/>
                  <a:pt x="981985" y="167574"/>
                  <a:pt x="971439" y="142968"/>
                </a:cubicBezTo>
                <a:cubicBezTo>
                  <a:pt x="967942" y="134809"/>
                  <a:pt x="966219" y="119385"/>
                  <a:pt x="956546" y="116161"/>
                </a:cubicBezTo>
                <a:lnTo>
                  <a:pt x="938675" y="110204"/>
                </a:lnTo>
                <a:lnTo>
                  <a:pt x="920804" y="104247"/>
                </a:lnTo>
                <a:cubicBezTo>
                  <a:pt x="900314" y="83759"/>
                  <a:pt x="926458" y="108017"/>
                  <a:pt x="893997" y="86376"/>
                </a:cubicBezTo>
                <a:cubicBezTo>
                  <a:pt x="890492" y="84040"/>
                  <a:pt x="888911" y="79152"/>
                  <a:pt x="885062" y="77441"/>
                </a:cubicBezTo>
                <a:cubicBezTo>
                  <a:pt x="879543" y="74988"/>
                  <a:pt x="873175" y="75278"/>
                  <a:pt x="867191" y="74462"/>
                </a:cubicBezTo>
                <a:cubicBezTo>
                  <a:pt x="851329" y="72299"/>
                  <a:pt x="835397" y="70668"/>
                  <a:pt x="819535" y="68505"/>
                </a:cubicBezTo>
                <a:cubicBezTo>
                  <a:pt x="813551" y="67689"/>
                  <a:pt x="807600" y="66640"/>
                  <a:pt x="801664" y="65527"/>
                </a:cubicBezTo>
                <a:cubicBezTo>
                  <a:pt x="791712" y="63661"/>
                  <a:pt x="781962" y="60487"/>
                  <a:pt x="771879" y="59570"/>
                </a:cubicBezTo>
                <a:lnTo>
                  <a:pt x="706352" y="53613"/>
                </a:lnTo>
                <a:cubicBezTo>
                  <a:pt x="695288" y="50452"/>
                  <a:pt x="682327" y="46142"/>
                  <a:pt x="670610" y="44677"/>
                </a:cubicBezTo>
                <a:cubicBezTo>
                  <a:pt x="659728" y="43317"/>
                  <a:pt x="648752" y="42847"/>
                  <a:pt x="637846" y="41699"/>
                </a:cubicBezTo>
                <a:cubicBezTo>
                  <a:pt x="629885" y="40861"/>
                  <a:pt x="621961" y="39713"/>
                  <a:pt x="614018" y="38720"/>
                </a:cubicBezTo>
                <a:cubicBezTo>
                  <a:pt x="607068" y="36734"/>
                  <a:pt x="600269" y="34115"/>
                  <a:pt x="593169" y="32763"/>
                </a:cubicBezTo>
                <a:cubicBezTo>
                  <a:pt x="521591" y="19129"/>
                  <a:pt x="454207" y="25129"/>
                  <a:pt x="378717" y="23828"/>
                </a:cubicBezTo>
                <a:cubicBezTo>
                  <a:pt x="351985" y="18481"/>
                  <a:pt x="368806" y="21679"/>
                  <a:pt x="328082" y="14892"/>
                </a:cubicBezTo>
                <a:lnTo>
                  <a:pt x="310211" y="11914"/>
                </a:lnTo>
                <a:cubicBezTo>
                  <a:pt x="304254" y="10921"/>
                  <a:pt x="298379" y="8935"/>
                  <a:pt x="292340" y="8935"/>
                </a:cubicBezTo>
                <a:lnTo>
                  <a:pt x="229792" y="11914"/>
                </a:lnTo>
                <a:close/>
              </a:path>
            </a:pathLst>
          </a:custGeom>
          <a:solidFill>
            <a:srgbClr val="FEFE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E4869B-9F9C-0E1A-F658-CA0CF3B87AA6}"/>
              </a:ext>
            </a:extLst>
          </p:cNvPr>
          <p:cNvSpPr txBox="1"/>
          <p:nvPr/>
        </p:nvSpPr>
        <p:spPr>
          <a:xfrm>
            <a:off x="1103912" y="858178"/>
            <a:ext cx="228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¿Cómo mejoramos?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7434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F0E5EC-D90C-EE20-DF8D-77FB72A2E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93AEA-1C94-48EC-801B-17218EF006A8}"/>
              </a:ext>
            </a:extLst>
          </p:cNvPr>
          <p:cNvSpPr txBox="1"/>
          <p:nvPr/>
        </p:nvSpPr>
        <p:spPr>
          <a:xfrm>
            <a:off x="908423" y="1386541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3403E0-6C49-B390-4543-600F6835A6E1}"/>
              </a:ext>
            </a:extLst>
          </p:cNvPr>
          <p:cNvSpPr txBox="1"/>
          <p:nvPr/>
        </p:nvSpPr>
        <p:spPr>
          <a:xfrm>
            <a:off x="688412" y="3002897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164002FF-E1A3-758B-EBFA-AF603CBFF741}"/>
              </a:ext>
            </a:extLst>
          </p:cNvPr>
          <p:cNvSpPr/>
          <p:nvPr/>
        </p:nvSpPr>
        <p:spPr>
          <a:xfrm>
            <a:off x="2447264" y="3100015"/>
            <a:ext cx="118872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E360C-BA5E-3132-32E2-D7A2CCDE60D3}"/>
              </a:ext>
            </a:extLst>
          </p:cNvPr>
          <p:cNvSpPr txBox="1"/>
          <p:nvPr/>
        </p:nvSpPr>
        <p:spPr>
          <a:xfrm>
            <a:off x="3787637" y="3002897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1A7DF05-0C80-244C-0CC6-1C89DCA1CB05}"/>
              </a:ext>
            </a:extLst>
          </p:cNvPr>
          <p:cNvSpPr/>
          <p:nvPr/>
        </p:nvSpPr>
        <p:spPr>
          <a:xfrm>
            <a:off x="5622763" y="3103003"/>
            <a:ext cx="118872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150EE1-06FF-CC7C-BA64-A4C439CAD055}"/>
              </a:ext>
            </a:extLst>
          </p:cNvPr>
          <p:cNvSpPr txBox="1"/>
          <p:nvPr/>
        </p:nvSpPr>
        <p:spPr>
          <a:xfrm>
            <a:off x="6963136" y="3005885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52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C325B8-89BE-62BF-2F25-C80CBB404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57C731-4781-1926-6128-9AAF30BD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FAA497-098A-97CB-477C-414FB928B29D}"/>
              </a:ext>
            </a:extLst>
          </p:cNvPr>
          <p:cNvSpPr txBox="1"/>
          <p:nvPr/>
        </p:nvSpPr>
        <p:spPr>
          <a:xfrm>
            <a:off x="908423" y="1386541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AF06C5-C66C-9915-840B-6F6272ED9081}"/>
              </a:ext>
            </a:extLst>
          </p:cNvPr>
          <p:cNvSpPr txBox="1"/>
          <p:nvPr/>
        </p:nvSpPr>
        <p:spPr>
          <a:xfrm>
            <a:off x="521071" y="3013059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CB39E11-ACB2-0CE6-07C9-62FDDAC266C1}"/>
              </a:ext>
            </a:extLst>
          </p:cNvPr>
          <p:cNvSpPr/>
          <p:nvPr/>
        </p:nvSpPr>
        <p:spPr>
          <a:xfrm>
            <a:off x="2206056" y="3100015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F5D685-C479-1DCF-0EEB-51F2C6771BFD}"/>
              </a:ext>
            </a:extLst>
          </p:cNvPr>
          <p:cNvSpPr txBox="1"/>
          <p:nvPr/>
        </p:nvSpPr>
        <p:spPr>
          <a:xfrm>
            <a:off x="5025475" y="3013059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CF68EE3-0666-1FA7-F873-7DFCC22ACBBE}"/>
              </a:ext>
            </a:extLst>
          </p:cNvPr>
          <p:cNvSpPr/>
          <p:nvPr/>
        </p:nvSpPr>
        <p:spPr>
          <a:xfrm>
            <a:off x="6561068" y="3079398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83DC0B-F56C-A3C3-9729-4CA11D015BD9}"/>
              </a:ext>
            </a:extLst>
          </p:cNvPr>
          <p:cNvSpPr txBox="1"/>
          <p:nvPr/>
        </p:nvSpPr>
        <p:spPr>
          <a:xfrm>
            <a:off x="7266467" y="3002896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188A6E-C143-C829-D932-89EB6E35B16C}"/>
              </a:ext>
            </a:extLst>
          </p:cNvPr>
          <p:cNvSpPr txBox="1"/>
          <p:nvPr/>
        </p:nvSpPr>
        <p:spPr>
          <a:xfrm>
            <a:off x="4846491" y="-461665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Análisis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4A4AFEC6-1CDB-473D-3376-3CC5B67FFEEC}"/>
              </a:ext>
            </a:extLst>
          </p:cNvPr>
          <p:cNvSpPr/>
          <p:nvPr/>
        </p:nvSpPr>
        <p:spPr>
          <a:xfrm>
            <a:off x="4381606" y="3100015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C7865B-239C-E60B-F402-B319B0797F3A}"/>
              </a:ext>
            </a:extLst>
          </p:cNvPr>
          <p:cNvSpPr txBox="1"/>
          <p:nvPr/>
        </p:nvSpPr>
        <p:spPr>
          <a:xfrm>
            <a:off x="2846136" y="4120544"/>
            <a:ext cx="50846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Ojos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Oídos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Sesgos bajo control (por ahora)</a:t>
            </a:r>
          </a:p>
          <a:p>
            <a:r>
              <a:rPr lang="en-US" sz="2400" dirty="0" err="1">
                <a:latin typeface="Aptos" panose="020B0004020202020204" pitchFamily="34" charset="0"/>
              </a:rPr>
              <a:t>Abiertos</a:t>
            </a:r>
            <a:r>
              <a:rPr lang="en-US" sz="2400" dirty="0">
                <a:latin typeface="Aptos" panose="020B0004020202020204" pitchFamily="34" charset="0"/>
              </a:rPr>
              <a:t> a </a:t>
            </a:r>
            <a:r>
              <a:rPr lang="en-US" sz="2400" dirty="0" err="1">
                <a:latin typeface="Aptos" panose="020B0004020202020204" pitchFamily="34" charset="0"/>
              </a:rPr>
              <a:t>múltiples</a:t>
            </a:r>
            <a:r>
              <a:rPr lang="en-US" sz="2400" dirty="0">
                <a:latin typeface="Aptos" panose="020B0004020202020204" pitchFamily="34" charset="0"/>
              </a:rPr>
              <a:t> </a:t>
            </a:r>
            <a:r>
              <a:rPr lang="en-US" sz="2400" dirty="0" err="1">
                <a:latin typeface="Aptos" panose="020B0004020202020204" pitchFamily="34" charset="0"/>
              </a:rPr>
              <a:t>interpretaciones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9BCCA-6764-B64E-E0BB-AE7314DE34F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944" b="95691" l="9296" r="89296">
                        <a14:foregroundMark x1="29859" y1="9064" x2="31831" y2="9064"/>
                        <a14:foregroundMark x1="43099" y1="5944" x2="43099" y2="5944"/>
                        <a14:foregroundMark x1="89859" y1="23626" x2="89859" y2="23626"/>
                        <a14:foregroundMark x1="36338" y1="90936" x2="36338" y2="90936"/>
                        <a14:foregroundMark x1="26761" y1="95542" x2="27324" y2="95542"/>
                        <a14:foregroundMark x1="64225" y1="95691" x2="65070" y2="95691"/>
                      </a14:backgroundRemoval>
                    </a14:imgEffect>
                    <a14:imgEffect>
                      <a14:saturation sat="247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708" y="3923293"/>
            <a:ext cx="1274189" cy="2415575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C5F9CF5-D878-3868-93E6-91A78181F112}"/>
              </a:ext>
            </a:extLst>
          </p:cNvPr>
          <p:cNvCxnSpPr/>
          <p:nvPr/>
        </p:nvCxnSpPr>
        <p:spPr>
          <a:xfrm>
            <a:off x="3621741" y="3591859"/>
            <a:ext cx="0" cy="436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79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20156 0.50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F8D8BC4-0B92-2204-F7DF-26065728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3FE62-A922-4E0A-8F9D-C39E8BBB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0AB30A-B2E8-E8A4-86DB-D556FB555411}"/>
              </a:ext>
            </a:extLst>
          </p:cNvPr>
          <p:cNvSpPr txBox="1"/>
          <p:nvPr/>
        </p:nvSpPr>
        <p:spPr>
          <a:xfrm>
            <a:off x="908423" y="1386541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err="1">
                <a:latin typeface="Aptos" panose="020B0004020202020204" pitchFamily="34" charset="0"/>
              </a:rPr>
              <a:t>The</a:t>
            </a:r>
            <a:r>
              <a:rPr lang="es-ES" sz="2400" dirty="0">
                <a:latin typeface="Aptos" panose="020B0004020202020204" pitchFamily="34" charset="0"/>
              </a:rPr>
              <a:t> Bottom Line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8135CA-3C4B-0ECF-A5BE-C2E8C827F48D}"/>
              </a:ext>
            </a:extLst>
          </p:cNvPr>
          <p:cNvSpPr txBox="1"/>
          <p:nvPr/>
        </p:nvSpPr>
        <p:spPr>
          <a:xfrm>
            <a:off x="521071" y="3013059"/>
            <a:ext cx="1469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Problema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228870EB-6B04-2F67-CA3C-C3633740ABB0}"/>
              </a:ext>
            </a:extLst>
          </p:cNvPr>
          <p:cNvSpPr/>
          <p:nvPr/>
        </p:nvSpPr>
        <p:spPr>
          <a:xfrm>
            <a:off x="2206056" y="3100015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EE9395-5AD1-190B-A423-3B0527AFFFA4}"/>
              </a:ext>
            </a:extLst>
          </p:cNvPr>
          <p:cNvSpPr txBox="1"/>
          <p:nvPr/>
        </p:nvSpPr>
        <p:spPr>
          <a:xfrm>
            <a:off x="5025475" y="3013059"/>
            <a:ext cx="1470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Opciones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83C17702-E93F-2D39-3F7D-B79B39F1E31D}"/>
              </a:ext>
            </a:extLst>
          </p:cNvPr>
          <p:cNvSpPr/>
          <p:nvPr/>
        </p:nvSpPr>
        <p:spPr>
          <a:xfrm>
            <a:off x="6561068" y="3079398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F83865-76C7-0005-BDD6-FAEF475EAC6B}"/>
              </a:ext>
            </a:extLst>
          </p:cNvPr>
          <p:cNvSpPr txBox="1"/>
          <p:nvPr/>
        </p:nvSpPr>
        <p:spPr>
          <a:xfrm>
            <a:off x="7266467" y="3002896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Decisión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DEA67D-9B38-A000-28F7-C14E21402F42}"/>
              </a:ext>
            </a:extLst>
          </p:cNvPr>
          <p:cNvSpPr txBox="1"/>
          <p:nvPr/>
        </p:nvSpPr>
        <p:spPr>
          <a:xfrm>
            <a:off x="4846491" y="-461665"/>
            <a:ext cx="1225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Análisis</a:t>
            </a:r>
            <a:endParaRPr lang="en-US" sz="2400" dirty="0">
              <a:latin typeface="Aptos" panose="020B0004020202020204" pitchFamily="34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9CD03EE-BE14-E7A2-9F40-E4D34A149C5D}"/>
              </a:ext>
            </a:extLst>
          </p:cNvPr>
          <p:cNvSpPr/>
          <p:nvPr/>
        </p:nvSpPr>
        <p:spPr>
          <a:xfrm>
            <a:off x="4381606" y="3100015"/>
            <a:ext cx="640080" cy="328985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1E69B-2A4B-F795-06A3-DE60683514B0}"/>
              </a:ext>
            </a:extLst>
          </p:cNvPr>
          <p:cNvSpPr txBox="1"/>
          <p:nvPr/>
        </p:nvSpPr>
        <p:spPr>
          <a:xfrm>
            <a:off x="2908282" y="3967339"/>
            <a:ext cx="4301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Ojos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Oídos abiertos</a:t>
            </a:r>
          </a:p>
          <a:p>
            <a:r>
              <a:rPr lang="es-ES" sz="2400" dirty="0">
                <a:latin typeface="Aptos" panose="020B0004020202020204" pitchFamily="34" charset="0"/>
              </a:rPr>
              <a:t>Sesgos bajo control (por ahora)</a:t>
            </a:r>
          </a:p>
          <a:p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9BCA52-33AF-C615-0F37-7122183B0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4817" y="1292115"/>
            <a:ext cx="2254366" cy="42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16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-0.20156 0.508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87" y="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  <p:bldP spid="9" grpId="0"/>
      <p:bldP spid="10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9EF743-BB88-84BA-1AD0-0DF5B1B1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008A3A-9880-68A9-38F2-0C1B6B07C9F3}"/>
              </a:ext>
            </a:extLst>
          </p:cNvPr>
          <p:cNvSpPr txBox="1"/>
          <p:nvPr/>
        </p:nvSpPr>
        <p:spPr>
          <a:xfrm>
            <a:off x="908423" y="1386541"/>
            <a:ext cx="23736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>
                <a:latin typeface="Aptos" panose="020B0004020202020204" pitchFamily="34" charset="0"/>
              </a:rPr>
              <a:t>El secreto obvio:</a:t>
            </a:r>
            <a:endParaRPr lang="en-US" sz="2400" dirty="0">
              <a:latin typeface="Aptos" panose="020B0004020202020204" pitchFamily="34" charset="0"/>
            </a:endParaRPr>
          </a:p>
        </p:txBody>
      </p:sp>
      <p:pic>
        <p:nvPicPr>
          <p:cNvPr id="5" name="Picture 4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7264B3F8-D699-EE68-3E28-443F0C75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17" y="1964212"/>
            <a:ext cx="5730240" cy="42976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687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F54242-1A7B-094C-A024-E1008FD27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D8FD3A-99D0-66DD-2B18-FCDD597EC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35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0238A9-B136-D110-B8D3-1421217AF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6C7EA-316F-3FF0-A424-3579805A4609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EDB6654-C754-C680-7AD0-99ECE29529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6818"/>
              </p:ext>
            </p:extLst>
          </p:nvPr>
        </p:nvGraphicFramePr>
        <p:xfrm>
          <a:off x="1274643" y="2072564"/>
          <a:ext cx="7016553" cy="2255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Sentido </a:t>
                      </a:r>
                      <a:r>
                        <a:rPr lang="es-ES" sz="2400" dirty="0" err="1"/>
                        <a:t>anti-migración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Costos sociales</a:t>
                      </a:r>
                    </a:p>
                    <a:p>
                      <a:pPr marL="182880" indent="-182880"/>
                      <a:r>
                        <a:rPr lang="es-ES" sz="2400" dirty="0"/>
                        <a:t>Percepción de criminalidad</a:t>
                      </a:r>
                    </a:p>
                    <a:p>
                      <a:pPr marL="182880" indent="-182880"/>
                      <a:r>
                        <a:rPr lang="en-US" sz="2400" dirty="0" err="1"/>
                        <a:t>Racismo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latente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/>
                      <a:r>
                        <a:rPr lang="es-ES" sz="3200" dirty="0"/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096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5A5785-86BA-1B39-9F90-C2F9EEA11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9B707-2993-341F-665D-D86332927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36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958C1E-A700-6853-89A9-8CB38985DB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9DC482-EB0D-9CD8-43AC-B45DB248CCC3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901255CA-6833-F1E4-CAF6-8831914109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978644"/>
              </p:ext>
            </p:extLst>
          </p:nvPr>
        </p:nvGraphicFramePr>
        <p:xfrm>
          <a:off x="1274643" y="2072564"/>
          <a:ext cx="7016553" cy="40843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Instituciones débiles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Ataques fuertes</a:t>
                      </a:r>
                    </a:p>
                    <a:p>
                      <a:pPr marL="182880" indent="-182880"/>
                      <a:r>
                        <a:rPr lang="es-ES" sz="2400" dirty="0"/>
                        <a:t>Defensa débiles</a:t>
                      </a:r>
                    </a:p>
                    <a:p>
                      <a:pPr marL="182880" indent="-182880"/>
                      <a:r>
                        <a:rPr lang="es-ES" sz="2400" dirty="0"/>
                        <a:t>Falta de recursos</a:t>
                      </a:r>
                    </a:p>
                    <a:p>
                      <a:pPr marL="182880" indent="-182880"/>
                      <a:r>
                        <a:rPr lang="es-ES" sz="2400" dirty="0"/>
                        <a:t>Necesidad de reforma</a:t>
                      </a:r>
                    </a:p>
                    <a:p>
                      <a:pPr marL="182880" indent="-182880"/>
                      <a:r>
                        <a:rPr lang="es-ES" sz="2400" dirty="0"/>
                        <a:t>Falta de estrategia de proyectar imagen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 defTabSz="685800" rtl="0" eaLnBrk="1" latinLnBrk="0" hangingPunct="1"/>
                      <a:r>
                        <a:rPr lang="es-ES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3080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0AD379-81EB-A7B8-6FB6-E2567ED7D9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41D90-7590-A8E1-A9F3-EBC96D4B1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37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DBECAF-F617-8084-C468-64C1D3951A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AB0E1B-8F87-93AA-4AAA-07764B8254C2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03A5D96-F996-DF2E-A543-28CF1CE71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4678"/>
              </p:ext>
            </p:extLst>
          </p:nvPr>
        </p:nvGraphicFramePr>
        <p:xfrm>
          <a:off x="1274643" y="2072564"/>
          <a:ext cx="7016553" cy="29870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r>
                        <a:rPr lang="es-ES" sz="2400" dirty="0"/>
                        <a:t>Problema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Impulsor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S" sz="2400" dirty="0"/>
                        <a:t>Opciones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237250"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  <a:tr h="1512467"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Descontento popular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Economía débil</a:t>
                      </a:r>
                    </a:p>
                    <a:p>
                      <a:pPr marL="182880" indent="-182880"/>
                      <a:r>
                        <a:rPr lang="es-ES" sz="2400" dirty="0"/>
                        <a:t>Globalización y percepción de perder</a:t>
                      </a:r>
                    </a:p>
                    <a:p>
                      <a:pPr marL="182880" indent="-182880"/>
                      <a:r>
                        <a:rPr lang="es-ES" sz="2400" dirty="0" err="1"/>
                        <a:t>Resintimiento</a:t>
                      </a:r>
                      <a:r>
                        <a:rPr lang="es-ES" sz="2400" dirty="0"/>
                        <a:t> a migración</a:t>
                      </a:r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82880" indent="-182880" algn="ctr" defTabSz="685800" rtl="0" eaLnBrk="1" latinLnBrk="0" hangingPunct="1"/>
                      <a:r>
                        <a:rPr lang="es-ES" sz="3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??</a:t>
                      </a:r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9260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0175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5D2A4-56C1-527B-1A12-3FD7CAC390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84821A8-6067-4B3D-613A-534F486D2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38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58666E-41A0-AC1C-7173-B72349AF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3B024D-F6DB-80E6-D532-2E44A7C8B2C5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04B98558-46D7-31CC-3DCB-7344C76C5C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018962"/>
              </p:ext>
            </p:extLst>
          </p:nvPr>
        </p:nvGraphicFramePr>
        <p:xfrm>
          <a:off x="1274643" y="2072564"/>
          <a:ext cx="7016553" cy="3840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8851">
                  <a:extLst>
                    <a:ext uri="{9D8B030D-6E8A-4147-A177-3AD203B41FA5}">
                      <a16:colId xmlns:a16="http://schemas.microsoft.com/office/drawing/2014/main" val="1444452645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3462305652"/>
                    </a:ext>
                  </a:extLst>
                </a:gridCol>
                <a:gridCol w="2338851">
                  <a:extLst>
                    <a:ext uri="{9D8B030D-6E8A-4147-A177-3AD203B41FA5}">
                      <a16:colId xmlns:a16="http://schemas.microsoft.com/office/drawing/2014/main" val="842887520"/>
                    </a:ext>
                  </a:extLst>
                </a:gridCol>
              </a:tblGrid>
              <a:tr h="444843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323719"/>
                  </a:ext>
                </a:extLst>
              </a:tr>
              <a:tr h="1749717">
                <a:tc gridSpan="3">
                  <a:txBody>
                    <a:bodyPr/>
                    <a:lstStyle/>
                    <a:p>
                      <a:pPr marL="182880" indent="-182880"/>
                      <a:r>
                        <a:rPr lang="es-ES" sz="2400" dirty="0"/>
                        <a:t>¿Qué hace el Presidente Trump?</a:t>
                      </a:r>
                    </a:p>
                    <a:p>
                      <a:pPr marL="182880" indent="-182880"/>
                      <a:r>
                        <a:rPr lang="es-ES" sz="2400" dirty="0"/>
                        <a:t>¿Cómo la hace?</a:t>
                      </a:r>
                    </a:p>
                    <a:p>
                      <a:pPr marL="182880" indent="-182880"/>
                      <a:r>
                        <a:rPr lang="es-ES" sz="2400" dirty="0"/>
                        <a:t>¿Qué le pasa a su oposición?</a:t>
                      </a:r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s-ES" sz="2400" dirty="0"/>
                    </a:p>
                    <a:p>
                      <a:pPr marL="182880" indent="-182880"/>
                      <a:endParaRPr lang="en-US" sz="24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000" dirty="0"/>
                    </a:p>
                  </a:txBody>
                  <a:tcPr>
                    <a:solidFill>
                      <a:schemeClr val="bg1">
                        <a:lumMod val="95000"/>
                        <a:lumOff val="5000"/>
                        <a:alpha val="16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5258893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3A3ECA1-24DA-C8EA-E8AB-CAC8650E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454" y="1467135"/>
            <a:ext cx="2048700" cy="1767386"/>
          </a:xfrm>
          <a:prstGeom prst="rect">
            <a:avLst/>
          </a:prstGeom>
        </p:spPr>
      </p:pic>
      <p:sp>
        <p:nvSpPr>
          <p:cNvPr id="6" name="Arrow: Bent 5">
            <a:extLst>
              <a:ext uri="{FF2B5EF4-FFF2-40B4-BE49-F238E27FC236}">
                <a16:creationId xmlns:a16="http://schemas.microsoft.com/office/drawing/2014/main" id="{DE4C6B7C-E472-A3C4-1A86-4C29C5514B5D}"/>
              </a:ext>
            </a:extLst>
          </p:cNvPr>
          <p:cNvSpPr/>
          <p:nvPr/>
        </p:nvSpPr>
        <p:spPr>
          <a:xfrm flipV="1">
            <a:off x="3010376" y="3800901"/>
            <a:ext cx="879236" cy="924647"/>
          </a:xfrm>
          <a:prstGeom prst="ben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866ECB-2F30-1655-8A2A-E1DC450A9D8E}"/>
              </a:ext>
            </a:extLst>
          </p:cNvPr>
          <p:cNvSpPr txBox="1"/>
          <p:nvPr/>
        </p:nvSpPr>
        <p:spPr>
          <a:xfrm>
            <a:off x="3889612" y="4263883"/>
            <a:ext cx="43685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¿Los impulsores?  ¿Las opciones?</a:t>
            </a:r>
          </a:p>
          <a:p>
            <a:pPr algn="ctr"/>
            <a:r>
              <a:rPr lang="es-ES" sz="2400" dirty="0"/>
              <a:t>¿Las soluciones?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509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307D8E-82E2-8117-67BC-08F75F22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39</a:t>
            </a:fld>
            <a:endParaRPr lang="en-US"/>
          </a:p>
        </p:txBody>
      </p:sp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284AA1A-0DC0-08ED-D6CD-855CE788E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2" t="31306" r="16507" b="6293"/>
          <a:stretch/>
        </p:blipFill>
        <p:spPr>
          <a:xfrm>
            <a:off x="2586251" y="2258704"/>
            <a:ext cx="4225215" cy="287285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35116-A523-FA9F-838A-F018AF7EDFDC}"/>
              </a:ext>
            </a:extLst>
          </p:cNvPr>
          <p:cNvSpPr txBox="1"/>
          <p:nvPr/>
        </p:nvSpPr>
        <p:spPr>
          <a:xfrm>
            <a:off x="1146978" y="884593"/>
            <a:ext cx="2526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Continuamos …</a:t>
            </a:r>
          </a:p>
        </p:txBody>
      </p:sp>
    </p:spTree>
    <p:extLst>
      <p:ext uri="{BB962C8B-B14F-4D97-AF65-F5344CB8AC3E}">
        <p14:creationId xmlns:p14="http://schemas.microsoft.com/office/powerpoint/2010/main" val="1306836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5F4F9E-2EB9-4116-890B-90EB59AC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4</a:t>
            </a:fld>
            <a:endParaRPr lang="es-ES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22606-1719-4619-9FE0-190F8C7C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CFC70-3B7E-4AC9-BD62-EE6EDA92AC8A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22C5B-1105-421E-8232-40E58A2BC2C3}"/>
              </a:ext>
            </a:extLst>
          </p:cNvPr>
          <p:cNvSpPr txBox="1"/>
          <p:nvPr/>
        </p:nvSpPr>
        <p:spPr>
          <a:xfrm rot="21286071">
            <a:off x="889416" y="1848081"/>
            <a:ext cx="27959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Caos en comercio</a:t>
            </a:r>
            <a:b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internacional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1E87-C5D3-4E6E-B3F3-C11462E0A245}"/>
              </a:ext>
            </a:extLst>
          </p:cNvPr>
          <p:cNvSpPr txBox="1"/>
          <p:nvPr/>
        </p:nvSpPr>
        <p:spPr>
          <a:xfrm rot="803915">
            <a:off x="4055689" y="2018007"/>
            <a:ext cx="21881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Tensión razas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D46EE-2DBD-4624-B17A-559F45AB99E3}"/>
              </a:ext>
            </a:extLst>
          </p:cNvPr>
          <p:cNvSpPr txBox="1"/>
          <p:nvPr/>
        </p:nvSpPr>
        <p:spPr>
          <a:xfrm rot="21321625">
            <a:off x="1430274" y="3614281"/>
            <a:ext cx="1667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Economía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A0458-49DD-440E-B5A0-BAA8F4DAFACF}"/>
              </a:ext>
            </a:extLst>
          </p:cNvPr>
          <p:cNvSpPr txBox="1"/>
          <p:nvPr/>
        </p:nvSpPr>
        <p:spPr>
          <a:xfrm rot="614082">
            <a:off x="4821956" y="4032086"/>
            <a:ext cx="20714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Instituciones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12D2A-E911-4675-BE4F-029EFDF5D0FE}"/>
              </a:ext>
            </a:extLst>
          </p:cNvPr>
          <p:cNvSpPr txBox="1"/>
          <p:nvPr/>
        </p:nvSpPr>
        <p:spPr>
          <a:xfrm rot="21275370">
            <a:off x="3557141" y="4561988"/>
            <a:ext cx="2029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Desigualdad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50C34-2D99-4B9E-8BCE-3326C9CD39E3}"/>
              </a:ext>
            </a:extLst>
          </p:cNvPr>
          <p:cNvSpPr txBox="1"/>
          <p:nvPr/>
        </p:nvSpPr>
        <p:spPr>
          <a:xfrm>
            <a:off x="5149739" y="5315951"/>
            <a:ext cx="26164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Medio ambiente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79416255-7A16-4942-B3F7-EB50D47D86F9}"/>
              </a:ext>
            </a:extLst>
          </p:cNvPr>
          <p:cNvSpPr txBox="1"/>
          <p:nvPr/>
        </p:nvSpPr>
        <p:spPr>
          <a:xfrm>
            <a:off x="6931636" y="794000"/>
            <a:ext cx="1998431" cy="1292662"/>
          </a:xfrm>
          <a:prstGeom prst="rect">
            <a:avLst/>
          </a:prstGeom>
        </p:spPr>
        <p:txBody>
          <a:bodyPr wrap="square" lIns="182880" tIns="91440" rIns="182880" bIns="91440" rtlCol="0">
            <a:spAutoFit/>
          </a:bodyPr>
          <a:lstStyle/>
          <a:p>
            <a:r>
              <a:rPr lang="es-ES" noProof="0" dirty="0"/>
              <a:t>Tres Ramas:</a:t>
            </a:r>
            <a:br>
              <a:rPr lang="es-ES" noProof="0" dirty="0"/>
            </a:br>
            <a:r>
              <a:rPr lang="es-ES" noProof="0" dirty="0"/>
              <a:t>Ejecutivo</a:t>
            </a:r>
          </a:p>
          <a:p>
            <a:r>
              <a:rPr lang="es-ES" noProof="0" dirty="0"/>
              <a:t>Legislativo</a:t>
            </a:r>
          </a:p>
          <a:p>
            <a:r>
              <a:rPr lang="es-ES" noProof="0" dirty="0"/>
              <a:t>Judicial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49B15-390E-408D-80EB-71A68D556ECB}"/>
              </a:ext>
            </a:extLst>
          </p:cNvPr>
          <p:cNvSpPr txBox="1"/>
          <p:nvPr/>
        </p:nvSpPr>
        <p:spPr>
          <a:xfrm>
            <a:off x="6931636" y="2145232"/>
            <a:ext cx="2334612" cy="2400657"/>
          </a:xfrm>
          <a:prstGeom prst="rect">
            <a:avLst/>
          </a:prstGeom>
          <a:blipFill dpi="0" rotWithShape="0">
            <a:blip r:embed="rId4">
              <a:lum/>
            </a:blip>
            <a:srcRect/>
            <a:stretch>
              <a:fillRect l="-557110" t="-61424" r="-147292" b="-369109"/>
            </a:stretch>
          </a:blipFill>
        </p:spPr>
        <p:txBody>
          <a:bodyPr wrap="square" lIns="182880" tIns="91440" rIns="182880" bIns="91440" rtlCol="0">
            <a:spAutoFit/>
          </a:bodyPr>
          <a:lstStyle>
            <a:defPPr>
              <a:defRPr lang="en-US"/>
            </a:defPPr>
          </a:lstStyle>
          <a:p>
            <a:r>
              <a:rPr lang="es-ES" noProof="0" dirty="0"/>
              <a:t>Todos sufren … Burócratas</a:t>
            </a:r>
          </a:p>
          <a:p>
            <a:r>
              <a:rPr lang="es-ES" noProof="0" dirty="0"/>
              <a:t>Expertos</a:t>
            </a:r>
          </a:p>
          <a:p>
            <a:r>
              <a:rPr lang="es-ES" noProof="0" dirty="0"/>
              <a:t>Periodistas</a:t>
            </a:r>
          </a:p>
          <a:p>
            <a:r>
              <a:rPr lang="es-ES" noProof="0" dirty="0"/>
              <a:t>Académicos</a:t>
            </a:r>
          </a:p>
          <a:p>
            <a:r>
              <a:rPr lang="es-ES" noProof="0" dirty="0"/>
              <a:t>Cleros</a:t>
            </a:r>
          </a:p>
          <a:p>
            <a:r>
              <a:rPr lang="es-ES" noProof="0" dirty="0"/>
              <a:t>Políticos</a:t>
            </a:r>
          </a:p>
          <a:p>
            <a:r>
              <a:rPr lang="es-ES" noProof="0" dirty="0"/>
              <a:t>y CIUDADANOS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96089-D436-482F-AA7A-FFFF9AFDF6FD}"/>
              </a:ext>
            </a:extLst>
          </p:cNvPr>
          <p:cNvSpPr txBox="1"/>
          <p:nvPr/>
        </p:nvSpPr>
        <p:spPr>
          <a:xfrm rot="20822571">
            <a:off x="3395003" y="3081035"/>
            <a:ext cx="229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Incertidumbre</a:t>
            </a:r>
            <a:endParaRPr lang="es-ES" sz="24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96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3" grpId="0" animBg="1"/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96909-B907-ABAF-F37D-2299D0F0E2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EFBA8-3C09-8D93-4966-424F46BBA6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5" y="1362015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noProof="0" dirty="0"/>
              <a:t>INTELIGENCIA ACCIONABLE</a:t>
            </a:r>
            <a:br>
              <a:rPr lang="es-ES" sz="4000" spc="0" noProof="0" dirty="0"/>
            </a:br>
            <a:r>
              <a:rPr lang="es-ES" sz="4000" spc="0" noProof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52782-4256-BE19-0C5B-C8E5FB63F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288" y="3027186"/>
            <a:ext cx="4267200" cy="2077353"/>
          </a:xfrm>
        </p:spPr>
        <p:txBody>
          <a:bodyPr>
            <a:noAutofit/>
          </a:bodyPr>
          <a:lstStyle/>
          <a:p>
            <a:br>
              <a:rPr lang="es-ES" sz="2400" noProof="0" dirty="0"/>
            </a:br>
            <a:br>
              <a:rPr lang="es-ES" sz="2400" noProof="0" dirty="0"/>
            </a:br>
            <a:endParaRPr lang="es-ES" sz="2400" noProof="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200" i="1" noProof="0" dirty="0"/>
              <a:t>Fulton Armstrong</a:t>
            </a:r>
            <a:br>
              <a:rPr lang="es-ES" sz="3200" i="1" noProof="0" dirty="0"/>
            </a:br>
            <a:r>
              <a:rPr lang="es-ES" sz="2000" i="1" noProof="0" dirty="0"/>
              <a:t>American </a:t>
            </a:r>
            <a:r>
              <a:rPr lang="es-ES" sz="2000" i="1" noProof="0" dirty="0" err="1"/>
              <a:t>University</a:t>
            </a:r>
            <a:br>
              <a:rPr lang="es-ES" sz="2000" i="1" noProof="0" dirty="0"/>
            </a:br>
            <a:r>
              <a:rPr lang="es-ES" sz="2000" i="1" noProof="0" dirty="0"/>
              <a:t>Syracuse </a:t>
            </a:r>
            <a:r>
              <a:rPr lang="es-ES" sz="2000" i="1" noProof="0" dirty="0" err="1"/>
              <a:t>University</a:t>
            </a:r>
            <a:endParaRPr lang="es-ES" sz="1800" i="1" noProof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6B5164D0-75AE-55EC-AE8C-293D50FBEF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80" y="5157107"/>
            <a:ext cx="2243468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47AA3C4-9908-3E1E-C028-BE44DCBA1442}"/>
              </a:ext>
            </a:extLst>
          </p:cNvPr>
          <p:cNvSpPr/>
          <p:nvPr/>
        </p:nvSpPr>
        <p:spPr>
          <a:xfrm>
            <a:off x="561601" y="5174596"/>
            <a:ext cx="3140456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F63DDF-BD4E-C3F7-2714-67CDE4ED9D39}"/>
              </a:ext>
            </a:extLst>
          </p:cNvPr>
          <p:cNvSpPr/>
          <p:nvPr/>
        </p:nvSpPr>
        <p:spPr>
          <a:xfrm>
            <a:off x="682052" y="6129337"/>
            <a:ext cx="110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noProof="0" dirty="0">
                <a:solidFill>
                  <a:srgbClr val="640F3D"/>
                </a:solidFill>
              </a:rPr>
              <a:t>Mayo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9DF3E-8B01-D593-A0C1-BE7EBD651E2E}"/>
              </a:ext>
            </a:extLst>
          </p:cNvPr>
          <p:cNvSpPr txBox="1"/>
          <p:nvPr/>
        </p:nvSpPr>
        <p:spPr>
          <a:xfrm>
            <a:off x="3240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65734706-17BA-0CA4-D253-9ABBCEC22D1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63" y="5226546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1F9099A-FE0F-F2B2-B36B-E2D978A17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3" y="5774253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51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C7E8458-B53B-7530-12A3-613B3865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41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4094B-ACEA-7885-BD42-D01821B10EB8}"/>
              </a:ext>
            </a:extLst>
          </p:cNvPr>
          <p:cNvSpPr/>
          <p:nvPr/>
        </p:nvSpPr>
        <p:spPr>
          <a:xfrm>
            <a:off x="1625173" y="1690487"/>
            <a:ext cx="5893653" cy="342707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076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1DF13-561A-3FA7-2AC6-35E2A4279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B1111-AF81-67E5-D48F-512A0B1AD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5" y="1362015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noProof="0" dirty="0"/>
              <a:t>INTELIGENCIA ACCIONABLE</a:t>
            </a:r>
            <a:br>
              <a:rPr lang="es-ES" sz="4000" spc="0" noProof="0" dirty="0"/>
            </a:br>
            <a:r>
              <a:rPr lang="es-ES" sz="4000" spc="0" noProof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CBC704-0CD5-DD81-FB74-5E4ABC796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288" y="3027186"/>
            <a:ext cx="4267200" cy="2077353"/>
          </a:xfrm>
        </p:spPr>
        <p:txBody>
          <a:bodyPr>
            <a:noAutofit/>
          </a:bodyPr>
          <a:lstStyle/>
          <a:p>
            <a:br>
              <a:rPr lang="es-ES" sz="2400" noProof="0" dirty="0"/>
            </a:br>
            <a:br>
              <a:rPr lang="es-ES" sz="2400" noProof="0" dirty="0"/>
            </a:br>
            <a:endParaRPr lang="es-ES" sz="2400" noProof="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200" i="1" noProof="0" dirty="0"/>
              <a:t>Fulton Armstrong</a:t>
            </a:r>
            <a:br>
              <a:rPr lang="es-ES" sz="3200" i="1" noProof="0" dirty="0"/>
            </a:br>
            <a:r>
              <a:rPr lang="es-ES" sz="2000" i="1" noProof="0" dirty="0"/>
              <a:t>American </a:t>
            </a:r>
            <a:r>
              <a:rPr lang="es-ES" sz="2000" i="1" noProof="0" dirty="0" err="1"/>
              <a:t>University</a:t>
            </a:r>
            <a:br>
              <a:rPr lang="es-ES" sz="2000" i="1" noProof="0" dirty="0"/>
            </a:br>
            <a:r>
              <a:rPr lang="es-ES" sz="2000" i="1" noProof="0" dirty="0"/>
              <a:t>Syracuse </a:t>
            </a:r>
            <a:r>
              <a:rPr lang="es-ES" sz="2000" i="1" noProof="0" dirty="0" err="1"/>
              <a:t>University</a:t>
            </a:r>
            <a:endParaRPr lang="es-ES" sz="1800" i="1" noProof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EFC92244-6B97-BB22-8340-B69DA193D1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80" y="5157107"/>
            <a:ext cx="2243468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E6C562D-5ED0-7854-C050-80AE930EE4AF}"/>
              </a:ext>
            </a:extLst>
          </p:cNvPr>
          <p:cNvSpPr/>
          <p:nvPr/>
        </p:nvSpPr>
        <p:spPr>
          <a:xfrm>
            <a:off x="561601" y="5174596"/>
            <a:ext cx="3140456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6E972A-F4E1-01FA-781C-87718A1B1FC5}"/>
              </a:ext>
            </a:extLst>
          </p:cNvPr>
          <p:cNvSpPr/>
          <p:nvPr/>
        </p:nvSpPr>
        <p:spPr>
          <a:xfrm>
            <a:off x="682052" y="6129337"/>
            <a:ext cx="110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noProof="0" dirty="0">
                <a:solidFill>
                  <a:srgbClr val="640F3D"/>
                </a:solidFill>
              </a:rPr>
              <a:t>Mayo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67B599-3E0E-E330-2868-56AFF27898B3}"/>
              </a:ext>
            </a:extLst>
          </p:cNvPr>
          <p:cNvSpPr txBox="1"/>
          <p:nvPr/>
        </p:nvSpPr>
        <p:spPr>
          <a:xfrm>
            <a:off x="3240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D3ABB418-4D8F-97EF-F401-7C6FCAA684D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63" y="5226546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D3CE0C4-2E45-1A41-847E-8027E5B30F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3" y="5774253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79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43</a:t>
            </a:fld>
            <a:endParaRPr lang="es-ES" noProof="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54834966"/>
              </p:ext>
            </p:extLst>
          </p:nvPr>
        </p:nvGraphicFramePr>
        <p:xfrm>
          <a:off x="599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3352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noProof="0" dirty="0"/>
              <a:t>INFORMACIÓN</a:t>
            </a:r>
            <a:endParaRPr lang="es-ES" noProof="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Compilación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Investigación/recolección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Evaluación/validación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Contextualización</a:t>
            </a:r>
          </a:p>
          <a:p>
            <a:endParaRPr lang="es-ES" noProof="0" dirty="0"/>
          </a:p>
          <a:p>
            <a:r>
              <a:rPr lang="es-ES" sz="2800" noProof="0" dirty="0"/>
              <a:t>ANÁLISIS DE IMPULSORES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Identificación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Jerarquización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Evolución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Interrelación dinámica</a:t>
            </a:r>
          </a:p>
          <a:p>
            <a:endParaRPr lang="es-ES" noProof="0" dirty="0"/>
          </a:p>
          <a:p>
            <a:r>
              <a:rPr lang="es-ES" sz="2800" noProof="0" dirty="0"/>
              <a:t>ESCENARIOS E IMPLICACIONES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Más probable 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Menos probable e impacto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noProof="0" dirty="0"/>
              <a:t>“Comodines” e impacto</a:t>
            </a:r>
          </a:p>
          <a:p>
            <a:endParaRPr lang="es-ES" noProof="0" dirty="0"/>
          </a:p>
          <a:p>
            <a:endParaRPr lang="es-ES" noProof="0" dirty="0"/>
          </a:p>
          <a:p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7073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1845130" y="2362200"/>
            <a:ext cx="545373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000" noProof="0" dirty="0"/>
              <a:t>El latido del análisis y las políticas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3405986" y="3429000"/>
            <a:ext cx="2332027" cy="2716947"/>
            <a:chOff x="3017315" y="2133600"/>
            <a:chExt cx="3109369" cy="362259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199"/>
              <a:ext cx="3109369" cy="110799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2400" noProof="0" dirty="0">
                  <a:solidFill>
                    <a:srgbClr val="FF0000"/>
                  </a:solidFill>
                </a:rPr>
                <a:t>“IMPULSORES” (DRIVERS)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6E6530-FF10-FCB5-CD2C-5F633CB37560}"/>
              </a:ext>
            </a:extLst>
          </p:cNvPr>
          <p:cNvSpPr txBox="1"/>
          <p:nvPr/>
        </p:nvSpPr>
        <p:spPr>
          <a:xfrm>
            <a:off x="533400" y="683779"/>
            <a:ext cx="7269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Para mí … lo más importante es ..identificar y analizar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C8A383-50CF-A2DD-036F-8345DF9572EC}"/>
              </a:ext>
            </a:extLst>
          </p:cNvPr>
          <p:cNvSpPr txBox="1"/>
          <p:nvPr/>
        </p:nvSpPr>
        <p:spPr>
          <a:xfrm>
            <a:off x="2182703" y="1362018"/>
            <a:ext cx="4067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los « </a:t>
            </a:r>
            <a:r>
              <a:rPr lang="es-ES" sz="2400" b="1" noProof="0" dirty="0"/>
              <a:t>IMPULSORES</a:t>
            </a:r>
            <a:r>
              <a:rPr lang="es-ES" sz="2400" noProof="0" dirty="0"/>
              <a:t> » (drivers).</a:t>
            </a:r>
          </a:p>
        </p:txBody>
      </p:sp>
    </p:spTree>
    <p:extLst>
      <p:ext uri="{BB962C8B-B14F-4D97-AF65-F5344CB8AC3E}">
        <p14:creationId xmlns:p14="http://schemas.microsoft.com/office/powerpoint/2010/main" val="155418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100718"/>
              </p:ext>
            </p:extLst>
          </p:nvPr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Intereses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Instituciones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s-ES" noProof="0" dirty="0"/>
                        <a:t>Trabajo</a:t>
                      </a:r>
                    </a:p>
                    <a:p>
                      <a:r>
                        <a:rPr lang="es-ES" noProof="0" dirty="0"/>
                        <a:t>Amor</a:t>
                      </a:r>
                    </a:p>
                    <a:p>
                      <a:r>
                        <a:rPr lang="es-ES" noProof="0" dirty="0"/>
                        <a:t>Familia</a:t>
                      </a:r>
                    </a:p>
                    <a:p>
                      <a:r>
                        <a:rPr lang="es-ES" noProof="0" dirty="0"/>
                        <a:t>Hogar</a:t>
                      </a:r>
                    </a:p>
                    <a:p>
                      <a:r>
                        <a:rPr lang="es-ES" noProof="0" dirty="0"/>
                        <a:t>Transporte</a:t>
                      </a:r>
                    </a:p>
                    <a:p>
                      <a:r>
                        <a:rPr lang="es-ES" noProof="0" dirty="0"/>
                        <a:t>Diversión</a:t>
                      </a:r>
                    </a:p>
                    <a:p>
                      <a:r>
                        <a:rPr lang="es-ES" noProof="0" dirty="0"/>
                        <a:t>Comida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Educación</a:t>
                      </a:r>
                    </a:p>
                    <a:p>
                      <a:r>
                        <a:rPr lang="es-ES" noProof="0" dirty="0"/>
                        <a:t>Valores religiosos</a:t>
                      </a:r>
                    </a:p>
                    <a:p>
                      <a:r>
                        <a:rPr lang="es-ES" noProof="0" dirty="0"/>
                        <a:t>Pensamiento político</a:t>
                      </a:r>
                    </a:p>
                    <a:p>
                      <a:r>
                        <a:rPr lang="es-ES" noProof="0" dirty="0"/>
                        <a:t>Ideología</a:t>
                      </a:r>
                    </a:p>
                    <a:p>
                      <a:r>
                        <a:rPr lang="es-ES" noProof="0" dirty="0"/>
                        <a:t>Expectativas impuestas</a:t>
                      </a:r>
                    </a:p>
                    <a:p>
                      <a:endParaRPr lang="es-ES" noProof="0" dirty="0"/>
                    </a:p>
                    <a:p>
                      <a:endParaRPr lang="es-ES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Padres</a:t>
                      </a:r>
                    </a:p>
                    <a:p>
                      <a:r>
                        <a:rPr lang="es-ES" noProof="0" dirty="0"/>
                        <a:t>Novio/a, esposo/a</a:t>
                      </a:r>
                    </a:p>
                    <a:p>
                      <a:r>
                        <a:rPr lang="es-ES" noProof="0" dirty="0"/>
                        <a:t>Compañeros</a:t>
                      </a:r>
                    </a:p>
                    <a:p>
                      <a:r>
                        <a:rPr lang="es-ES" noProof="0" dirty="0"/>
                        <a:t>Entidades políticas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drivers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8CB584-0A85-40C7-B330-DFD6C1A1E8F9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Prestando del esquema de</a:t>
            </a:r>
            <a:br>
              <a:rPr lang="es-ES" sz="2400" noProof="0" dirty="0"/>
            </a:br>
            <a:r>
              <a:rPr lang="es-ES" sz="2400" noProof="0" dirty="0"/>
              <a:t>            las “3-i” …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F88E3C7-EDFF-4CA0-8514-34B2BB324857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C5DCE06-AB96-4936-8E74-5E9AE7A79D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7ACA133-E08C-4E6F-9B47-03762B3F1B1B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Instituciones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A010660-C105-4B70-8A56-E15B728EF3F1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D1A1213-2612-42B7-8D6F-60A9B6762DE4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Intereses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F93F3E-68BE-4CA7-96DE-E5DBD1F5204A}"/>
              </a:ext>
            </a:extLst>
          </p:cNvPr>
          <p:cNvSpPr txBox="1"/>
          <p:nvPr/>
        </p:nvSpPr>
        <p:spPr>
          <a:xfrm>
            <a:off x="565392" y="355987"/>
            <a:ext cx="758800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noProof="0" dirty="0"/>
              <a:t>¿Qué son factores “impulsores” … en la VIDA PERSONAL?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F74F0F5D-0FBE-9025-4ABB-BDA691D11113}"/>
              </a:ext>
            </a:extLst>
          </p:cNvPr>
          <p:cNvSpPr/>
          <p:nvPr/>
        </p:nvSpPr>
        <p:spPr>
          <a:xfrm>
            <a:off x="6172200" y="3915216"/>
            <a:ext cx="1791286" cy="960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7435C778-EFFD-F3A5-646A-E4315A186E2A}"/>
              </a:ext>
            </a:extLst>
          </p:cNvPr>
          <p:cNvSpPr/>
          <p:nvPr/>
        </p:nvSpPr>
        <p:spPr>
          <a:xfrm>
            <a:off x="3765053" y="3898128"/>
            <a:ext cx="2113981" cy="1345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60934AD7-4D99-283D-2C7C-505737F3B7BC}"/>
              </a:ext>
            </a:extLst>
          </p:cNvPr>
          <p:cNvSpPr/>
          <p:nvPr/>
        </p:nvSpPr>
        <p:spPr>
          <a:xfrm>
            <a:off x="1285901" y="3970378"/>
            <a:ext cx="2113981" cy="1516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5829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/>
      <p:bldP spid="2" grpId="0" animBg="1"/>
      <p:bldP spid="3" grpId="0" animBg="1"/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565391" y="355987"/>
            <a:ext cx="806013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noProof="0" dirty="0"/>
              <a:t>¿Qué son factores “impulsores” en un CONTEXTO NACIONAL?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5AECA-0F1D-4416-90B1-7EF3819E2368}"/>
              </a:ext>
            </a:extLst>
          </p:cNvPr>
          <p:cNvSpPr txBox="1"/>
          <p:nvPr/>
        </p:nvSpPr>
        <p:spPr>
          <a:xfrm>
            <a:off x="521833" y="1511726"/>
            <a:ext cx="3897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Prestando del esquema de</a:t>
            </a:r>
            <a:br>
              <a:rPr lang="es-ES" sz="2400" noProof="0" dirty="0"/>
            </a:br>
            <a:r>
              <a:rPr lang="es-ES" sz="2400" noProof="0" dirty="0"/>
              <a:t>            las “3-i” …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132835"/>
              </p:ext>
            </p:extLst>
          </p:nvPr>
        </p:nvGraphicFramePr>
        <p:xfrm>
          <a:off x="1256714" y="3536725"/>
          <a:ext cx="7368813" cy="26616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Intereses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noProof="0" dirty="0"/>
                        <a:t>Instituciones*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s-ES" noProof="0" dirty="0"/>
                        <a:t>Poder/influencia</a:t>
                      </a:r>
                    </a:p>
                    <a:p>
                      <a:r>
                        <a:rPr lang="es-ES" noProof="0" dirty="0"/>
                        <a:t>Necesidades</a:t>
                      </a:r>
                    </a:p>
                    <a:p>
                      <a:r>
                        <a:rPr lang="es-ES" noProof="0" dirty="0"/>
                        <a:t>Deseos/ambiciones</a:t>
                      </a:r>
                    </a:p>
                    <a:p>
                      <a:r>
                        <a:rPr lang="es-ES" noProof="0" dirty="0"/>
                        <a:t>Riqueza</a:t>
                      </a:r>
                    </a:p>
                    <a:p>
                      <a:r>
                        <a:rPr lang="es-ES" noProof="0" dirty="0"/>
                        <a:t>Rendimiento económico</a:t>
                      </a:r>
                    </a:p>
                    <a:p>
                      <a:endParaRPr lang="es-ES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Identidad/</a:t>
                      </a:r>
                      <a:r>
                        <a:rPr lang="es-ES" noProof="0" dirty="0" err="1"/>
                        <a:t>auto-definición</a:t>
                      </a:r>
                      <a:endParaRPr lang="es-ES" noProof="0" dirty="0"/>
                    </a:p>
                    <a:p>
                      <a:r>
                        <a:rPr lang="es-ES" noProof="0" dirty="0"/>
                        <a:t>Nacionalismo</a:t>
                      </a:r>
                    </a:p>
                    <a:p>
                      <a:r>
                        <a:rPr lang="es-ES" noProof="0" dirty="0"/>
                        <a:t>Historia</a:t>
                      </a:r>
                    </a:p>
                    <a:p>
                      <a:r>
                        <a:rPr lang="es-ES" noProof="0" dirty="0"/>
                        <a:t>Conceptos/lógica</a:t>
                      </a:r>
                    </a:p>
                    <a:p>
                      <a:r>
                        <a:rPr lang="es-ES" noProof="0" dirty="0"/>
                        <a:t>Valores</a:t>
                      </a:r>
                    </a:p>
                    <a:p>
                      <a:r>
                        <a:rPr lang="es-ES" noProof="0" dirty="0"/>
                        <a:t>Ideología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s-ES" noProof="0" dirty="0"/>
                        <a:t>Liderazgo</a:t>
                      </a:r>
                    </a:p>
                    <a:p>
                      <a:r>
                        <a:rPr lang="es-ES" noProof="0" dirty="0"/>
                        <a:t>Capacidad/limitaciones</a:t>
                      </a:r>
                    </a:p>
                    <a:p>
                      <a:r>
                        <a:rPr lang="es-ES" noProof="0" dirty="0"/>
                        <a:t>Estructuras económicas</a:t>
                      </a:r>
                    </a:p>
                    <a:p>
                      <a:r>
                        <a:rPr lang="es-ES" noProof="0" dirty="0"/>
                        <a:t>Intermediación</a:t>
                      </a:r>
                    </a:p>
                    <a:p>
                      <a:r>
                        <a:rPr lang="es-ES" noProof="0" dirty="0"/>
                        <a:t>Inclusión</a:t>
                      </a:r>
                    </a:p>
                    <a:p>
                      <a:r>
                        <a:rPr lang="es-ES" noProof="0" dirty="0"/>
                        <a:t>Topografía/geografía</a:t>
                      </a:r>
                    </a:p>
                    <a:p>
                      <a:r>
                        <a:rPr lang="es-ES" noProof="0" dirty="0"/>
                        <a:t>Clima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39E342DE-F87E-4F55-9FBF-09CC660C951E}"/>
              </a:ext>
            </a:extLst>
          </p:cNvPr>
          <p:cNvSpPr txBox="1"/>
          <p:nvPr/>
        </p:nvSpPr>
        <p:spPr>
          <a:xfrm>
            <a:off x="5952614" y="6288410"/>
            <a:ext cx="23759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noProof="0" dirty="0"/>
              <a:t>* incluye medio ambiente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963548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10406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drivers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0B19A26-C0AE-474F-8F6E-FA08DAACA281}"/>
              </a:ext>
            </a:extLst>
          </p:cNvPr>
          <p:cNvGrpSpPr/>
          <p:nvPr/>
        </p:nvGrpSpPr>
        <p:grpSpPr>
          <a:xfrm>
            <a:off x="4704082" y="890286"/>
            <a:ext cx="4070868" cy="1979037"/>
            <a:chOff x="4724400" y="714700"/>
            <a:chExt cx="4070868" cy="197903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420EDE2-D7AD-4E1A-8DA5-7DDA2E0F1A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5610708" y="1176365"/>
              <a:ext cx="1408368" cy="151737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A1AC54A-74D3-430F-9253-80A791B05828}"/>
                </a:ext>
              </a:extLst>
            </p:cNvPr>
            <p:cNvSpPr txBox="1"/>
            <p:nvPr/>
          </p:nvSpPr>
          <p:spPr>
            <a:xfrm>
              <a:off x="7019076" y="2168136"/>
              <a:ext cx="17761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Instituciones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62C1613-D08C-4371-811C-34EFD1A11D24}"/>
                </a:ext>
              </a:extLst>
            </p:cNvPr>
            <p:cNvSpPr txBox="1"/>
            <p:nvPr/>
          </p:nvSpPr>
          <p:spPr>
            <a:xfrm>
              <a:off x="4724400" y="2197471"/>
              <a:ext cx="581085" cy="317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Ideas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5D444A-904A-4EA1-A5B5-BF4A50C13291}"/>
                </a:ext>
              </a:extLst>
            </p:cNvPr>
            <p:cNvSpPr txBox="1"/>
            <p:nvPr/>
          </p:nvSpPr>
          <p:spPr>
            <a:xfrm>
              <a:off x="5693713" y="714700"/>
              <a:ext cx="13253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noProof="0" dirty="0"/>
                <a:t>Intereses</a:t>
              </a:r>
            </a:p>
          </p:txBody>
        </p:sp>
      </p:grp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B81F44F-3363-00E5-CD70-860B6CFA8D31}"/>
              </a:ext>
            </a:extLst>
          </p:cNvPr>
          <p:cNvSpPr/>
          <p:nvPr/>
        </p:nvSpPr>
        <p:spPr>
          <a:xfrm>
            <a:off x="6172200" y="3915216"/>
            <a:ext cx="1791286" cy="157118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2F4B41D-78A4-FD4D-7455-4C987F4B2359}"/>
              </a:ext>
            </a:extLst>
          </p:cNvPr>
          <p:cNvSpPr/>
          <p:nvPr/>
        </p:nvSpPr>
        <p:spPr>
          <a:xfrm>
            <a:off x="3765053" y="3898128"/>
            <a:ext cx="2113981" cy="13454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4CFFB43-FB6B-D832-D7AC-C82AD8F6C0C9}"/>
              </a:ext>
            </a:extLst>
          </p:cNvPr>
          <p:cNvSpPr/>
          <p:nvPr/>
        </p:nvSpPr>
        <p:spPr>
          <a:xfrm>
            <a:off x="1285901" y="3970378"/>
            <a:ext cx="2113981" cy="1516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957508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 animBg="1"/>
      <p:bldP spid="7" grpId="0"/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994817" y="765256"/>
            <a:ext cx="4719562" cy="4154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ES" sz="2100" noProof="0" dirty="0"/>
              <a:t>Otra manera de clasificar los impulsores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1468960" y="2130435"/>
            <a:ext cx="12109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4474687" y="2169849"/>
            <a:ext cx="189667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1468960" y="2854884"/>
            <a:ext cx="22749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Esfuerzo/atención</a:t>
            </a:r>
          </a:p>
          <a:p>
            <a:r>
              <a:rPr lang="es-ES" noProof="0" dirty="0"/>
              <a:t>Recursos</a:t>
            </a:r>
          </a:p>
          <a:p>
            <a:r>
              <a:rPr lang="es-ES" noProof="0" dirty="0"/>
              <a:t>Tecnología, etc.</a:t>
            </a:r>
          </a:p>
          <a:p>
            <a:endParaRPr lang="es-ES" noProof="0" dirty="0"/>
          </a:p>
          <a:p>
            <a:r>
              <a:rPr lang="es-ES" noProof="0" dirty="0"/>
              <a:t>que REFUERZAN una </a:t>
            </a:r>
            <a:br>
              <a:rPr lang="es-ES" noProof="0" dirty="0"/>
            </a:br>
            <a:r>
              <a:rPr lang="es-ES" noProof="0" dirty="0" err="1"/>
              <a:t>situaci</a:t>
            </a:r>
            <a:r>
              <a:rPr lang="es-ES" dirty="0" err="1"/>
              <a:t>ón</a:t>
            </a:r>
            <a:r>
              <a:rPr lang="es-ES" noProof="0" dirty="0"/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4577985" y="2854884"/>
            <a:ext cx="29632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Obstáculos</a:t>
            </a:r>
          </a:p>
          <a:p>
            <a:r>
              <a:rPr lang="es-ES" noProof="0" dirty="0"/>
              <a:t>Resistencia</a:t>
            </a:r>
          </a:p>
          <a:p>
            <a:r>
              <a:rPr lang="es-ES" noProof="0" dirty="0"/>
              <a:t>Limitaciones, etc.</a:t>
            </a:r>
          </a:p>
          <a:p>
            <a:endParaRPr lang="es-ES" noProof="0" dirty="0"/>
          </a:p>
          <a:p>
            <a:r>
              <a:rPr lang="es-ES" noProof="0" dirty="0"/>
              <a:t>que también REFUERAZAN</a:t>
            </a:r>
            <a:br>
              <a:rPr lang="es-ES" noProof="0" dirty="0"/>
            </a:br>
            <a:r>
              <a:rPr lang="es-ES" noProof="0" dirty="0"/>
              <a:t>una situación y OBSTRUYEN </a:t>
            </a:r>
            <a:br>
              <a:rPr lang="es-ES" noProof="0" dirty="0"/>
            </a:br>
            <a:r>
              <a:rPr lang="es-ES" noProof="0" dirty="0"/>
              <a:t>solución.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1428230" y="5321060"/>
            <a:ext cx="2138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Impulsan “Adelante”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4450513" y="5311651"/>
            <a:ext cx="3841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“Statu Quo” o “impulsores hacia atrás”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3E46CF-1E7A-4987-BEF8-59A67EE242F5}"/>
              </a:ext>
            </a:extLst>
          </p:cNvPr>
          <p:cNvSpPr txBox="1"/>
          <p:nvPr/>
        </p:nvSpPr>
        <p:spPr>
          <a:xfrm>
            <a:off x="1468960" y="2130435"/>
            <a:ext cx="179773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“ENERGÍA”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154D0-E602-4000-B7AE-1F64910FEB2E}"/>
              </a:ext>
            </a:extLst>
          </p:cNvPr>
          <p:cNvSpPr txBox="1"/>
          <p:nvPr/>
        </p:nvSpPr>
        <p:spPr>
          <a:xfrm>
            <a:off x="4474686" y="2169848"/>
            <a:ext cx="190449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700" noProof="0" dirty="0"/>
              <a:t>“FRICCIÓN”</a:t>
            </a:r>
          </a:p>
        </p:txBody>
      </p:sp>
    </p:spTree>
    <p:extLst>
      <p:ext uri="{BB962C8B-B14F-4D97-AF65-F5344CB8AC3E}">
        <p14:creationId xmlns:p14="http://schemas.microsoft.com/office/powerpoint/2010/main" val="351309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3" grpId="0"/>
      <p:bldP spid="13" grpId="1"/>
      <p:bldP spid="8" grpId="0"/>
      <p:bldP spid="15" grpId="0"/>
      <p:bldP spid="10" grpId="0"/>
      <p:bldP spid="2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7BC92-CD89-62C4-7296-4EAACE71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CB36C-3EF2-C2FD-8C46-E15BDFAA5E13}"/>
              </a:ext>
            </a:extLst>
          </p:cNvPr>
          <p:cNvSpPr txBox="1"/>
          <p:nvPr/>
        </p:nvSpPr>
        <p:spPr>
          <a:xfrm>
            <a:off x="3505200" y="2425629"/>
            <a:ext cx="1973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IMPULSORES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C5F869C-B3E5-7601-275E-5423E1653054}"/>
              </a:ext>
            </a:extLst>
          </p:cNvPr>
          <p:cNvSpPr/>
          <p:nvPr/>
        </p:nvSpPr>
        <p:spPr>
          <a:xfrm>
            <a:off x="5576687" y="2542161"/>
            <a:ext cx="1276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D13D4-BAB3-2DF1-69C0-8AFA28300B77}"/>
              </a:ext>
            </a:extLst>
          </p:cNvPr>
          <p:cNvSpPr txBox="1"/>
          <p:nvPr/>
        </p:nvSpPr>
        <p:spPr>
          <a:xfrm>
            <a:off x="7010400" y="2425629"/>
            <a:ext cx="1527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escenarios</a:t>
            </a:r>
            <a:endParaRPr lang="en-US" sz="2400" dirty="0"/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43FCC495-63B8-F3AE-CE37-87D40AC1C4E9}"/>
              </a:ext>
            </a:extLst>
          </p:cNvPr>
          <p:cNvSpPr/>
          <p:nvPr/>
        </p:nvSpPr>
        <p:spPr>
          <a:xfrm rot="5400000">
            <a:off x="5572876" y="2299903"/>
            <a:ext cx="548640" cy="201168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DEDAA-A197-AFFE-DB1E-66BCA7E12700}"/>
              </a:ext>
            </a:extLst>
          </p:cNvPr>
          <p:cNvSpPr txBox="1"/>
          <p:nvPr/>
        </p:nvSpPr>
        <p:spPr>
          <a:xfrm>
            <a:off x="7010400" y="3185396"/>
            <a:ext cx="17299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pol</a:t>
            </a:r>
            <a:r>
              <a:rPr lang="es-ES" sz="2400" dirty="0" err="1"/>
              <a:t>íticas</a:t>
            </a:r>
            <a:br>
              <a:rPr lang="es-ES" sz="2400" dirty="0"/>
            </a:br>
            <a:r>
              <a:rPr lang="es-ES" sz="2400" dirty="0"/>
              <a:t>programas</a:t>
            </a:r>
            <a:br>
              <a:rPr lang="es-ES" sz="2400" dirty="0"/>
            </a:br>
            <a:r>
              <a:rPr lang="es-ES" sz="2400" dirty="0"/>
              <a:t>operaciones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92BEA-0BDE-B60D-16DE-15C5CFEA4B7E}"/>
              </a:ext>
            </a:extLst>
          </p:cNvPr>
          <p:cNvSpPr txBox="1"/>
          <p:nvPr/>
        </p:nvSpPr>
        <p:spPr>
          <a:xfrm>
            <a:off x="381227" y="2105414"/>
            <a:ext cx="26164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“</a:t>
            </a:r>
            <a:r>
              <a:rPr lang="es-ES" sz="2400" dirty="0" err="1"/>
              <a:t>sub-impulsores</a:t>
            </a:r>
            <a:r>
              <a:rPr lang="es-ES" sz="2400" dirty="0"/>
              <a:t>”</a:t>
            </a:r>
          </a:p>
          <a:p>
            <a:pPr algn="ctr"/>
            <a:r>
              <a:rPr lang="es-ES" sz="2400" dirty="0"/>
              <a:t>o</a:t>
            </a:r>
          </a:p>
          <a:p>
            <a:r>
              <a:rPr lang="es-ES" sz="2400" dirty="0"/>
              <a:t>“</a:t>
            </a:r>
            <a:r>
              <a:rPr lang="es-ES" sz="2400" dirty="0" err="1"/>
              <a:t>super-impulsores</a:t>
            </a:r>
            <a:r>
              <a:rPr lang="es-ES" sz="2400" dirty="0"/>
              <a:t>”</a:t>
            </a:r>
            <a:endParaRPr lang="en-US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8EB97D-5924-4486-A0FA-ED031D08A6D2}"/>
              </a:ext>
            </a:extLst>
          </p:cNvPr>
          <p:cNvSpPr/>
          <p:nvPr/>
        </p:nvSpPr>
        <p:spPr>
          <a:xfrm>
            <a:off x="2791851" y="2556275"/>
            <a:ext cx="61548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89A159F9-98BA-200A-DE80-34C6CE3C3005}"/>
              </a:ext>
            </a:extLst>
          </p:cNvPr>
          <p:cNvSpPr/>
          <p:nvPr/>
        </p:nvSpPr>
        <p:spPr>
          <a:xfrm rot="5400000">
            <a:off x="789406" y="4274756"/>
            <a:ext cx="2414068" cy="73152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DB869-1DC0-175F-3333-C7EA1770270F}"/>
              </a:ext>
            </a:extLst>
          </p:cNvPr>
          <p:cNvSpPr txBox="1"/>
          <p:nvPr/>
        </p:nvSpPr>
        <p:spPr>
          <a:xfrm>
            <a:off x="2438400" y="5470742"/>
            <a:ext cx="4414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¿Qué crea los impulsores?</a:t>
            </a: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4CCA5A-841C-B473-3471-7F273AE9AEEC}"/>
              </a:ext>
            </a:extLst>
          </p:cNvPr>
          <p:cNvSpPr txBox="1"/>
          <p:nvPr/>
        </p:nvSpPr>
        <p:spPr>
          <a:xfrm>
            <a:off x="662028" y="575612"/>
            <a:ext cx="3815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Hablamos un poco más de …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349475-5C32-B199-262B-5B1B1A17DC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119" y="1515043"/>
            <a:ext cx="528148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5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 animBg="1"/>
      <p:bldP spid="10" grpId="0" animBg="1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47C101-2D1C-459A-BCA3-33D6C41D6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49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03D4A1-34F5-4934-BC03-2F192F139242}"/>
              </a:ext>
            </a:extLst>
          </p:cNvPr>
          <p:cNvSpPr txBox="1"/>
          <p:nvPr/>
        </p:nvSpPr>
        <p:spPr>
          <a:xfrm>
            <a:off x="2133600" y="1734749"/>
            <a:ext cx="487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Un análisis gringo – no oficial – sobre un problema que tenemos en Centroamérica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A35FC4-D296-4C57-9119-1ABABF3DDB5B}"/>
              </a:ext>
            </a:extLst>
          </p:cNvPr>
          <p:cNvSpPr txBox="1"/>
          <p:nvPr/>
        </p:nvSpPr>
        <p:spPr>
          <a:xfrm>
            <a:off x="1219200" y="3810000"/>
            <a:ext cx="7098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Problema:  ¿Qué hacemos para controlar la migración?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370AAC-45CB-4E5D-9F99-E16773CB5D1B}"/>
              </a:ext>
            </a:extLst>
          </p:cNvPr>
          <p:cNvSpPr txBox="1"/>
          <p:nvPr/>
        </p:nvSpPr>
        <p:spPr>
          <a:xfrm>
            <a:off x="1219200" y="4648200"/>
            <a:ext cx="7382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Proceso analítico:  Entender los impulsores y tendencias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422DB9-959C-4123-AB31-208F19B099A2}"/>
              </a:ext>
            </a:extLst>
          </p:cNvPr>
          <p:cNvGrpSpPr/>
          <p:nvPr/>
        </p:nvGrpSpPr>
        <p:grpSpPr>
          <a:xfrm>
            <a:off x="4419600" y="5142400"/>
            <a:ext cx="4373004" cy="896510"/>
            <a:chOff x="4419600" y="5142400"/>
            <a:chExt cx="4373004" cy="89651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43A3EF6-862C-4D87-8BEE-30FECB2CB49D}"/>
                </a:ext>
              </a:extLst>
            </p:cNvPr>
            <p:cNvSpPr txBox="1"/>
            <p:nvPr/>
          </p:nvSpPr>
          <p:spPr>
            <a:xfrm>
              <a:off x="4419600" y="5638800"/>
              <a:ext cx="18710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noProof="0" dirty="0"/>
                <a:t>causas, factores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F110C72-3F92-4AA5-B531-730D99D43C05}"/>
                </a:ext>
              </a:extLst>
            </p:cNvPr>
            <p:cNvSpPr txBox="1"/>
            <p:nvPr/>
          </p:nvSpPr>
          <p:spPr>
            <a:xfrm>
              <a:off x="6485562" y="5638800"/>
              <a:ext cx="23070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noProof="0" dirty="0"/>
                <a:t>contexto, desarrollo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0BF6A86-571E-4DD5-AF45-9E1F6AA8D9B5}"/>
                </a:ext>
              </a:extLst>
            </p:cNvPr>
            <p:cNvCxnSpPr/>
            <p:nvPr/>
          </p:nvCxnSpPr>
          <p:spPr>
            <a:xfrm flipH="1">
              <a:off x="5364530" y="5142400"/>
              <a:ext cx="457200" cy="52893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1F68A6-B2F4-49F6-B93D-C21C8A1DBBF5}"/>
                </a:ext>
              </a:extLst>
            </p:cNvPr>
            <p:cNvCxnSpPr>
              <a:cxnSpLocks/>
            </p:cNvCxnSpPr>
            <p:nvPr/>
          </p:nvCxnSpPr>
          <p:spPr>
            <a:xfrm>
              <a:off x="7493207" y="5162838"/>
              <a:ext cx="0" cy="47596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28C002D-1CFB-475A-B69E-555760E2B83E}"/>
              </a:ext>
            </a:extLst>
          </p:cNvPr>
          <p:cNvGrpSpPr/>
          <p:nvPr/>
        </p:nvGrpSpPr>
        <p:grpSpPr>
          <a:xfrm>
            <a:off x="1780701" y="5282625"/>
            <a:ext cx="4704862" cy="1194375"/>
            <a:chOff x="1780701" y="5282625"/>
            <a:chExt cx="4704862" cy="1194375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D0B2D0F-694A-4DAC-9ECF-5CA47055F293}"/>
                </a:ext>
              </a:extLst>
            </p:cNvPr>
            <p:cNvSpPr/>
            <p:nvPr/>
          </p:nvSpPr>
          <p:spPr>
            <a:xfrm>
              <a:off x="3962401" y="5486400"/>
              <a:ext cx="2523162" cy="762000"/>
            </a:xfrm>
            <a:prstGeom prst="ellipse">
              <a:avLst/>
            </a:prstGeom>
            <a:noFill/>
            <a:ln w="381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F4D5079-CA4E-4BF0-B26E-381F1A55565D}"/>
                </a:ext>
              </a:extLst>
            </p:cNvPr>
            <p:cNvSpPr txBox="1"/>
            <p:nvPr/>
          </p:nvSpPr>
          <p:spPr>
            <a:xfrm>
              <a:off x="1834029" y="5282625"/>
              <a:ext cx="11448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noProof="0" dirty="0">
                  <a:solidFill>
                    <a:schemeClr val="accent5"/>
                  </a:solidFill>
                </a:rPr>
                <a:t>“</a:t>
              </a:r>
              <a:r>
                <a:rPr lang="es-ES" sz="3200" noProof="0" dirty="0" err="1">
                  <a:solidFill>
                    <a:schemeClr val="accent5"/>
                  </a:solidFill>
                </a:rPr>
                <a:t>Pull</a:t>
              </a:r>
              <a:r>
                <a:rPr lang="es-ES" sz="3200" noProof="0" dirty="0">
                  <a:solidFill>
                    <a:schemeClr val="accent5"/>
                  </a:solidFill>
                </a:rPr>
                <a:t>”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EAE5E0-8B93-42CB-B16F-8E3C5DF59DC8}"/>
                </a:ext>
              </a:extLst>
            </p:cNvPr>
            <p:cNvSpPr txBox="1"/>
            <p:nvPr/>
          </p:nvSpPr>
          <p:spPr>
            <a:xfrm>
              <a:off x="1780701" y="5838855"/>
              <a:ext cx="1340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3200" noProof="0" dirty="0">
                  <a:solidFill>
                    <a:schemeClr val="accent5"/>
                  </a:solidFill>
                </a:rPr>
                <a:t>“</a:t>
              </a:r>
              <a:r>
                <a:rPr lang="es-ES" sz="3200" noProof="0" dirty="0" err="1">
                  <a:solidFill>
                    <a:schemeClr val="accent5"/>
                  </a:solidFill>
                </a:rPr>
                <a:t>Push</a:t>
              </a:r>
              <a:r>
                <a:rPr lang="es-ES" sz="3200" noProof="0" dirty="0">
                  <a:solidFill>
                    <a:schemeClr val="accent5"/>
                  </a:solidFill>
                </a:rPr>
                <a:t>”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27077CF6-C812-4274-A173-DCD0CB06E07A}"/>
                </a:ext>
              </a:extLst>
            </p:cNvPr>
            <p:cNvSpPr/>
            <p:nvPr/>
          </p:nvSpPr>
          <p:spPr>
            <a:xfrm>
              <a:off x="2978894" y="5282625"/>
              <a:ext cx="599439" cy="1194375"/>
            </a:xfrm>
            <a:prstGeom prst="rightBrace">
              <a:avLst>
                <a:gd name="adj1" fmla="val 8333"/>
                <a:gd name="adj2" fmla="val 50860"/>
              </a:avLst>
            </a:prstGeom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" noProof="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88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5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7179318"/>
              </p:ext>
            </p:extLst>
          </p:nvPr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280293"/>
              </p:ext>
            </p:extLst>
          </p:nvPr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0159848"/>
              </p:ext>
            </p:extLst>
          </p:nvPr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9B1E6114-A906-4C07-8BC8-E5417BD0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297" y="7239000"/>
            <a:ext cx="12568594" cy="7765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7B6E1-3416-40CE-8DEB-98D9066BB871}"/>
              </a:ext>
            </a:extLst>
          </p:cNvPr>
          <p:cNvSpPr txBox="1"/>
          <p:nvPr/>
        </p:nvSpPr>
        <p:spPr>
          <a:xfrm rot="21256964">
            <a:off x="2062509" y="270606"/>
            <a:ext cx="207140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BASURA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F426-BD6F-40E9-859E-CA6229B96395}"/>
              </a:ext>
            </a:extLst>
          </p:cNvPr>
          <p:cNvSpPr txBox="1"/>
          <p:nvPr/>
        </p:nvSpPr>
        <p:spPr>
          <a:xfrm rot="249754">
            <a:off x="6053959" y="982989"/>
            <a:ext cx="2814168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FAKE NEWS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F3453-040C-4E1F-8D10-CA28C0FFE2DC}"/>
              </a:ext>
            </a:extLst>
          </p:cNvPr>
          <p:cNvSpPr txBox="1"/>
          <p:nvPr/>
        </p:nvSpPr>
        <p:spPr>
          <a:xfrm>
            <a:off x="1295400" y="3125891"/>
            <a:ext cx="459433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DESINFORMACÍÓN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E3E58-D72F-46E1-903A-81E1D83AD6A8}"/>
              </a:ext>
            </a:extLst>
          </p:cNvPr>
          <p:cNvSpPr txBox="1"/>
          <p:nvPr/>
        </p:nvSpPr>
        <p:spPr>
          <a:xfrm rot="1150077">
            <a:off x="4898424" y="4707890"/>
            <a:ext cx="3804055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MANIPULACIÓN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C2731-639C-4096-983A-1A6F55761130}"/>
              </a:ext>
            </a:extLst>
          </p:cNvPr>
          <p:cNvSpPr txBox="1"/>
          <p:nvPr/>
        </p:nvSpPr>
        <p:spPr>
          <a:xfrm>
            <a:off x="1600200" y="5772205"/>
            <a:ext cx="495206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“ANTI-INTELIGENCIA”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468FB-4883-4CF1-A0D7-01D1352F3E3F}"/>
              </a:ext>
            </a:extLst>
          </p:cNvPr>
          <p:cNvSpPr txBox="1"/>
          <p:nvPr/>
        </p:nvSpPr>
        <p:spPr>
          <a:xfrm rot="210194">
            <a:off x="1761331" y="2038211"/>
            <a:ext cx="697024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noProof="0" dirty="0"/>
              <a:t>«TEORÍAS DE CONSPIRACIÓN»</a:t>
            </a:r>
          </a:p>
        </p:txBody>
      </p:sp>
    </p:spTree>
    <p:extLst>
      <p:ext uri="{BB962C8B-B14F-4D97-AF65-F5344CB8AC3E}">
        <p14:creationId xmlns:p14="http://schemas.microsoft.com/office/powerpoint/2010/main" val="239360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1.1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68944" y="764945"/>
            <a:ext cx="65010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¿Qué factores están IMPULSANDO el fenómeno? </a:t>
            </a:r>
            <a:br>
              <a:rPr lang="es-ES" sz="2400" noProof="0" dirty="0"/>
            </a:br>
            <a:r>
              <a:rPr lang="es-ES" sz="2400" noProof="0" dirty="0"/>
              <a:t> ¿Qué peso de importancia damos a cada uno?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381000" y="2690004"/>
            <a:ext cx="8313093" cy="2382798"/>
            <a:chOff x="540966" y="2482334"/>
            <a:chExt cx="8313093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0545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Pobreza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2143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Geografía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701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Armas de EEUU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718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Élites distantes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Demografía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2621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Falta de cooperación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487194" y="3757600"/>
              <a:ext cx="22124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Instituciones débiles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1106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Sistema educación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960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Maras deportadas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3628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Los cárteles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323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Corrupción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36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noProof="0" dirty="0"/>
                <a:t>  Atributos culturales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04805" y="2428556"/>
            <a:ext cx="8730230" cy="2924364"/>
            <a:chOff x="540966" y="2482334"/>
            <a:chExt cx="8730230" cy="2120276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36139" y="2957227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089616" y="4228542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83251" y="4315774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32913" y="3456726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257288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¿¿CÓMO CAMBIAR??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50222" y="4334830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631119" y="3811179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9444" y="2918998"/>
              <a:ext cx="2620974" cy="267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b="1" noProof="0" dirty="0">
                  <a:solidFill>
                    <a:schemeClr val="accent5"/>
                  </a:solidFill>
                </a:rPr>
                <a:t>Q:  ¿¿CÓMO CAMBIAR??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19462" y="5616231"/>
            <a:ext cx="65610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Los factores que están IMPULSANDO el fenómeno …  </a:t>
            </a:r>
            <a:br>
              <a:rPr lang="es-ES" sz="2000" noProof="0" dirty="0"/>
            </a:br>
            <a:r>
              <a:rPr lang="es-ES" sz="2000" noProof="0" dirty="0"/>
              <a:t>            son los factores que PODRÍAN CAMBIAR el fenómeno.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D6AAE7-285A-2E47-EFFF-C5EE6C50AC35}"/>
              </a:ext>
            </a:extLst>
          </p:cNvPr>
          <p:cNvSpPr txBox="1"/>
          <p:nvPr/>
        </p:nvSpPr>
        <p:spPr>
          <a:xfrm>
            <a:off x="404805" y="5544665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noProof="0" dirty="0"/>
              <a:t>INGREDIENTE SECRETO DEL BUEN ANÁLISIS: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155D9-DD02-89FA-C590-181BB1A1E2EF}"/>
              </a:ext>
            </a:extLst>
          </p:cNvPr>
          <p:cNvSpPr txBox="1"/>
          <p:nvPr/>
        </p:nvSpPr>
        <p:spPr>
          <a:xfrm>
            <a:off x="5774196" y="3710019"/>
            <a:ext cx="2620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noProof="0" dirty="0">
                <a:solidFill>
                  <a:schemeClr val="accent5"/>
                </a:solidFill>
              </a:rPr>
              <a:t>Q:  ¿¿CÓMO CAMBIAR??</a:t>
            </a:r>
          </a:p>
        </p:txBody>
      </p:sp>
      <p:sp useBgFill="1">
        <p:nvSpPr>
          <p:cNvPr id="25" name="TextBox 24">
            <a:extLst>
              <a:ext uri="{FF2B5EF4-FFF2-40B4-BE49-F238E27FC236}">
                <a16:creationId xmlns:a16="http://schemas.microsoft.com/office/drawing/2014/main" id="{5CC6B501-515B-8A9E-B2C5-684A3F56DE6A}"/>
              </a:ext>
            </a:extLst>
          </p:cNvPr>
          <p:cNvSpPr txBox="1"/>
          <p:nvPr/>
        </p:nvSpPr>
        <p:spPr>
          <a:xfrm rot="163800">
            <a:off x="2189547" y="3057322"/>
            <a:ext cx="4561180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274320" tIns="182880" rIns="274320" bIns="182880" rtlCol="0">
            <a:spAutoFit/>
          </a:bodyPr>
          <a:lstStyle/>
          <a:p>
            <a:pPr algn="ctr"/>
            <a:r>
              <a:rPr lang="es-ES" sz="2800" noProof="0" dirty="0"/>
              <a:t>CONSIDERANDO INFORMACIÓN DE TODAS LAS FUENTES DE INFORMACIÓN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94B9E7C-C3A7-D83B-4D4C-B246B43DA67A}"/>
              </a:ext>
            </a:extLst>
          </p:cNvPr>
          <p:cNvSpPr txBox="1"/>
          <p:nvPr/>
        </p:nvSpPr>
        <p:spPr>
          <a:xfrm>
            <a:off x="381000" y="1757383"/>
            <a:ext cx="6468117" cy="46166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r>
              <a:rPr lang="es-ES" sz="2400" noProof="0" dirty="0">
                <a:solidFill>
                  <a:schemeClr val="accent5"/>
                </a:solidFill>
              </a:rPr>
              <a:t>ESPERAMOS QUE EL DECISOR SE PREGUNTE …</a:t>
            </a:r>
          </a:p>
        </p:txBody>
      </p:sp>
    </p:spTree>
    <p:extLst>
      <p:ext uri="{BB962C8B-B14F-4D97-AF65-F5344CB8AC3E}">
        <p14:creationId xmlns:p14="http://schemas.microsoft.com/office/powerpoint/2010/main" val="21375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4" grpId="1"/>
      <p:bldP spid="31" grpId="0"/>
      <p:bldP spid="25" grpId="0" animBg="1"/>
      <p:bldP spid="32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51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930426" y="898098"/>
            <a:ext cx="72831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EL MODELO QUE EL DECISOR NECESITA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0052296"/>
              </p:ext>
            </p:extLst>
          </p:nvPr>
        </p:nvGraphicFramePr>
        <p:xfrm>
          <a:off x="647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2057400" y="2971800"/>
            <a:ext cx="1676400" cy="1981200"/>
            <a:chOff x="2057400" y="2971800"/>
            <a:chExt cx="1676400" cy="19812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noProof="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71800" y="4419600"/>
              <a:ext cx="228600" cy="5334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2590800" y="5137151"/>
            <a:ext cx="63448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Nuestra parte, pero esencial para todo el proceso</a:t>
            </a:r>
          </a:p>
        </p:txBody>
      </p:sp>
    </p:spTree>
    <p:extLst>
      <p:ext uri="{BB962C8B-B14F-4D97-AF65-F5344CB8AC3E}">
        <p14:creationId xmlns:p14="http://schemas.microsoft.com/office/powerpoint/2010/main" val="8426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52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647700" y="932022"/>
            <a:ext cx="8108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EL MODELO QUE NOSOTROS NECESITAMOS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606111"/>
              </p:ext>
            </p:extLst>
          </p:nvPr>
        </p:nvGraphicFramePr>
        <p:xfrm>
          <a:off x="647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9F1A253-907E-F6F5-C814-8CBC2DD63800}"/>
              </a:ext>
            </a:extLst>
          </p:cNvPr>
          <p:cNvSpPr txBox="1"/>
          <p:nvPr/>
        </p:nvSpPr>
        <p:spPr>
          <a:xfrm>
            <a:off x="1981200" y="5341203"/>
            <a:ext cx="48862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noProof="0" dirty="0"/>
              <a:t>Y cada etapa puede ser enriquecida </a:t>
            </a:r>
            <a:br>
              <a:rPr lang="es-ES" sz="2400" noProof="0" dirty="0"/>
            </a:br>
            <a:r>
              <a:rPr lang="es-ES" sz="2400" noProof="0" dirty="0"/>
              <a:t>a través de la colaboración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61CFAAB-6D31-07FD-6DD8-7971BA6C61A7}"/>
              </a:ext>
            </a:extLst>
          </p:cNvPr>
          <p:cNvGrpSpPr/>
          <p:nvPr/>
        </p:nvGrpSpPr>
        <p:grpSpPr>
          <a:xfrm>
            <a:off x="2133600" y="4407372"/>
            <a:ext cx="4938687" cy="933831"/>
            <a:chOff x="2133600" y="4407372"/>
            <a:chExt cx="4938687" cy="933831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5C5252-244F-6886-EA01-28FEFA44585B}"/>
                </a:ext>
              </a:extLst>
            </p:cNvPr>
            <p:cNvCxnSpPr/>
            <p:nvPr/>
          </p:nvCxnSpPr>
          <p:spPr>
            <a:xfrm flipH="1" flipV="1">
              <a:off x="2133600" y="4495800"/>
              <a:ext cx="609600" cy="84540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D14955D-C30D-80E4-3637-A9734DB36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9144" y="4407372"/>
              <a:ext cx="304800" cy="84540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A36BA81-42CA-9089-75C9-95E796E10A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84581" y="4436848"/>
              <a:ext cx="259776" cy="786453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3B3B438-DFD3-6BA2-E1FE-42DA08772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8874" y="4495799"/>
              <a:ext cx="433413" cy="72750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3779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27809" y="83982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noProof="0" dirty="0"/>
              <a:t>¿Qué es “el arte del oficio analítico”?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s-ES" noProof="0" smtClean="0"/>
              <a:t>53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1295400" y="4038600"/>
            <a:ext cx="63246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¿Cómo sirve al decisor y sus intereses?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¿Cómo nos sirve a nosotros analistas y a nuestros intereses?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¿Cómo hace que nuestro trabajo sea más fácil (y más divertido)?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0E7A6F-766F-4459-93B6-9DB4B11FA431}"/>
              </a:ext>
            </a:extLst>
          </p:cNvPr>
          <p:cNvSpPr txBox="1"/>
          <p:nvPr/>
        </p:nvSpPr>
        <p:spPr>
          <a:xfrm>
            <a:off x="999309" y="229335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Pasos conscientes para asegurar, lo más posible, que nuestro análisis sea completa, neutral, transparente, útil.</a:t>
            </a:r>
          </a:p>
        </p:txBody>
      </p:sp>
    </p:spTree>
    <p:extLst>
      <p:ext uri="{BB962C8B-B14F-4D97-AF65-F5344CB8AC3E}">
        <p14:creationId xmlns:p14="http://schemas.microsoft.com/office/powerpoint/2010/main" val="48788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1054B6-52A3-4FFE-8382-73E0BA2504A4}"/>
              </a:ext>
            </a:extLst>
          </p:cNvPr>
          <p:cNvSpPr txBox="1"/>
          <p:nvPr/>
        </p:nvSpPr>
        <p:spPr>
          <a:xfrm>
            <a:off x="3055947" y="335094"/>
            <a:ext cx="3710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“El Arte del Oficio Analítico”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BA75973B-AFBE-47EF-868D-8CE413E37E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012431"/>
              </p:ext>
            </p:extLst>
          </p:nvPr>
        </p:nvGraphicFramePr>
        <p:xfrm>
          <a:off x="-1524000" y="1123622"/>
          <a:ext cx="6096000" cy="5446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6DA1C8C-CADB-41F8-8B28-C26AF067FE01}"/>
              </a:ext>
            </a:extLst>
          </p:cNvPr>
          <p:cNvSpPr txBox="1"/>
          <p:nvPr/>
        </p:nvSpPr>
        <p:spPr>
          <a:xfrm>
            <a:off x="2847067" y="1075292"/>
            <a:ext cx="57878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noProof="0" dirty="0"/>
              <a:t>Definición del problema o pregunta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noProof="0" dirty="0"/>
              <a:t>En palabras neutrales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noProof="0" dirty="0"/>
              <a:t>En vista de los intereses amplios de la entidad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3BF2701-AAC6-4497-AFF6-807871E0AA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9556116"/>
              </p:ext>
            </p:extLst>
          </p:nvPr>
        </p:nvGraphicFramePr>
        <p:xfrm>
          <a:off x="2847067" y="1993654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05734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3038660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Integridad de información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Compilación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Investigación/recolección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Evaluación/validación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Contextualización</a:t>
                      </a:r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53A64E2-AB38-4C2F-AD47-ABCAA95818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2118172"/>
              </p:ext>
            </p:extLst>
          </p:nvPr>
        </p:nvGraphicFramePr>
        <p:xfrm>
          <a:off x="2884817" y="4041387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34983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961017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Análisis de impulsores Y TENDENCIAS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Identificación 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Jerarquización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Evolución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/>
                        <a:t>Interrelación dinámica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DD67FB5-371B-4350-917D-02362F44F0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2322581"/>
              </p:ext>
            </p:extLst>
          </p:nvPr>
        </p:nvGraphicFramePr>
        <p:xfrm>
          <a:off x="2922568" y="2935678"/>
          <a:ext cx="6096000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noProof="0" dirty="0"/>
                        <a:t>Exploración de posible(s) explicación(es)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Identificar posibles faltas en información</a:t>
                      </a:r>
                    </a:p>
                    <a:p>
                      <a:pPr marL="285750" lvl="0" indent="-285750" algn="l" defTabSz="4572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Lanzar proceso científico de probar/invalidar posibilidades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BEA4344-695C-4604-866B-A6E4A953033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683072"/>
              </p:ext>
            </p:extLst>
          </p:nvPr>
        </p:nvGraphicFramePr>
        <p:xfrm>
          <a:off x="2864734" y="4924562"/>
          <a:ext cx="6171501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noProof="0" dirty="0"/>
                        <a:t>Conclusiones con tres (o más) elementos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Más probable  (impulsores como son)</a:t>
                      </a:r>
                    </a:p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Menos probable (impulsores cambian)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3"/>
                      </a:pPr>
                      <a:r>
                        <a:rPr lang="es-ES" sz="1400" kern="1200" noProof="0" dirty="0"/>
                        <a:t>“</a:t>
                      </a:r>
                      <a:r>
                        <a:rPr lang="es-ES" sz="1400" kern="1200" noProof="0" dirty="0" err="1"/>
                        <a:t>Wildcards</a:t>
                      </a:r>
                      <a:r>
                        <a:rPr lang="es-ES" sz="1400" kern="1200" noProof="0" dirty="0"/>
                        <a:t>” u otro resultado de </a:t>
                      </a:r>
                      <a:r>
                        <a:rPr lang="es-ES" sz="1400" kern="1200" noProof="0" dirty="0" err="1"/>
                        <a:t>brainstorming</a:t>
                      </a:r>
                      <a:endParaRPr lang="es-ES" sz="1400" kern="12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8BB3FACF-BADB-43C4-A480-F1111DE692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996796"/>
              </p:ext>
            </p:extLst>
          </p:nvPr>
        </p:nvGraphicFramePr>
        <p:xfrm>
          <a:off x="2809316" y="5927220"/>
          <a:ext cx="6171501" cy="6756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9466">
                  <a:extLst>
                    <a:ext uri="{9D8B030D-6E8A-4147-A177-3AD203B41FA5}">
                      <a16:colId xmlns:a16="http://schemas.microsoft.com/office/drawing/2014/main" val="118689425"/>
                    </a:ext>
                  </a:extLst>
                </a:gridCol>
                <a:gridCol w="2712035">
                  <a:extLst>
                    <a:ext uri="{9D8B030D-6E8A-4147-A177-3AD203B41FA5}">
                      <a16:colId xmlns:a16="http://schemas.microsoft.com/office/drawing/2014/main" val="3545002158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s-ES" sz="1400" b="1" i="0" noProof="0" dirty="0"/>
                        <a:t>Discusión de consecuencias para la entidad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400" noProof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7094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/>
                      </a:pPr>
                      <a:r>
                        <a:rPr lang="es-ES" sz="1400" kern="1200" noProof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Corto y largo plazo</a:t>
                      </a:r>
                      <a:endParaRPr lang="es-E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 algn="l" defTabSz="457200" rtl="0" eaLnBrk="1" latinLnBrk="0" hangingPunct="1">
                        <a:buFont typeface="+mj-lt"/>
                        <a:buAutoNum type="arabicPeriod" startAt="2"/>
                      </a:pPr>
                      <a:r>
                        <a:rPr lang="es-ES" sz="1400" kern="1200" noProof="0" dirty="0"/>
                        <a:t>Intereses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2747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81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E8D2FE09-9B28-4251-B647-197B57E1B6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98B6265-559C-427B-B5FA-56BCC3AA14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039A94FF-EEBE-4737-989B-7B80BE7008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377A2389-A58A-4BB4-B27A-C4C94F4AC1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6602BD24-16A6-434C-8D74-A4923319C2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84B9FC9-3C5C-4C1B-A8C7-097862933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B233A3BD-B969-4265-A972-CF2111461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ADCC7023-940A-4D99-8EF8-D15C822CAE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323281E-F8E0-45F7-9EC3-E38C7CEC6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graphicEl>
                                              <a:dgm id="{C20D208B-E726-4F39-A52F-D94146413C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0CB1A9B5-D535-4EA9-965B-4F8AADDA9F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19C76B-5253-438C-91B2-FAE9951BD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9400" y="5543550"/>
            <a:ext cx="2057400" cy="273844"/>
          </a:xfrm>
        </p:spPr>
        <p:txBody>
          <a:bodyPr/>
          <a:lstStyle/>
          <a:p>
            <a:fld id="{C4F85062-4662-4D6B-BB38-DB7C890070DF}" type="slidenum">
              <a:rPr lang="en-US" smtClean="0"/>
              <a:t>55</a:t>
            </a:fld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461E29E-C118-48F5-8A3B-A64A3C39ED83}"/>
              </a:ext>
            </a:extLst>
          </p:cNvPr>
          <p:cNvSpPr/>
          <p:nvPr/>
        </p:nvSpPr>
        <p:spPr>
          <a:xfrm>
            <a:off x="2686050" y="1543050"/>
            <a:ext cx="3943350" cy="348615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ACD4BE-1A97-492C-B18B-705E2B5A58EC}"/>
              </a:ext>
            </a:extLst>
          </p:cNvPr>
          <p:cNvSpPr txBox="1"/>
          <p:nvPr/>
        </p:nvSpPr>
        <p:spPr>
          <a:xfrm>
            <a:off x="2823712" y="1780996"/>
            <a:ext cx="240322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No es </a:t>
            </a:r>
            <a:r>
              <a:rPr lang="en-US" sz="2100" dirty="0" err="1"/>
              <a:t>proceso</a:t>
            </a:r>
            <a:r>
              <a:rPr lang="en-US" sz="2100" dirty="0"/>
              <a:t> lineal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923D618-A471-402A-A619-224249D8A52B}"/>
              </a:ext>
            </a:extLst>
          </p:cNvPr>
          <p:cNvCxnSpPr>
            <a:cxnSpLocks/>
          </p:cNvCxnSpPr>
          <p:nvPr/>
        </p:nvCxnSpPr>
        <p:spPr>
          <a:xfrm>
            <a:off x="3169457" y="2857500"/>
            <a:ext cx="29146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coil spring, metalware&#10;&#10;Description automatically generated">
            <a:extLst>
              <a:ext uri="{FF2B5EF4-FFF2-40B4-BE49-F238E27FC236}">
                <a16:creationId xmlns:a16="http://schemas.microsoft.com/office/drawing/2014/main" id="{D322FBB5-58EE-4089-A6C7-F097219D3D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3121" r="61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617" r="35342"/>
          <a:stretch/>
        </p:blipFill>
        <p:spPr>
          <a:xfrm rot="16200000">
            <a:off x="4194812" y="2074187"/>
            <a:ext cx="1097280" cy="4114801"/>
          </a:xfrm>
          <a:prstGeom prst="rect">
            <a:avLst/>
          </a:prstGeom>
        </p:spPr>
      </p:pic>
      <p:pic>
        <p:nvPicPr>
          <p:cNvPr id="16" name="Graphic 15" descr="Add with solid fill">
            <a:extLst>
              <a:ext uri="{FF2B5EF4-FFF2-40B4-BE49-F238E27FC236}">
                <a16:creationId xmlns:a16="http://schemas.microsoft.com/office/drawing/2014/main" id="{CB565699-67F4-4D08-A69F-8EFB6AE8D6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458002">
            <a:off x="4152726" y="2400358"/>
            <a:ext cx="872354" cy="87235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E9F94D-655A-40DD-9AF5-7412428E11E6}"/>
              </a:ext>
            </a:extLst>
          </p:cNvPr>
          <p:cNvSpPr txBox="1"/>
          <p:nvPr/>
        </p:nvSpPr>
        <p:spPr>
          <a:xfrm>
            <a:off x="5050975" y="1763023"/>
            <a:ext cx="17160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dirty="0"/>
              <a:t>, </a:t>
            </a:r>
            <a:r>
              <a:rPr lang="en-US" sz="2100" dirty="0" err="1"/>
              <a:t>sino</a:t>
            </a:r>
            <a:r>
              <a:rPr lang="en-US" sz="2100" dirty="0"/>
              <a:t> </a:t>
            </a:r>
            <a:r>
              <a:rPr lang="en-US" sz="2100" dirty="0" err="1"/>
              <a:t>espiral</a:t>
            </a:r>
            <a:r>
              <a:rPr lang="en-US" sz="2100" dirty="0"/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67B59D-F828-530F-DBF9-5793098DDC52}"/>
              </a:ext>
            </a:extLst>
          </p:cNvPr>
          <p:cNvSpPr txBox="1"/>
          <p:nvPr/>
        </p:nvSpPr>
        <p:spPr>
          <a:xfrm>
            <a:off x="762000" y="608744"/>
            <a:ext cx="38824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Te habrás dado cuenta que …</a:t>
            </a:r>
          </a:p>
        </p:txBody>
      </p:sp>
    </p:spTree>
    <p:extLst>
      <p:ext uri="{BB962C8B-B14F-4D97-AF65-F5344CB8AC3E}">
        <p14:creationId xmlns:p14="http://schemas.microsoft.com/office/powerpoint/2010/main" val="16371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422C4C-9CD6-8347-28CC-9C7F70E95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AF77F3-5456-B12A-78D1-97FA53512DEA}"/>
              </a:ext>
            </a:extLst>
          </p:cNvPr>
          <p:cNvSpPr txBox="1"/>
          <p:nvPr/>
        </p:nvSpPr>
        <p:spPr>
          <a:xfrm>
            <a:off x="838200" y="838200"/>
            <a:ext cx="5989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dirty="0"/>
              <a:t>Una vez que has identificado los impulsores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A482F6-9CD7-7C85-4986-D783F017F201}"/>
              </a:ext>
            </a:extLst>
          </p:cNvPr>
          <p:cNvSpPr txBox="1"/>
          <p:nvPr/>
        </p:nvSpPr>
        <p:spPr>
          <a:xfrm>
            <a:off x="932284" y="1637198"/>
            <a:ext cx="72369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analizas sus tendencias </a:t>
            </a:r>
          </a:p>
          <a:p>
            <a:r>
              <a:rPr lang="es-ES_tradnl" sz="2000" dirty="0"/>
              <a:t>			o “corrientes” o “</a:t>
            </a:r>
            <a:r>
              <a:rPr lang="es-ES_tradnl" sz="2000" dirty="0" err="1"/>
              <a:t>trends</a:t>
            </a:r>
            <a:r>
              <a:rPr lang="es-ES_tradnl" sz="2000" dirty="0"/>
              <a:t>” </a:t>
            </a:r>
          </a:p>
          <a:p>
            <a:r>
              <a:rPr lang="es-ES_tradnl" sz="2000" dirty="0"/>
              <a:t>						o su “comportamiento” como impulsor.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F04903-CA2B-B310-BF12-82C8A649272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402" y="3048000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208D64-D0FD-2C2C-C433-B5EDF245CC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340402" y="4651415"/>
            <a:ext cx="1828800" cy="1828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D97812-44CB-8733-1166-1210564232B6}"/>
              </a:ext>
            </a:extLst>
          </p:cNvPr>
          <p:cNvSpPr txBox="1"/>
          <p:nvPr/>
        </p:nvSpPr>
        <p:spPr>
          <a:xfrm>
            <a:off x="2938193" y="3481560"/>
            <a:ext cx="33337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Normalmente según dos ejes:</a:t>
            </a:r>
          </a:p>
          <a:p>
            <a:endParaRPr lang="es-ES_tradnl" sz="2000" dirty="0"/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2000" dirty="0"/>
              <a:t>Más/menos fuerte como impulsor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000" dirty="0"/>
              <a:t>Contribuye más/menos a resolución del problema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9CA02D-D738-F230-CC99-E3B8B9FF5D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798" y="2920663"/>
            <a:ext cx="1828800" cy="1828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E29609-7EC5-43C8-3E7F-89CB0D808B2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3137" y1="33725" x2="29412" y2="28235"/>
                        <a14:foregroundMark x1="29020" y1="80392" x2="33333" y2="8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74798" y="4524078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645913-DA66-400E-B3BE-978123C9BBAD}"/>
              </a:ext>
            </a:extLst>
          </p:cNvPr>
          <p:cNvSpPr txBox="1"/>
          <p:nvPr/>
        </p:nvSpPr>
        <p:spPr>
          <a:xfrm>
            <a:off x="1219200" y="1066800"/>
            <a:ext cx="2198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Ya </a:t>
            </a:r>
            <a:r>
              <a:rPr lang="en-US" sz="3200" dirty="0" err="1"/>
              <a:t>tienes</a:t>
            </a:r>
            <a:r>
              <a:rPr lang="en-US" sz="3200" dirty="0"/>
              <a:t>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C26D25-5DAC-4ADE-B84C-C0ABFC7CB190}"/>
              </a:ext>
            </a:extLst>
          </p:cNvPr>
          <p:cNvSpPr txBox="1"/>
          <p:nvPr/>
        </p:nvSpPr>
        <p:spPr>
          <a:xfrm>
            <a:off x="2057400" y="2133600"/>
            <a:ext cx="371518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800" dirty="0"/>
              <a:t>¿Tema?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</a:t>
            </a:r>
            <a:r>
              <a:rPr lang="es-ES" sz="2800" dirty="0" err="1"/>
              <a:t>Tésis</a:t>
            </a:r>
            <a:r>
              <a:rPr lang="es-ES" sz="2800" dirty="0"/>
              <a:t>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¿Hechos básicos?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¿Impulsores?</a:t>
            </a:r>
          </a:p>
          <a:p>
            <a:pPr>
              <a:spcAft>
                <a:spcPts val="1200"/>
              </a:spcAft>
            </a:pPr>
            <a:r>
              <a:rPr lang="es-ES" sz="2800" dirty="0"/>
              <a:t>¿Tendencias/corrientes?</a:t>
            </a:r>
            <a:endParaRPr lang="en-US" sz="2800" dirty="0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DE6D7951-5957-4D25-80D0-D0B8AEBA6B36}"/>
              </a:ext>
            </a:extLst>
          </p:cNvPr>
          <p:cNvSpPr/>
          <p:nvPr/>
        </p:nvSpPr>
        <p:spPr>
          <a:xfrm>
            <a:off x="3706940" y="56388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37D58-BC25-461C-AD1D-B70E7289D6A3}"/>
              </a:ext>
            </a:extLst>
          </p:cNvPr>
          <p:cNvSpPr txBox="1"/>
          <p:nvPr/>
        </p:nvSpPr>
        <p:spPr>
          <a:xfrm>
            <a:off x="6172200" y="5715000"/>
            <a:ext cx="1571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Próxima etapa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79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CAE3F2-E6B7-4004-9882-7AE4BC4D4930}"/>
              </a:ext>
            </a:extLst>
          </p:cNvPr>
          <p:cNvSpPr txBox="1"/>
          <p:nvPr/>
        </p:nvSpPr>
        <p:spPr>
          <a:xfrm>
            <a:off x="1219200" y="10668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1752600" y="2514600"/>
            <a:ext cx="6629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va a pasar a corto, mediano, largo plazo?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¿En qué impulsores (y sus tendencias) se basa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¿Cuánta confianza tenemos en este escenario?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¿Qué nivel de probabilidad le designamos?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6324600" y="5688925"/>
            <a:ext cx="1447800" cy="3048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68921" y="1498180"/>
            <a:ext cx="4654437" cy="4436001"/>
            <a:chOff x="168920" y="1498179"/>
            <a:chExt cx="4654437" cy="443600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77545" y="2149170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457199" y="4601023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526374" y="3616245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168920" y="2841560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965548" y="5472515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Principal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6207456" y="1650451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800" dirty="0">
                <a:solidFill>
                  <a:schemeClr val="bg1"/>
                </a:solidFill>
              </a:rPr>
              <a:t>Principal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2936547" y="1759790"/>
            <a:ext cx="3388055" cy="3726613"/>
            <a:chOff x="2936545" y="1759788"/>
            <a:chExt cx="3388055" cy="372661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  <a:stCxn id="2" idx="3"/>
            </p:cNvCxnSpPr>
            <p:nvPr/>
          </p:nvCxnSpPr>
          <p:spPr>
            <a:xfrm>
              <a:off x="4823357" y="1759788"/>
              <a:ext cx="481265" cy="1361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085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09F865-9481-2E2E-9B65-E40091F80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6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BE185-7A98-CF0D-900A-E800DE23328F}"/>
              </a:ext>
            </a:extLst>
          </p:cNvPr>
          <p:cNvSpPr txBox="1"/>
          <p:nvPr/>
        </p:nvSpPr>
        <p:spPr>
          <a:xfrm>
            <a:off x="1203093" y="37962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55A15C-8918-5BF8-3248-E46AF73661F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797" y="1167768"/>
            <a:ext cx="8193271" cy="5189849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1B8DAFB-78F5-DD5E-394D-C20C6856B2F0}"/>
              </a:ext>
            </a:extLst>
          </p:cNvPr>
          <p:cNvSpPr/>
          <p:nvPr/>
        </p:nvSpPr>
        <p:spPr>
          <a:xfrm>
            <a:off x="7615451" y="3377821"/>
            <a:ext cx="252483" cy="218364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3C90670-4D8D-7937-D106-C5FC4573D7BC}"/>
              </a:ext>
            </a:extLst>
          </p:cNvPr>
          <p:cNvSpPr/>
          <p:nvPr/>
        </p:nvSpPr>
        <p:spPr>
          <a:xfrm>
            <a:off x="7282218" y="3059819"/>
            <a:ext cx="981502" cy="848868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4C0CC81-0A3A-3664-7643-B88F96BDFCCA}"/>
              </a:ext>
            </a:extLst>
          </p:cNvPr>
          <p:cNvSpPr/>
          <p:nvPr/>
        </p:nvSpPr>
        <p:spPr>
          <a:xfrm>
            <a:off x="5527527" y="1454454"/>
            <a:ext cx="4566129" cy="39490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E3C2D8-2645-14A1-B8F0-D1421D0141FB}"/>
              </a:ext>
            </a:extLst>
          </p:cNvPr>
          <p:cNvSpPr txBox="1"/>
          <p:nvPr/>
        </p:nvSpPr>
        <p:spPr>
          <a:xfrm>
            <a:off x="1203093" y="1958216"/>
            <a:ext cx="293541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Tres meses …</a:t>
            </a:r>
          </a:p>
          <a:p>
            <a:pPr lvl="1"/>
            <a:r>
              <a:rPr lang="es-ES" sz="2800" noProof="0" dirty="0"/>
              <a:t>Nacionalismo</a:t>
            </a:r>
          </a:p>
          <a:p>
            <a:pPr lvl="1"/>
            <a:r>
              <a:rPr lang="es-ES" sz="2800" noProof="0" dirty="0"/>
              <a:t>Seguridad</a:t>
            </a:r>
          </a:p>
          <a:p>
            <a:pPr lvl="1"/>
            <a:r>
              <a:rPr lang="es-ES" sz="2800" noProof="0" dirty="0"/>
              <a:t>Economía</a:t>
            </a:r>
          </a:p>
          <a:p>
            <a:pPr lvl="1"/>
            <a:r>
              <a:rPr lang="es-ES" sz="2800" noProof="0" dirty="0"/>
              <a:t>Cohesión social</a:t>
            </a:r>
          </a:p>
          <a:p>
            <a:pPr lvl="1"/>
            <a:r>
              <a:rPr lang="es-ES" sz="2800" noProof="0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280380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50"/>
                            </p:stCondLst>
                            <p:childTnLst>
                              <p:par>
                                <p:cTn id="8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250"/>
                            </p:stCondLst>
                            <p:childTnLst>
                              <p:par>
                                <p:cTn id="12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750"/>
                            </p:stCondLst>
                            <p:childTnLst>
                              <p:par>
                                <p:cTn id="1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7" grpId="0" animBg="1"/>
      <p:bldP spid="7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296F2-2ECA-9191-EE88-FA326336A7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617A4B-3BE0-56F8-F224-0BB3A6F0A864}"/>
              </a:ext>
            </a:extLst>
          </p:cNvPr>
          <p:cNvSpPr txBox="1"/>
          <p:nvPr/>
        </p:nvSpPr>
        <p:spPr>
          <a:xfrm>
            <a:off x="1260822" y="2752805"/>
            <a:ext cx="70780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pasa si estamos equivocados con los impulsores?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41E08013-3409-053B-152A-FB1E2FD0F916}"/>
              </a:ext>
            </a:extLst>
          </p:cNvPr>
          <p:cNvSpPr/>
          <p:nvPr/>
        </p:nvSpPr>
        <p:spPr>
          <a:xfrm>
            <a:off x="5410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033D6E-2FA8-01CA-6ABF-A4851D9EFD30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</p:spTree>
    <p:extLst>
      <p:ext uri="{BB962C8B-B14F-4D97-AF65-F5344CB8AC3E}">
        <p14:creationId xmlns:p14="http://schemas.microsoft.com/office/powerpoint/2010/main" val="2748166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6C777E7-293C-465E-8145-75769405EEE1}"/>
              </a:ext>
            </a:extLst>
          </p:cNvPr>
          <p:cNvSpPr txBox="1"/>
          <p:nvPr/>
        </p:nvSpPr>
        <p:spPr>
          <a:xfrm>
            <a:off x="1752600" y="2514600"/>
            <a:ext cx="459119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¿Qué es, y qué nos aporta?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desarrollamos?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asignamos su probabilidad?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¿Cómo lo presentamos?</a:t>
            </a:r>
            <a:endParaRPr lang="en-US" sz="2400" dirty="0"/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D21E9D32-2A39-4EDC-83B2-96FBB8176637}"/>
              </a:ext>
            </a:extLst>
          </p:cNvPr>
          <p:cNvSpPr/>
          <p:nvPr/>
        </p:nvSpPr>
        <p:spPr>
          <a:xfrm>
            <a:off x="5410200" y="5562600"/>
            <a:ext cx="2209800" cy="4572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ED196-8542-469E-B909-E39E420AADA2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E57BD4-0A70-A9FE-ACB2-FF362C27BB91}"/>
              </a:ext>
            </a:extLst>
          </p:cNvPr>
          <p:cNvGrpSpPr/>
          <p:nvPr/>
        </p:nvGrpSpPr>
        <p:grpSpPr>
          <a:xfrm>
            <a:off x="2362200" y="1219200"/>
            <a:ext cx="3048000" cy="1295400"/>
            <a:chOff x="2362200" y="1219200"/>
            <a:chExt cx="3048000" cy="1295400"/>
          </a:xfrm>
        </p:grpSpPr>
        <p:sp>
          <p:nvSpPr>
            <p:cNvPr id="4" name="Right Brace 3">
              <a:extLst>
                <a:ext uri="{FF2B5EF4-FFF2-40B4-BE49-F238E27FC236}">
                  <a16:creationId xmlns:a16="http://schemas.microsoft.com/office/drawing/2014/main" id="{846595EF-FFFF-B30C-2528-96F6DFB579A7}"/>
                </a:ext>
              </a:extLst>
            </p:cNvPr>
            <p:cNvSpPr/>
            <p:nvPr/>
          </p:nvSpPr>
          <p:spPr>
            <a:xfrm rot="5400000">
              <a:off x="3695700" y="-114300"/>
              <a:ext cx="381000" cy="3048000"/>
            </a:xfrm>
            <a:prstGeom prst="rightBrace">
              <a:avLst>
                <a:gd name="adj1" fmla="val 8333"/>
                <a:gd name="adj2" fmla="val 50139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33B21FE5-EA37-3B35-9F44-D50ACB150570}"/>
                </a:ext>
              </a:extLst>
            </p:cNvPr>
            <p:cNvCxnSpPr>
              <a:cxnSpLocks/>
            </p:cNvCxnSpPr>
            <p:nvPr/>
          </p:nvCxnSpPr>
          <p:spPr>
            <a:xfrm>
              <a:off x="3886200" y="1600200"/>
              <a:ext cx="0" cy="9144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09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42371" y="1498180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849772" y="4581450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210039" y="1973193"/>
            <a:ext cx="2520289" cy="3748511"/>
            <a:chOff x="2936545" y="1737891"/>
            <a:chExt cx="2520289" cy="374851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443424" y="1737891"/>
              <a:ext cx="1013410" cy="83016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816145"/>
              <a:ext cx="18902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3871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42371" y="1498180"/>
            <a:ext cx="4855523" cy="4538977"/>
            <a:chOff x="142369" y="1498179"/>
            <a:chExt cx="4855523" cy="45389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42899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impulsor y tendencia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954044" y="2276819"/>
              <a:ext cx="28392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impulsor y tendencia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88412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impulsor y tendencia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142369" y="3765192"/>
              <a:ext cx="25571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impulsor y tendencia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94133" y="2964466"/>
              <a:ext cx="28280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impulsor y tendencia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273796" y="5575491"/>
              <a:ext cx="372409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impulsor y tendencia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33400" y="53424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/>
              <a:t>Creando</a:t>
            </a:r>
            <a:r>
              <a:rPr lang="en-US" sz="2800" dirty="0"/>
              <a:t> el </a:t>
            </a:r>
            <a:r>
              <a:rPr lang="en-US" sz="2800" dirty="0" err="1"/>
              <a:t>Escenario</a:t>
            </a:r>
            <a:r>
              <a:rPr lang="en-US" sz="2800" dirty="0"/>
              <a:t> Alternativo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6169688" y="3856204"/>
            <a:ext cx="25555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6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600" dirty="0">
                <a:solidFill>
                  <a:schemeClr val="bg1"/>
                </a:solidFill>
              </a:rPr>
              <a:t>Alternativo</a:t>
            </a:r>
            <a:endParaRPr lang="en-US" sz="26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210039" y="1847983"/>
            <a:ext cx="2733561" cy="3873721"/>
            <a:chOff x="2936545" y="1612681"/>
            <a:chExt cx="2733561" cy="3873721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43424" y="1612681"/>
              <a:ext cx="1226682" cy="12521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603308" y="2477643"/>
              <a:ext cx="629918" cy="52299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>
              <a:off x="3660731" y="3865604"/>
              <a:ext cx="1397877" cy="3127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3620902"/>
              <a:ext cx="2327145" cy="119524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5236082"/>
              <a:ext cx="732434" cy="25032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936545" y="3048819"/>
              <a:ext cx="2122063" cy="60549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7699BCB-9CDE-E510-7923-F6B9C4E1A086}"/>
              </a:ext>
            </a:extLst>
          </p:cNvPr>
          <p:cNvSpPr txBox="1"/>
          <p:nvPr/>
        </p:nvSpPr>
        <p:spPr>
          <a:xfrm>
            <a:off x="6187273" y="1138572"/>
            <a:ext cx="2218043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_tradnl" sz="2400" dirty="0"/>
              <a:t>O MÁS COMÚN</a:t>
            </a:r>
          </a:p>
        </p:txBody>
      </p:sp>
    </p:spTree>
    <p:extLst>
      <p:ext uri="{BB962C8B-B14F-4D97-AF65-F5344CB8AC3E}">
        <p14:creationId xmlns:p14="http://schemas.microsoft.com/office/powerpoint/2010/main" val="35287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818D32-6D6F-9EB0-507D-06E396A48CBA}"/>
              </a:ext>
            </a:extLst>
          </p:cNvPr>
          <p:cNvSpPr txBox="1"/>
          <p:nvPr/>
        </p:nvSpPr>
        <p:spPr>
          <a:xfrm>
            <a:off x="2895600" y="2905780"/>
            <a:ext cx="31217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Veamos un Ejemplo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034285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180470" y="1980885"/>
            <a:ext cx="4446095" cy="3489366"/>
            <a:chOff x="49959" y="1498179"/>
            <a:chExt cx="5928124" cy="46524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583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798592" y="2095088"/>
            <a:ext cx="1802358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1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100" dirty="0">
                <a:solidFill>
                  <a:schemeClr val="bg1"/>
                </a:solidFill>
              </a:rPr>
              <a:t>Principal</a:t>
            </a:r>
            <a:endParaRPr lang="en-US" sz="21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3345410" y="2196825"/>
            <a:ext cx="2541041" cy="2775227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6882" y="2299835"/>
              <a:ext cx="1137739" cy="11394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FFF3F90-9499-4CAC-88DC-B1D8F2BFFABA}"/>
              </a:ext>
            </a:extLst>
          </p:cNvPr>
          <p:cNvSpPr txBox="1"/>
          <p:nvPr/>
        </p:nvSpPr>
        <p:spPr>
          <a:xfrm>
            <a:off x="6156945" y="3560446"/>
            <a:ext cx="1531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s-ES" dirty="0"/>
              <a:t>Seguirá empeorando</a:t>
            </a:r>
            <a:r>
              <a:rPr lang="en-US" dirty="0"/>
              <a:t>”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68C362A4-2980-4753-8E8B-CE38EC39D00F}"/>
              </a:ext>
            </a:extLst>
          </p:cNvPr>
          <p:cNvSpPr/>
          <p:nvPr/>
        </p:nvSpPr>
        <p:spPr>
          <a:xfrm>
            <a:off x="6477633" y="2940189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84034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7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5915137" y="3467473"/>
            <a:ext cx="1996952" cy="796871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Escenario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Alternativo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3068694" y="2203014"/>
            <a:ext cx="2824238" cy="2805572"/>
            <a:chOff x="2567592" y="1794350"/>
            <a:chExt cx="3765650" cy="3740762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595577"/>
              <a:ext cx="1200789" cy="36591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83200" y="4841543"/>
              <a:ext cx="1050042" cy="69356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0609B01-34BF-4AAA-9173-28E46CEEDB67}"/>
              </a:ext>
            </a:extLst>
          </p:cNvPr>
          <p:cNvSpPr txBox="1"/>
          <p:nvPr/>
        </p:nvSpPr>
        <p:spPr>
          <a:xfrm>
            <a:off x="6355530" y="5012438"/>
            <a:ext cx="1531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</a:t>
            </a:r>
            <a:r>
              <a:rPr lang="en-US" dirty="0" err="1"/>
              <a:t>Disminuirá</a:t>
            </a:r>
            <a:r>
              <a:rPr lang="en-US" dirty="0"/>
              <a:t>”</a:t>
            </a:r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954D2121-A49A-4F96-93CE-152E42366161}"/>
              </a:ext>
            </a:extLst>
          </p:cNvPr>
          <p:cNvSpPr/>
          <p:nvPr/>
        </p:nvSpPr>
        <p:spPr>
          <a:xfrm>
            <a:off x="6763383" y="4503647"/>
            <a:ext cx="449821" cy="440580"/>
          </a:xfrm>
          <a:prstGeom prst="downArrow">
            <a:avLst/>
          </a:prstGeom>
          <a:solidFill>
            <a:srgbClr val="E6B9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C500B53-413F-4E16-8E01-A5ECBDEBE686}"/>
              </a:ext>
            </a:extLst>
          </p:cNvPr>
          <p:cNvGrpSpPr/>
          <p:nvPr/>
        </p:nvGrpSpPr>
        <p:grpSpPr>
          <a:xfrm>
            <a:off x="1180470" y="1980885"/>
            <a:ext cx="4446095" cy="3489366"/>
            <a:chOff x="49959" y="1498179"/>
            <a:chExt cx="5928124" cy="4652488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38E593F-CE88-4BBB-AEB8-5B08853AA8ED}"/>
                </a:ext>
              </a:extLst>
            </p:cNvPr>
            <p:cNvSpPr txBox="1"/>
            <p:nvPr/>
          </p:nvSpPr>
          <p:spPr>
            <a:xfrm>
              <a:off x="533400" y="1498179"/>
              <a:ext cx="3094949" cy="69762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corrupción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C36F4BE-2572-40A4-9FED-0C225ADFBA63}"/>
                </a:ext>
              </a:extLst>
            </p:cNvPr>
            <p:cNvSpPr/>
            <p:nvPr/>
          </p:nvSpPr>
          <p:spPr>
            <a:xfrm>
              <a:off x="2011678" y="2270759"/>
              <a:ext cx="175945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violencia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2750286-7A23-418D-B864-8BE76337672A}"/>
                </a:ext>
              </a:extLst>
            </p:cNvPr>
            <p:cNvSpPr/>
            <p:nvPr/>
          </p:nvSpPr>
          <p:spPr>
            <a:xfrm>
              <a:off x="685800" y="4596365"/>
              <a:ext cx="2190428" cy="7797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demografía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 useBgFill="1">
          <p:nvSpPr>
            <p:cNvPr id="34" name="Rectangle 33">
              <a:extLst>
                <a:ext uri="{FF2B5EF4-FFF2-40B4-BE49-F238E27FC236}">
                  <a16:creationId xmlns:a16="http://schemas.microsoft.com/office/drawing/2014/main" id="{ED3D2DD7-5B79-4831-981A-4E85DCFA0A31}"/>
                </a:ext>
              </a:extLst>
            </p:cNvPr>
            <p:cNvSpPr/>
            <p:nvPr/>
          </p:nvSpPr>
          <p:spPr>
            <a:xfrm>
              <a:off x="49959" y="3604260"/>
              <a:ext cx="3886199" cy="7797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gobierno débil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791C609-D254-4FD4-BDB9-FE114CAEAB9B}"/>
                </a:ext>
              </a:extLst>
            </p:cNvPr>
            <p:cNvSpPr/>
            <p:nvPr/>
          </p:nvSpPr>
          <p:spPr>
            <a:xfrm>
              <a:off x="457200" y="2841560"/>
              <a:ext cx="1626941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/>
                <a:t>pobreza</a:t>
              </a:r>
              <a:endParaRPr lang="en-US" sz="24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A0DB9F4-4128-4473-B4FC-D2D82B2B0749}"/>
                </a:ext>
              </a:extLst>
            </p:cNvPr>
            <p:cNvSpPr/>
            <p:nvPr/>
          </p:nvSpPr>
          <p:spPr>
            <a:xfrm>
              <a:off x="1316125" y="5535114"/>
              <a:ext cx="4661958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“Luz verde” en EE.UU.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 useBgFill="1">
        <p:nvSpPr>
          <p:cNvPr id="8" name="TextBox 7">
            <a:extLst>
              <a:ext uri="{FF2B5EF4-FFF2-40B4-BE49-F238E27FC236}">
                <a16:creationId xmlns:a16="http://schemas.microsoft.com/office/drawing/2014/main" id="{CCAE7723-FA30-441D-B3F1-A1BFC76FC2F0}"/>
              </a:ext>
            </a:extLst>
          </p:cNvPr>
          <p:cNvSpPr txBox="1"/>
          <p:nvPr/>
        </p:nvSpPr>
        <p:spPr>
          <a:xfrm>
            <a:off x="5915137" y="1808148"/>
            <a:ext cx="3020956" cy="1061829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 lIns="274320" tIns="205740" rIns="274320" bIns="205740" rtlCol="0">
            <a:spAutoFit/>
          </a:bodyPr>
          <a:lstStyle/>
          <a:p>
            <a:pPr algn="ctr"/>
            <a:r>
              <a:rPr lang="es-ES" sz="2100" dirty="0"/>
              <a:t>¿Cómo entiende esto un decisor?</a:t>
            </a:r>
            <a:endParaRPr lang="en-US" sz="21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E787F-C3A0-9167-7BFA-9E22526F5B5C}"/>
              </a:ext>
            </a:extLst>
          </p:cNvPr>
          <p:cNvSpPr txBox="1"/>
          <p:nvPr/>
        </p:nvSpPr>
        <p:spPr>
          <a:xfrm>
            <a:off x="583374" y="784594"/>
            <a:ext cx="661035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EJEMPLO</a:t>
            </a:r>
            <a:r>
              <a:rPr lang="en-US" sz="2100" dirty="0"/>
              <a:t>: La </a:t>
            </a:r>
            <a:r>
              <a:rPr lang="en-US" sz="2100" dirty="0" err="1"/>
              <a:t>migración</a:t>
            </a:r>
            <a:r>
              <a:rPr lang="en-US" sz="2100" dirty="0"/>
              <a:t> </a:t>
            </a:r>
            <a:r>
              <a:rPr lang="en-US" sz="2100" dirty="0" err="1"/>
              <a:t>centroamericana</a:t>
            </a:r>
            <a:r>
              <a:rPr lang="en-US" sz="2100" dirty="0"/>
              <a:t> al </a:t>
            </a:r>
            <a:r>
              <a:rPr lang="en-US" sz="2100" dirty="0" err="1"/>
              <a:t>norte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274578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  <p:bldP spid="20" grpId="0" animBg="1"/>
      <p:bldP spid="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36F9C56-5031-4B34-9C5F-52EB60051B36}"/>
              </a:ext>
            </a:extLst>
          </p:cNvPr>
          <p:cNvGrpSpPr/>
          <p:nvPr/>
        </p:nvGrpSpPr>
        <p:grpSpPr>
          <a:xfrm>
            <a:off x="1143000" y="236220"/>
            <a:ext cx="4601761" cy="6385560"/>
            <a:chOff x="5561881" y="1288488"/>
            <a:chExt cx="3383280" cy="5249472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94CBF52C-A706-4269-9ABE-295EB100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4000500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4" name="Picture 3" descr="Chart, diagram&#10;&#10;Description automatically generated">
              <a:extLst>
                <a:ext uri="{FF2B5EF4-FFF2-40B4-BE49-F238E27FC236}">
                  <a16:creationId xmlns:a16="http://schemas.microsoft.com/office/drawing/2014/main" id="{EFE01B03-1EE4-4D5E-8AFE-6D69E6872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1881" y="1288488"/>
              <a:ext cx="3383280" cy="25374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DB7A05B5-993D-4FE7-AAE6-67F010412A01}"/>
              </a:ext>
            </a:extLst>
          </p:cNvPr>
          <p:cNvSpPr txBox="1"/>
          <p:nvPr/>
        </p:nvSpPr>
        <p:spPr>
          <a:xfrm>
            <a:off x="6324600" y="2505670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¿Con qué nivel de probabilidad?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140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717727" y="697399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7703820" y="830769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7703820" y="754569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4850017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3554177" y="3043000"/>
            <a:ext cx="3846790" cy="1224200"/>
            <a:chOff x="3554177" y="3043000"/>
            <a:chExt cx="3846790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554177" y="3439656"/>
              <a:ext cx="2496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4272812" y="4353809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3518320" y="5656569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4935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4431921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4119244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8963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4636068" y="1896194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3276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930036" y="4705417"/>
            <a:ext cx="2202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 Paper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757812" y="3276600"/>
            <a:ext cx="1387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“Es </a:t>
            </a:r>
            <a:r>
              <a:rPr lang="en-US" sz="2000" i="1" dirty="0" err="1"/>
              <a:t>arte</a:t>
            </a:r>
            <a:r>
              <a:rPr lang="en-US" sz="2000" i="1" dirty="0"/>
              <a:t>,</a:t>
            </a:r>
          </a:p>
          <a:p>
            <a:r>
              <a:rPr lang="en-US" sz="2000" i="1" dirty="0"/>
              <a:t>no </a:t>
            </a:r>
            <a:r>
              <a:rPr lang="en-US" sz="2000" i="1" dirty="0" err="1"/>
              <a:t>ciencia</a:t>
            </a:r>
            <a:r>
              <a:rPr lang="en-US" sz="2000" i="1" dirty="0"/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73843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717727" y="697399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¿Qué probabilidad hay?</a:t>
            </a:r>
            <a:endParaRPr lang="en-US" sz="2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7101D0-5DE3-4701-BE32-9D743FF8F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65" y="2819400"/>
            <a:ext cx="7369869" cy="10667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207988A-969C-4270-98FD-86636F664EED}"/>
              </a:ext>
            </a:extLst>
          </p:cNvPr>
          <p:cNvSpPr/>
          <p:nvPr/>
        </p:nvSpPr>
        <p:spPr>
          <a:xfrm>
            <a:off x="1066800" y="4191000"/>
            <a:ext cx="719013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Words of Estimative Probability</a:t>
            </a:r>
            <a:br>
              <a:rPr lang="en-US" sz="2000" dirty="0"/>
            </a:br>
            <a:br>
              <a:rPr lang="en-US" sz="2000" dirty="0"/>
            </a:br>
            <a:r>
              <a:rPr lang="en-US" dirty="0"/>
              <a:t>Source: 2007 National Intelligence Estimate, </a:t>
            </a:r>
            <a:r>
              <a:rPr lang="en-US" i="1" dirty="0"/>
              <a:t>Iran: Nuclear Intentions and Capabilities</a:t>
            </a:r>
            <a:r>
              <a:rPr lang="en-US" dirty="0"/>
              <a:t>, and other products)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61749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53076-2D4B-3D1D-DDA9-D67BED366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B92FB17-A72D-D2A3-8528-4895A9483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7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9B6C81-A4BB-EF8A-C4D3-653285FE6C73}"/>
              </a:ext>
            </a:extLst>
          </p:cNvPr>
          <p:cNvSpPr txBox="1"/>
          <p:nvPr/>
        </p:nvSpPr>
        <p:spPr>
          <a:xfrm>
            <a:off x="1203093" y="37962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CBF78C5-0C84-C9FD-AAD6-03A895A563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100023"/>
            <a:ext cx="9144000" cy="46579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029023-B45B-CFF8-C3C7-70C62EC925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920" b="11800"/>
          <a:stretch/>
        </p:blipFill>
        <p:spPr>
          <a:xfrm>
            <a:off x="408032" y="1978924"/>
            <a:ext cx="8220084" cy="3582539"/>
          </a:xfrm>
          <a:prstGeom prst="rect">
            <a:avLst/>
          </a:prstGeom>
        </p:spPr>
      </p:pic>
      <p:sp>
        <p:nvSpPr>
          <p:cNvPr id="8" name="Arrow: Curved Down 7">
            <a:extLst>
              <a:ext uri="{FF2B5EF4-FFF2-40B4-BE49-F238E27FC236}">
                <a16:creationId xmlns:a16="http://schemas.microsoft.com/office/drawing/2014/main" id="{1CD9233A-94E6-B221-B622-61A783311298}"/>
              </a:ext>
            </a:extLst>
          </p:cNvPr>
          <p:cNvSpPr/>
          <p:nvPr/>
        </p:nvSpPr>
        <p:spPr>
          <a:xfrm>
            <a:off x="2635866" y="2528756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9" name="Arrow: Curved Down 8">
            <a:extLst>
              <a:ext uri="{FF2B5EF4-FFF2-40B4-BE49-F238E27FC236}">
                <a16:creationId xmlns:a16="http://schemas.microsoft.com/office/drawing/2014/main" id="{F232B936-B196-6494-D7B8-5A67CFBF449C}"/>
              </a:ext>
            </a:extLst>
          </p:cNvPr>
          <p:cNvSpPr/>
          <p:nvPr/>
        </p:nvSpPr>
        <p:spPr>
          <a:xfrm flipH="1">
            <a:off x="1022462" y="2538075"/>
            <a:ext cx="1667192" cy="414301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1" name="Arrow: Curved Down 10">
            <a:extLst>
              <a:ext uri="{FF2B5EF4-FFF2-40B4-BE49-F238E27FC236}">
                <a16:creationId xmlns:a16="http://schemas.microsoft.com/office/drawing/2014/main" id="{933CC56A-3ED4-756C-4956-1EEB7609AC7D}"/>
              </a:ext>
            </a:extLst>
          </p:cNvPr>
          <p:cNvSpPr/>
          <p:nvPr/>
        </p:nvSpPr>
        <p:spPr>
          <a:xfrm rot="481948" flipH="1">
            <a:off x="4244175" y="2505798"/>
            <a:ext cx="2506045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F5DB2B50-2D6C-2AA3-EAFD-E4A934C8B42D}"/>
              </a:ext>
            </a:extLst>
          </p:cNvPr>
          <p:cNvSpPr/>
          <p:nvPr/>
        </p:nvSpPr>
        <p:spPr>
          <a:xfrm flipH="1">
            <a:off x="2635866" y="2249303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3" name="Arrow: Curved Right 12">
            <a:extLst>
              <a:ext uri="{FF2B5EF4-FFF2-40B4-BE49-F238E27FC236}">
                <a16:creationId xmlns:a16="http://schemas.microsoft.com/office/drawing/2014/main" id="{14316472-C485-A8F9-8EC6-2E39A9953CD0}"/>
              </a:ext>
            </a:extLst>
          </p:cNvPr>
          <p:cNvSpPr/>
          <p:nvPr/>
        </p:nvSpPr>
        <p:spPr>
          <a:xfrm>
            <a:off x="2223569" y="2952376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4" name="Arrow: Curved Right 13">
            <a:extLst>
              <a:ext uri="{FF2B5EF4-FFF2-40B4-BE49-F238E27FC236}">
                <a16:creationId xmlns:a16="http://schemas.microsoft.com/office/drawing/2014/main" id="{41EAAFC3-8F72-CB09-BD3D-AC25F8EBD2A2}"/>
              </a:ext>
            </a:extLst>
          </p:cNvPr>
          <p:cNvSpPr/>
          <p:nvPr/>
        </p:nvSpPr>
        <p:spPr>
          <a:xfrm>
            <a:off x="4118971" y="2834341"/>
            <a:ext cx="304397" cy="1189318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9B2B8B9F-085A-70AA-D95D-3D47B8D82F95}"/>
              </a:ext>
            </a:extLst>
          </p:cNvPr>
          <p:cNvSpPr/>
          <p:nvPr/>
        </p:nvSpPr>
        <p:spPr>
          <a:xfrm rot="928496">
            <a:off x="2716743" y="2804261"/>
            <a:ext cx="1988487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sp>
        <p:nvSpPr>
          <p:cNvPr id="16" name="Arrow: Curved Down 15">
            <a:extLst>
              <a:ext uri="{FF2B5EF4-FFF2-40B4-BE49-F238E27FC236}">
                <a16:creationId xmlns:a16="http://schemas.microsoft.com/office/drawing/2014/main" id="{0A8E281E-3031-BDCE-C079-F6A7E3C60A28}"/>
              </a:ext>
            </a:extLst>
          </p:cNvPr>
          <p:cNvSpPr/>
          <p:nvPr/>
        </p:nvSpPr>
        <p:spPr>
          <a:xfrm flipH="1">
            <a:off x="4324956" y="2100322"/>
            <a:ext cx="1667192" cy="423620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noProof="0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3E2CB0A-A581-4AFC-A0DC-A6A0F04238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5763" y="1931506"/>
            <a:ext cx="1581371" cy="8573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BF4C80C-BA80-C0CB-9883-FA00B0061A97}"/>
              </a:ext>
            </a:extLst>
          </p:cNvPr>
          <p:cNvSpPr txBox="1"/>
          <p:nvPr/>
        </p:nvSpPr>
        <p:spPr>
          <a:xfrm>
            <a:off x="6412304" y="619334"/>
            <a:ext cx="247375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Nacionalismo</a:t>
            </a:r>
          </a:p>
          <a:p>
            <a:r>
              <a:rPr lang="es-ES" sz="2800" noProof="0" dirty="0"/>
              <a:t>Seguridad</a:t>
            </a:r>
          </a:p>
          <a:p>
            <a:r>
              <a:rPr lang="es-ES" sz="2800" noProof="0" dirty="0"/>
              <a:t>Economía</a:t>
            </a:r>
          </a:p>
          <a:p>
            <a:r>
              <a:rPr lang="es-ES" sz="2800" noProof="0" dirty="0"/>
              <a:t>Cohesión social</a:t>
            </a:r>
          </a:p>
          <a:p>
            <a:r>
              <a:rPr lang="es-ES" sz="2800" noProof="0" dirty="0"/>
              <a:t>Cultura</a:t>
            </a:r>
          </a:p>
        </p:txBody>
      </p:sp>
    </p:spTree>
    <p:extLst>
      <p:ext uri="{BB962C8B-B14F-4D97-AF65-F5344CB8AC3E}">
        <p14:creationId xmlns:p14="http://schemas.microsoft.com/office/powerpoint/2010/main" val="118700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75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B6F7B4B-CD28-5073-018A-BC779F30FFA2}"/>
              </a:ext>
            </a:extLst>
          </p:cNvPr>
          <p:cNvGraphicFramePr>
            <a:graphicFrameLocks noGrp="1"/>
          </p:cNvGraphicFramePr>
          <p:nvPr/>
        </p:nvGraphicFramePr>
        <p:xfrm>
          <a:off x="333371" y="2706075"/>
          <a:ext cx="8143880" cy="74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14388">
                  <a:extLst>
                    <a:ext uri="{9D8B030D-6E8A-4147-A177-3AD203B41FA5}">
                      <a16:colId xmlns:a16="http://schemas.microsoft.com/office/drawing/2014/main" val="36026794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541036776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76642519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363058075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66495209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46535372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766813825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2226893674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4003160343"/>
                    </a:ext>
                  </a:extLst>
                </a:gridCol>
                <a:gridCol w="814388">
                  <a:extLst>
                    <a:ext uri="{9D8B030D-6E8A-4147-A177-3AD203B41FA5}">
                      <a16:colId xmlns:a16="http://schemas.microsoft.com/office/drawing/2014/main" val="13003171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8184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837511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EEE6055-5BEA-3BE1-EB05-193BD0ECDC7E}"/>
              </a:ext>
            </a:extLst>
          </p:cNvPr>
          <p:cNvSpPr txBox="1"/>
          <p:nvPr/>
        </p:nvSpPr>
        <p:spPr>
          <a:xfrm>
            <a:off x="276222" y="218537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495B42-5FA0-C478-5203-30297C9B5273}"/>
              </a:ext>
            </a:extLst>
          </p:cNvPr>
          <p:cNvSpPr txBox="1"/>
          <p:nvPr/>
        </p:nvSpPr>
        <p:spPr>
          <a:xfrm>
            <a:off x="179922" y="3640466"/>
            <a:ext cx="559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0%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131F79-B130-C6B0-AB48-C15558845D53}"/>
              </a:ext>
            </a:extLst>
          </p:cNvPr>
          <p:cNvSpPr txBox="1"/>
          <p:nvPr/>
        </p:nvSpPr>
        <p:spPr>
          <a:xfrm>
            <a:off x="4163978" y="3642699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50%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8DCBF2-C5C4-6935-02AF-39D7FA208D7C}"/>
              </a:ext>
            </a:extLst>
          </p:cNvPr>
          <p:cNvSpPr txBox="1"/>
          <p:nvPr/>
        </p:nvSpPr>
        <p:spPr>
          <a:xfrm>
            <a:off x="6183278" y="3640467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75%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DB502D-556A-496A-0844-D120E1114EC4}"/>
              </a:ext>
            </a:extLst>
          </p:cNvPr>
          <p:cNvSpPr txBox="1"/>
          <p:nvPr/>
        </p:nvSpPr>
        <p:spPr>
          <a:xfrm>
            <a:off x="8041875" y="3640467"/>
            <a:ext cx="870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100%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02B74E-E786-B326-8089-7B017B06B698}"/>
              </a:ext>
            </a:extLst>
          </p:cNvPr>
          <p:cNvSpPr txBox="1"/>
          <p:nvPr/>
        </p:nvSpPr>
        <p:spPr>
          <a:xfrm>
            <a:off x="2043731" y="3640466"/>
            <a:ext cx="715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25%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2EF06-41E8-053B-5406-4A8136E8BBE2}"/>
              </a:ext>
            </a:extLst>
          </p:cNvPr>
          <p:cNvSpPr txBox="1"/>
          <p:nvPr/>
        </p:nvSpPr>
        <p:spPr>
          <a:xfrm>
            <a:off x="2134661" y="2185375"/>
            <a:ext cx="405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¼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C0D72-1544-F31B-74D9-0EC2E3E5CF42}"/>
              </a:ext>
            </a:extLst>
          </p:cNvPr>
          <p:cNvSpPr txBox="1"/>
          <p:nvPr/>
        </p:nvSpPr>
        <p:spPr>
          <a:xfrm>
            <a:off x="4216709" y="2185375"/>
            <a:ext cx="356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½</a:t>
            </a:r>
          </a:p>
          <a:p>
            <a:r>
              <a:rPr lang="en-US" sz="20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847E5B-A760-E6C8-AAB2-CE23ED53D4FD}"/>
              </a:ext>
            </a:extLst>
          </p:cNvPr>
          <p:cNvSpPr txBox="1"/>
          <p:nvPr/>
        </p:nvSpPr>
        <p:spPr>
          <a:xfrm>
            <a:off x="6306604" y="2240387"/>
            <a:ext cx="473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¾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AFBECC-5811-DB45-36EB-B43B2EC307BC}"/>
              </a:ext>
            </a:extLst>
          </p:cNvPr>
          <p:cNvSpPr txBox="1"/>
          <p:nvPr/>
        </p:nvSpPr>
        <p:spPr>
          <a:xfrm>
            <a:off x="8247684" y="2240387"/>
            <a:ext cx="372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ECCB6EE-51DD-1162-B623-38489548F287}"/>
              </a:ext>
            </a:extLst>
          </p:cNvPr>
          <p:cNvSpPr/>
          <p:nvPr/>
        </p:nvSpPr>
        <p:spPr>
          <a:xfrm>
            <a:off x="334324" y="2868434"/>
            <a:ext cx="404534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</a:t>
            </a: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5C4E5C43-D900-F4F0-C971-3D91CC8CE5BC}"/>
              </a:ext>
            </a:extLst>
          </p:cNvPr>
          <p:cNvGraphicFramePr>
            <a:graphicFrameLocks noGrp="1"/>
          </p:cNvGraphicFramePr>
          <p:nvPr/>
        </p:nvGraphicFramePr>
        <p:xfrm>
          <a:off x="2294946" y="4395810"/>
          <a:ext cx="5264553" cy="21549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810">
                  <a:extLst>
                    <a:ext uri="{9D8B030D-6E8A-4147-A177-3AD203B41FA5}">
                      <a16:colId xmlns:a16="http://schemas.microsoft.com/office/drawing/2014/main" val="3705409708"/>
                    </a:ext>
                  </a:extLst>
                </a:gridCol>
                <a:gridCol w="1154964">
                  <a:extLst>
                    <a:ext uri="{9D8B030D-6E8A-4147-A177-3AD203B41FA5}">
                      <a16:colId xmlns:a16="http://schemas.microsoft.com/office/drawing/2014/main" val="1904312320"/>
                    </a:ext>
                  </a:extLst>
                </a:gridCol>
                <a:gridCol w="3533779">
                  <a:extLst>
                    <a:ext uri="{9D8B030D-6E8A-4147-A177-3AD203B41FA5}">
                      <a16:colId xmlns:a16="http://schemas.microsoft.com/office/drawing/2014/main" val="853872043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A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0-5%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Remote chance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501704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B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10-20%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6828643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C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25-35%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Unlikely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520159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D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40-50%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Realistic possibility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0327214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55-75%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Likely or probable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86785782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F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80-90%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Highly likely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25972436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/>
                        <a:t>G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95-100%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Almost certain</a:t>
                      </a:r>
                    </a:p>
                  </a:txBody>
                  <a:tcPr marB="1828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1846485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65D738D6-BB7B-E471-4025-A3D4684BDDF3}"/>
              </a:ext>
            </a:extLst>
          </p:cNvPr>
          <p:cNvSpPr/>
          <p:nvPr/>
        </p:nvSpPr>
        <p:spPr>
          <a:xfrm>
            <a:off x="1135257" y="2868434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BEA4D66-1280-22D3-E712-9BC881691B47}"/>
              </a:ext>
            </a:extLst>
          </p:cNvPr>
          <p:cNvSpPr/>
          <p:nvPr/>
        </p:nvSpPr>
        <p:spPr>
          <a:xfrm>
            <a:off x="2294946" y="2868434"/>
            <a:ext cx="917752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B97627-2EB4-1EEF-9283-058C8FDC42CE}"/>
              </a:ext>
            </a:extLst>
          </p:cNvPr>
          <p:cNvSpPr/>
          <p:nvPr/>
        </p:nvSpPr>
        <p:spPr>
          <a:xfrm>
            <a:off x="3507976" y="2879580"/>
            <a:ext cx="863996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1787D4-DC55-E856-CD12-504FFC4B8520}"/>
              </a:ext>
            </a:extLst>
          </p:cNvPr>
          <p:cNvSpPr/>
          <p:nvPr/>
        </p:nvSpPr>
        <p:spPr>
          <a:xfrm>
            <a:off x="4716797" y="2868434"/>
            <a:ext cx="176020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733FB77-B016-FFCC-9AB0-5012924FA2BE}"/>
              </a:ext>
            </a:extLst>
          </p:cNvPr>
          <p:cNvSpPr/>
          <p:nvPr/>
        </p:nvSpPr>
        <p:spPr>
          <a:xfrm>
            <a:off x="6845770" y="2879580"/>
            <a:ext cx="807840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268CE4-F200-00E8-742E-58AEE0506439}"/>
              </a:ext>
            </a:extLst>
          </p:cNvPr>
          <p:cNvSpPr/>
          <p:nvPr/>
        </p:nvSpPr>
        <p:spPr>
          <a:xfrm>
            <a:off x="8041875" y="2870665"/>
            <a:ext cx="430891" cy="41696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DB5CDB-F4A6-0EEE-F420-B8463E6374F7}"/>
              </a:ext>
            </a:extLst>
          </p:cNvPr>
          <p:cNvSpPr txBox="1"/>
          <p:nvPr/>
        </p:nvSpPr>
        <p:spPr>
          <a:xfrm>
            <a:off x="2245746" y="1559943"/>
            <a:ext cx="4600024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PROBABILITY YARDSTICK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E78DA45-A940-A098-4457-14332B7B37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9" y="320217"/>
            <a:ext cx="1783080" cy="1188720"/>
          </a:xfrm>
          <a:prstGeom prst="rect">
            <a:avLst/>
          </a:prstGeom>
        </p:spPr>
      </p:pic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4FC34352-56C0-BFFF-CBD5-68D74418DAAD}"/>
              </a:ext>
            </a:extLst>
          </p:cNvPr>
          <p:cNvSpPr/>
          <p:nvPr/>
        </p:nvSpPr>
        <p:spPr>
          <a:xfrm>
            <a:off x="266512" y="2640497"/>
            <a:ext cx="8353390" cy="8728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0AA42EE-1939-E69B-1E93-942152392B55}"/>
              </a:ext>
            </a:extLst>
          </p:cNvPr>
          <p:cNvSpPr/>
          <p:nvPr/>
        </p:nvSpPr>
        <p:spPr>
          <a:xfrm>
            <a:off x="2069131" y="6309360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75455F6-712F-5E1E-D282-BA5F909F68AF}"/>
              </a:ext>
            </a:extLst>
          </p:cNvPr>
          <p:cNvSpPr/>
          <p:nvPr/>
        </p:nvSpPr>
        <p:spPr>
          <a:xfrm>
            <a:off x="2154635" y="5964810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4E7B539C-5F67-62B3-BA8C-35A855CC9B9E}"/>
              </a:ext>
            </a:extLst>
          </p:cNvPr>
          <p:cNvSpPr/>
          <p:nvPr/>
        </p:nvSpPr>
        <p:spPr>
          <a:xfrm>
            <a:off x="2116535" y="5629852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2336A10-D326-2078-333E-14D5339ACEB8}"/>
              </a:ext>
            </a:extLst>
          </p:cNvPr>
          <p:cNvSpPr/>
          <p:nvPr/>
        </p:nvSpPr>
        <p:spPr>
          <a:xfrm>
            <a:off x="2092758" y="5343258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43A31BEA-507A-8A96-1E26-1F910AB3850B}"/>
              </a:ext>
            </a:extLst>
          </p:cNvPr>
          <p:cNvSpPr/>
          <p:nvPr/>
        </p:nvSpPr>
        <p:spPr>
          <a:xfrm>
            <a:off x="2078435" y="5082333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DFFEF405-14B7-1FE8-B360-B31176367F98}"/>
              </a:ext>
            </a:extLst>
          </p:cNvPr>
          <p:cNvSpPr/>
          <p:nvPr/>
        </p:nvSpPr>
        <p:spPr>
          <a:xfrm>
            <a:off x="2043731" y="4737783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464A93-D001-EE65-3CBC-5721B5365ED8}"/>
              </a:ext>
            </a:extLst>
          </p:cNvPr>
          <p:cNvSpPr/>
          <p:nvPr/>
        </p:nvSpPr>
        <p:spPr>
          <a:xfrm>
            <a:off x="2055811" y="4403249"/>
            <a:ext cx="3961340" cy="6890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9B95360-C8B4-3DCA-A356-A2D0A75C0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33" y="270681"/>
            <a:ext cx="219456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64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500"/>
                            </p:stCondLst>
                            <p:childTnLst>
                              <p:par>
                                <p:cTn id="34" presetID="9" presetClass="exit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25" grpId="0" animBg="1"/>
      <p:bldP spid="26" grpId="0" animBg="1"/>
      <p:bldP spid="28" grpId="0" animBg="1"/>
      <p:bldP spid="30" grpId="0" animBg="1"/>
      <p:bldP spid="3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F8DFE3-0A49-4A38-A449-9CB05DD8C3CE}"/>
              </a:ext>
            </a:extLst>
          </p:cNvPr>
          <p:cNvSpPr txBox="1"/>
          <p:nvPr/>
        </p:nvSpPr>
        <p:spPr>
          <a:xfrm>
            <a:off x="967030" y="1136302"/>
            <a:ext cx="2167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Armados con …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15F42-958C-4926-A66E-D176E54B0549}"/>
              </a:ext>
            </a:extLst>
          </p:cNvPr>
          <p:cNvSpPr txBox="1"/>
          <p:nvPr/>
        </p:nvSpPr>
        <p:spPr>
          <a:xfrm>
            <a:off x="3733800" y="1136302"/>
            <a:ext cx="34307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La </a:t>
            </a:r>
            <a:r>
              <a:rPr lang="es-ES" sz="2400" dirty="0" err="1"/>
              <a:t>tésis</a:t>
            </a:r>
            <a:endParaRPr lang="es-ES" sz="2400" dirty="0"/>
          </a:p>
          <a:p>
            <a:pPr>
              <a:spcAft>
                <a:spcPts val="1200"/>
              </a:spcAft>
            </a:pPr>
            <a:r>
              <a:rPr lang="es-ES" sz="2400" dirty="0"/>
              <a:t>Los hechos básicos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Los impulsores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tendencias/corrientes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C9D8B2-98E5-4C46-8D7A-C6F837667573}"/>
              </a:ext>
            </a:extLst>
          </p:cNvPr>
          <p:cNvSpPr txBox="1"/>
          <p:nvPr/>
        </p:nvSpPr>
        <p:spPr>
          <a:xfrm>
            <a:off x="3733800" y="3321244"/>
            <a:ext cx="423064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Un escenario principal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Uno/dos escenarios alternativos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Probabilidades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5696BA-DC02-4498-A626-028A52868DC6}"/>
              </a:ext>
            </a:extLst>
          </p:cNvPr>
          <p:cNvSpPr txBox="1"/>
          <p:nvPr/>
        </p:nvSpPr>
        <p:spPr>
          <a:xfrm>
            <a:off x="838200" y="4916091"/>
            <a:ext cx="19643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Avanzamos …</a:t>
            </a:r>
            <a:endParaRPr lang="en-US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68806D-C154-4D7E-8C70-40DEE8CF63DE}"/>
              </a:ext>
            </a:extLst>
          </p:cNvPr>
          <p:cNvSpPr txBox="1"/>
          <p:nvPr/>
        </p:nvSpPr>
        <p:spPr>
          <a:xfrm>
            <a:off x="3733800" y="4982966"/>
            <a:ext cx="2324675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dirty="0"/>
              <a:t>los comodines</a:t>
            </a:r>
          </a:p>
          <a:p>
            <a:pPr>
              <a:spcAft>
                <a:spcPts val="1200"/>
              </a:spcAft>
            </a:pPr>
            <a:r>
              <a:rPr lang="es-ES" sz="2400" dirty="0"/>
              <a:t>las implicaciones</a:t>
            </a:r>
          </a:p>
        </p:txBody>
      </p:sp>
    </p:spTree>
    <p:extLst>
      <p:ext uri="{BB962C8B-B14F-4D97-AF65-F5344CB8AC3E}">
        <p14:creationId xmlns:p14="http://schemas.microsoft.com/office/powerpoint/2010/main" val="6558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5892" y="1645265"/>
            <a:ext cx="70889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Sumamente</a:t>
            </a:r>
            <a:r>
              <a:rPr lang="en-US" sz="2400" dirty="0"/>
              <a:t> </a:t>
            </a:r>
            <a:r>
              <a:rPr lang="en-US" sz="2400" dirty="0" err="1"/>
              <a:t>baja</a:t>
            </a:r>
            <a:r>
              <a:rPr lang="en-US" sz="2400" dirty="0"/>
              <a:t> </a:t>
            </a:r>
            <a:r>
              <a:rPr lang="en-US" sz="2400" dirty="0" err="1"/>
              <a:t>probabilidad</a:t>
            </a:r>
            <a:r>
              <a:rPr lang="en-US" sz="2400" dirty="0"/>
              <a:t>;</a:t>
            </a:r>
            <a:br>
              <a:rPr lang="en-US" sz="2400" dirty="0"/>
            </a:br>
            <a:r>
              <a:rPr lang="en-US" sz="2400" dirty="0" err="1"/>
              <a:t>imposible</a:t>
            </a:r>
            <a:r>
              <a:rPr lang="en-US" sz="2400" dirty="0"/>
              <a:t> de </a:t>
            </a:r>
            <a:r>
              <a:rPr lang="en-US" sz="2400" dirty="0" err="1"/>
              <a:t>predecir</a:t>
            </a:r>
            <a:r>
              <a:rPr lang="en-US" sz="2400" dirty="0"/>
              <a:t> o </a:t>
            </a:r>
            <a:r>
              <a:rPr lang="en-US" sz="2400" dirty="0" err="1"/>
              <a:t>pronosticar</a:t>
            </a:r>
            <a:r>
              <a:rPr lang="en-US" sz="2400" dirty="0"/>
              <a:t> … 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pero</a:t>
            </a:r>
            <a:r>
              <a:rPr lang="en-US" sz="2400" dirty="0"/>
              <a:t> …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Cambia</a:t>
            </a:r>
            <a:r>
              <a:rPr lang="es-ES" sz="2400" dirty="0"/>
              <a:t> drásticamente nuestro análisis</a:t>
            </a:r>
            <a:br>
              <a:rPr lang="es-ES" sz="2400" dirty="0"/>
            </a:br>
            <a:endParaRPr lang="es-E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/>
              <a:t>Algo que, en nuestra lista de presunciones,</a:t>
            </a:r>
            <a:br>
              <a:rPr lang="es-ES" sz="2400" dirty="0"/>
            </a:br>
            <a:r>
              <a:rPr lang="es-ES" sz="2400" dirty="0"/>
              <a:t>calculamos como fuera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DD7C4-0CEF-47C7-AD0A-6E5655EB0620}"/>
              </a:ext>
            </a:extLst>
          </p:cNvPr>
          <p:cNvSpPr/>
          <p:nvPr/>
        </p:nvSpPr>
        <p:spPr>
          <a:xfrm>
            <a:off x="681689" y="5710019"/>
            <a:ext cx="6557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i="1" dirty="0"/>
              <a:t>RAE</a:t>
            </a:r>
            <a:r>
              <a:rPr lang="es-ES" sz="1400" dirty="0"/>
              <a:t>:  En algunos juegos de naipes o de dados, carta o cara del dado que se puede aplicar a cualquier suerte favorable.</a:t>
            </a:r>
            <a:endParaRPr lang="en-US" sz="1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6565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9977" y="2218284"/>
            <a:ext cx="510017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EJEMPLOS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Muerte por causa natural de un líder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Asesinato sin ningún indicio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Desastres naturales, epidemia, etc.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400" dirty="0"/>
              <a:t>Crisis totalmente ajena al contexto del análisis</a:t>
            </a:r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73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9BDAB-FE6B-40DB-93BA-DFDB90768437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“Comodines”   (</a:t>
            </a:r>
            <a:r>
              <a:rPr lang="es-ES" sz="2800" dirty="0" err="1"/>
              <a:t>wildcards</a:t>
            </a:r>
            <a:r>
              <a:rPr lang="es-ES" sz="2800" dirty="0"/>
              <a:t>)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B532C6-067F-4666-AF09-859BF9D13F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6385">
            <a:off x="6565143" y="677839"/>
            <a:ext cx="2109712" cy="269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069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s-ES_tradnl" sz="2800" dirty="0"/>
              <a:t>implicaciones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9A5718-DA8C-40B3-AD61-6334C8983868}"/>
              </a:ext>
            </a:extLst>
          </p:cNvPr>
          <p:cNvSpPr txBox="1"/>
          <p:nvPr/>
        </p:nvSpPr>
        <p:spPr>
          <a:xfrm>
            <a:off x="838200" y="1828800"/>
            <a:ext cx="722482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s-ES" sz="2400" dirty="0"/>
              <a:t>¿Qué importancia tienen la situación actual y los escenarios para el decisor?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Le señala …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Por qué debe prestar atención</a:t>
            </a:r>
          </a:p>
          <a:p>
            <a:pPr lvl="2">
              <a:spcAft>
                <a:spcPts val="1800"/>
              </a:spcAft>
            </a:pPr>
            <a:r>
              <a:rPr lang="es-ES" sz="2400" dirty="0"/>
              <a:t>Cómo pueden afectar sus intereses</a:t>
            </a:r>
          </a:p>
        </p:txBody>
      </p:sp>
    </p:spTree>
    <p:extLst>
      <p:ext uri="{BB962C8B-B14F-4D97-AF65-F5344CB8AC3E}">
        <p14:creationId xmlns:p14="http://schemas.microsoft.com/office/powerpoint/2010/main" val="7121498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FEC3F5-5FEF-401A-8DB5-A0144897C002}"/>
              </a:ext>
            </a:extLst>
          </p:cNvPr>
          <p:cNvGrpSpPr/>
          <p:nvPr/>
        </p:nvGrpSpPr>
        <p:grpSpPr>
          <a:xfrm>
            <a:off x="713956" y="2070405"/>
            <a:ext cx="6753141" cy="500304"/>
            <a:chOff x="790156" y="4657633"/>
            <a:chExt cx="6753141" cy="50030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164340B-1AE7-495B-AD4F-B46E595E8C5C}"/>
                </a:ext>
              </a:extLst>
            </p:cNvPr>
            <p:cNvSpPr txBox="1"/>
            <p:nvPr/>
          </p:nvSpPr>
          <p:spPr>
            <a:xfrm>
              <a:off x="5257800" y="4696272"/>
              <a:ext cx="22854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400" dirty="0" err="1"/>
                <a:t>Warning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288785-C15E-48C6-B383-9C4708259B43}"/>
                </a:ext>
              </a:extLst>
            </p:cNvPr>
            <p:cNvSpPr/>
            <p:nvPr/>
          </p:nvSpPr>
          <p:spPr>
            <a:xfrm>
              <a:off x="790156" y="4657633"/>
              <a:ext cx="276421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 err="1"/>
                <a:t>Opportunity</a:t>
              </a:r>
              <a:r>
                <a:rPr lang="es-ES" sz="2400" dirty="0"/>
                <a:t> </a:t>
              </a:r>
              <a:r>
                <a:rPr lang="es-ES" sz="2400" dirty="0" err="1"/>
                <a:t>analysis</a:t>
              </a:r>
              <a:endParaRPr lang="en-US" sz="2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D805ACF-1698-43AD-8E1D-07A22672C06F}"/>
                </a:ext>
              </a:extLst>
            </p:cNvPr>
            <p:cNvSpPr txBox="1"/>
            <p:nvPr/>
          </p:nvSpPr>
          <p:spPr>
            <a:xfrm>
              <a:off x="4112613" y="4751605"/>
              <a:ext cx="3999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dirty="0"/>
                <a:t>vs</a:t>
              </a:r>
              <a:endParaRPr lang="en-US" sz="20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308553C4-6E5D-4004-B951-46BDE3893DEE}"/>
              </a:ext>
            </a:extLst>
          </p:cNvPr>
          <p:cNvGrpSpPr/>
          <p:nvPr/>
        </p:nvGrpSpPr>
        <p:grpSpPr>
          <a:xfrm>
            <a:off x="429612" y="3265371"/>
            <a:ext cx="7982868" cy="2891589"/>
            <a:chOff x="429612" y="3265371"/>
            <a:chExt cx="7982868" cy="28915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F2FB72B-006A-4C62-B41D-3F65D7D43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12" y="3276600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B894FC8-4E24-4247-979B-14E34B6F1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3265371"/>
              <a:ext cx="3840480" cy="28803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E96DE780-F365-46D7-91CF-7DE9939ADC47}"/>
              </a:ext>
            </a:extLst>
          </p:cNvPr>
          <p:cNvSpPr/>
          <p:nvPr/>
        </p:nvSpPr>
        <p:spPr>
          <a:xfrm>
            <a:off x="595806" y="4387853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7EBCD-3133-4ED9-997E-D2B00B63D106}"/>
              </a:ext>
            </a:extLst>
          </p:cNvPr>
          <p:cNvSpPr/>
          <p:nvPr/>
        </p:nvSpPr>
        <p:spPr>
          <a:xfrm>
            <a:off x="1066800" y="5504720"/>
            <a:ext cx="1447800" cy="43887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7438BCA-3848-4FED-9BD9-F0E3C390571C}"/>
              </a:ext>
            </a:extLst>
          </p:cNvPr>
          <p:cNvSpPr/>
          <p:nvPr/>
        </p:nvSpPr>
        <p:spPr>
          <a:xfrm>
            <a:off x="4800600" y="4761970"/>
            <a:ext cx="1295400" cy="4196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522BC0F-A7FD-4D17-AA4F-67F392D2C0E5}"/>
              </a:ext>
            </a:extLst>
          </p:cNvPr>
          <p:cNvSpPr/>
          <p:nvPr/>
        </p:nvSpPr>
        <p:spPr>
          <a:xfrm>
            <a:off x="4737041" y="3797838"/>
            <a:ext cx="1094388" cy="381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9532292F-A604-444E-8FDB-1E6247FCB343}"/>
              </a:ext>
            </a:extLst>
          </p:cNvPr>
          <p:cNvSpPr/>
          <p:nvPr/>
        </p:nvSpPr>
        <p:spPr>
          <a:xfrm>
            <a:off x="1549752" y="2564487"/>
            <a:ext cx="1600200" cy="498752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5F151EC-EA14-435C-8B60-3288203B1238}"/>
              </a:ext>
            </a:extLst>
          </p:cNvPr>
          <p:cNvSpPr/>
          <p:nvPr/>
        </p:nvSpPr>
        <p:spPr>
          <a:xfrm>
            <a:off x="3441641" y="4571230"/>
            <a:ext cx="1295399" cy="1136647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63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repeatCount="200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mph" presetSubtype="0" repeatCount="5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5" grpId="0" animBg="1"/>
      <p:bldP spid="15" grpId="1" animBg="1"/>
      <p:bldP spid="16" grpId="0" animBg="1"/>
      <p:bldP spid="16" grpId="1" animBg="1"/>
      <p:bldP spid="21" grpId="0" animBg="1"/>
      <p:bldP spid="21" grpId="1" animBg="1"/>
      <p:bldP spid="2" grpId="0" animBg="1"/>
      <p:bldP spid="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¿Cuáles son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r>
              <a:rPr lang="en-US" sz="2800" dirty="0"/>
              <a:t> …?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838200" y="1828800"/>
            <a:ext cx="1686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4114800" y="1628745"/>
            <a:ext cx="26968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Guerra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4876800" y="2228671"/>
            <a:ext cx="3061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crisis </a:t>
            </a:r>
            <a:r>
              <a:rPr lang="en-US" sz="2400" dirty="0" err="1"/>
              <a:t>humanitaria</a:t>
            </a:r>
            <a:endParaRPr lang="en-US" sz="2400" dirty="0"/>
          </a:p>
          <a:p>
            <a:r>
              <a:rPr lang="en-US" sz="2400" dirty="0" err="1"/>
              <a:t>migraci</a:t>
            </a:r>
            <a:r>
              <a:rPr lang="es-ES" sz="2400" dirty="0" err="1"/>
              <a:t>ón</a:t>
            </a:r>
            <a:r>
              <a:rPr lang="es-ES" sz="2400" dirty="0"/>
              <a:t> incontrolada</a:t>
            </a:r>
          </a:p>
          <a:p>
            <a:r>
              <a:rPr lang="en-US" sz="2400" dirty="0" err="1"/>
              <a:t>desorden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499983" y="3567261"/>
            <a:ext cx="5231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Elecciones</a:t>
            </a:r>
            <a:r>
              <a:rPr lang="en-US" sz="2400" dirty="0"/>
              <a:t> no </a:t>
            </a:r>
            <a:r>
              <a:rPr lang="en-US" sz="2400" dirty="0" err="1"/>
              <a:t>concluyentes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1295400" y="4048918"/>
            <a:ext cx="26883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tensiones políticas</a:t>
            </a:r>
          </a:p>
          <a:p>
            <a:r>
              <a:rPr lang="es-ES" sz="2400" dirty="0"/>
              <a:t>indecisión</a:t>
            </a:r>
          </a:p>
          <a:p>
            <a:r>
              <a:rPr lang="es-ES" sz="2400" dirty="0"/>
              <a:t>daño a instituciones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4398302" y="4305686"/>
            <a:ext cx="4257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Colapso</a:t>
            </a:r>
            <a:r>
              <a:rPr lang="en-US" sz="2400" dirty="0"/>
              <a:t> </a:t>
            </a:r>
            <a:r>
              <a:rPr lang="en-US" sz="2400" dirty="0" err="1"/>
              <a:t>económico</a:t>
            </a:r>
            <a:endParaRPr lang="en-US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5160302" y="4905612"/>
            <a:ext cx="26714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desempleo</a:t>
            </a:r>
          </a:p>
          <a:p>
            <a:r>
              <a:rPr lang="es-ES" sz="2400" dirty="0"/>
              <a:t>sufrimiento popular</a:t>
            </a:r>
          </a:p>
          <a:p>
            <a:r>
              <a:rPr lang="en-US" sz="2400" dirty="0" err="1"/>
              <a:t>tensiones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999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699977" y="559739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s-ES" sz="2800" dirty="0"/>
              <a:t>A</a:t>
            </a:r>
            <a:r>
              <a:rPr lang="en-US" sz="2800" dirty="0" err="1"/>
              <a:t>nalizando</a:t>
            </a:r>
            <a:r>
              <a:rPr lang="en-US" sz="2800" dirty="0"/>
              <a:t> las </a:t>
            </a:r>
            <a:r>
              <a:rPr lang="en-US" sz="2800" dirty="0" err="1"/>
              <a:t>implicaciones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BFCBB-DE40-4C05-A98D-3AF7F48A9EAA}"/>
              </a:ext>
            </a:extLst>
          </p:cNvPr>
          <p:cNvSpPr txBox="1"/>
          <p:nvPr/>
        </p:nvSpPr>
        <p:spPr>
          <a:xfrm>
            <a:off x="838200" y="1828800"/>
            <a:ext cx="168680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EJEMPLOS</a:t>
            </a:r>
            <a:br>
              <a:rPr lang="en-US" sz="2800" dirty="0"/>
            </a:br>
            <a:r>
              <a:rPr lang="en-US" sz="2800" dirty="0"/>
              <a:t>(warning)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67E29F-A4D2-4B5B-8140-4C7EBDFC9927}"/>
              </a:ext>
            </a:extLst>
          </p:cNvPr>
          <p:cNvSpPr txBox="1"/>
          <p:nvPr/>
        </p:nvSpPr>
        <p:spPr>
          <a:xfrm>
            <a:off x="4114800" y="1628745"/>
            <a:ext cx="4487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Calentamiento</a:t>
            </a:r>
            <a:r>
              <a:rPr lang="en-US" sz="2400" dirty="0"/>
              <a:t> global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F6A296-8923-44DF-9FBA-76C2B89FD853}"/>
              </a:ext>
            </a:extLst>
          </p:cNvPr>
          <p:cNvSpPr txBox="1"/>
          <p:nvPr/>
        </p:nvSpPr>
        <p:spPr>
          <a:xfrm>
            <a:off x="4876800" y="2228671"/>
            <a:ext cx="35843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reducción en </a:t>
            </a:r>
            <a:r>
              <a:rPr lang="es-ES" sz="2400" dirty="0" err="1"/>
              <a:t>prod</a:t>
            </a:r>
            <a:r>
              <a:rPr lang="es-ES" sz="2400" dirty="0"/>
              <a:t>. agrícola</a:t>
            </a:r>
          </a:p>
          <a:p>
            <a:r>
              <a:rPr lang="es-ES" sz="2400" dirty="0"/>
              <a:t>escasez de agua</a:t>
            </a:r>
          </a:p>
          <a:p>
            <a:r>
              <a:rPr lang="es-ES" sz="2400" dirty="0"/>
              <a:t>amenaza ciudades costeras</a:t>
            </a:r>
            <a:endParaRPr lang="en-US" sz="2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D5C990A-70F9-4EEB-AA8A-7F35ACFF04E7}"/>
              </a:ext>
            </a:extLst>
          </p:cNvPr>
          <p:cNvSpPr txBox="1"/>
          <p:nvPr/>
        </p:nvSpPr>
        <p:spPr>
          <a:xfrm>
            <a:off x="499983" y="3567261"/>
            <a:ext cx="5730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Manipulación</a:t>
            </a:r>
            <a:r>
              <a:rPr lang="en-US" sz="2400" dirty="0"/>
              <a:t> de redes </a:t>
            </a:r>
            <a:r>
              <a:rPr lang="en-US" sz="2400" dirty="0" err="1"/>
              <a:t>sociales</a:t>
            </a:r>
            <a:endParaRPr lang="en-US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83CC0-EF56-4538-8E2C-3F3AC763DD6A}"/>
              </a:ext>
            </a:extLst>
          </p:cNvPr>
          <p:cNvSpPr txBox="1"/>
          <p:nvPr/>
        </p:nvSpPr>
        <p:spPr>
          <a:xfrm>
            <a:off x="1295400" y="4048918"/>
            <a:ext cx="29190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amenaza legitimidad </a:t>
            </a:r>
          </a:p>
          <a:p>
            <a:r>
              <a:rPr lang="es-ES" sz="2400" dirty="0"/>
              <a:t>daño a instituciones</a:t>
            </a:r>
          </a:p>
          <a:p>
            <a:r>
              <a:rPr lang="es-ES" sz="2400" dirty="0"/>
              <a:t>desorientación juvenil</a:t>
            </a:r>
            <a:endParaRPr lang="en-US" sz="2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621846-CA42-4024-9BF8-8CBD3EF1916C}"/>
              </a:ext>
            </a:extLst>
          </p:cNvPr>
          <p:cNvSpPr txBox="1"/>
          <p:nvPr/>
        </p:nvSpPr>
        <p:spPr>
          <a:xfrm>
            <a:off x="4398302" y="4305686"/>
            <a:ext cx="45891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ESCENARIO:  </a:t>
            </a:r>
            <a:r>
              <a:rPr lang="en-US" sz="2400" dirty="0" err="1"/>
              <a:t>Nuevos</a:t>
            </a:r>
            <a:r>
              <a:rPr lang="en-US" sz="2400" dirty="0"/>
              <a:t> </a:t>
            </a:r>
            <a:r>
              <a:rPr lang="en-US" sz="2400" dirty="0" err="1"/>
              <a:t>patentes</a:t>
            </a:r>
            <a:r>
              <a:rPr lang="en-US" sz="2400" dirty="0"/>
              <a:t> (5G)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5E7DFC-8443-443B-A246-491D21D7123E}"/>
              </a:ext>
            </a:extLst>
          </p:cNvPr>
          <p:cNvSpPr txBox="1"/>
          <p:nvPr/>
        </p:nvSpPr>
        <p:spPr>
          <a:xfrm>
            <a:off x="5160302" y="4905612"/>
            <a:ext cx="33731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monopolios</a:t>
            </a:r>
          </a:p>
          <a:p>
            <a:r>
              <a:rPr lang="es-ES" sz="2400" dirty="0"/>
              <a:t>inseguridad, dudas</a:t>
            </a:r>
          </a:p>
          <a:p>
            <a:r>
              <a:rPr lang="en-US" sz="2400" dirty="0" err="1"/>
              <a:t>tensiones</a:t>
            </a:r>
            <a:r>
              <a:rPr lang="en-US" sz="2400" dirty="0"/>
              <a:t> </a:t>
            </a:r>
            <a:r>
              <a:rPr lang="en-US" sz="2400" dirty="0" err="1"/>
              <a:t>internacionales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822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22" grpId="0"/>
      <p:bldP spid="23" grpId="0"/>
      <p:bldP spid="24" grpId="0"/>
      <p:bldP spid="25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B3CF327-579D-48E2-955C-B79748B5667E}"/>
              </a:ext>
            </a:extLst>
          </p:cNvPr>
          <p:cNvSpPr txBox="1"/>
          <p:nvPr/>
        </p:nvSpPr>
        <p:spPr>
          <a:xfrm>
            <a:off x="2438400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41A30D-E300-495A-B1B8-E0C0AD648D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81" y="1219200"/>
            <a:ext cx="3931920" cy="512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08E2A-8C70-409C-9CB2-8410C23C7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219200"/>
            <a:ext cx="3931920" cy="5149099"/>
          </a:xfrm>
          <a:prstGeom prst="rect">
            <a:avLst/>
          </a:prstGeom>
        </p:spPr>
      </p:pic>
      <p:sp useBgFill="1">
        <p:nvSpPr>
          <p:cNvPr id="6" name="TextBox 5">
            <a:extLst>
              <a:ext uri="{FF2B5EF4-FFF2-40B4-BE49-F238E27FC236}">
                <a16:creationId xmlns:a16="http://schemas.microsoft.com/office/drawing/2014/main" id="{25D69ECF-53F9-4C9E-AD25-2D09B5538BC2}"/>
              </a:ext>
            </a:extLst>
          </p:cNvPr>
          <p:cNvSpPr txBox="1"/>
          <p:nvPr/>
        </p:nvSpPr>
        <p:spPr>
          <a:xfrm rot="21389083">
            <a:off x="2235200" y="2721113"/>
            <a:ext cx="5105401" cy="1415772"/>
          </a:xfrm>
          <a:prstGeom prst="rect">
            <a:avLst/>
          </a:prstGeom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s-ES" sz="2800" dirty="0"/>
              <a:t>¿Preguntas?  ¿Comentarios?</a:t>
            </a:r>
            <a:br>
              <a:rPr lang="es-ES" sz="2800" dirty="0"/>
            </a:br>
            <a:r>
              <a:rPr lang="es-ES" sz="2800" dirty="0"/>
              <a:t>¿Ideas para mejorarlo?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4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8E6D69F3-F2C7-4F6A-BAFC-C9C61E803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8" y="1314450"/>
            <a:ext cx="3961952" cy="521208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3A8C211F-4B48-40FD-96BD-C8D63F102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696" y="1314450"/>
            <a:ext cx="4007795" cy="52120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59B8A9-192F-F719-A922-4079F1E41122}"/>
              </a:ext>
            </a:extLst>
          </p:cNvPr>
          <p:cNvSpPr/>
          <p:nvPr/>
        </p:nvSpPr>
        <p:spPr>
          <a:xfrm>
            <a:off x="1465571" y="3550935"/>
            <a:ext cx="2934979" cy="215636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419B29-EE5C-E5C4-5C4A-C829B7AC329D}"/>
              </a:ext>
            </a:extLst>
          </p:cNvPr>
          <p:cNvSpPr/>
          <p:nvPr/>
        </p:nvSpPr>
        <p:spPr>
          <a:xfrm>
            <a:off x="1543050" y="5801620"/>
            <a:ext cx="2857500" cy="38738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68E611E-426A-05CD-F6E2-F540929ED05B}"/>
              </a:ext>
            </a:extLst>
          </p:cNvPr>
          <p:cNvSpPr/>
          <p:nvPr/>
        </p:nvSpPr>
        <p:spPr>
          <a:xfrm>
            <a:off x="1485900" y="2335515"/>
            <a:ext cx="28575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F0BF7E-093E-FBA9-C8E1-AAD62D801B8F}"/>
              </a:ext>
            </a:extLst>
          </p:cNvPr>
          <p:cNvSpPr/>
          <p:nvPr/>
        </p:nvSpPr>
        <p:spPr>
          <a:xfrm>
            <a:off x="1465571" y="2914650"/>
            <a:ext cx="2857500" cy="514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95B53AC-208F-8740-CE1D-F81670562BFD}"/>
              </a:ext>
            </a:extLst>
          </p:cNvPr>
          <p:cNvSpPr/>
          <p:nvPr/>
        </p:nvSpPr>
        <p:spPr>
          <a:xfrm>
            <a:off x="5729136" y="1522364"/>
            <a:ext cx="28575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68E136-B8AC-7FE0-8DCC-0C05EA5656DB}"/>
              </a:ext>
            </a:extLst>
          </p:cNvPr>
          <p:cNvSpPr/>
          <p:nvPr/>
        </p:nvSpPr>
        <p:spPr>
          <a:xfrm>
            <a:off x="5676452" y="2333305"/>
            <a:ext cx="2857500" cy="685093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552E09-3796-DA72-0336-6651363CEBE4}"/>
              </a:ext>
            </a:extLst>
          </p:cNvPr>
          <p:cNvSpPr/>
          <p:nvPr/>
        </p:nvSpPr>
        <p:spPr>
          <a:xfrm>
            <a:off x="5736820" y="3144320"/>
            <a:ext cx="2857500" cy="1420091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119732-7A9D-AC11-A4A1-039E7446F6DD}"/>
              </a:ext>
            </a:extLst>
          </p:cNvPr>
          <p:cNvSpPr/>
          <p:nvPr/>
        </p:nvSpPr>
        <p:spPr>
          <a:xfrm>
            <a:off x="5676452" y="4602089"/>
            <a:ext cx="2857500" cy="986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919D5B5-1A33-9F2E-CB61-C4492E0CB701}"/>
              </a:ext>
            </a:extLst>
          </p:cNvPr>
          <p:cNvSpPr/>
          <p:nvPr/>
        </p:nvSpPr>
        <p:spPr>
          <a:xfrm>
            <a:off x="4171950" y="1885950"/>
            <a:ext cx="228600" cy="1638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02465949-20A6-72EC-6F8C-7E5B9BD4FAEB}"/>
              </a:ext>
            </a:extLst>
          </p:cNvPr>
          <p:cNvSpPr txBox="1"/>
          <p:nvPr/>
        </p:nvSpPr>
        <p:spPr>
          <a:xfrm>
            <a:off x="3129953" y="2980059"/>
            <a:ext cx="5464367" cy="2436564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/>
              <a:t>Thesis sentence(s):	Main conclusion.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“Bottom Line Up Front.”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4676EBCB-0F32-976A-E24E-5EBF28D72AA7}"/>
              </a:ext>
            </a:extLst>
          </p:cNvPr>
          <p:cNvSpPr txBox="1"/>
          <p:nvPr/>
        </p:nvSpPr>
        <p:spPr>
          <a:xfrm>
            <a:off x="3122269" y="3665152"/>
            <a:ext cx="5464367" cy="206723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2100" dirty="0"/>
              <a:t>Framing: The information your decisionmaker needs to get into the story. 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Basics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Not “research or encyclopedia”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53E90AA-A01E-B788-FF52-2C258E38DB5A}"/>
              </a:ext>
            </a:extLst>
          </p:cNvPr>
          <p:cNvSpPr txBox="1"/>
          <p:nvPr/>
        </p:nvSpPr>
        <p:spPr>
          <a:xfrm>
            <a:off x="2438400" y="457200"/>
            <a:ext cx="4462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Así es el modelo en su entero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1318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10" grpId="1" animBg="1"/>
      <p:bldP spid="2" grpId="0" animBg="1"/>
      <p:bldP spid="2" grpId="1" animBg="1"/>
      <p:bldP spid="5" grpId="0" animBg="1"/>
      <p:bldP spid="5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8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292489"/>
              </p:ext>
            </p:extLst>
          </p:nvPr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100393"/>
              </p:ext>
            </p:extLst>
          </p:nvPr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EE613-B641-4E90-86DC-724A01023B8B}"/>
              </a:ext>
            </a:extLst>
          </p:cNvPr>
          <p:cNvSpPr txBox="1"/>
          <p:nvPr/>
        </p:nvSpPr>
        <p:spPr>
          <a:xfrm>
            <a:off x="6409046" y="2185115"/>
            <a:ext cx="2217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Si resolvemos ésta,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E0452D03-7C0D-43B3-94C0-D83228EE8CDE}"/>
              </a:ext>
            </a:extLst>
          </p:cNvPr>
          <p:cNvSpPr txBox="1"/>
          <p:nvPr/>
        </p:nvSpPr>
        <p:spPr>
          <a:xfrm>
            <a:off x="6635015" y="4089103"/>
            <a:ext cx="2116116" cy="1323439"/>
          </a:xfrm>
          <a:prstGeom prst="rect">
            <a:avLst/>
          </a:prstGeom>
        </p:spPr>
        <p:txBody>
          <a:bodyPr wrap="square" lIns="91440" tIns="45720" rtlCol="0">
            <a:spAutoFit/>
          </a:bodyPr>
          <a:lstStyle/>
          <a:p>
            <a:r>
              <a:rPr lang="es-ES" sz="2000" noProof="0" dirty="0"/>
              <a:t>es posible, aunque no cierto, que empecemos a resolver éstas.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9B1F9-E646-46DA-A745-7FF0C8286A23}"/>
              </a:ext>
            </a:extLst>
          </p:cNvPr>
          <p:cNvCxnSpPr>
            <a:cxnSpLocks/>
          </p:cNvCxnSpPr>
          <p:nvPr/>
        </p:nvCxnSpPr>
        <p:spPr>
          <a:xfrm flipH="1">
            <a:off x="6248400" y="2731586"/>
            <a:ext cx="990600" cy="1154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6966740"/>
              </p:ext>
            </p:extLst>
          </p:nvPr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AE6252-8337-4046-A70D-7F0EB11FF83E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200400"/>
            <a:ext cx="876444" cy="7553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C727CA6-F55B-4BFE-9417-2B69DDE0EB1A}"/>
              </a:ext>
            </a:extLst>
          </p:cNvPr>
          <p:cNvSpPr txBox="1"/>
          <p:nvPr/>
        </p:nvSpPr>
        <p:spPr>
          <a:xfrm rot="314573">
            <a:off x="6401095" y="1230857"/>
            <a:ext cx="21715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noProof="0" dirty="0"/>
              <a:t>MI TESIS … </a:t>
            </a:r>
          </a:p>
        </p:txBody>
      </p:sp>
    </p:spTree>
    <p:extLst>
      <p:ext uri="{BB962C8B-B14F-4D97-AF65-F5344CB8AC3E}">
        <p14:creationId xmlns:p14="http://schemas.microsoft.com/office/powerpoint/2010/main" val="181162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3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13" grpId="0"/>
      <p:bldP spid="13" grpId="1"/>
      <p:bldP spid="13" grpId="2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09E8F0F-7889-C21D-B325-0EEEDF5014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3A970BE7-4AE4-D260-3975-2FC152E67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268" y="1708484"/>
            <a:ext cx="3093102" cy="4069080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96606DBF-1B9A-33FB-4E66-34FE5567B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07" y="1714500"/>
            <a:ext cx="3128895" cy="4069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07DEB7-23A1-B16A-BF77-CA341D019BCB}"/>
              </a:ext>
            </a:extLst>
          </p:cNvPr>
          <p:cNvSpPr txBox="1"/>
          <p:nvPr/>
        </p:nvSpPr>
        <p:spPr>
          <a:xfrm>
            <a:off x="1165034" y="1143000"/>
            <a:ext cx="69222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/>
              <a:t>So, with a thesis sentence at the top, that’s the whole model.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E6CD9A3-85AA-FA98-AA06-4B941DEBA318}"/>
              </a:ext>
            </a:extLst>
          </p:cNvPr>
          <p:cNvCxnSpPr/>
          <p:nvPr/>
        </p:nvCxnSpPr>
        <p:spPr>
          <a:xfrm>
            <a:off x="2400300" y="1535415"/>
            <a:ext cx="165735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1B077F29-D2B3-1890-7021-42ECEBFD79C0}"/>
              </a:ext>
            </a:extLst>
          </p:cNvPr>
          <p:cNvSpPr/>
          <p:nvPr/>
        </p:nvSpPr>
        <p:spPr>
          <a:xfrm>
            <a:off x="1485900" y="2457450"/>
            <a:ext cx="2857500" cy="4572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E5375F-CDCA-7063-D152-D27A1DC3B9D5}"/>
              </a:ext>
            </a:extLst>
          </p:cNvPr>
          <p:cNvSpPr/>
          <p:nvPr/>
        </p:nvSpPr>
        <p:spPr>
          <a:xfrm>
            <a:off x="1485900" y="2914650"/>
            <a:ext cx="2857500" cy="514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89037C-F874-5190-B204-8788F5804D39}"/>
              </a:ext>
            </a:extLst>
          </p:cNvPr>
          <p:cNvSpPr/>
          <p:nvPr/>
        </p:nvSpPr>
        <p:spPr>
          <a:xfrm>
            <a:off x="1485900" y="3429000"/>
            <a:ext cx="2857500" cy="165735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29CC30-3794-2C10-319D-3B85C0785431}"/>
              </a:ext>
            </a:extLst>
          </p:cNvPr>
          <p:cNvSpPr/>
          <p:nvPr/>
        </p:nvSpPr>
        <p:spPr>
          <a:xfrm>
            <a:off x="1485900" y="5156161"/>
            <a:ext cx="2857500" cy="387389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C51CE69-FBB4-4E4F-A7EC-117D7A67FC8F}"/>
              </a:ext>
            </a:extLst>
          </p:cNvPr>
          <p:cNvSpPr/>
          <p:nvPr/>
        </p:nvSpPr>
        <p:spPr>
          <a:xfrm>
            <a:off x="4800600" y="1771650"/>
            <a:ext cx="2857500" cy="68580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13195C-BE95-580F-A4B8-C7480F933BBC}"/>
              </a:ext>
            </a:extLst>
          </p:cNvPr>
          <p:cNvSpPr/>
          <p:nvPr/>
        </p:nvSpPr>
        <p:spPr>
          <a:xfrm>
            <a:off x="4800600" y="2512680"/>
            <a:ext cx="2857500" cy="516270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C43BA76-5179-59FC-4F34-17561C14EE75}"/>
              </a:ext>
            </a:extLst>
          </p:cNvPr>
          <p:cNvSpPr/>
          <p:nvPr/>
        </p:nvSpPr>
        <p:spPr>
          <a:xfrm>
            <a:off x="4800600" y="3082753"/>
            <a:ext cx="2857500" cy="1260647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13EA40-DEBE-D8A0-A454-8F23887E8819}"/>
              </a:ext>
            </a:extLst>
          </p:cNvPr>
          <p:cNvSpPr/>
          <p:nvPr/>
        </p:nvSpPr>
        <p:spPr>
          <a:xfrm>
            <a:off x="4799271" y="4385142"/>
            <a:ext cx="2857500" cy="986958"/>
          </a:xfrm>
          <a:prstGeom prst="rect">
            <a:avLst/>
          </a:prstGeom>
          <a:solidFill>
            <a:srgbClr val="FFFF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DE8CCC-63F3-B92A-F74D-70E74BFC7DD2}"/>
              </a:ext>
            </a:extLst>
          </p:cNvPr>
          <p:cNvSpPr/>
          <p:nvPr/>
        </p:nvSpPr>
        <p:spPr>
          <a:xfrm>
            <a:off x="4171950" y="1885950"/>
            <a:ext cx="228600" cy="1638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 useBgFill="1">
        <p:nvSpPr>
          <p:cNvPr id="9" name="TextBox 8">
            <a:extLst>
              <a:ext uri="{FF2B5EF4-FFF2-40B4-BE49-F238E27FC236}">
                <a16:creationId xmlns:a16="http://schemas.microsoft.com/office/drawing/2014/main" id="{C81C3A55-9248-9AE4-081A-1664CD4BC29B}"/>
              </a:ext>
            </a:extLst>
          </p:cNvPr>
          <p:cNvSpPr txBox="1"/>
          <p:nvPr/>
        </p:nvSpPr>
        <p:spPr>
          <a:xfrm>
            <a:off x="2743200" y="3204590"/>
            <a:ext cx="5464367" cy="2436564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dirty="0"/>
              <a:t>Thesis sentence(s):	Main conclusion.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“Bottom Line Up Front.”</a:t>
            </a:r>
          </a:p>
          <a:p>
            <a:pPr lvl="6">
              <a:spcAft>
                <a:spcPts val="1350"/>
              </a:spcAft>
            </a:pPr>
            <a:r>
              <a:rPr lang="en-US" dirty="0"/>
              <a:t>Short, concise summary – including as many elements as needed to tell the whole story.</a:t>
            </a:r>
          </a:p>
        </p:txBody>
      </p:sp>
      <p:sp useBgFill="1">
        <p:nvSpPr>
          <p:cNvPr id="16" name="TextBox 15">
            <a:extLst>
              <a:ext uri="{FF2B5EF4-FFF2-40B4-BE49-F238E27FC236}">
                <a16:creationId xmlns:a16="http://schemas.microsoft.com/office/drawing/2014/main" id="{89627940-DA7C-670F-69FB-AFDAB5469A64}"/>
              </a:ext>
            </a:extLst>
          </p:cNvPr>
          <p:cNvSpPr txBox="1"/>
          <p:nvPr/>
        </p:nvSpPr>
        <p:spPr>
          <a:xfrm>
            <a:off x="2743200" y="3413930"/>
            <a:ext cx="5464367" cy="2067233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 lIns="205740" tIns="205740" rIns="205740" bIns="205740" rtlCol="0">
            <a:spAutoFit/>
          </a:bodyPr>
          <a:lstStyle/>
          <a:p>
            <a:pPr>
              <a:spcAft>
                <a:spcPts val="1350"/>
              </a:spcAft>
            </a:pPr>
            <a:r>
              <a:rPr lang="en-US" sz="2100" dirty="0"/>
              <a:t>Framing: The information your decisionmaker needs to get into the story. 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Basics</a:t>
            </a:r>
          </a:p>
          <a:p>
            <a:pPr marL="342900" indent="-342900">
              <a:spcAft>
                <a:spcPts val="135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Not “research </a:t>
            </a:r>
            <a:r>
              <a:rPr lang="en-US" sz="2100"/>
              <a:t>or encyclopedia”</a:t>
            </a:r>
            <a:endParaRPr lang="en-US" sz="2100" dirty="0"/>
          </a:p>
        </p:txBody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6E9DBE4-F155-2A61-8D06-C6C2DC165000}"/>
              </a:ext>
            </a:extLst>
          </p:cNvPr>
          <p:cNvSpPr/>
          <p:nvPr/>
        </p:nvSpPr>
        <p:spPr>
          <a:xfrm>
            <a:off x="285750" y="1818698"/>
            <a:ext cx="5772150" cy="233243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18250B6A-CF95-6566-7377-49A0E81ED11A}"/>
              </a:ext>
            </a:extLst>
          </p:cNvPr>
          <p:cNvGraphicFramePr>
            <a:graphicFrameLocks noGrp="1"/>
          </p:cNvGraphicFramePr>
          <p:nvPr/>
        </p:nvGraphicFramePr>
        <p:xfrm>
          <a:off x="418069" y="1979734"/>
          <a:ext cx="5578666" cy="2326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96481">
                  <a:extLst>
                    <a:ext uri="{9D8B030D-6E8A-4147-A177-3AD203B41FA5}">
                      <a16:colId xmlns:a16="http://schemas.microsoft.com/office/drawing/2014/main" val="791030550"/>
                    </a:ext>
                  </a:extLst>
                </a:gridCol>
                <a:gridCol w="3882185">
                  <a:extLst>
                    <a:ext uri="{9D8B030D-6E8A-4147-A177-3AD203B41FA5}">
                      <a16:colId xmlns:a16="http://schemas.microsoft.com/office/drawing/2014/main" val="1745280593"/>
                    </a:ext>
                  </a:extLst>
                </a:gridCol>
              </a:tblGrid>
              <a:tr h="430844">
                <a:tc>
                  <a:txBody>
                    <a:bodyPr/>
                    <a:lstStyle/>
                    <a:p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Other Points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Things that don’t fit in rigid structure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3180673"/>
                  </a:ext>
                </a:extLst>
              </a:tr>
              <a:tr h="367735">
                <a:tc>
                  <a:txBody>
                    <a:bodyPr/>
                    <a:lstStyle/>
                    <a:p>
                      <a:endParaRPr lang="en-US" sz="1500" b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Give color, texture to analysis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58326833"/>
                  </a:ext>
                </a:extLst>
              </a:tr>
              <a:tr h="670575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Useful in building “narrative” when you write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01045429"/>
                  </a:ext>
                </a:extLst>
              </a:tr>
              <a:tr h="670575">
                <a:tc>
                  <a:txBody>
                    <a:bodyPr/>
                    <a:lstStyle/>
                    <a:p>
                      <a:endParaRPr lang="en-US" sz="1500" b="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Pet facts, thoughts that you like!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68580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376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9" grpId="0" animBg="1"/>
      <p:bldP spid="9" grpId="1" animBg="1"/>
      <p:bldP spid="16" grpId="0" animBg="1"/>
      <p:bldP spid="16" grpId="1" animBg="1"/>
      <p:bldP spid="18" grpId="0" animBg="1"/>
      <p:bldP spid="18" grpId="1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769941-CD1C-45EB-AE99-0BA40F338C65}"/>
              </a:ext>
            </a:extLst>
          </p:cNvPr>
          <p:cNvSpPr txBox="1"/>
          <p:nvPr/>
        </p:nvSpPr>
        <p:spPr>
          <a:xfrm>
            <a:off x="1716107" y="2514600"/>
            <a:ext cx="53028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Pero … </a:t>
            </a:r>
            <a:r>
              <a:rPr lang="es-ES" sz="2400" dirty="0"/>
              <a:t>¿estamos totalmente contentos?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2D6F23-F249-4863-B782-3AA21C5AD8FC}"/>
              </a:ext>
            </a:extLst>
          </p:cNvPr>
          <p:cNvSpPr txBox="1"/>
          <p:nvPr/>
        </p:nvSpPr>
        <p:spPr>
          <a:xfrm>
            <a:off x="1293876" y="3581400"/>
            <a:ext cx="614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¿Tenemos toda confianza?  ¿Puede faltar algo?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48A8E0-66A7-4ACB-B54F-CA97CA528CE8}"/>
              </a:ext>
            </a:extLst>
          </p:cNvPr>
          <p:cNvSpPr txBox="1"/>
          <p:nvPr/>
        </p:nvSpPr>
        <p:spPr>
          <a:xfrm>
            <a:off x="611436" y="1110246"/>
            <a:ext cx="3533018" cy="4901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585" dirty="0"/>
              <a:t>“</a:t>
            </a:r>
            <a:r>
              <a:rPr lang="en-US" sz="2585" dirty="0"/>
              <a:t>TORMENTA DE IDEAS”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3B9E1C-E151-4AFE-B447-C383DE9A0F20}"/>
              </a:ext>
            </a:extLst>
          </p:cNvPr>
          <p:cNvSpPr txBox="1"/>
          <p:nvPr/>
        </p:nvSpPr>
        <p:spPr>
          <a:xfrm>
            <a:off x="818342" y="4477060"/>
            <a:ext cx="1311578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2" dirty="0"/>
              <a:t>Sugerencias: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490713-40AB-4063-845E-4FEC28702C20}"/>
              </a:ext>
            </a:extLst>
          </p:cNvPr>
          <p:cNvSpPr txBox="1"/>
          <p:nvPr/>
        </p:nvSpPr>
        <p:spPr>
          <a:xfrm>
            <a:off x="826590" y="1963483"/>
            <a:ext cx="124848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Propósito</a:t>
            </a:r>
            <a:r>
              <a:rPr lang="en-US" sz="1662" dirty="0"/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043788-771C-43EC-AB11-FD1CDE21E9EC}"/>
              </a:ext>
            </a:extLst>
          </p:cNvPr>
          <p:cNvSpPr txBox="1"/>
          <p:nvPr/>
        </p:nvSpPr>
        <p:spPr>
          <a:xfrm>
            <a:off x="2107069" y="1950727"/>
            <a:ext cx="2377122" cy="1371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Asegurar que el análisis considere toda la información y las interpretaciones relevantes.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89C37A-30A2-424E-B49A-B86972B3DFE3}"/>
              </a:ext>
            </a:extLst>
          </p:cNvPr>
          <p:cNvSpPr txBox="1"/>
          <p:nvPr/>
        </p:nvSpPr>
        <p:spPr>
          <a:xfrm>
            <a:off x="848661" y="3438430"/>
            <a:ext cx="1136850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2" dirty="0" err="1"/>
              <a:t>Definición</a:t>
            </a:r>
            <a:r>
              <a:rPr lang="en-US" sz="1662" dirty="0"/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64AC1-0D17-41DC-9144-AD5EC59743BF}"/>
              </a:ext>
            </a:extLst>
          </p:cNvPr>
          <p:cNvSpPr txBox="1"/>
          <p:nvPr/>
        </p:nvSpPr>
        <p:spPr>
          <a:xfrm>
            <a:off x="2098821" y="3442860"/>
            <a:ext cx="5612370" cy="859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62" dirty="0"/>
              <a:t>Proceso de liberarnos de la línea establecida -- evadiendo el pensamiento lineal y fortaleciendo nuestra confianza en el análisis.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A1EF9-0DEB-40E5-B948-1818F2736066}"/>
              </a:ext>
            </a:extLst>
          </p:cNvPr>
          <p:cNvSpPr txBox="1"/>
          <p:nvPr/>
        </p:nvSpPr>
        <p:spPr>
          <a:xfrm>
            <a:off x="1680186" y="4842578"/>
            <a:ext cx="1502334" cy="3481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62" dirty="0"/>
              <a:t>Líder coetáneo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2FA952-95BD-4DA9-BF1E-A6429FBF66E0}"/>
              </a:ext>
            </a:extLst>
          </p:cNvPr>
          <p:cNvSpPr/>
          <p:nvPr/>
        </p:nvSpPr>
        <p:spPr>
          <a:xfrm>
            <a:off x="1680185" y="5285057"/>
            <a:ext cx="243528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62" dirty="0"/>
              <a:t>Cantidad más que calidad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10A1A7-06AD-4D71-B287-97058AB93862}"/>
              </a:ext>
            </a:extLst>
          </p:cNvPr>
          <p:cNvSpPr/>
          <p:nvPr/>
        </p:nvSpPr>
        <p:spPr>
          <a:xfrm>
            <a:off x="1690367" y="5740340"/>
            <a:ext cx="155523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Seguir sin parar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D25E-E109-44CD-BA57-A712ED08CAAB}"/>
              </a:ext>
            </a:extLst>
          </p:cNvPr>
          <p:cNvSpPr/>
          <p:nvPr/>
        </p:nvSpPr>
        <p:spPr>
          <a:xfrm>
            <a:off x="1690366" y="6177540"/>
            <a:ext cx="135896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Todos hablan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E74C50B-06F1-4991-805C-1576A9ACCD97}"/>
              </a:ext>
            </a:extLst>
          </p:cNvPr>
          <p:cNvSpPr/>
          <p:nvPr/>
        </p:nvSpPr>
        <p:spPr>
          <a:xfrm>
            <a:off x="4539693" y="4825169"/>
            <a:ext cx="270298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Sin juzgar en ningún aspecto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2989FD-902B-4098-BCBA-EF46A1AA1CF2}"/>
              </a:ext>
            </a:extLst>
          </p:cNvPr>
          <p:cNvSpPr/>
          <p:nvPr/>
        </p:nvSpPr>
        <p:spPr>
          <a:xfrm>
            <a:off x="4539692" y="5285057"/>
            <a:ext cx="1287532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No defender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FBE31FA-75DD-47F5-AAAF-A1F965B6A5ED}"/>
              </a:ext>
            </a:extLst>
          </p:cNvPr>
          <p:cNvSpPr/>
          <p:nvPr/>
        </p:nvSpPr>
        <p:spPr>
          <a:xfrm>
            <a:off x="4539694" y="5708374"/>
            <a:ext cx="2053767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s-ES" sz="1662" dirty="0"/>
              <a:t>Estructura ligera, ágil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AB5D828-0DE7-4A9F-B6B7-96A9F9CE25E9}"/>
              </a:ext>
            </a:extLst>
          </p:cNvPr>
          <p:cNvSpPr/>
          <p:nvPr/>
        </p:nvSpPr>
        <p:spPr>
          <a:xfrm>
            <a:off x="4539694" y="6131692"/>
            <a:ext cx="2925801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62" dirty="0"/>
              <a:t>Mantener la discusión divertida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71D18D-806A-F080-6C27-61DBDFADD1B0}"/>
              </a:ext>
            </a:extLst>
          </p:cNvPr>
          <p:cNvSpPr txBox="1"/>
          <p:nvPr/>
        </p:nvSpPr>
        <p:spPr>
          <a:xfrm>
            <a:off x="8395086" y="544212"/>
            <a:ext cx="284052" cy="3196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77" dirty="0"/>
              <a:t>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0A8D6A5-C7D8-CA67-F61E-75478A0EAD09}"/>
              </a:ext>
            </a:extLst>
          </p:cNvPr>
          <p:cNvGrpSpPr/>
          <p:nvPr/>
        </p:nvGrpSpPr>
        <p:grpSpPr>
          <a:xfrm>
            <a:off x="4686595" y="1146040"/>
            <a:ext cx="3205887" cy="2061718"/>
            <a:chOff x="1289913" y="2409645"/>
            <a:chExt cx="5627862" cy="36193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B2CBB62-0CFE-43D0-4DF1-DCEC2511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11719" y1="69686" x2="11719" y2="69686"/>
                          <a14:backgroundMark x1="13750" y1="71080" x2="13750" y2="71080"/>
                          <a14:backgroundMark x1="15469" y1="68641" x2="15469" y2="68641"/>
                          <a14:backgroundMark x1="13594" y1="69338" x2="13594" y2="69338"/>
                          <a14:backgroundMark x1="18125" y1="83972" x2="18125" y2="83972"/>
                          <a14:backgroundMark x1="25313" y1="86411" x2="25313" y2="86411"/>
                          <a14:backgroundMark x1="25469" y1="84321" x2="25469" y2="84321"/>
                          <a14:backgroundMark x1="25313" y1="82230" x2="25313" y2="82230"/>
                          <a14:backgroundMark x1="27656" y1="64111" x2="27656" y2="64111"/>
                          <a14:backgroundMark x1="27344" y1="72125" x2="27344" y2="72125"/>
                          <a14:backgroundMark x1="27656" y1="68293" x2="27656" y2="68293"/>
                          <a14:backgroundMark x1="28125" y1="58188" x2="28125" y2="58188"/>
                          <a14:backgroundMark x1="27813" y1="63415" x2="27813" y2="63415"/>
                          <a14:backgroundMark x1="27969" y1="63066" x2="27969" y2="63066"/>
                          <a14:backgroundMark x1="28906" y1="58537" x2="28906" y2="58537"/>
                          <a14:backgroundMark x1="27187" y1="45993" x2="27187" y2="45993"/>
                          <a14:backgroundMark x1="37344" y1="45993" x2="37969" y2="47038"/>
                          <a14:backgroundMark x1="36406" y1="64460" x2="36406" y2="64460"/>
                          <a14:backgroundMark x1="35469" y1="80488" x2="35469" y2="80488"/>
                          <a14:backgroundMark x1="31875" y1="76655" x2="32031" y2="80488"/>
                          <a14:backgroundMark x1="31563" y1="75610" x2="31563" y2="75610"/>
                          <a14:backgroundMark x1="30469" y1="78397" x2="30781" y2="88153"/>
                          <a14:backgroundMark x1="30312" y1="77352" x2="30312" y2="77352"/>
                          <a14:backgroundMark x1="31875" y1="85366" x2="31875" y2="85366"/>
                          <a14:backgroundMark x1="18594" y1="77352" x2="18594" y2="77352"/>
                          <a14:backgroundMark x1="17656" y1="88502" x2="17656" y2="88502"/>
                          <a14:backgroundMark x1="17656" y1="88502" x2="17656" y2="88502"/>
                          <a14:backgroundMark x1="45156" y1="67596" x2="44688" y2="68641"/>
                          <a14:backgroundMark x1="53438" y1="66899" x2="53594" y2="67944"/>
                          <a14:backgroundMark x1="61719" y1="65854" x2="62187" y2="67944"/>
                          <a14:backgroundMark x1="61250" y1="65157" x2="61250" y2="65157"/>
                          <a14:backgroundMark x1="58906" y1="55401" x2="61719" y2="55401"/>
                          <a14:backgroundMark x1="72031" y1="58537" x2="72344" y2="61324"/>
                          <a14:backgroundMark x1="72500" y1="67596" x2="71406" y2="66899"/>
                          <a14:backgroundMark x1="64688" y1="68293" x2="65156" y2="71080"/>
                          <a14:backgroundMark x1="79531" y1="56446" x2="79219" y2="56794"/>
                          <a14:backgroundMark x1="73750" y1="71080" x2="73750" y2="71080"/>
                          <a14:backgroundMark x1="80625" y1="47387" x2="80625" y2="47387"/>
                          <a14:backgroundMark x1="80625" y1="48084" x2="80625" y2="48084"/>
                          <a14:backgroundMark x1="80000" y1="47038" x2="80000" y2="47038"/>
                          <a14:backgroundMark x1="85469" y1="69338" x2="87188" y2="6933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89913" y="3505200"/>
              <a:ext cx="5627862" cy="2523745"/>
            </a:xfrm>
            <a:prstGeom prst="rect">
              <a:avLst/>
            </a:prstGeom>
          </p:spPr>
        </p:pic>
        <p:pic>
          <p:nvPicPr>
            <p:cNvPr id="20" name="Graphic 19" descr="Fireworks">
              <a:extLst>
                <a:ext uri="{FF2B5EF4-FFF2-40B4-BE49-F238E27FC236}">
                  <a16:creationId xmlns:a16="http://schemas.microsoft.com/office/drawing/2014/main" id="{842503FC-66C9-F196-5628-742AEBB4A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2032893" y="3245600"/>
              <a:ext cx="487973" cy="487973"/>
            </a:xfrm>
            <a:prstGeom prst="rect">
              <a:avLst/>
            </a:prstGeom>
          </p:spPr>
        </p:pic>
        <p:pic>
          <p:nvPicPr>
            <p:cNvPr id="21" name="Graphic 20" descr="Fireworks">
              <a:extLst>
                <a:ext uri="{FF2B5EF4-FFF2-40B4-BE49-F238E27FC236}">
                  <a16:creationId xmlns:a16="http://schemas.microsoft.com/office/drawing/2014/main" id="{BE0BA653-16EC-53E2-E49D-F959109EF7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2757534" y="2725482"/>
              <a:ext cx="487973" cy="487973"/>
            </a:xfrm>
            <a:prstGeom prst="rect">
              <a:avLst/>
            </a:prstGeom>
          </p:spPr>
        </p:pic>
        <p:pic>
          <p:nvPicPr>
            <p:cNvPr id="22" name="Graphic 21" descr="Fireworks">
              <a:extLst>
                <a:ext uri="{FF2B5EF4-FFF2-40B4-BE49-F238E27FC236}">
                  <a16:creationId xmlns:a16="http://schemas.microsoft.com/office/drawing/2014/main" id="{BAE78D86-AD99-141C-5F47-CED1F08AD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103844" y="2409645"/>
              <a:ext cx="487973" cy="487973"/>
            </a:xfrm>
            <a:prstGeom prst="rect">
              <a:avLst/>
            </a:prstGeom>
          </p:spPr>
        </p:pic>
        <p:pic>
          <p:nvPicPr>
            <p:cNvPr id="23" name="Graphic 22" descr="Fireworks">
              <a:extLst>
                <a:ext uri="{FF2B5EF4-FFF2-40B4-BE49-F238E27FC236}">
                  <a16:creationId xmlns:a16="http://schemas.microsoft.com/office/drawing/2014/main" id="{CE1DCFA9-0214-D055-6C5E-9FEADABA5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21350729">
              <a:off x="4833877" y="2670665"/>
              <a:ext cx="487973" cy="487973"/>
            </a:xfrm>
            <a:prstGeom prst="rect">
              <a:avLst/>
            </a:prstGeom>
          </p:spPr>
        </p:pic>
        <p:pic>
          <p:nvPicPr>
            <p:cNvPr id="24" name="Graphic 23" descr="Fireworks">
              <a:extLst>
                <a:ext uri="{FF2B5EF4-FFF2-40B4-BE49-F238E27FC236}">
                  <a16:creationId xmlns:a16="http://schemas.microsoft.com/office/drawing/2014/main" id="{80577AA7-28B2-9A49-C751-D74AC4F48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609456">
              <a:off x="5533070" y="3058477"/>
              <a:ext cx="487973" cy="487973"/>
            </a:xfrm>
            <a:prstGeom prst="rect">
              <a:avLst/>
            </a:prstGeom>
          </p:spPr>
        </p:pic>
        <p:pic>
          <p:nvPicPr>
            <p:cNvPr id="25" name="Graphic 24" descr="Fireworks">
              <a:extLst>
                <a:ext uri="{FF2B5EF4-FFF2-40B4-BE49-F238E27FC236}">
                  <a16:creationId xmlns:a16="http://schemas.microsoft.com/office/drawing/2014/main" id="{811F502D-026F-8D5D-CB67-898EB7C64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406719" y="2461988"/>
              <a:ext cx="487973" cy="487973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B413A88-FD8A-B08C-3860-6BBF028B7155}"/>
                </a:ext>
              </a:extLst>
            </p:cNvPr>
            <p:cNvSpPr txBox="1"/>
            <p:nvPr/>
          </p:nvSpPr>
          <p:spPr>
            <a:xfrm>
              <a:off x="3591302" y="2993477"/>
              <a:ext cx="1520143" cy="594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600" dirty="0">
                  <a:latin typeface="Comic Sans MS" panose="030F0702030302020204" pitchFamily="66" charset="0"/>
                  <a:cs typeface="Courier New" panose="02070309020205020404" pitchFamily="49" charset="0"/>
                </a:rPr>
                <a:t>IDEAS</a:t>
              </a:r>
              <a:endParaRPr lang="en-US" sz="2215" dirty="0">
                <a:latin typeface="Comic Sans MS" panose="030F0702030302020204" pitchFamily="66" charset="0"/>
                <a:cs typeface="Courier New" panose="02070309020205020404" pitchFamily="49" charset="0"/>
              </a:endParaRPr>
            </a:p>
          </p:txBody>
        </p:sp>
        <p:pic>
          <p:nvPicPr>
            <p:cNvPr id="27" name="Graphic 26" descr="Fireworks">
              <a:extLst>
                <a:ext uri="{FF2B5EF4-FFF2-40B4-BE49-F238E27FC236}">
                  <a16:creationId xmlns:a16="http://schemas.microsoft.com/office/drawing/2014/main" id="{78E219F1-9587-2F26-6429-307883C4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83450" y="3236777"/>
              <a:ext cx="487973" cy="487973"/>
            </a:xfrm>
            <a:prstGeom prst="rect">
              <a:avLst/>
            </a:prstGeom>
          </p:spPr>
        </p:pic>
        <p:pic>
          <p:nvPicPr>
            <p:cNvPr id="28" name="Graphic 27" descr="Fireworks">
              <a:extLst>
                <a:ext uri="{FF2B5EF4-FFF2-40B4-BE49-F238E27FC236}">
                  <a16:creationId xmlns:a16="http://schemas.microsoft.com/office/drawing/2014/main" id="{19473071-C680-8FD8-9F21-84E8558D6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448323">
              <a:off x="4796471" y="3270526"/>
              <a:ext cx="487973" cy="4879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453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9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95300" y="1201001"/>
            <a:ext cx="8153400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</a:pPr>
            <a:r>
              <a:rPr lang="es-ES" sz="2800" noProof="0" dirty="0"/>
              <a:t>Y lo comunicamos con productos competitivos </a:t>
            </a:r>
          </a:p>
          <a:p>
            <a:pPr marL="13716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Concisos, cortos, claros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Interesantes, con implicaciones (explícitas si es necesario) para el decisor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Con un amplio, neutral entendimiento de las percepciones e intereses en el asunto de la sociedad en general</a:t>
            </a:r>
          </a:p>
          <a:p>
            <a:pPr marL="13716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800" noProof="0" dirty="0"/>
              <a:t>En modo de “servicio,” pero demandando respeto por nuestro punto de vista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83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92792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1439353"/>
            <a:ext cx="4800600" cy="535531"/>
          </a:xfrm>
        </p:spPr>
        <p:txBody>
          <a:bodyPr wrap="square">
            <a:spAutoFit/>
          </a:bodyPr>
          <a:lstStyle/>
          <a:p>
            <a:pPr algn="l"/>
            <a:r>
              <a:rPr lang="en-US" sz="3200" dirty="0" err="1"/>
              <a:t>Otros</a:t>
            </a:r>
            <a:r>
              <a:rPr lang="en-US" sz="3200" dirty="0"/>
              <a:t> </a:t>
            </a:r>
            <a:r>
              <a:rPr lang="en-US" sz="3200" dirty="0" err="1"/>
              <a:t>consideraciones</a:t>
            </a:r>
            <a:r>
              <a:rPr lang="en-US" sz="3200" dirty="0"/>
              <a:t> 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84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329338" y="2992291"/>
            <a:ext cx="52526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Nuestro valor a</a:t>
            </a:r>
            <a:r>
              <a:rPr lang="es-ES" sz="2400" dirty="0" err="1"/>
              <a:t>ñadido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 err="1"/>
              <a:t>Otros</a:t>
            </a:r>
            <a:r>
              <a:rPr lang="en-US" sz="2400" dirty="0"/>
              <a:t> que </a:t>
            </a:r>
            <a:r>
              <a:rPr lang="en-US" sz="2400" dirty="0" err="1"/>
              <a:t>benefician</a:t>
            </a:r>
            <a:r>
              <a:rPr lang="en-US" sz="2400" dirty="0"/>
              <a:t> de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análisis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/>
              <a:t>La </a:t>
            </a:r>
            <a:r>
              <a:rPr lang="en-US" sz="2400" dirty="0" err="1"/>
              <a:t>politización</a:t>
            </a:r>
            <a:endParaRPr lang="en-US" sz="2400" dirty="0"/>
          </a:p>
          <a:p>
            <a:pPr algn="ctr">
              <a:spcAft>
                <a:spcPts val="1200"/>
              </a:spcAft>
            </a:pPr>
            <a:r>
              <a:rPr lang="en-US" sz="2400" dirty="0" err="1"/>
              <a:t>Manteniendo</a:t>
            </a:r>
            <a:r>
              <a:rPr lang="en-US" sz="2400" dirty="0"/>
              <a:t> </a:t>
            </a:r>
            <a:r>
              <a:rPr lang="en-US" sz="2400" dirty="0" err="1"/>
              <a:t>nuestra</a:t>
            </a:r>
            <a:r>
              <a:rPr lang="en-US" sz="2400" dirty="0"/>
              <a:t> moral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9522045-CBCE-C4F4-FD04-0337AAEC93B4}"/>
              </a:ext>
            </a:extLst>
          </p:cNvPr>
          <p:cNvCxnSpPr/>
          <p:nvPr/>
        </p:nvCxnSpPr>
        <p:spPr>
          <a:xfrm flipV="1">
            <a:off x="5517136" y="2796988"/>
            <a:ext cx="545567" cy="3073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53A9AB9-8A53-B69F-08E3-25B84E1A1305}"/>
              </a:ext>
            </a:extLst>
          </p:cNvPr>
          <p:cNvSpPr txBox="1"/>
          <p:nvPr/>
        </p:nvSpPr>
        <p:spPr>
          <a:xfrm>
            <a:off x="6272010" y="1974884"/>
            <a:ext cx="244432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Pericia</a:t>
            </a:r>
          </a:p>
          <a:p>
            <a:r>
              <a:rPr lang="es-ES" sz="2000" dirty="0"/>
              <a:t>Experiencia</a:t>
            </a:r>
          </a:p>
          <a:p>
            <a:r>
              <a:rPr lang="en-US" sz="2000" dirty="0" err="1"/>
              <a:t>Especialización</a:t>
            </a:r>
            <a:endParaRPr lang="en-US" sz="2000" dirty="0"/>
          </a:p>
          <a:p>
            <a:r>
              <a:rPr lang="en-US" sz="2000" dirty="0"/>
              <a:t>Acceso a </a:t>
            </a:r>
            <a:r>
              <a:rPr lang="en-US" sz="2000" dirty="0" err="1"/>
              <a:t>información</a:t>
            </a:r>
            <a:endParaRPr lang="en-US" sz="2000" dirty="0"/>
          </a:p>
          <a:p>
            <a:r>
              <a:rPr lang="en-US" sz="2000" dirty="0"/>
              <a:t>Arte del </a:t>
            </a:r>
            <a:r>
              <a:rPr lang="en-US" sz="2000" dirty="0" err="1"/>
              <a:t>oficio</a:t>
            </a: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ABEA232-71AC-4402-8061-9A0E2CC581FF}"/>
              </a:ext>
            </a:extLst>
          </p:cNvPr>
          <p:cNvCxnSpPr>
            <a:cxnSpLocks/>
          </p:cNvCxnSpPr>
          <p:nvPr/>
        </p:nvCxnSpPr>
        <p:spPr>
          <a:xfrm flipV="1">
            <a:off x="6582015" y="3606100"/>
            <a:ext cx="349262" cy="19530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0768ACE-F508-8686-77EB-700E2AEF55F1}"/>
              </a:ext>
            </a:extLst>
          </p:cNvPr>
          <p:cNvSpPr txBox="1"/>
          <p:nvPr/>
        </p:nvSpPr>
        <p:spPr>
          <a:xfrm>
            <a:off x="7010400" y="2950669"/>
            <a:ext cx="117532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/>
              <a:t>Clientes</a:t>
            </a:r>
          </a:p>
          <a:p>
            <a:r>
              <a:rPr lang="es-ES" sz="2000" dirty="0"/>
              <a:t>Gremio</a:t>
            </a:r>
          </a:p>
          <a:p>
            <a:r>
              <a:rPr lang="es-ES" sz="2000" dirty="0"/>
              <a:t>Gobierno</a:t>
            </a:r>
          </a:p>
          <a:p>
            <a:r>
              <a:rPr lang="es-ES" sz="2000" dirty="0"/>
              <a:t>Sociedad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44856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2555"/>
            <a:ext cx="82296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0" y="1981200"/>
            <a:ext cx="6248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es</a:t>
            </a:r>
            <a:r>
              <a:rPr lang="en-US" sz="2400" dirty="0"/>
              <a:t>,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nos</a:t>
            </a:r>
            <a:r>
              <a:rPr lang="en-US" sz="2400" dirty="0"/>
              <a:t> </a:t>
            </a:r>
            <a:r>
              <a:rPr lang="en-US" sz="2400" dirty="0" err="1"/>
              <a:t>daña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qué</a:t>
            </a:r>
            <a:r>
              <a:rPr lang="en-US" sz="2400" dirty="0"/>
              <a:t> y </a:t>
            </a:r>
            <a:r>
              <a:rPr lang="en-US" sz="2400" dirty="0" err="1"/>
              <a:t>cómo</a:t>
            </a:r>
            <a:r>
              <a:rPr lang="en-US" sz="2400" dirty="0"/>
              <a:t> </a:t>
            </a:r>
            <a:r>
              <a:rPr lang="en-US" sz="2400" dirty="0" err="1"/>
              <a:t>sucede</a:t>
            </a:r>
            <a:r>
              <a:rPr lang="en-US" sz="2400" dirty="0"/>
              <a:t>?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formas</a:t>
            </a:r>
            <a:r>
              <a:rPr lang="en-US" sz="2400" dirty="0"/>
              <a:t> </a:t>
            </a:r>
            <a:r>
              <a:rPr lang="en-US" sz="2400" dirty="0" err="1"/>
              <a:t>toma</a:t>
            </a:r>
            <a:r>
              <a:rPr lang="en-US" sz="2400" dirty="0"/>
              <a:t>?  </a:t>
            </a:r>
          </a:p>
          <a:p>
            <a:pPr>
              <a:spcAft>
                <a:spcPts val="2400"/>
              </a:spcAft>
            </a:pPr>
            <a:r>
              <a:rPr lang="en-US" sz="2400" dirty="0"/>
              <a:t>¿</a:t>
            </a:r>
            <a:r>
              <a:rPr lang="en-US" sz="2400" dirty="0" err="1"/>
              <a:t>Qué</a:t>
            </a:r>
            <a:r>
              <a:rPr lang="en-US" sz="2400" dirty="0"/>
              <a:t> </a:t>
            </a:r>
            <a:r>
              <a:rPr lang="en-US" sz="2400" dirty="0" err="1"/>
              <a:t>tiene</a:t>
            </a:r>
            <a:r>
              <a:rPr lang="en-US" sz="2400" dirty="0"/>
              <a:t> que </a:t>
            </a:r>
            <a:r>
              <a:rPr lang="en-US" sz="2400" dirty="0" err="1"/>
              <a:t>ver</a:t>
            </a:r>
            <a:r>
              <a:rPr lang="en-US" sz="2400" dirty="0"/>
              <a:t> la </a:t>
            </a:r>
            <a:r>
              <a:rPr lang="en-US" sz="2400" dirty="0" err="1"/>
              <a:t>retroalimentación</a:t>
            </a:r>
            <a:r>
              <a:rPr lang="en-US" sz="2400" dirty="0"/>
              <a:t> – </a:t>
            </a:r>
            <a:r>
              <a:rPr lang="en-US" sz="2400" i="1" dirty="0"/>
              <a:t>feedback</a:t>
            </a:r>
            <a:r>
              <a:rPr lang="en-US" sz="2400" dirty="0"/>
              <a:t> – del </a:t>
            </a:r>
            <a:r>
              <a:rPr lang="en-US" sz="2400" dirty="0" err="1"/>
              <a:t>decisor</a:t>
            </a:r>
            <a:r>
              <a:rPr lang="en-US" sz="2400" dirty="0"/>
              <a:t> </a:t>
            </a:r>
            <a:r>
              <a:rPr lang="en-US" sz="2400" dirty="0" err="1"/>
              <a:t>sobre</a:t>
            </a:r>
            <a:r>
              <a:rPr lang="en-US" sz="2400" dirty="0"/>
              <a:t> </a:t>
            </a:r>
            <a:r>
              <a:rPr lang="en-US" sz="2400" dirty="0" err="1"/>
              <a:t>nuestro</a:t>
            </a:r>
            <a:r>
              <a:rPr lang="en-US" sz="2400" dirty="0"/>
              <a:t> </a:t>
            </a:r>
            <a:r>
              <a:rPr lang="en-US" sz="2400" dirty="0" err="1"/>
              <a:t>trabajo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1497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1525" y="2087567"/>
            <a:ext cx="76009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" sz="2400" noProof="0" dirty="0"/>
              <a:t>¿Cómo la prevenimos?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Emplear buen arte del oficio – con transparencia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Ser honestos sobre nuestra información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Poner al lado preferencias institucionales</a:t>
            </a:r>
          </a:p>
          <a:p>
            <a:pPr marL="1657350" lvl="3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2400" noProof="0" dirty="0"/>
              <a:t>Resistir tentación de acceso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42555"/>
            <a:ext cx="8229600" cy="646331"/>
          </a:xfrm>
        </p:spPr>
        <p:txBody>
          <a:bodyPr wrap="square">
            <a:spAutoFit/>
          </a:bodyPr>
          <a:lstStyle/>
          <a:p>
            <a:pPr algn="l"/>
            <a:r>
              <a:rPr lang="en-US" sz="3600" dirty="0" err="1"/>
              <a:t>Politización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66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E04BD8-A5C8-4AB4-B3CD-4CA527FD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87</a:t>
            </a:fld>
            <a:endParaRPr lang="es-ES" noProof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29FAB3-725B-4D4B-A18E-2EBCE27E96C5}"/>
              </a:ext>
            </a:extLst>
          </p:cNvPr>
          <p:cNvSpPr txBox="1"/>
          <p:nvPr/>
        </p:nvSpPr>
        <p:spPr>
          <a:xfrm>
            <a:off x="2438400" y="2224880"/>
            <a:ext cx="3954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¿Sabéis el lema de la CIA?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386383-3C7D-4A21-A361-B4E55A21359A}"/>
              </a:ext>
            </a:extLst>
          </p:cNvPr>
          <p:cNvSpPr txBox="1"/>
          <p:nvPr/>
        </p:nvSpPr>
        <p:spPr>
          <a:xfrm>
            <a:off x="2590800" y="4038600"/>
            <a:ext cx="3433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Aunque no siempre seguido …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63A8F34-2659-336D-DEB6-AF4B79EC1CA8}"/>
              </a:ext>
            </a:extLst>
          </p:cNvPr>
          <p:cNvSpPr txBox="1">
            <a:spLocks noChangeArrowheads="1"/>
          </p:cNvSpPr>
          <p:nvPr/>
        </p:nvSpPr>
        <p:spPr>
          <a:xfrm>
            <a:off x="609600" y="442555"/>
            <a:ext cx="8229600" cy="590931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La moral</a:t>
            </a:r>
          </a:p>
        </p:txBody>
      </p:sp>
    </p:spTree>
    <p:extLst>
      <p:ext uri="{BB962C8B-B14F-4D97-AF65-F5344CB8AC3E}">
        <p14:creationId xmlns:p14="http://schemas.microsoft.com/office/powerpoint/2010/main" val="2393269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98E56A-9288-D548-7716-050E44E94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88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B92CF9-4C1A-A87C-E43D-278A868BAE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233485"/>
            <a:ext cx="6858000" cy="4131260"/>
          </a:xfrm>
          <a:prstGeom prst="rect">
            <a:avLst/>
          </a:prstGeom>
          <a:solidFill>
            <a:srgbClr val="F8EB89"/>
          </a:solidFill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A73B7F49-750E-C423-0A8A-D864343E982C}"/>
              </a:ext>
            </a:extLst>
          </p:cNvPr>
          <p:cNvSpPr/>
          <p:nvPr/>
        </p:nvSpPr>
        <p:spPr>
          <a:xfrm rot="20765900">
            <a:off x="6156914" y="2163387"/>
            <a:ext cx="891606" cy="457200"/>
          </a:xfrm>
          <a:prstGeom prst="rightArrow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 descr="Screen Clipping">
            <a:extLst>
              <a:ext uri="{FF2B5EF4-FFF2-40B4-BE49-F238E27FC236}">
                <a16:creationId xmlns:a16="http://schemas.microsoft.com/office/drawing/2014/main" id="{BFE53A4F-A590-6D39-DC79-4EE7FE4485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79" y="2309455"/>
            <a:ext cx="4673309" cy="19196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A73ED92-71F8-4DE9-61E2-43A600F27A3B}"/>
              </a:ext>
            </a:extLst>
          </p:cNvPr>
          <p:cNvGrpSpPr/>
          <p:nvPr/>
        </p:nvGrpSpPr>
        <p:grpSpPr>
          <a:xfrm>
            <a:off x="1207452" y="1434870"/>
            <a:ext cx="5739913" cy="1879831"/>
            <a:chOff x="1609936" y="770159"/>
            <a:chExt cx="7653217" cy="25064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88AC8E6A-742D-0777-32B5-7CB2E3203D3A}"/>
                </a:ext>
              </a:extLst>
            </p:cNvPr>
            <p:cNvSpPr/>
            <p:nvPr/>
          </p:nvSpPr>
          <p:spPr>
            <a:xfrm rot="11771435">
              <a:off x="1609936" y="1083796"/>
              <a:ext cx="1828800" cy="60960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4B17B-53D9-DC7B-2D41-0CC02E363017}"/>
                </a:ext>
              </a:extLst>
            </p:cNvPr>
            <p:cNvSpPr/>
            <p:nvPr/>
          </p:nvSpPr>
          <p:spPr>
            <a:xfrm>
              <a:off x="3243353" y="770159"/>
              <a:ext cx="6019800" cy="250644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10B902F-32FF-039A-D0DE-D1487E7EA6C5}"/>
                </a:ext>
              </a:extLst>
            </p:cNvPr>
            <p:cNvGrpSpPr/>
            <p:nvPr/>
          </p:nvGrpSpPr>
          <p:grpSpPr>
            <a:xfrm>
              <a:off x="3367178" y="840919"/>
              <a:ext cx="5772150" cy="1842387"/>
              <a:chOff x="914400" y="3894603"/>
              <a:chExt cx="7696200" cy="2456516"/>
            </a:xfrm>
            <a:solidFill>
              <a:schemeClr val="bg1"/>
            </a:solidFill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7BF0B24-40C3-DAD4-4903-E3012BC51F1A}"/>
                  </a:ext>
                </a:extLst>
              </p:cNvPr>
              <p:cNvSpPr txBox="1"/>
              <p:nvPr/>
            </p:nvSpPr>
            <p:spPr>
              <a:xfrm>
                <a:off x="914400" y="3894603"/>
                <a:ext cx="2762009" cy="54715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s-ES" sz="1400" noProof="0" dirty="0"/>
                  <a:t>Queda grabado … </a:t>
                </a:r>
              </a:p>
            </p:txBody>
          </p:sp>
          <p:pic>
            <p:nvPicPr>
              <p:cNvPr id="10" name="Picture 9" descr="Screen Clipping">
                <a:extLst>
                  <a:ext uri="{FF2B5EF4-FFF2-40B4-BE49-F238E27FC236}">
                    <a16:creationId xmlns:a16="http://schemas.microsoft.com/office/drawing/2014/main" id="{F58A24C7-BB36-65C4-5DD3-3A947227A5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artisticPhotocopy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14400" y="4520168"/>
                <a:ext cx="7696200" cy="1830951"/>
              </a:xfrm>
              <a:prstGeom prst="rect">
                <a:avLst/>
              </a:prstGeom>
              <a:grpFill/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256D653-33D6-C2D3-F223-58EA5EA64562}"/>
                </a:ext>
              </a:extLst>
            </p:cNvPr>
            <p:cNvSpPr txBox="1"/>
            <p:nvPr/>
          </p:nvSpPr>
          <p:spPr>
            <a:xfrm>
              <a:off x="7867393" y="2763107"/>
              <a:ext cx="93623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/>
                <a:t>John 8:32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A9A61FB-DB0C-DCE7-EA84-EFA6A8F165A3}"/>
              </a:ext>
            </a:extLst>
          </p:cNvPr>
          <p:cNvSpPr txBox="1"/>
          <p:nvPr/>
        </p:nvSpPr>
        <p:spPr>
          <a:xfrm>
            <a:off x="2615595" y="5587900"/>
            <a:ext cx="449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noProof="0" dirty="0"/>
              <a:t>«conocerán la verdad y la verdad los hará libres» </a:t>
            </a:r>
          </a:p>
          <a:p>
            <a:pPr algn="l"/>
            <a:endParaRPr lang="es-ES" sz="2400" noProof="0" dirty="0"/>
          </a:p>
        </p:txBody>
      </p:sp>
    </p:spTree>
    <p:extLst>
      <p:ext uri="{BB962C8B-B14F-4D97-AF65-F5344CB8AC3E}">
        <p14:creationId xmlns:p14="http://schemas.microsoft.com/office/powerpoint/2010/main" val="1357802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89</a:t>
            </a:fld>
            <a:endParaRPr lang="es-ES" noProof="0" dirty="0"/>
          </a:p>
        </p:txBody>
      </p:sp>
      <p:sp>
        <p:nvSpPr>
          <p:cNvPr id="4" name="Rectangle 3"/>
          <p:cNvSpPr/>
          <p:nvPr/>
        </p:nvSpPr>
        <p:spPr>
          <a:xfrm>
            <a:off x="768367" y="717923"/>
            <a:ext cx="799463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noProof="0" dirty="0"/>
              <a:t>Con la colaboración, cambiamos el cuento de los ciegos y el elefante</a:t>
            </a:r>
          </a:p>
        </p:txBody>
      </p:sp>
      <p:pic>
        <p:nvPicPr>
          <p:cNvPr id="3074" name="Picture 2" descr="http://equilibregaia.files.wordpress.com/2011/02/conte-sufc3ad0001-cop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8" y="1501800"/>
            <a:ext cx="7746983" cy="4883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2FCC8D-8D47-4467-B55D-15C197FDA2F2}"/>
              </a:ext>
            </a:extLst>
          </p:cNvPr>
          <p:cNvSpPr txBox="1"/>
          <p:nvPr/>
        </p:nvSpPr>
        <p:spPr>
          <a:xfrm>
            <a:off x="4674988" y="6007516"/>
            <a:ext cx="4349268" cy="600164"/>
          </a:xfrm>
          <a:prstGeom prst="rect">
            <a:avLst/>
          </a:prstGeom>
          <a:solidFill>
            <a:srgbClr val="DEEAF6"/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100" noProof="0" dirty="0">
                <a:solidFill>
                  <a:schemeClr val="bg1"/>
                </a:solidFill>
              </a:rPr>
              <a:t>Colaboración ayuda a los decisores.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5D03984-EB05-4233-B702-C18CBB11C02D}"/>
              </a:ext>
            </a:extLst>
          </p:cNvPr>
          <p:cNvSpPr/>
          <p:nvPr/>
        </p:nvSpPr>
        <p:spPr>
          <a:xfrm>
            <a:off x="1752600" y="4289668"/>
            <a:ext cx="1543050" cy="935392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400" noProof="0" dirty="0">
              <a:solidFill>
                <a:schemeClr val="bg1"/>
              </a:solidFill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E627641-7C56-42A5-8B67-B3353ACD4D1F}"/>
              </a:ext>
            </a:extLst>
          </p:cNvPr>
          <p:cNvSpPr/>
          <p:nvPr/>
        </p:nvSpPr>
        <p:spPr>
          <a:xfrm>
            <a:off x="5225426" y="1907587"/>
            <a:ext cx="1433926" cy="1049463"/>
          </a:xfrm>
          <a:custGeom>
            <a:avLst/>
            <a:gdLst>
              <a:gd name="connsiteX0" fmla="*/ 498514 w 1476622"/>
              <a:gd name="connsiteY0" fmla="*/ 37753 h 1162015"/>
              <a:gd name="connsiteX1" fmla="*/ 464786 w 1476622"/>
              <a:gd name="connsiteY1" fmla="*/ 60238 h 1162015"/>
              <a:gd name="connsiteX2" fmla="*/ 431058 w 1476622"/>
              <a:gd name="connsiteY2" fmla="*/ 78976 h 1162015"/>
              <a:gd name="connsiteX3" fmla="*/ 404826 w 1476622"/>
              <a:gd name="connsiteY3" fmla="*/ 90219 h 1162015"/>
              <a:gd name="connsiteX4" fmla="*/ 386088 w 1476622"/>
              <a:gd name="connsiteY4" fmla="*/ 86471 h 1162015"/>
              <a:gd name="connsiteX5" fmla="*/ 363603 w 1476622"/>
              <a:gd name="connsiteY5" fmla="*/ 71481 h 1162015"/>
              <a:gd name="connsiteX6" fmla="*/ 356108 w 1476622"/>
              <a:gd name="connsiteY6" fmla="*/ 82724 h 1162015"/>
              <a:gd name="connsiteX7" fmla="*/ 344865 w 1476622"/>
              <a:gd name="connsiteY7" fmla="*/ 86471 h 1162015"/>
              <a:gd name="connsiteX8" fmla="*/ 318632 w 1476622"/>
              <a:gd name="connsiteY8" fmla="*/ 101461 h 1162015"/>
              <a:gd name="connsiteX9" fmla="*/ 299894 w 1476622"/>
              <a:gd name="connsiteY9" fmla="*/ 108956 h 1162015"/>
              <a:gd name="connsiteX10" fmla="*/ 292399 w 1476622"/>
              <a:gd name="connsiteY10" fmla="*/ 120199 h 1162015"/>
              <a:gd name="connsiteX11" fmla="*/ 258671 w 1476622"/>
              <a:gd name="connsiteY11" fmla="*/ 135189 h 1162015"/>
              <a:gd name="connsiteX12" fmla="*/ 247429 w 1476622"/>
              <a:gd name="connsiteY12" fmla="*/ 150179 h 1162015"/>
              <a:gd name="connsiteX13" fmla="*/ 228691 w 1476622"/>
              <a:gd name="connsiteY13" fmla="*/ 165170 h 1162015"/>
              <a:gd name="connsiteX14" fmla="*/ 213701 w 1476622"/>
              <a:gd name="connsiteY14" fmla="*/ 180160 h 1162015"/>
              <a:gd name="connsiteX15" fmla="*/ 191216 w 1476622"/>
              <a:gd name="connsiteY15" fmla="*/ 228878 h 1162015"/>
              <a:gd name="connsiteX16" fmla="*/ 176226 w 1476622"/>
              <a:gd name="connsiteY16" fmla="*/ 262606 h 1162015"/>
              <a:gd name="connsiteX17" fmla="*/ 168730 w 1476622"/>
              <a:gd name="connsiteY17" fmla="*/ 281343 h 1162015"/>
              <a:gd name="connsiteX18" fmla="*/ 153740 w 1476622"/>
              <a:gd name="connsiteY18" fmla="*/ 292586 h 1162015"/>
              <a:gd name="connsiteX19" fmla="*/ 138750 w 1476622"/>
              <a:gd name="connsiteY19" fmla="*/ 315071 h 1162015"/>
              <a:gd name="connsiteX20" fmla="*/ 105022 w 1476622"/>
              <a:gd name="connsiteY20" fmla="*/ 360042 h 1162015"/>
              <a:gd name="connsiteX21" fmla="*/ 93780 w 1476622"/>
              <a:gd name="connsiteY21" fmla="*/ 371284 h 1162015"/>
              <a:gd name="connsiteX22" fmla="*/ 78789 w 1476622"/>
              <a:gd name="connsiteY22" fmla="*/ 382527 h 1162015"/>
              <a:gd name="connsiteX23" fmla="*/ 67547 w 1476622"/>
              <a:gd name="connsiteY23" fmla="*/ 390022 h 1162015"/>
              <a:gd name="connsiteX24" fmla="*/ 56304 w 1476622"/>
              <a:gd name="connsiteY24" fmla="*/ 401265 h 1162015"/>
              <a:gd name="connsiteX25" fmla="*/ 37567 w 1476622"/>
              <a:gd name="connsiteY25" fmla="*/ 431245 h 1162015"/>
              <a:gd name="connsiteX26" fmla="*/ 30071 w 1476622"/>
              <a:gd name="connsiteY26" fmla="*/ 446235 h 1162015"/>
              <a:gd name="connsiteX27" fmla="*/ 7586 w 1476622"/>
              <a:gd name="connsiteY27" fmla="*/ 483711 h 1162015"/>
              <a:gd name="connsiteX28" fmla="*/ 91 w 1476622"/>
              <a:gd name="connsiteY28" fmla="*/ 509943 h 1162015"/>
              <a:gd name="connsiteX29" fmla="*/ 3839 w 1476622"/>
              <a:gd name="connsiteY29" fmla="*/ 532429 h 1162015"/>
              <a:gd name="connsiteX30" fmla="*/ 41314 w 1476622"/>
              <a:gd name="connsiteY30" fmla="*/ 592389 h 1162015"/>
              <a:gd name="connsiteX31" fmla="*/ 82537 w 1476622"/>
              <a:gd name="connsiteY31" fmla="*/ 637360 h 1162015"/>
              <a:gd name="connsiteX32" fmla="*/ 105022 w 1476622"/>
              <a:gd name="connsiteY32" fmla="*/ 656097 h 1162015"/>
              <a:gd name="connsiteX33" fmla="*/ 157488 w 1476622"/>
              <a:gd name="connsiteY33" fmla="*/ 712311 h 1162015"/>
              <a:gd name="connsiteX34" fmla="*/ 179973 w 1476622"/>
              <a:gd name="connsiteY34" fmla="*/ 731048 h 1162015"/>
              <a:gd name="connsiteX35" fmla="*/ 194963 w 1476622"/>
              <a:gd name="connsiteY35" fmla="*/ 749786 h 1162015"/>
              <a:gd name="connsiteX36" fmla="*/ 217448 w 1476622"/>
              <a:gd name="connsiteY36" fmla="*/ 772271 h 1162015"/>
              <a:gd name="connsiteX37" fmla="*/ 236186 w 1476622"/>
              <a:gd name="connsiteY37" fmla="*/ 798504 h 1162015"/>
              <a:gd name="connsiteX38" fmla="*/ 251176 w 1476622"/>
              <a:gd name="connsiteY38" fmla="*/ 813494 h 1162015"/>
              <a:gd name="connsiteX39" fmla="*/ 273662 w 1476622"/>
              <a:gd name="connsiteY39" fmla="*/ 850970 h 1162015"/>
              <a:gd name="connsiteX40" fmla="*/ 284904 w 1476622"/>
              <a:gd name="connsiteY40" fmla="*/ 862212 h 1162015"/>
              <a:gd name="connsiteX41" fmla="*/ 299894 w 1476622"/>
              <a:gd name="connsiteY41" fmla="*/ 884697 h 1162015"/>
              <a:gd name="connsiteX42" fmla="*/ 307389 w 1476622"/>
              <a:gd name="connsiteY42" fmla="*/ 899688 h 1162015"/>
              <a:gd name="connsiteX43" fmla="*/ 322380 w 1476622"/>
              <a:gd name="connsiteY43" fmla="*/ 933415 h 1162015"/>
              <a:gd name="connsiteX44" fmla="*/ 337370 w 1476622"/>
              <a:gd name="connsiteY44" fmla="*/ 952153 h 1162015"/>
              <a:gd name="connsiteX45" fmla="*/ 344865 w 1476622"/>
              <a:gd name="connsiteY45" fmla="*/ 967143 h 1162015"/>
              <a:gd name="connsiteX46" fmla="*/ 356108 w 1476622"/>
              <a:gd name="connsiteY46" fmla="*/ 978386 h 1162015"/>
              <a:gd name="connsiteX47" fmla="*/ 371098 w 1476622"/>
              <a:gd name="connsiteY47" fmla="*/ 997124 h 1162015"/>
              <a:gd name="connsiteX48" fmla="*/ 389835 w 1476622"/>
              <a:gd name="connsiteY48" fmla="*/ 1030852 h 1162015"/>
              <a:gd name="connsiteX49" fmla="*/ 397330 w 1476622"/>
              <a:gd name="connsiteY49" fmla="*/ 1042094 h 1162015"/>
              <a:gd name="connsiteX50" fmla="*/ 408573 w 1476622"/>
              <a:gd name="connsiteY50" fmla="*/ 1064579 h 1162015"/>
              <a:gd name="connsiteX51" fmla="*/ 431058 w 1476622"/>
              <a:gd name="connsiteY51" fmla="*/ 1083317 h 1162015"/>
              <a:gd name="connsiteX52" fmla="*/ 449796 w 1476622"/>
              <a:gd name="connsiteY52" fmla="*/ 1090812 h 1162015"/>
              <a:gd name="connsiteX53" fmla="*/ 468534 w 1476622"/>
              <a:gd name="connsiteY53" fmla="*/ 1102055 h 1162015"/>
              <a:gd name="connsiteX54" fmla="*/ 483524 w 1476622"/>
              <a:gd name="connsiteY54" fmla="*/ 1113297 h 1162015"/>
              <a:gd name="connsiteX55" fmla="*/ 498514 w 1476622"/>
              <a:gd name="connsiteY55" fmla="*/ 1117045 h 1162015"/>
              <a:gd name="connsiteX56" fmla="*/ 517252 w 1476622"/>
              <a:gd name="connsiteY56" fmla="*/ 1124540 h 1162015"/>
              <a:gd name="connsiteX57" fmla="*/ 532242 w 1476622"/>
              <a:gd name="connsiteY57" fmla="*/ 1135783 h 1162015"/>
              <a:gd name="connsiteX58" fmla="*/ 543485 w 1476622"/>
              <a:gd name="connsiteY58" fmla="*/ 1143278 h 1162015"/>
              <a:gd name="connsiteX59" fmla="*/ 562222 w 1476622"/>
              <a:gd name="connsiteY59" fmla="*/ 1158268 h 1162015"/>
              <a:gd name="connsiteX60" fmla="*/ 577212 w 1476622"/>
              <a:gd name="connsiteY60" fmla="*/ 1162015 h 1162015"/>
              <a:gd name="connsiteX61" fmla="*/ 599698 w 1476622"/>
              <a:gd name="connsiteY61" fmla="*/ 1139530 h 1162015"/>
              <a:gd name="connsiteX62" fmla="*/ 618435 w 1476622"/>
              <a:gd name="connsiteY62" fmla="*/ 1128288 h 1162015"/>
              <a:gd name="connsiteX63" fmla="*/ 629678 w 1476622"/>
              <a:gd name="connsiteY63" fmla="*/ 1120792 h 1162015"/>
              <a:gd name="connsiteX64" fmla="*/ 648416 w 1476622"/>
              <a:gd name="connsiteY64" fmla="*/ 1117045 h 1162015"/>
              <a:gd name="connsiteX65" fmla="*/ 685891 w 1476622"/>
              <a:gd name="connsiteY65" fmla="*/ 1105802 h 1162015"/>
              <a:gd name="connsiteX66" fmla="*/ 689639 w 1476622"/>
              <a:gd name="connsiteY66" fmla="*/ 1075822 h 1162015"/>
              <a:gd name="connsiteX67" fmla="*/ 693386 w 1476622"/>
              <a:gd name="connsiteY67" fmla="*/ 1064579 h 1162015"/>
              <a:gd name="connsiteX68" fmla="*/ 715871 w 1476622"/>
              <a:gd name="connsiteY68" fmla="*/ 1060832 h 1162015"/>
              <a:gd name="connsiteX69" fmla="*/ 772085 w 1476622"/>
              <a:gd name="connsiteY69" fmla="*/ 1083317 h 1162015"/>
              <a:gd name="connsiteX70" fmla="*/ 869521 w 1476622"/>
              <a:gd name="connsiteY70" fmla="*/ 1087065 h 1162015"/>
              <a:gd name="connsiteX71" fmla="*/ 888258 w 1476622"/>
              <a:gd name="connsiteY71" fmla="*/ 1090812 h 1162015"/>
              <a:gd name="connsiteX72" fmla="*/ 933229 w 1476622"/>
              <a:gd name="connsiteY72" fmla="*/ 1102055 h 1162015"/>
              <a:gd name="connsiteX73" fmla="*/ 1008180 w 1476622"/>
              <a:gd name="connsiteY73" fmla="*/ 1090812 h 1162015"/>
              <a:gd name="connsiteX74" fmla="*/ 1109363 w 1476622"/>
              <a:gd name="connsiteY74" fmla="*/ 1083317 h 1162015"/>
              <a:gd name="connsiteX75" fmla="*/ 1124353 w 1476622"/>
              <a:gd name="connsiteY75" fmla="*/ 1075822 h 1162015"/>
              <a:gd name="connsiteX76" fmla="*/ 1146839 w 1476622"/>
              <a:gd name="connsiteY76" fmla="*/ 1060832 h 1162015"/>
              <a:gd name="connsiteX77" fmla="*/ 1173071 w 1476622"/>
              <a:gd name="connsiteY77" fmla="*/ 1038347 h 1162015"/>
              <a:gd name="connsiteX78" fmla="*/ 1206799 w 1476622"/>
              <a:gd name="connsiteY78" fmla="*/ 1012114 h 1162015"/>
              <a:gd name="connsiteX79" fmla="*/ 1221789 w 1476622"/>
              <a:gd name="connsiteY79" fmla="*/ 1000871 h 1162015"/>
              <a:gd name="connsiteX80" fmla="*/ 1240527 w 1476622"/>
              <a:gd name="connsiteY80" fmla="*/ 989629 h 1162015"/>
              <a:gd name="connsiteX81" fmla="*/ 1244275 w 1476622"/>
              <a:gd name="connsiteY81" fmla="*/ 974638 h 1162015"/>
              <a:gd name="connsiteX82" fmla="*/ 1248022 w 1476622"/>
              <a:gd name="connsiteY82" fmla="*/ 952153 h 1162015"/>
              <a:gd name="connsiteX83" fmla="*/ 1259265 w 1476622"/>
              <a:gd name="connsiteY83" fmla="*/ 933415 h 1162015"/>
              <a:gd name="connsiteX84" fmla="*/ 1274255 w 1476622"/>
              <a:gd name="connsiteY84" fmla="*/ 892192 h 1162015"/>
              <a:gd name="connsiteX85" fmla="*/ 1289245 w 1476622"/>
              <a:gd name="connsiteY85" fmla="*/ 854717 h 1162015"/>
              <a:gd name="connsiteX86" fmla="*/ 1304235 w 1476622"/>
              <a:gd name="connsiteY86" fmla="*/ 835979 h 1162015"/>
              <a:gd name="connsiteX87" fmla="*/ 1315478 w 1476622"/>
              <a:gd name="connsiteY87" fmla="*/ 802252 h 1162015"/>
              <a:gd name="connsiteX88" fmla="*/ 1326721 w 1476622"/>
              <a:gd name="connsiteY88" fmla="*/ 779766 h 1162015"/>
              <a:gd name="connsiteX89" fmla="*/ 1334216 w 1476622"/>
              <a:gd name="connsiteY89" fmla="*/ 761029 h 1162015"/>
              <a:gd name="connsiteX90" fmla="*/ 1345458 w 1476622"/>
              <a:gd name="connsiteY90" fmla="*/ 742291 h 1162015"/>
              <a:gd name="connsiteX91" fmla="*/ 1360448 w 1476622"/>
              <a:gd name="connsiteY91" fmla="*/ 708563 h 1162015"/>
              <a:gd name="connsiteX92" fmla="*/ 1371691 w 1476622"/>
              <a:gd name="connsiteY92" fmla="*/ 671088 h 1162015"/>
              <a:gd name="connsiteX93" fmla="*/ 1375439 w 1476622"/>
              <a:gd name="connsiteY93" fmla="*/ 656097 h 1162015"/>
              <a:gd name="connsiteX94" fmla="*/ 1386681 w 1476622"/>
              <a:gd name="connsiteY94" fmla="*/ 644855 h 1162015"/>
              <a:gd name="connsiteX95" fmla="*/ 1405419 w 1476622"/>
              <a:gd name="connsiteY95" fmla="*/ 611127 h 1162015"/>
              <a:gd name="connsiteX96" fmla="*/ 1416662 w 1476622"/>
              <a:gd name="connsiteY96" fmla="*/ 603632 h 1162015"/>
              <a:gd name="connsiteX97" fmla="*/ 1420409 w 1476622"/>
              <a:gd name="connsiteY97" fmla="*/ 588642 h 1162015"/>
              <a:gd name="connsiteX98" fmla="*/ 1431652 w 1476622"/>
              <a:gd name="connsiteY98" fmla="*/ 577399 h 1162015"/>
              <a:gd name="connsiteX99" fmla="*/ 1439147 w 1476622"/>
              <a:gd name="connsiteY99" fmla="*/ 566156 h 1162015"/>
              <a:gd name="connsiteX100" fmla="*/ 1457885 w 1476622"/>
              <a:gd name="connsiteY100" fmla="*/ 547419 h 1162015"/>
              <a:gd name="connsiteX101" fmla="*/ 1465380 w 1476622"/>
              <a:gd name="connsiteY101" fmla="*/ 532429 h 1162015"/>
              <a:gd name="connsiteX102" fmla="*/ 1472875 w 1476622"/>
              <a:gd name="connsiteY102" fmla="*/ 521186 h 1162015"/>
              <a:gd name="connsiteX103" fmla="*/ 1476622 w 1476622"/>
              <a:gd name="connsiteY103" fmla="*/ 502448 h 1162015"/>
              <a:gd name="connsiteX104" fmla="*/ 1472875 w 1476622"/>
              <a:gd name="connsiteY104" fmla="*/ 416255 h 1162015"/>
              <a:gd name="connsiteX105" fmla="*/ 1469127 w 1476622"/>
              <a:gd name="connsiteY105" fmla="*/ 405012 h 1162015"/>
              <a:gd name="connsiteX106" fmla="*/ 1461632 w 1476622"/>
              <a:gd name="connsiteY106" fmla="*/ 378779 h 1162015"/>
              <a:gd name="connsiteX107" fmla="*/ 1457885 w 1476622"/>
              <a:gd name="connsiteY107" fmla="*/ 363789 h 1162015"/>
              <a:gd name="connsiteX108" fmla="*/ 1435399 w 1476622"/>
              <a:gd name="connsiteY108" fmla="*/ 322566 h 1162015"/>
              <a:gd name="connsiteX109" fmla="*/ 1420409 w 1476622"/>
              <a:gd name="connsiteY109" fmla="*/ 300081 h 1162015"/>
              <a:gd name="connsiteX110" fmla="*/ 1405419 w 1476622"/>
              <a:gd name="connsiteY110" fmla="*/ 277596 h 1162015"/>
              <a:gd name="connsiteX111" fmla="*/ 1394176 w 1476622"/>
              <a:gd name="connsiteY111" fmla="*/ 258858 h 1162015"/>
              <a:gd name="connsiteX112" fmla="*/ 1382934 w 1476622"/>
              <a:gd name="connsiteY112" fmla="*/ 247615 h 1162015"/>
              <a:gd name="connsiteX113" fmla="*/ 1356701 w 1476622"/>
              <a:gd name="connsiteY113" fmla="*/ 217635 h 1162015"/>
              <a:gd name="connsiteX114" fmla="*/ 1341711 w 1476622"/>
              <a:gd name="connsiteY114" fmla="*/ 206392 h 1162015"/>
              <a:gd name="connsiteX115" fmla="*/ 1326721 w 1476622"/>
              <a:gd name="connsiteY115" fmla="*/ 191402 h 1162015"/>
              <a:gd name="connsiteX116" fmla="*/ 1311730 w 1476622"/>
              <a:gd name="connsiteY116" fmla="*/ 172665 h 1162015"/>
              <a:gd name="connsiteX117" fmla="*/ 1292993 w 1476622"/>
              <a:gd name="connsiteY117" fmla="*/ 161422 h 1162015"/>
              <a:gd name="connsiteX118" fmla="*/ 1274255 w 1476622"/>
              <a:gd name="connsiteY118" fmla="*/ 146432 h 1162015"/>
              <a:gd name="connsiteX119" fmla="*/ 1240527 w 1476622"/>
              <a:gd name="connsiteY119" fmla="*/ 123947 h 1162015"/>
              <a:gd name="connsiteX120" fmla="*/ 1218042 w 1476622"/>
              <a:gd name="connsiteY120" fmla="*/ 97714 h 1162015"/>
              <a:gd name="connsiteX121" fmla="*/ 1203052 w 1476622"/>
              <a:gd name="connsiteY121" fmla="*/ 90219 h 1162015"/>
              <a:gd name="connsiteX122" fmla="*/ 1184314 w 1476622"/>
              <a:gd name="connsiteY122" fmla="*/ 78976 h 1162015"/>
              <a:gd name="connsiteX123" fmla="*/ 1165576 w 1476622"/>
              <a:gd name="connsiteY123" fmla="*/ 71481 h 1162015"/>
              <a:gd name="connsiteX124" fmla="*/ 1131848 w 1476622"/>
              <a:gd name="connsiteY124" fmla="*/ 52743 h 1162015"/>
              <a:gd name="connsiteX125" fmla="*/ 1109363 w 1476622"/>
              <a:gd name="connsiteY125" fmla="*/ 48996 h 1162015"/>
              <a:gd name="connsiteX126" fmla="*/ 1053150 w 1476622"/>
              <a:gd name="connsiteY126" fmla="*/ 30258 h 1162015"/>
              <a:gd name="connsiteX127" fmla="*/ 1034412 w 1476622"/>
              <a:gd name="connsiteY127" fmla="*/ 22763 h 1162015"/>
              <a:gd name="connsiteX128" fmla="*/ 1019422 w 1476622"/>
              <a:gd name="connsiteY128" fmla="*/ 15268 h 1162015"/>
              <a:gd name="connsiteX129" fmla="*/ 996937 w 1476622"/>
              <a:gd name="connsiteY129" fmla="*/ 7773 h 1162015"/>
              <a:gd name="connsiteX130" fmla="*/ 963209 w 1476622"/>
              <a:gd name="connsiteY130" fmla="*/ 15268 h 1162015"/>
              <a:gd name="connsiteX131" fmla="*/ 944471 w 1476622"/>
              <a:gd name="connsiteY131" fmla="*/ 26511 h 1162015"/>
              <a:gd name="connsiteX132" fmla="*/ 910744 w 1476622"/>
              <a:gd name="connsiteY132" fmla="*/ 41501 h 1162015"/>
              <a:gd name="connsiteX133" fmla="*/ 895753 w 1476622"/>
              <a:gd name="connsiteY133" fmla="*/ 45248 h 1162015"/>
              <a:gd name="connsiteX134" fmla="*/ 828298 w 1476622"/>
              <a:gd name="connsiteY134" fmla="*/ 37753 h 1162015"/>
              <a:gd name="connsiteX135" fmla="*/ 790822 w 1476622"/>
              <a:gd name="connsiteY135" fmla="*/ 19015 h 1162015"/>
              <a:gd name="connsiteX136" fmla="*/ 753347 w 1476622"/>
              <a:gd name="connsiteY136" fmla="*/ 11520 h 1162015"/>
              <a:gd name="connsiteX137" fmla="*/ 734609 w 1476622"/>
              <a:gd name="connsiteY137" fmla="*/ 4025 h 1162015"/>
              <a:gd name="connsiteX138" fmla="*/ 633426 w 1476622"/>
              <a:gd name="connsiteY138" fmla="*/ 7773 h 1162015"/>
              <a:gd name="connsiteX139" fmla="*/ 603445 w 1476622"/>
              <a:gd name="connsiteY139" fmla="*/ 15268 h 1162015"/>
              <a:gd name="connsiteX140" fmla="*/ 577212 w 1476622"/>
              <a:gd name="connsiteY140" fmla="*/ 26511 h 1162015"/>
              <a:gd name="connsiteX141" fmla="*/ 498514 w 1476622"/>
              <a:gd name="connsiteY141" fmla="*/ 37753 h 1162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1476622" h="1162015">
                <a:moveTo>
                  <a:pt x="498514" y="37753"/>
                </a:moveTo>
                <a:cubicBezTo>
                  <a:pt x="479776" y="43374"/>
                  <a:pt x="511626" y="29012"/>
                  <a:pt x="464786" y="60238"/>
                </a:cubicBezTo>
                <a:cubicBezTo>
                  <a:pt x="436688" y="78970"/>
                  <a:pt x="456068" y="64685"/>
                  <a:pt x="431058" y="78976"/>
                </a:cubicBezTo>
                <a:cubicBezTo>
                  <a:pt x="410929" y="90479"/>
                  <a:pt x="429448" y="84063"/>
                  <a:pt x="404826" y="90219"/>
                </a:cubicBezTo>
                <a:cubicBezTo>
                  <a:pt x="398580" y="88970"/>
                  <a:pt x="391887" y="89107"/>
                  <a:pt x="386088" y="86471"/>
                </a:cubicBezTo>
                <a:cubicBezTo>
                  <a:pt x="377888" y="82743"/>
                  <a:pt x="372541" y="72598"/>
                  <a:pt x="363603" y="71481"/>
                </a:cubicBezTo>
                <a:cubicBezTo>
                  <a:pt x="359134" y="70922"/>
                  <a:pt x="359625" y="79910"/>
                  <a:pt x="356108" y="82724"/>
                </a:cubicBezTo>
                <a:cubicBezTo>
                  <a:pt x="353023" y="85192"/>
                  <a:pt x="348496" y="84915"/>
                  <a:pt x="344865" y="86471"/>
                </a:cubicBezTo>
                <a:cubicBezTo>
                  <a:pt x="298890" y="106173"/>
                  <a:pt x="356257" y="82649"/>
                  <a:pt x="318632" y="101461"/>
                </a:cubicBezTo>
                <a:cubicBezTo>
                  <a:pt x="312615" y="104469"/>
                  <a:pt x="306140" y="106458"/>
                  <a:pt x="299894" y="108956"/>
                </a:cubicBezTo>
                <a:cubicBezTo>
                  <a:pt x="297396" y="112704"/>
                  <a:pt x="295819" y="117268"/>
                  <a:pt x="292399" y="120199"/>
                </a:cubicBezTo>
                <a:cubicBezTo>
                  <a:pt x="279050" y="131641"/>
                  <a:pt x="273795" y="131409"/>
                  <a:pt x="258671" y="135189"/>
                </a:cubicBezTo>
                <a:cubicBezTo>
                  <a:pt x="254924" y="140186"/>
                  <a:pt x="251845" y="145763"/>
                  <a:pt x="247429" y="150179"/>
                </a:cubicBezTo>
                <a:cubicBezTo>
                  <a:pt x="241773" y="155835"/>
                  <a:pt x="234669" y="159856"/>
                  <a:pt x="228691" y="165170"/>
                </a:cubicBezTo>
                <a:cubicBezTo>
                  <a:pt x="223410" y="169865"/>
                  <a:pt x="218698" y="175163"/>
                  <a:pt x="213701" y="180160"/>
                </a:cubicBezTo>
                <a:cubicBezTo>
                  <a:pt x="197038" y="221817"/>
                  <a:pt x="206174" y="206440"/>
                  <a:pt x="191216" y="228878"/>
                </a:cubicBezTo>
                <a:cubicBezTo>
                  <a:pt x="184003" y="264937"/>
                  <a:pt x="193486" y="231539"/>
                  <a:pt x="176226" y="262606"/>
                </a:cubicBezTo>
                <a:cubicBezTo>
                  <a:pt x="172959" y="268486"/>
                  <a:pt x="172766" y="275962"/>
                  <a:pt x="168730" y="281343"/>
                </a:cubicBezTo>
                <a:cubicBezTo>
                  <a:pt x="164982" y="286340"/>
                  <a:pt x="157890" y="287918"/>
                  <a:pt x="153740" y="292586"/>
                </a:cubicBezTo>
                <a:cubicBezTo>
                  <a:pt x="147756" y="299319"/>
                  <a:pt x="143747" y="307576"/>
                  <a:pt x="138750" y="315071"/>
                </a:cubicBezTo>
                <a:cubicBezTo>
                  <a:pt x="128593" y="330307"/>
                  <a:pt x="117455" y="347609"/>
                  <a:pt x="105022" y="360042"/>
                </a:cubicBezTo>
                <a:cubicBezTo>
                  <a:pt x="101275" y="363789"/>
                  <a:pt x="97804" y="367835"/>
                  <a:pt x="93780" y="371284"/>
                </a:cubicBezTo>
                <a:cubicBezTo>
                  <a:pt x="89037" y="375349"/>
                  <a:pt x="83872" y="378896"/>
                  <a:pt x="78789" y="382527"/>
                </a:cubicBezTo>
                <a:cubicBezTo>
                  <a:pt x="75124" y="385145"/>
                  <a:pt x="71007" y="387139"/>
                  <a:pt x="67547" y="390022"/>
                </a:cubicBezTo>
                <a:cubicBezTo>
                  <a:pt x="63475" y="393415"/>
                  <a:pt x="60052" y="397517"/>
                  <a:pt x="56304" y="401265"/>
                </a:cubicBezTo>
                <a:cubicBezTo>
                  <a:pt x="49147" y="429899"/>
                  <a:pt x="58527" y="403300"/>
                  <a:pt x="37567" y="431245"/>
                </a:cubicBezTo>
                <a:cubicBezTo>
                  <a:pt x="34215" y="435714"/>
                  <a:pt x="32843" y="441384"/>
                  <a:pt x="30071" y="446235"/>
                </a:cubicBezTo>
                <a:cubicBezTo>
                  <a:pt x="22843" y="458883"/>
                  <a:pt x="7586" y="483711"/>
                  <a:pt x="7586" y="483711"/>
                </a:cubicBezTo>
                <a:cubicBezTo>
                  <a:pt x="5088" y="492455"/>
                  <a:pt x="788" y="500876"/>
                  <a:pt x="91" y="509943"/>
                </a:cubicBezTo>
                <a:cubicBezTo>
                  <a:pt x="-492" y="517519"/>
                  <a:pt x="1840" y="525098"/>
                  <a:pt x="3839" y="532429"/>
                </a:cubicBezTo>
                <a:cubicBezTo>
                  <a:pt x="10433" y="556607"/>
                  <a:pt x="25591" y="571829"/>
                  <a:pt x="41314" y="592389"/>
                </a:cubicBezTo>
                <a:cubicBezTo>
                  <a:pt x="51536" y="605756"/>
                  <a:pt x="69778" y="626728"/>
                  <a:pt x="82537" y="637360"/>
                </a:cubicBezTo>
                <a:cubicBezTo>
                  <a:pt x="90032" y="643606"/>
                  <a:pt x="98123" y="649198"/>
                  <a:pt x="105022" y="656097"/>
                </a:cubicBezTo>
                <a:cubicBezTo>
                  <a:pt x="143707" y="694782"/>
                  <a:pt x="100942" y="665191"/>
                  <a:pt x="157488" y="712311"/>
                </a:cubicBezTo>
                <a:cubicBezTo>
                  <a:pt x="164983" y="718557"/>
                  <a:pt x="173074" y="724149"/>
                  <a:pt x="179973" y="731048"/>
                </a:cubicBezTo>
                <a:cubicBezTo>
                  <a:pt x="185629" y="736704"/>
                  <a:pt x="189583" y="743867"/>
                  <a:pt x="194963" y="749786"/>
                </a:cubicBezTo>
                <a:cubicBezTo>
                  <a:pt x="202093" y="757629"/>
                  <a:pt x="211568" y="763452"/>
                  <a:pt x="217448" y="772271"/>
                </a:cubicBezTo>
                <a:cubicBezTo>
                  <a:pt x="223042" y="780661"/>
                  <a:pt x="229683" y="791072"/>
                  <a:pt x="236186" y="798504"/>
                </a:cubicBezTo>
                <a:cubicBezTo>
                  <a:pt x="240839" y="803822"/>
                  <a:pt x="246762" y="807976"/>
                  <a:pt x="251176" y="813494"/>
                </a:cubicBezTo>
                <a:cubicBezTo>
                  <a:pt x="313421" y="891298"/>
                  <a:pt x="234754" y="796496"/>
                  <a:pt x="273662" y="850970"/>
                </a:cubicBezTo>
                <a:cubicBezTo>
                  <a:pt x="276742" y="855282"/>
                  <a:pt x="281157" y="858465"/>
                  <a:pt x="284904" y="862212"/>
                </a:cubicBezTo>
                <a:cubicBezTo>
                  <a:pt x="292945" y="886331"/>
                  <a:pt x="282348" y="860132"/>
                  <a:pt x="299894" y="884697"/>
                </a:cubicBezTo>
                <a:cubicBezTo>
                  <a:pt x="303141" y="889243"/>
                  <a:pt x="305120" y="894583"/>
                  <a:pt x="307389" y="899688"/>
                </a:cubicBezTo>
                <a:cubicBezTo>
                  <a:pt x="311714" y="909420"/>
                  <a:pt x="316233" y="924194"/>
                  <a:pt x="322380" y="933415"/>
                </a:cubicBezTo>
                <a:cubicBezTo>
                  <a:pt x="326817" y="940070"/>
                  <a:pt x="332933" y="945498"/>
                  <a:pt x="337370" y="952153"/>
                </a:cubicBezTo>
                <a:cubicBezTo>
                  <a:pt x="340469" y="956801"/>
                  <a:pt x="341618" y="962597"/>
                  <a:pt x="344865" y="967143"/>
                </a:cubicBezTo>
                <a:cubicBezTo>
                  <a:pt x="347946" y="971456"/>
                  <a:pt x="352618" y="974397"/>
                  <a:pt x="356108" y="978386"/>
                </a:cubicBezTo>
                <a:cubicBezTo>
                  <a:pt x="361375" y="984406"/>
                  <a:pt x="366511" y="990571"/>
                  <a:pt x="371098" y="997124"/>
                </a:cubicBezTo>
                <a:cubicBezTo>
                  <a:pt x="385665" y="1017934"/>
                  <a:pt x="378737" y="1011431"/>
                  <a:pt x="389835" y="1030852"/>
                </a:cubicBezTo>
                <a:cubicBezTo>
                  <a:pt x="392069" y="1034762"/>
                  <a:pt x="395143" y="1038157"/>
                  <a:pt x="397330" y="1042094"/>
                </a:cubicBezTo>
                <a:cubicBezTo>
                  <a:pt x="401400" y="1049419"/>
                  <a:pt x="403267" y="1058093"/>
                  <a:pt x="408573" y="1064579"/>
                </a:cubicBezTo>
                <a:cubicBezTo>
                  <a:pt x="414751" y="1072130"/>
                  <a:pt x="422827" y="1078079"/>
                  <a:pt x="431058" y="1083317"/>
                </a:cubicBezTo>
                <a:cubicBezTo>
                  <a:pt x="436733" y="1086929"/>
                  <a:pt x="443779" y="1087804"/>
                  <a:pt x="449796" y="1090812"/>
                </a:cubicBezTo>
                <a:cubicBezTo>
                  <a:pt x="456311" y="1094070"/>
                  <a:pt x="462473" y="1098015"/>
                  <a:pt x="468534" y="1102055"/>
                </a:cubicBezTo>
                <a:cubicBezTo>
                  <a:pt x="473731" y="1105519"/>
                  <a:pt x="477938" y="1110504"/>
                  <a:pt x="483524" y="1113297"/>
                </a:cubicBezTo>
                <a:cubicBezTo>
                  <a:pt x="488131" y="1115600"/>
                  <a:pt x="493628" y="1115416"/>
                  <a:pt x="498514" y="1117045"/>
                </a:cubicBezTo>
                <a:cubicBezTo>
                  <a:pt x="504896" y="1119172"/>
                  <a:pt x="511371" y="1121273"/>
                  <a:pt x="517252" y="1124540"/>
                </a:cubicBezTo>
                <a:cubicBezTo>
                  <a:pt x="522712" y="1127573"/>
                  <a:pt x="527159" y="1132153"/>
                  <a:pt x="532242" y="1135783"/>
                </a:cubicBezTo>
                <a:cubicBezTo>
                  <a:pt x="535907" y="1138401"/>
                  <a:pt x="539882" y="1140576"/>
                  <a:pt x="543485" y="1143278"/>
                </a:cubicBezTo>
                <a:cubicBezTo>
                  <a:pt x="549884" y="1148077"/>
                  <a:pt x="555230" y="1154384"/>
                  <a:pt x="562222" y="1158268"/>
                </a:cubicBezTo>
                <a:cubicBezTo>
                  <a:pt x="566724" y="1160769"/>
                  <a:pt x="572215" y="1160766"/>
                  <a:pt x="577212" y="1162015"/>
                </a:cubicBezTo>
                <a:cubicBezTo>
                  <a:pt x="617186" y="1142029"/>
                  <a:pt x="569719" y="1169509"/>
                  <a:pt x="599698" y="1139530"/>
                </a:cubicBezTo>
                <a:cubicBezTo>
                  <a:pt x="604848" y="1134380"/>
                  <a:pt x="612259" y="1132148"/>
                  <a:pt x="618435" y="1128288"/>
                </a:cubicBezTo>
                <a:cubicBezTo>
                  <a:pt x="622255" y="1125901"/>
                  <a:pt x="625461" y="1122374"/>
                  <a:pt x="629678" y="1120792"/>
                </a:cubicBezTo>
                <a:cubicBezTo>
                  <a:pt x="635642" y="1118555"/>
                  <a:pt x="642261" y="1118686"/>
                  <a:pt x="648416" y="1117045"/>
                </a:cubicBezTo>
                <a:cubicBezTo>
                  <a:pt x="661017" y="1113685"/>
                  <a:pt x="673399" y="1109550"/>
                  <a:pt x="685891" y="1105802"/>
                </a:cubicBezTo>
                <a:cubicBezTo>
                  <a:pt x="687140" y="1095809"/>
                  <a:pt x="687837" y="1085731"/>
                  <a:pt x="689639" y="1075822"/>
                </a:cubicBezTo>
                <a:cubicBezTo>
                  <a:pt x="690346" y="1071935"/>
                  <a:pt x="689956" y="1066539"/>
                  <a:pt x="693386" y="1064579"/>
                </a:cubicBezTo>
                <a:cubicBezTo>
                  <a:pt x="699983" y="1060809"/>
                  <a:pt x="708376" y="1062081"/>
                  <a:pt x="715871" y="1060832"/>
                </a:cubicBezTo>
                <a:cubicBezTo>
                  <a:pt x="720483" y="1062882"/>
                  <a:pt x="761262" y="1082302"/>
                  <a:pt x="772085" y="1083317"/>
                </a:cubicBezTo>
                <a:cubicBezTo>
                  <a:pt x="804446" y="1086351"/>
                  <a:pt x="837042" y="1085816"/>
                  <a:pt x="869521" y="1087065"/>
                </a:cubicBezTo>
                <a:cubicBezTo>
                  <a:pt x="875767" y="1088314"/>
                  <a:pt x="882058" y="1089353"/>
                  <a:pt x="888258" y="1090812"/>
                </a:cubicBezTo>
                <a:cubicBezTo>
                  <a:pt x="903299" y="1094351"/>
                  <a:pt x="933229" y="1102055"/>
                  <a:pt x="933229" y="1102055"/>
                </a:cubicBezTo>
                <a:cubicBezTo>
                  <a:pt x="966415" y="1096021"/>
                  <a:pt x="976095" y="1093280"/>
                  <a:pt x="1008180" y="1090812"/>
                </a:cubicBezTo>
                <a:cubicBezTo>
                  <a:pt x="1144205" y="1080349"/>
                  <a:pt x="1015439" y="1092711"/>
                  <a:pt x="1109363" y="1083317"/>
                </a:cubicBezTo>
                <a:cubicBezTo>
                  <a:pt x="1114360" y="1080819"/>
                  <a:pt x="1119563" y="1078696"/>
                  <a:pt x="1124353" y="1075822"/>
                </a:cubicBezTo>
                <a:cubicBezTo>
                  <a:pt x="1132077" y="1071187"/>
                  <a:pt x="1146839" y="1060832"/>
                  <a:pt x="1146839" y="1060832"/>
                </a:cubicBezTo>
                <a:cubicBezTo>
                  <a:pt x="1160407" y="1040479"/>
                  <a:pt x="1147185" y="1056837"/>
                  <a:pt x="1173071" y="1038347"/>
                </a:cubicBezTo>
                <a:cubicBezTo>
                  <a:pt x="1184661" y="1030068"/>
                  <a:pt x="1195510" y="1020798"/>
                  <a:pt x="1206799" y="1012114"/>
                </a:cubicBezTo>
                <a:cubicBezTo>
                  <a:pt x="1211750" y="1008306"/>
                  <a:pt x="1216433" y="1004084"/>
                  <a:pt x="1221789" y="1000871"/>
                </a:cubicBezTo>
                <a:lnTo>
                  <a:pt x="1240527" y="989629"/>
                </a:lnTo>
                <a:cubicBezTo>
                  <a:pt x="1241776" y="984632"/>
                  <a:pt x="1243265" y="979689"/>
                  <a:pt x="1244275" y="974638"/>
                </a:cubicBezTo>
                <a:cubicBezTo>
                  <a:pt x="1245765" y="967187"/>
                  <a:pt x="1245425" y="959294"/>
                  <a:pt x="1248022" y="952153"/>
                </a:cubicBezTo>
                <a:cubicBezTo>
                  <a:pt x="1250511" y="945307"/>
                  <a:pt x="1255517" y="939661"/>
                  <a:pt x="1259265" y="933415"/>
                </a:cubicBezTo>
                <a:cubicBezTo>
                  <a:pt x="1266160" y="892037"/>
                  <a:pt x="1257232" y="928669"/>
                  <a:pt x="1274255" y="892192"/>
                </a:cubicBezTo>
                <a:cubicBezTo>
                  <a:pt x="1279945" y="880000"/>
                  <a:pt x="1280841" y="865223"/>
                  <a:pt x="1289245" y="854717"/>
                </a:cubicBezTo>
                <a:cubicBezTo>
                  <a:pt x="1294242" y="848471"/>
                  <a:pt x="1300120" y="842838"/>
                  <a:pt x="1304235" y="835979"/>
                </a:cubicBezTo>
                <a:cubicBezTo>
                  <a:pt x="1316880" y="814905"/>
                  <a:pt x="1307620" y="821896"/>
                  <a:pt x="1315478" y="802252"/>
                </a:cubicBezTo>
                <a:cubicBezTo>
                  <a:pt x="1318590" y="794471"/>
                  <a:pt x="1323253" y="787395"/>
                  <a:pt x="1326721" y="779766"/>
                </a:cubicBezTo>
                <a:cubicBezTo>
                  <a:pt x="1329505" y="773642"/>
                  <a:pt x="1331208" y="767046"/>
                  <a:pt x="1334216" y="761029"/>
                </a:cubicBezTo>
                <a:cubicBezTo>
                  <a:pt x="1337473" y="754514"/>
                  <a:pt x="1341921" y="748658"/>
                  <a:pt x="1345458" y="742291"/>
                </a:cubicBezTo>
                <a:cubicBezTo>
                  <a:pt x="1352962" y="728784"/>
                  <a:pt x="1354491" y="723457"/>
                  <a:pt x="1360448" y="708563"/>
                </a:cubicBezTo>
                <a:cubicBezTo>
                  <a:pt x="1368078" y="662787"/>
                  <a:pt x="1358619" y="705947"/>
                  <a:pt x="1371691" y="671088"/>
                </a:cubicBezTo>
                <a:cubicBezTo>
                  <a:pt x="1373500" y="666265"/>
                  <a:pt x="1372884" y="660569"/>
                  <a:pt x="1375439" y="656097"/>
                </a:cubicBezTo>
                <a:cubicBezTo>
                  <a:pt x="1378068" y="651496"/>
                  <a:pt x="1383741" y="649264"/>
                  <a:pt x="1386681" y="644855"/>
                </a:cubicBezTo>
                <a:cubicBezTo>
                  <a:pt x="1390599" y="638979"/>
                  <a:pt x="1398296" y="618250"/>
                  <a:pt x="1405419" y="611127"/>
                </a:cubicBezTo>
                <a:cubicBezTo>
                  <a:pt x="1408604" y="607942"/>
                  <a:pt x="1412914" y="606130"/>
                  <a:pt x="1416662" y="603632"/>
                </a:cubicBezTo>
                <a:cubicBezTo>
                  <a:pt x="1417911" y="598635"/>
                  <a:pt x="1417854" y="593114"/>
                  <a:pt x="1420409" y="588642"/>
                </a:cubicBezTo>
                <a:cubicBezTo>
                  <a:pt x="1423038" y="584040"/>
                  <a:pt x="1428259" y="581471"/>
                  <a:pt x="1431652" y="577399"/>
                </a:cubicBezTo>
                <a:cubicBezTo>
                  <a:pt x="1434535" y="573939"/>
                  <a:pt x="1436181" y="569546"/>
                  <a:pt x="1439147" y="566156"/>
                </a:cubicBezTo>
                <a:cubicBezTo>
                  <a:pt x="1444964" y="559509"/>
                  <a:pt x="1457885" y="547419"/>
                  <a:pt x="1457885" y="547419"/>
                </a:cubicBezTo>
                <a:cubicBezTo>
                  <a:pt x="1460383" y="542422"/>
                  <a:pt x="1462608" y="537279"/>
                  <a:pt x="1465380" y="532429"/>
                </a:cubicBezTo>
                <a:cubicBezTo>
                  <a:pt x="1467615" y="528518"/>
                  <a:pt x="1471294" y="525403"/>
                  <a:pt x="1472875" y="521186"/>
                </a:cubicBezTo>
                <a:cubicBezTo>
                  <a:pt x="1475111" y="515222"/>
                  <a:pt x="1475373" y="508694"/>
                  <a:pt x="1476622" y="502448"/>
                </a:cubicBezTo>
                <a:cubicBezTo>
                  <a:pt x="1475373" y="473717"/>
                  <a:pt x="1475081" y="444928"/>
                  <a:pt x="1472875" y="416255"/>
                </a:cubicBezTo>
                <a:cubicBezTo>
                  <a:pt x="1472572" y="412316"/>
                  <a:pt x="1470262" y="408796"/>
                  <a:pt x="1469127" y="405012"/>
                </a:cubicBezTo>
                <a:cubicBezTo>
                  <a:pt x="1466514" y="396301"/>
                  <a:pt x="1464025" y="387553"/>
                  <a:pt x="1461632" y="378779"/>
                </a:cubicBezTo>
                <a:cubicBezTo>
                  <a:pt x="1460277" y="373810"/>
                  <a:pt x="1459514" y="368675"/>
                  <a:pt x="1457885" y="363789"/>
                </a:cubicBezTo>
                <a:cubicBezTo>
                  <a:pt x="1450659" y="342114"/>
                  <a:pt x="1449278" y="343384"/>
                  <a:pt x="1435399" y="322566"/>
                </a:cubicBezTo>
                <a:lnTo>
                  <a:pt x="1420409" y="300081"/>
                </a:lnTo>
                <a:cubicBezTo>
                  <a:pt x="1412437" y="268188"/>
                  <a:pt x="1423687" y="298908"/>
                  <a:pt x="1405419" y="277596"/>
                </a:cubicBezTo>
                <a:cubicBezTo>
                  <a:pt x="1400679" y="272066"/>
                  <a:pt x="1398546" y="264685"/>
                  <a:pt x="1394176" y="258858"/>
                </a:cubicBezTo>
                <a:cubicBezTo>
                  <a:pt x="1390996" y="254618"/>
                  <a:pt x="1386383" y="251639"/>
                  <a:pt x="1382934" y="247615"/>
                </a:cubicBezTo>
                <a:cubicBezTo>
                  <a:pt x="1365959" y="227810"/>
                  <a:pt x="1377796" y="236094"/>
                  <a:pt x="1356701" y="217635"/>
                </a:cubicBezTo>
                <a:cubicBezTo>
                  <a:pt x="1352000" y="213522"/>
                  <a:pt x="1346412" y="210505"/>
                  <a:pt x="1341711" y="206392"/>
                </a:cubicBezTo>
                <a:cubicBezTo>
                  <a:pt x="1336393" y="201739"/>
                  <a:pt x="1331416" y="196683"/>
                  <a:pt x="1326721" y="191402"/>
                </a:cubicBezTo>
                <a:cubicBezTo>
                  <a:pt x="1321407" y="185424"/>
                  <a:pt x="1317708" y="177979"/>
                  <a:pt x="1311730" y="172665"/>
                </a:cubicBezTo>
                <a:cubicBezTo>
                  <a:pt x="1306286" y="167826"/>
                  <a:pt x="1298960" y="165599"/>
                  <a:pt x="1292993" y="161422"/>
                </a:cubicBezTo>
                <a:cubicBezTo>
                  <a:pt x="1286440" y="156835"/>
                  <a:pt x="1280764" y="151081"/>
                  <a:pt x="1274255" y="146432"/>
                </a:cubicBezTo>
                <a:cubicBezTo>
                  <a:pt x="1263260" y="138578"/>
                  <a:pt x="1249320" y="134206"/>
                  <a:pt x="1240527" y="123947"/>
                </a:cubicBezTo>
                <a:cubicBezTo>
                  <a:pt x="1233032" y="115203"/>
                  <a:pt x="1226602" y="105418"/>
                  <a:pt x="1218042" y="97714"/>
                </a:cubicBezTo>
                <a:cubicBezTo>
                  <a:pt x="1213890" y="93977"/>
                  <a:pt x="1207935" y="92932"/>
                  <a:pt x="1203052" y="90219"/>
                </a:cubicBezTo>
                <a:cubicBezTo>
                  <a:pt x="1196685" y="86682"/>
                  <a:pt x="1190829" y="82234"/>
                  <a:pt x="1184314" y="78976"/>
                </a:cubicBezTo>
                <a:cubicBezTo>
                  <a:pt x="1178297" y="75968"/>
                  <a:pt x="1171593" y="74489"/>
                  <a:pt x="1165576" y="71481"/>
                </a:cubicBezTo>
                <a:cubicBezTo>
                  <a:pt x="1143394" y="60390"/>
                  <a:pt x="1165744" y="64041"/>
                  <a:pt x="1131848" y="52743"/>
                </a:cubicBezTo>
                <a:cubicBezTo>
                  <a:pt x="1124640" y="50340"/>
                  <a:pt x="1116858" y="50245"/>
                  <a:pt x="1109363" y="48996"/>
                </a:cubicBezTo>
                <a:cubicBezTo>
                  <a:pt x="1054199" y="15895"/>
                  <a:pt x="1142374" y="65946"/>
                  <a:pt x="1053150" y="30258"/>
                </a:cubicBezTo>
                <a:cubicBezTo>
                  <a:pt x="1046904" y="27760"/>
                  <a:pt x="1040559" y="25495"/>
                  <a:pt x="1034412" y="22763"/>
                </a:cubicBezTo>
                <a:cubicBezTo>
                  <a:pt x="1029307" y="20494"/>
                  <a:pt x="1024609" y="17343"/>
                  <a:pt x="1019422" y="15268"/>
                </a:cubicBezTo>
                <a:cubicBezTo>
                  <a:pt x="1012087" y="12334"/>
                  <a:pt x="1004432" y="10271"/>
                  <a:pt x="996937" y="7773"/>
                </a:cubicBezTo>
                <a:cubicBezTo>
                  <a:pt x="985694" y="10271"/>
                  <a:pt x="974055" y="11394"/>
                  <a:pt x="963209" y="15268"/>
                </a:cubicBezTo>
                <a:cubicBezTo>
                  <a:pt x="956349" y="17718"/>
                  <a:pt x="950838" y="22974"/>
                  <a:pt x="944471" y="26511"/>
                </a:cubicBezTo>
                <a:cubicBezTo>
                  <a:pt x="934678" y="31951"/>
                  <a:pt x="921165" y="38028"/>
                  <a:pt x="910744" y="41501"/>
                </a:cubicBezTo>
                <a:cubicBezTo>
                  <a:pt x="905858" y="43130"/>
                  <a:pt x="900750" y="43999"/>
                  <a:pt x="895753" y="45248"/>
                </a:cubicBezTo>
                <a:cubicBezTo>
                  <a:pt x="895617" y="45238"/>
                  <a:pt x="841524" y="43043"/>
                  <a:pt x="828298" y="37753"/>
                </a:cubicBezTo>
                <a:cubicBezTo>
                  <a:pt x="815331" y="32566"/>
                  <a:pt x="804372" y="22402"/>
                  <a:pt x="790822" y="19015"/>
                </a:cubicBezTo>
                <a:cubicBezTo>
                  <a:pt x="768460" y="13425"/>
                  <a:pt x="780912" y="16115"/>
                  <a:pt x="753347" y="11520"/>
                </a:cubicBezTo>
                <a:cubicBezTo>
                  <a:pt x="747101" y="9022"/>
                  <a:pt x="741099" y="5795"/>
                  <a:pt x="734609" y="4025"/>
                </a:cubicBezTo>
                <a:cubicBezTo>
                  <a:pt x="700106" y="-5384"/>
                  <a:pt x="671224" y="4173"/>
                  <a:pt x="633426" y="7773"/>
                </a:cubicBezTo>
                <a:cubicBezTo>
                  <a:pt x="623432" y="10271"/>
                  <a:pt x="613126" y="11748"/>
                  <a:pt x="603445" y="15268"/>
                </a:cubicBezTo>
                <a:cubicBezTo>
                  <a:pt x="581473" y="23258"/>
                  <a:pt x="603942" y="24373"/>
                  <a:pt x="577212" y="26511"/>
                </a:cubicBezTo>
                <a:cubicBezTo>
                  <a:pt x="551033" y="28605"/>
                  <a:pt x="517252" y="32132"/>
                  <a:pt x="498514" y="377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FBD37EF-4520-4D28-B1E7-A189C47A066C}"/>
              </a:ext>
            </a:extLst>
          </p:cNvPr>
          <p:cNvSpPr/>
          <p:nvPr/>
        </p:nvSpPr>
        <p:spPr>
          <a:xfrm>
            <a:off x="6607675" y="2102618"/>
            <a:ext cx="1219942" cy="1077218"/>
          </a:xfrm>
          <a:custGeom>
            <a:avLst/>
            <a:gdLst>
              <a:gd name="connsiteX0" fmla="*/ 450068 w 1339062"/>
              <a:gd name="connsiteY0" fmla="*/ 44970 h 1113020"/>
              <a:gd name="connsiteX1" fmla="*/ 431330 w 1339062"/>
              <a:gd name="connsiteY1" fmla="*/ 52465 h 1113020"/>
              <a:gd name="connsiteX2" fmla="*/ 397602 w 1339062"/>
              <a:gd name="connsiteY2" fmla="*/ 41223 h 1113020"/>
              <a:gd name="connsiteX3" fmla="*/ 375117 w 1339062"/>
              <a:gd name="connsiteY3" fmla="*/ 33728 h 1113020"/>
              <a:gd name="connsiteX4" fmla="*/ 356379 w 1339062"/>
              <a:gd name="connsiteY4" fmla="*/ 26233 h 1113020"/>
              <a:gd name="connsiteX5" fmla="*/ 333894 w 1339062"/>
              <a:gd name="connsiteY5" fmla="*/ 22485 h 1113020"/>
              <a:gd name="connsiteX6" fmla="*/ 277681 w 1339062"/>
              <a:gd name="connsiteY6" fmla="*/ 33728 h 1113020"/>
              <a:gd name="connsiteX7" fmla="*/ 236458 w 1339062"/>
              <a:gd name="connsiteY7" fmla="*/ 44970 h 1113020"/>
              <a:gd name="connsiteX8" fmla="*/ 124032 w 1339062"/>
              <a:gd name="connsiteY8" fmla="*/ 41223 h 1113020"/>
              <a:gd name="connsiteX9" fmla="*/ 94051 w 1339062"/>
              <a:gd name="connsiteY9" fmla="*/ 33728 h 1113020"/>
              <a:gd name="connsiteX10" fmla="*/ 45333 w 1339062"/>
              <a:gd name="connsiteY10" fmla="*/ 41223 h 1113020"/>
              <a:gd name="connsiteX11" fmla="*/ 34091 w 1339062"/>
              <a:gd name="connsiteY11" fmla="*/ 56213 h 1113020"/>
              <a:gd name="connsiteX12" fmla="*/ 26595 w 1339062"/>
              <a:gd name="connsiteY12" fmla="*/ 86193 h 1113020"/>
              <a:gd name="connsiteX13" fmla="*/ 22848 w 1339062"/>
              <a:gd name="connsiteY13" fmla="*/ 97436 h 1113020"/>
              <a:gd name="connsiteX14" fmla="*/ 19100 w 1339062"/>
              <a:gd name="connsiteY14" fmla="*/ 127416 h 1113020"/>
              <a:gd name="connsiteX15" fmla="*/ 15353 w 1339062"/>
              <a:gd name="connsiteY15" fmla="*/ 172387 h 1113020"/>
              <a:gd name="connsiteX16" fmla="*/ 7858 w 1339062"/>
              <a:gd name="connsiteY16" fmla="*/ 187377 h 1113020"/>
              <a:gd name="connsiteX17" fmla="*/ 4110 w 1339062"/>
              <a:gd name="connsiteY17" fmla="*/ 202367 h 1113020"/>
              <a:gd name="connsiteX18" fmla="*/ 11605 w 1339062"/>
              <a:gd name="connsiteY18" fmla="*/ 258580 h 1113020"/>
              <a:gd name="connsiteX19" fmla="*/ 15353 w 1339062"/>
              <a:gd name="connsiteY19" fmla="*/ 273570 h 1113020"/>
              <a:gd name="connsiteX20" fmla="*/ 30343 w 1339062"/>
              <a:gd name="connsiteY20" fmla="*/ 311046 h 1113020"/>
              <a:gd name="connsiteX21" fmla="*/ 22848 w 1339062"/>
              <a:gd name="connsiteY21" fmla="*/ 374754 h 1113020"/>
              <a:gd name="connsiteX22" fmla="*/ 4110 w 1339062"/>
              <a:gd name="connsiteY22" fmla="*/ 404734 h 1113020"/>
              <a:gd name="connsiteX23" fmla="*/ 4110 w 1339062"/>
              <a:gd name="connsiteY23" fmla="*/ 524656 h 1113020"/>
              <a:gd name="connsiteX24" fmla="*/ 7858 w 1339062"/>
              <a:gd name="connsiteY24" fmla="*/ 674557 h 1113020"/>
              <a:gd name="connsiteX25" fmla="*/ 15353 w 1339062"/>
              <a:gd name="connsiteY25" fmla="*/ 708285 h 1113020"/>
              <a:gd name="connsiteX26" fmla="*/ 19100 w 1339062"/>
              <a:gd name="connsiteY26" fmla="*/ 727023 h 1113020"/>
              <a:gd name="connsiteX27" fmla="*/ 26595 w 1339062"/>
              <a:gd name="connsiteY27" fmla="*/ 742013 h 1113020"/>
              <a:gd name="connsiteX28" fmla="*/ 41586 w 1339062"/>
              <a:gd name="connsiteY28" fmla="*/ 783236 h 1113020"/>
              <a:gd name="connsiteX29" fmla="*/ 82809 w 1339062"/>
              <a:gd name="connsiteY29" fmla="*/ 831954 h 1113020"/>
              <a:gd name="connsiteX30" fmla="*/ 90304 w 1339062"/>
              <a:gd name="connsiteY30" fmla="*/ 843197 h 1113020"/>
              <a:gd name="connsiteX31" fmla="*/ 124032 w 1339062"/>
              <a:gd name="connsiteY31" fmla="*/ 880672 h 1113020"/>
              <a:gd name="connsiteX32" fmla="*/ 139022 w 1339062"/>
              <a:gd name="connsiteY32" fmla="*/ 899410 h 1113020"/>
              <a:gd name="connsiteX33" fmla="*/ 150264 w 1339062"/>
              <a:gd name="connsiteY33" fmla="*/ 910652 h 1113020"/>
              <a:gd name="connsiteX34" fmla="*/ 161507 w 1339062"/>
              <a:gd name="connsiteY34" fmla="*/ 925643 h 1113020"/>
              <a:gd name="connsiteX35" fmla="*/ 176497 w 1339062"/>
              <a:gd name="connsiteY35" fmla="*/ 940633 h 1113020"/>
              <a:gd name="connsiteX36" fmla="*/ 195235 w 1339062"/>
              <a:gd name="connsiteY36" fmla="*/ 970613 h 1113020"/>
              <a:gd name="connsiteX37" fmla="*/ 217720 w 1339062"/>
              <a:gd name="connsiteY37" fmla="*/ 993098 h 1113020"/>
              <a:gd name="connsiteX38" fmla="*/ 236458 w 1339062"/>
              <a:gd name="connsiteY38" fmla="*/ 1008088 h 1113020"/>
              <a:gd name="connsiteX39" fmla="*/ 281428 w 1339062"/>
              <a:gd name="connsiteY39" fmla="*/ 1045564 h 1113020"/>
              <a:gd name="connsiteX40" fmla="*/ 303913 w 1339062"/>
              <a:gd name="connsiteY40" fmla="*/ 1056806 h 1113020"/>
              <a:gd name="connsiteX41" fmla="*/ 315156 w 1339062"/>
              <a:gd name="connsiteY41" fmla="*/ 1064302 h 1113020"/>
              <a:gd name="connsiteX42" fmla="*/ 348884 w 1339062"/>
              <a:gd name="connsiteY42" fmla="*/ 1079292 h 1113020"/>
              <a:gd name="connsiteX43" fmla="*/ 378864 w 1339062"/>
              <a:gd name="connsiteY43" fmla="*/ 1098029 h 1113020"/>
              <a:gd name="connsiteX44" fmla="*/ 408845 w 1339062"/>
              <a:gd name="connsiteY44" fmla="*/ 1109272 h 1113020"/>
              <a:gd name="connsiteX45" fmla="*/ 423835 w 1339062"/>
              <a:gd name="connsiteY45" fmla="*/ 1113020 h 1113020"/>
              <a:gd name="connsiteX46" fmla="*/ 487543 w 1339062"/>
              <a:gd name="connsiteY46" fmla="*/ 1109272 h 1113020"/>
              <a:gd name="connsiteX47" fmla="*/ 502533 w 1339062"/>
              <a:gd name="connsiteY47" fmla="*/ 1098029 h 1113020"/>
              <a:gd name="connsiteX48" fmla="*/ 517523 w 1339062"/>
              <a:gd name="connsiteY48" fmla="*/ 1090534 h 1113020"/>
              <a:gd name="connsiteX49" fmla="*/ 588727 w 1339062"/>
              <a:gd name="connsiteY49" fmla="*/ 1094282 h 1113020"/>
              <a:gd name="connsiteX50" fmla="*/ 637445 w 1339062"/>
              <a:gd name="connsiteY50" fmla="*/ 1101777 h 1113020"/>
              <a:gd name="connsiteX51" fmla="*/ 719891 w 1339062"/>
              <a:gd name="connsiteY51" fmla="*/ 1094282 h 1113020"/>
              <a:gd name="connsiteX52" fmla="*/ 734881 w 1339062"/>
              <a:gd name="connsiteY52" fmla="*/ 1086787 h 1113020"/>
              <a:gd name="connsiteX53" fmla="*/ 757366 w 1339062"/>
              <a:gd name="connsiteY53" fmla="*/ 1071797 h 1113020"/>
              <a:gd name="connsiteX54" fmla="*/ 858550 w 1339062"/>
              <a:gd name="connsiteY54" fmla="*/ 1068049 h 1113020"/>
              <a:gd name="connsiteX55" fmla="*/ 896025 w 1339062"/>
              <a:gd name="connsiteY55" fmla="*/ 1064302 h 1113020"/>
              <a:gd name="connsiteX56" fmla="*/ 914763 w 1339062"/>
              <a:gd name="connsiteY56" fmla="*/ 1060554 h 1113020"/>
              <a:gd name="connsiteX57" fmla="*/ 922258 w 1339062"/>
              <a:gd name="connsiteY57" fmla="*/ 1045564 h 1113020"/>
              <a:gd name="connsiteX58" fmla="*/ 926005 w 1339062"/>
              <a:gd name="connsiteY58" fmla="*/ 1026826 h 1113020"/>
              <a:gd name="connsiteX59" fmla="*/ 933500 w 1339062"/>
              <a:gd name="connsiteY59" fmla="*/ 1011836 h 1113020"/>
              <a:gd name="connsiteX60" fmla="*/ 948491 w 1339062"/>
              <a:gd name="connsiteY60" fmla="*/ 974361 h 1113020"/>
              <a:gd name="connsiteX61" fmla="*/ 959733 w 1339062"/>
              <a:gd name="connsiteY61" fmla="*/ 948128 h 1113020"/>
              <a:gd name="connsiteX62" fmla="*/ 967228 w 1339062"/>
              <a:gd name="connsiteY62" fmla="*/ 921895 h 1113020"/>
              <a:gd name="connsiteX63" fmla="*/ 970976 w 1339062"/>
              <a:gd name="connsiteY63" fmla="*/ 895662 h 1113020"/>
              <a:gd name="connsiteX64" fmla="*/ 985966 w 1339062"/>
              <a:gd name="connsiteY64" fmla="*/ 888167 h 1113020"/>
              <a:gd name="connsiteX65" fmla="*/ 1027189 w 1339062"/>
              <a:gd name="connsiteY65" fmla="*/ 880672 h 1113020"/>
              <a:gd name="connsiteX66" fmla="*/ 1038432 w 1339062"/>
              <a:gd name="connsiteY66" fmla="*/ 873177 h 1113020"/>
              <a:gd name="connsiteX67" fmla="*/ 1072159 w 1339062"/>
              <a:gd name="connsiteY67" fmla="*/ 858187 h 1113020"/>
              <a:gd name="connsiteX68" fmla="*/ 1109635 w 1339062"/>
              <a:gd name="connsiteY68" fmla="*/ 861934 h 1113020"/>
              <a:gd name="connsiteX69" fmla="*/ 1147110 w 1339062"/>
              <a:gd name="connsiteY69" fmla="*/ 839449 h 1113020"/>
              <a:gd name="connsiteX70" fmla="*/ 1184586 w 1339062"/>
              <a:gd name="connsiteY70" fmla="*/ 805721 h 1113020"/>
              <a:gd name="connsiteX71" fmla="*/ 1214566 w 1339062"/>
              <a:gd name="connsiteY71" fmla="*/ 783236 h 1113020"/>
              <a:gd name="connsiteX72" fmla="*/ 1237051 w 1339062"/>
              <a:gd name="connsiteY72" fmla="*/ 760751 h 1113020"/>
              <a:gd name="connsiteX73" fmla="*/ 1270779 w 1339062"/>
              <a:gd name="connsiteY73" fmla="*/ 723275 h 1113020"/>
              <a:gd name="connsiteX74" fmla="*/ 1285769 w 1339062"/>
              <a:gd name="connsiteY74" fmla="*/ 670810 h 1113020"/>
              <a:gd name="connsiteX75" fmla="*/ 1289517 w 1339062"/>
              <a:gd name="connsiteY75" fmla="*/ 655820 h 1113020"/>
              <a:gd name="connsiteX76" fmla="*/ 1293264 w 1339062"/>
              <a:gd name="connsiteY76" fmla="*/ 637082 h 1113020"/>
              <a:gd name="connsiteX77" fmla="*/ 1300759 w 1339062"/>
              <a:gd name="connsiteY77" fmla="*/ 618344 h 1113020"/>
              <a:gd name="connsiteX78" fmla="*/ 1312002 w 1339062"/>
              <a:gd name="connsiteY78" fmla="*/ 592111 h 1113020"/>
              <a:gd name="connsiteX79" fmla="*/ 1319497 w 1339062"/>
              <a:gd name="connsiteY79" fmla="*/ 580869 h 1113020"/>
              <a:gd name="connsiteX80" fmla="*/ 1330740 w 1339062"/>
              <a:gd name="connsiteY80" fmla="*/ 562131 h 1113020"/>
              <a:gd name="connsiteX81" fmla="*/ 1334487 w 1339062"/>
              <a:gd name="connsiteY81" fmla="*/ 547141 h 1113020"/>
              <a:gd name="connsiteX82" fmla="*/ 1334487 w 1339062"/>
              <a:gd name="connsiteY82" fmla="*/ 393492 h 1113020"/>
              <a:gd name="connsiteX83" fmla="*/ 1330740 w 1339062"/>
              <a:gd name="connsiteY83" fmla="*/ 367259 h 1113020"/>
              <a:gd name="connsiteX84" fmla="*/ 1297012 w 1339062"/>
              <a:gd name="connsiteY84" fmla="*/ 314793 h 1113020"/>
              <a:gd name="connsiteX85" fmla="*/ 1282022 w 1339062"/>
              <a:gd name="connsiteY85" fmla="*/ 284813 h 1113020"/>
              <a:gd name="connsiteX86" fmla="*/ 1285769 w 1339062"/>
              <a:gd name="connsiteY86" fmla="*/ 251085 h 1113020"/>
              <a:gd name="connsiteX87" fmla="*/ 1293264 w 1339062"/>
              <a:gd name="connsiteY87" fmla="*/ 228600 h 1113020"/>
              <a:gd name="connsiteX88" fmla="*/ 1285769 w 1339062"/>
              <a:gd name="connsiteY88" fmla="*/ 198620 h 1113020"/>
              <a:gd name="connsiteX89" fmla="*/ 1274527 w 1339062"/>
              <a:gd name="connsiteY89" fmla="*/ 187377 h 1113020"/>
              <a:gd name="connsiteX90" fmla="*/ 1267032 w 1339062"/>
              <a:gd name="connsiteY90" fmla="*/ 176134 h 1113020"/>
              <a:gd name="connsiteX91" fmla="*/ 1255789 w 1339062"/>
              <a:gd name="connsiteY91" fmla="*/ 161144 h 1113020"/>
              <a:gd name="connsiteX92" fmla="*/ 1244546 w 1339062"/>
              <a:gd name="connsiteY92" fmla="*/ 142406 h 1113020"/>
              <a:gd name="connsiteX93" fmla="*/ 1237051 w 1339062"/>
              <a:gd name="connsiteY93" fmla="*/ 127416 h 1113020"/>
              <a:gd name="connsiteX94" fmla="*/ 1225809 w 1339062"/>
              <a:gd name="connsiteY94" fmla="*/ 116174 h 1113020"/>
              <a:gd name="connsiteX95" fmla="*/ 1188333 w 1339062"/>
              <a:gd name="connsiteY95" fmla="*/ 93688 h 1113020"/>
              <a:gd name="connsiteX96" fmla="*/ 1173343 w 1339062"/>
              <a:gd name="connsiteY96" fmla="*/ 82446 h 1113020"/>
              <a:gd name="connsiteX97" fmla="*/ 1143363 w 1339062"/>
              <a:gd name="connsiteY97" fmla="*/ 74951 h 1113020"/>
              <a:gd name="connsiteX98" fmla="*/ 1105887 w 1339062"/>
              <a:gd name="connsiteY98" fmla="*/ 59961 h 1113020"/>
              <a:gd name="connsiteX99" fmla="*/ 1042179 w 1339062"/>
              <a:gd name="connsiteY99" fmla="*/ 56213 h 1113020"/>
              <a:gd name="connsiteX100" fmla="*/ 1023441 w 1339062"/>
              <a:gd name="connsiteY100" fmla="*/ 52465 h 1113020"/>
              <a:gd name="connsiteX101" fmla="*/ 1008451 w 1339062"/>
              <a:gd name="connsiteY101" fmla="*/ 41223 h 1113020"/>
              <a:gd name="connsiteX102" fmla="*/ 985966 w 1339062"/>
              <a:gd name="connsiteY102" fmla="*/ 29980 h 1113020"/>
              <a:gd name="connsiteX103" fmla="*/ 944743 w 1339062"/>
              <a:gd name="connsiteY103" fmla="*/ 18738 h 1113020"/>
              <a:gd name="connsiteX104" fmla="*/ 903520 w 1339062"/>
              <a:gd name="connsiteY104" fmla="*/ 14990 h 1113020"/>
              <a:gd name="connsiteX105" fmla="*/ 866045 w 1339062"/>
              <a:gd name="connsiteY105" fmla="*/ 22485 h 1113020"/>
              <a:gd name="connsiteX106" fmla="*/ 806084 w 1339062"/>
              <a:gd name="connsiteY106" fmla="*/ 29980 h 1113020"/>
              <a:gd name="connsiteX107" fmla="*/ 787346 w 1339062"/>
              <a:gd name="connsiteY107" fmla="*/ 44970 h 1113020"/>
              <a:gd name="connsiteX108" fmla="*/ 757366 w 1339062"/>
              <a:gd name="connsiteY108" fmla="*/ 52465 h 1113020"/>
              <a:gd name="connsiteX109" fmla="*/ 723638 w 1339062"/>
              <a:gd name="connsiteY109" fmla="*/ 63708 h 1113020"/>
              <a:gd name="connsiteX110" fmla="*/ 697405 w 1339062"/>
              <a:gd name="connsiteY110" fmla="*/ 71203 h 1113020"/>
              <a:gd name="connsiteX111" fmla="*/ 633697 w 1339062"/>
              <a:gd name="connsiteY111" fmla="*/ 59961 h 1113020"/>
              <a:gd name="connsiteX112" fmla="*/ 577484 w 1339062"/>
              <a:gd name="connsiteY112" fmla="*/ 29980 h 1113020"/>
              <a:gd name="connsiteX113" fmla="*/ 554999 w 1339062"/>
              <a:gd name="connsiteY113" fmla="*/ 11243 h 1113020"/>
              <a:gd name="connsiteX114" fmla="*/ 540009 w 1339062"/>
              <a:gd name="connsiteY114" fmla="*/ 7495 h 1113020"/>
              <a:gd name="connsiteX115" fmla="*/ 506281 w 1339062"/>
              <a:gd name="connsiteY115" fmla="*/ 0 h 1113020"/>
              <a:gd name="connsiteX116" fmla="*/ 476300 w 1339062"/>
              <a:gd name="connsiteY116" fmla="*/ 11243 h 1113020"/>
              <a:gd name="connsiteX117" fmla="*/ 450068 w 1339062"/>
              <a:gd name="connsiteY117" fmla="*/ 44970 h 111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339062" h="1113020">
                <a:moveTo>
                  <a:pt x="450068" y="44970"/>
                </a:moveTo>
                <a:cubicBezTo>
                  <a:pt x="443822" y="47468"/>
                  <a:pt x="438016" y="51722"/>
                  <a:pt x="431330" y="52465"/>
                </a:cubicBezTo>
                <a:cubicBezTo>
                  <a:pt x="424800" y="53191"/>
                  <a:pt x="401548" y="42658"/>
                  <a:pt x="397602" y="41223"/>
                </a:cubicBezTo>
                <a:cubicBezTo>
                  <a:pt x="390177" y="38523"/>
                  <a:pt x="382542" y="36428"/>
                  <a:pt x="375117" y="33728"/>
                </a:cubicBezTo>
                <a:cubicBezTo>
                  <a:pt x="368795" y="31429"/>
                  <a:pt x="362869" y="28003"/>
                  <a:pt x="356379" y="26233"/>
                </a:cubicBezTo>
                <a:cubicBezTo>
                  <a:pt x="349048" y="24234"/>
                  <a:pt x="341389" y="23734"/>
                  <a:pt x="333894" y="22485"/>
                </a:cubicBezTo>
                <a:cubicBezTo>
                  <a:pt x="315156" y="26233"/>
                  <a:pt x="295809" y="27686"/>
                  <a:pt x="277681" y="33728"/>
                </a:cubicBezTo>
                <a:cubicBezTo>
                  <a:pt x="249152" y="43237"/>
                  <a:pt x="262942" y="39674"/>
                  <a:pt x="236458" y="44970"/>
                </a:cubicBezTo>
                <a:cubicBezTo>
                  <a:pt x="198983" y="43721"/>
                  <a:pt x="161412" y="44174"/>
                  <a:pt x="124032" y="41223"/>
                </a:cubicBezTo>
                <a:cubicBezTo>
                  <a:pt x="113763" y="40412"/>
                  <a:pt x="94051" y="33728"/>
                  <a:pt x="94051" y="33728"/>
                </a:cubicBezTo>
                <a:cubicBezTo>
                  <a:pt x="77812" y="36226"/>
                  <a:pt x="60717" y="35454"/>
                  <a:pt x="45333" y="41223"/>
                </a:cubicBezTo>
                <a:cubicBezTo>
                  <a:pt x="39485" y="43416"/>
                  <a:pt x="37190" y="50790"/>
                  <a:pt x="34091" y="56213"/>
                </a:cubicBezTo>
                <a:cubicBezTo>
                  <a:pt x="30283" y="62876"/>
                  <a:pt x="27966" y="80709"/>
                  <a:pt x="26595" y="86193"/>
                </a:cubicBezTo>
                <a:cubicBezTo>
                  <a:pt x="25637" y="90025"/>
                  <a:pt x="24097" y="93688"/>
                  <a:pt x="22848" y="97436"/>
                </a:cubicBezTo>
                <a:cubicBezTo>
                  <a:pt x="21599" y="107429"/>
                  <a:pt x="20102" y="117395"/>
                  <a:pt x="19100" y="127416"/>
                </a:cubicBezTo>
                <a:cubicBezTo>
                  <a:pt x="17603" y="142384"/>
                  <a:pt x="18125" y="157602"/>
                  <a:pt x="15353" y="172387"/>
                </a:cubicBezTo>
                <a:cubicBezTo>
                  <a:pt x="14324" y="177878"/>
                  <a:pt x="9820" y="182146"/>
                  <a:pt x="7858" y="187377"/>
                </a:cubicBezTo>
                <a:cubicBezTo>
                  <a:pt x="6049" y="192200"/>
                  <a:pt x="5359" y="197370"/>
                  <a:pt x="4110" y="202367"/>
                </a:cubicBezTo>
                <a:cubicBezTo>
                  <a:pt x="6608" y="221105"/>
                  <a:pt x="8657" y="239908"/>
                  <a:pt x="11605" y="258580"/>
                </a:cubicBezTo>
                <a:cubicBezTo>
                  <a:pt x="12408" y="263667"/>
                  <a:pt x="13873" y="268637"/>
                  <a:pt x="15353" y="273570"/>
                </a:cubicBezTo>
                <a:cubicBezTo>
                  <a:pt x="22300" y="296728"/>
                  <a:pt x="20951" y="292262"/>
                  <a:pt x="30343" y="311046"/>
                </a:cubicBezTo>
                <a:cubicBezTo>
                  <a:pt x="30164" y="313373"/>
                  <a:pt x="29291" y="360256"/>
                  <a:pt x="22848" y="374754"/>
                </a:cubicBezTo>
                <a:cubicBezTo>
                  <a:pt x="19834" y="381535"/>
                  <a:pt x="9125" y="397212"/>
                  <a:pt x="4110" y="404734"/>
                </a:cubicBezTo>
                <a:cubicBezTo>
                  <a:pt x="-3162" y="470193"/>
                  <a:pt x="761" y="419157"/>
                  <a:pt x="4110" y="524656"/>
                </a:cubicBezTo>
                <a:cubicBezTo>
                  <a:pt x="5696" y="574613"/>
                  <a:pt x="5687" y="624622"/>
                  <a:pt x="7858" y="674557"/>
                </a:cubicBezTo>
                <a:cubicBezTo>
                  <a:pt x="8944" y="699538"/>
                  <a:pt x="10922" y="690563"/>
                  <a:pt x="15353" y="708285"/>
                </a:cubicBezTo>
                <a:cubicBezTo>
                  <a:pt x="16898" y="714464"/>
                  <a:pt x="17086" y="720980"/>
                  <a:pt x="19100" y="727023"/>
                </a:cubicBezTo>
                <a:cubicBezTo>
                  <a:pt x="20866" y="732323"/>
                  <a:pt x="24520" y="736826"/>
                  <a:pt x="26595" y="742013"/>
                </a:cubicBezTo>
                <a:cubicBezTo>
                  <a:pt x="28778" y="747470"/>
                  <a:pt x="37492" y="777096"/>
                  <a:pt x="41586" y="783236"/>
                </a:cubicBezTo>
                <a:cubicBezTo>
                  <a:pt x="92523" y="859643"/>
                  <a:pt x="54408" y="797872"/>
                  <a:pt x="82809" y="831954"/>
                </a:cubicBezTo>
                <a:cubicBezTo>
                  <a:pt x="85692" y="835414"/>
                  <a:pt x="87539" y="839642"/>
                  <a:pt x="90304" y="843197"/>
                </a:cubicBezTo>
                <a:cubicBezTo>
                  <a:pt x="124667" y="887380"/>
                  <a:pt x="94101" y="847000"/>
                  <a:pt x="124032" y="880672"/>
                </a:cubicBezTo>
                <a:cubicBezTo>
                  <a:pt x="129346" y="886650"/>
                  <a:pt x="133755" y="893390"/>
                  <a:pt x="139022" y="899410"/>
                </a:cubicBezTo>
                <a:cubicBezTo>
                  <a:pt x="142512" y="903398"/>
                  <a:pt x="146815" y="906628"/>
                  <a:pt x="150264" y="910652"/>
                </a:cubicBezTo>
                <a:cubicBezTo>
                  <a:pt x="154329" y="915395"/>
                  <a:pt x="157394" y="920942"/>
                  <a:pt x="161507" y="925643"/>
                </a:cubicBezTo>
                <a:cubicBezTo>
                  <a:pt x="166160" y="930961"/>
                  <a:pt x="172257" y="934980"/>
                  <a:pt x="176497" y="940633"/>
                </a:cubicBezTo>
                <a:cubicBezTo>
                  <a:pt x="204597" y="978100"/>
                  <a:pt x="160725" y="932269"/>
                  <a:pt x="195235" y="970613"/>
                </a:cubicBezTo>
                <a:cubicBezTo>
                  <a:pt x="202326" y="978492"/>
                  <a:pt x="209443" y="986477"/>
                  <a:pt x="217720" y="993098"/>
                </a:cubicBezTo>
                <a:cubicBezTo>
                  <a:pt x="223966" y="998095"/>
                  <a:pt x="231033" y="1002211"/>
                  <a:pt x="236458" y="1008088"/>
                </a:cubicBezTo>
                <a:cubicBezTo>
                  <a:pt x="273508" y="1048225"/>
                  <a:pt x="245636" y="1038404"/>
                  <a:pt x="281428" y="1045564"/>
                </a:cubicBezTo>
                <a:cubicBezTo>
                  <a:pt x="288923" y="1049311"/>
                  <a:pt x="296588" y="1052736"/>
                  <a:pt x="303913" y="1056806"/>
                </a:cubicBezTo>
                <a:cubicBezTo>
                  <a:pt x="307850" y="1058993"/>
                  <a:pt x="311127" y="1062288"/>
                  <a:pt x="315156" y="1064302"/>
                </a:cubicBezTo>
                <a:cubicBezTo>
                  <a:pt x="342507" y="1077978"/>
                  <a:pt x="325032" y="1065379"/>
                  <a:pt x="348884" y="1079292"/>
                </a:cubicBezTo>
                <a:cubicBezTo>
                  <a:pt x="359063" y="1085230"/>
                  <a:pt x="367922" y="1093652"/>
                  <a:pt x="378864" y="1098029"/>
                </a:cubicBezTo>
                <a:cubicBezTo>
                  <a:pt x="388760" y="1101987"/>
                  <a:pt x="398566" y="1106335"/>
                  <a:pt x="408845" y="1109272"/>
                </a:cubicBezTo>
                <a:cubicBezTo>
                  <a:pt x="413797" y="1110687"/>
                  <a:pt x="418838" y="1111771"/>
                  <a:pt x="423835" y="1113020"/>
                </a:cubicBezTo>
                <a:cubicBezTo>
                  <a:pt x="445071" y="1111771"/>
                  <a:pt x="466646" y="1113253"/>
                  <a:pt x="487543" y="1109272"/>
                </a:cubicBezTo>
                <a:cubicBezTo>
                  <a:pt x="493679" y="1108103"/>
                  <a:pt x="497236" y="1101339"/>
                  <a:pt x="502533" y="1098029"/>
                </a:cubicBezTo>
                <a:cubicBezTo>
                  <a:pt x="507270" y="1095068"/>
                  <a:pt x="512526" y="1093032"/>
                  <a:pt x="517523" y="1090534"/>
                </a:cubicBezTo>
                <a:cubicBezTo>
                  <a:pt x="541258" y="1091783"/>
                  <a:pt x="565024" y="1092526"/>
                  <a:pt x="588727" y="1094282"/>
                </a:cubicBezTo>
                <a:cubicBezTo>
                  <a:pt x="610354" y="1095884"/>
                  <a:pt x="618112" y="1097910"/>
                  <a:pt x="637445" y="1101777"/>
                </a:cubicBezTo>
                <a:cubicBezTo>
                  <a:pt x="661067" y="1100534"/>
                  <a:pt x="694664" y="1105093"/>
                  <a:pt x="719891" y="1094282"/>
                </a:cubicBezTo>
                <a:cubicBezTo>
                  <a:pt x="725026" y="1092082"/>
                  <a:pt x="730091" y="1089661"/>
                  <a:pt x="734881" y="1086787"/>
                </a:cubicBezTo>
                <a:cubicBezTo>
                  <a:pt x="742605" y="1082152"/>
                  <a:pt x="748364" y="1072130"/>
                  <a:pt x="757366" y="1071797"/>
                </a:cubicBezTo>
                <a:lnTo>
                  <a:pt x="858550" y="1068049"/>
                </a:lnTo>
                <a:cubicBezTo>
                  <a:pt x="871042" y="1066800"/>
                  <a:pt x="883581" y="1065961"/>
                  <a:pt x="896025" y="1064302"/>
                </a:cubicBezTo>
                <a:cubicBezTo>
                  <a:pt x="902339" y="1063460"/>
                  <a:pt x="909580" y="1064256"/>
                  <a:pt x="914763" y="1060554"/>
                </a:cubicBezTo>
                <a:cubicBezTo>
                  <a:pt x="919309" y="1057307"/>
                  <a:pt x="919760" y="1050561"/>
                  <a:pt x="922258" y="1045564"/>
                </a:cubicBezTo>
                <a:cubicBezTo>
                  <a:pt x="923507" y="1039318"/>
                  <a:pt x="923991" y="1032869"/>
                  <a:pt x="926005" y="1026826"/>
                </a:cubicBezTo>
                <a:cubicBezTo>
                  <a:pt x="927771" y="1021526"/>
                  <a:pt x="931299" y="1016971"/>
                  <a:pt x="933500" y="1011836"/>
                </a:cubicBezTo>
                <a:cubicBezTo>
                  <a:pt x="938800" y="999470"/>
                  <a:pt x="945229" y="987414"/>
                  <a:pt x="948491" y="974361"/>
                </a:cubicBezTo>
                <a:cubicBezTo>
                  <a:pt x="953330" y="955001"/>
                  <a:pt x="949381" y="963656"/>
                  <a:pt x="959733" y="948128"/>
                </a:cubicBezTo>
                <a:cubicBezTo>
                  <a:pt x="962231" y="939384"/>
                  <a:pt x="965322" y="930787"/>
                  <a:pt x="967228" y="921895"/>
                </a:cubicBezTo>
                <a:cubicBezTo>
                  <a:pt x="969079" y="913258"/>
                  <a:pt x="966686" y="903384"/>
                  <a:pt x="970976" y="895662"/>
                </a:cubicBezTo>
                <a:cubicBezTo>
                  <a:pt x="973689" y="890779"/>
                  <a:pt x="980568" y="889606"/>
                  <a:pt x="985966" y="888167"/>
                </a:cubicBezTo>
                <a:cubicBezTo>
                  <a:pt x="999461" y="884568"/>
                  <a:pt x="1013448" y="883170"/>
                  <a:pt x="1027189" y="880672"/>
                </a:cubicBezTo>
                <a:cubicBezTo>
                  <a:pt x="1030937" y="878174"/>
                  <a:pt x="1034521" y="875412"/>
                  <a:pt x="1038432" y="873177"/>
                </a:cubicBezTo>
                <a:cubicBezTo>
                  <a:pt x="1050686" y="866175"/>
                  <a:pt x="1058774" y="863541"/>
                  <a:pt x="1072159" y="858187"/>
                </a:cubicBezTo>
                <a:cubicBezTo>
                  <a:pt x="1084651" y="859436"/>
                  <a:pt x="1097167" y="863401"/>
                  <a:pt x="1109635" y="861934"/>
                </a:cubicBezTo>
                <a:cubicBezTo>
                  <a:pt x="1136952" y="858720"/>
                  <a:pt x="1131251" y="851784"/>
                  <a:pt x="1147110" y="839449"/>
                </a:cubicBezTo>
                <a:cubicBezTo>
                  <a:pt x="1193937" y="803027"/>
                  <a:pt x="1148262" y="846584"/>
                  <a:pt x="1184586" y="805721"/>
                </a:cubicBezTo>
                <a:cubicBezTo>
                  <a:pt x="1221126" y="764614"/>
                  <a:pt x="1179342" y="811415"/>
                  <a:pt x="1214566" y="783236"/>
                </a:cubicBezTo>
                <a:cubicBezTo>
                  <a:pt x="1222843" y="776615"/>
                  <a:pt x="1229208" y="767881"/>
                  <a:pt x="1237051" y="760751"/>
                </a:cubicBezTo>
                <a:cubicBezTo>
                  <a:pt x="1259645" y="740211"/>
                  <a:pt x="1254931" y="752329"/>
                  <a:pt x="1270779" y="723275"/>
                </a:cubicBezTo>
                <a:cubicBezTo>
                  <a:pt x="1279677" y="706962"/>
                  <a:pt x="1281817" y="688594"/>
                  <a:pt x="1285769" y="670810"/>
                </a:cubicBezTo>
                <a:cubicBezTo>
                  <a:pt x="1286886" y="665782"/>
                  <a:pt x="1288400" y="660848"/>
                  <a:pt x="1289517" y="655820"/>
                </a:cubicBezTo>
                <a:cubicBezTo>
                  <a:pt x="1290899" y="649602"/>
                  <a:pt x="1291434" y="643183"/>
                  <a:pt x="1293264" y="637082"/>
                </a:cubicBezTo>
                <a:cubicBezTo>
                  <a:pt x="1295197" y="630639"/>
                  <a:pt x="1298397" y="624643"/>
                  <a:pt x="1300759" y="618344"/>
                </a:cubicBezTo>
                <a:cubicBezTo>
                  <a:pt x="1306490" y="603061"/>
                  <a:pt x="1302435" y="608854"/>
                  <a:pt x="1312002" y="592111"/>
                </a:cubicBezTo>
                <a:cubicBezTo>
                  <a:pt x="1314236" y="588201"/>
                  <a:pt x="1317110" y="584688"/>
                  <a:pt x="1319497" y="580869"/>
                </a:cubicBezTo>
                <a:cubicBezTo>
                  <a:pt x="1323358" y="574692"/>
                  <a:pt x="1326992" y="568377"/>
                  <a:pt x="1330740" y="562131"/>
                </a:cubicBezTo>
                <a:cubicBezTo>
                  <a:pt x="1331989" y="557134"/>
                  <a:pt x="1333704" y="552232"/>
                  <a:pt x="1334487" y="547141"/>
                </a:cubicBezTo>
                <a:cubicBezTo>
                  <a:pt x="1342879" y="492591"/>
                  <a:pt x="1337785" y="457805"/>
                  <a:pt x="1334487" y="393492"/>
                </a:cubicBezTo>
                <a:cubicBezTo>
                  <a:pt x="1334035" y="384671"/>
                  <a:pt x="1334103" y="375427"/>
                  <a:pt x="1330740" y="367259"/>
                </a:cubicBezTo>
                <a:cubicBezTo>
                  <a:pt x="1301597" y="296485"/>
                  <a:pt x="1318470" y="353419"/>
                  <a:pt x="1297012" y="314793"/>
                </a:cubicBezTo>
                <a:cubicBezTo>
                  <a:pt x="1266458" y="259793"/>
                  <a:pt x="1307568" y="323134"/>
                  <a:pt x="1282022" y="284813"/>
                </a:cubicBezTo>
                <a:cubicBezTo>
                  <a:pt x="1283271" y="273570"/>
                  <a:pt x="1283551" y="262177"/>
                  <a:pt x="1285769" y="251085"/>
                </a:cubicBezTo>
                <a:cubicBezTo>
                  <a:pt x="1287318" y="243338"/>
                  <a:pt x="1293264" y="228600"/>
                  <a:pt x="1293264" y="228600"/>
                </a:cubicBezTo>
                <a:cubicBezTo>
                  <a:pt x="1290766" y="218607"/>
                  <a:pt x="1290031" y="207998"/>
                  <a:pt x="1285769" y="198620"/>
                </a:cubicBezTo>
                <a:cubicBezTo>
                  <a:pt x="1283576" y="193795"/>
                  <a:pt x="1277920" y="191449"/>
                  <a:pt x="1274527" y="187377"/>
                </a:cubicBezTo>
                <a:cubicBezTo>
                  <a:pt x="1271644" y="183917"/>
                  <a:pt x="1269650" y="179799"/>
                  <a:pt x="1267032" y="176134"/>
                </a:cubicBezTo>
                <a:cubicBezTo>
                  <a:pt x="1263402" y="171051"/>
                  <a:pt x="1259254" y="166341"/>
                  <a:pt x="1255789" y="161144"/>
                </a:cubicBezTo>
                <a:cubicBezTo>
                  <a:pt x="1251748" y="155083"/>
                  <a:pt x="1248083" y="148773"/>
                  <a:pt x="1244546" y="142406"/>
                </a:cubicBezTo>
                <a:cubicBezTo>
                  <a:pt x="1241833" y="137523"/>
                  <a:pt x="1240298" y="131962"/>
                  <a:pt x="1237051" y="127416"/>
                </a:cubicBezTo>
                <a:cubicBezTo>
                  <a:pt x="1233971" y="123104"/>
                  <a:pt x="1229880" y="119567"/>
                  <a:pt x="1225809" y="116174"/>
                </a:cubicBezTo>
                <a:cubicBezTo>
                  <a:pt x="1218350" y="109958"/>
                  <a:pt x="1191277" y="95562"/>
                  <a:pt x="1188333" y="93688"/>
                </a:cubicBezTo>
                <a:cubicBezTo>
                  <a:pt x="1183064" y="90335"/>
                  <a:pt x="1178766" y="85545"/>
                  <a:pt x="1173343" y="82446"/>
                </a:cubicBezTo>
                <a:cubicBezTo>
                  <a:pt x="1167136" y="78899"/>
                  <a:pt x="1148112" y="75901"/>
                  <a:pt x="1143363" y="74951"/>
                </a:cubicBezTo>
                <a:cubicBezTo>
                  <a:pt x="1132094" y="69317"/>
                  <a:pt x="1118416" y="61595"/>
                  <a:pt x="1105887" y="59961"/>
                </a:cubicBezTo>
                <a:cubicBezTo>
                  <a:pt x="1084793" y="57209"/>
                  <a:pt x="1063415" y="57462"/>
                  <a:pt x="1042179" y="56213"/>
                </a:cubicBezTo>
                <a:cubicBezTo>
                  <a:pt x="1035933" y="54964"/>
                  <a:pt x="1029262" y="55052"/>
                  <a:pt x="1023441" y="52465"/>
                </a:cubicBezTo>
                <a:cubicBezTo>
                  <a:pt x="1017734" y="49928"/>
                  <a:pt x="1013807" y="44436"/>
                  <a:pt x="1008451" y="41223"/>
                </a:cubicBezTo>
                <a:cubicBezTo>
                  <a:pt x="1001265" y="36912"/>
                  <a:pt x="993701" y="33203"/>
                  <a:pt x="985966" y="29980"/>
                </a:cubicBezTo>
                <a:cubicBezTo>
                  <a:pt x="974033" y="25008"/>
                  <a:pt x="957849" y="20376"/>
                  <a:pt x="944743" y="18738"/>
                </a:cubicBezTo>
                <a:cubicBezTo>
                  <a:pt x="931052" y="17027"/>
                  <a:pt x="917261" y="16239"/>
                  <a:pt x="903520" y="14990"/>
                </a:cubicBezTo>
                <a:cubicBezTo>
                  <a:pt x="891028" y="17488"/>
                  <a:pt x="878656" y="20683"/>
                  <a:pt x="866045" y="22485"/>
                </a:cubicBezTo>
                <a:cubicBezTo>
                  <a:pt x="775213" y="35462"/>
                  <a:pt x="858325" y="19533"/>
                  <a:pt x="806084" y="29980"/>
                </a:cubicBezTo>
                <a:cubicBezTo>
                  <a:pt x="799838" y="34977"/>
                  <a:pt x="794609" y="41618"/>
                  <a:pt x="787346" y="44970"/>
                </a:cubicBezTo>
                <a:cubicBezTo>
                  <a:pt x="777993" y="49287"/>
                  <a:pt x="767248" y="49558"/>
                  <a:pt x="757366" y="52465"/>
                </a:cubicBezTo>
                <a:cubicBezTo>
                  <a:pt x="745997" y="55809"/>
                  <a:pt x="735135" y="60833"/>
                  <a:pt x="723638" y="63708"/>
                </a:cubicBezTo>
                <a:cubicBezTo>
                  <a:pt x="704816" y="68414"/>
                  <a:pt x="713534" y="65828"/>
                  <a:pt x="697405" y="71203"/>
                </a:cubicBezTo>
                <a:cubicBezTo>
                  <a:pt x="676169" y="67456"/>
                  <a:pt x="654462" y="65775"/>
                  <a:pt x="633697" y="59961"/>
                </a:cubicBezTo>
                <a:cubicBezTo>
                  <a:pt x="627204" y="58143"/>
                  <a:pt x="584128" y="34579"/>
                  <a:pt x="577484" y="29980"/>
                </a:cubicBezTo>
                <a:cubicBezTo>
                  <a:pt x="569462" y="24427"/>
                  <a:pt x="563365" y="16263"/>
                  <a:pt x="554999" y="11243"/>
                </a:cubicBezTo>
                <a:cubicBezTo>
                  <a:pt x="550582" y="8593"/>
                  <a:pt x="545037" y="8612"/>
                  <a:pt x="540009" y="7495"/>
                </a:cubicBezTo>
                <a:cubicBezTo>
                  <a:pt x="497145" y="-2032"/>
                  <a:pt x="542875" y="9147"/>
                  <a:pt x="506281" y="0"/>
                </a:cubicBezTo>
                <a:cubicBezTo>
                  <a:pt x="496287" y="3748"/>
                  <a:pt x="485519" y="5865"/>
                  <a:pt x="476300" y="11243"/>
                </a:cubicBezTo>
                <a:lnTo>
                  <a:pt x="450068" y="449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 noProof="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83A2D8-C576-DB09-6200-81D1BF33DD9E}"/>
              </a:ext>
            </a:extLst>
          </p:cNvPr>
          <p:cNvSpPr txBox="1"/>
          <p:nvPr/>
        </p:nvSpPr>
        <p:spPr>
          <a:xfrm>
            <a:off x="1641983" y="4273554"/>
            <a:ext cx="18370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tronco de palmera. ¿Qué crees tú?</a:t>
            </a:r>
          </a:p>
          <a:p>
            <a:pPr algn="ctr"/>
            <a:br>
              <a:rPr lang="es-ES" sz="1600" noProof="0" dirty="0">
                <a:solidFill>
                  <a:schemeClr val="bg1"/>
                </a:solidFill>
              </a:rPr>
            </a:br>
            <a:endParaRPr lang="es-ES" sz="1600" noProof="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E104B2-797F-1DCE-4F52-311B5806E123}"/>
              </a:ext>
            </a:extLst>
          </p:cNvPr>
          <p:cNvSpPr txBox="1"/>
          <p:nvPr/>
        </p:nvSpPr>
        <p:spPr>
          <a:xfrm>
            <a:off x="4860145" y="1936730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enorme abanico.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¿Qué crees tú?</a:t>
            </a:r>
          </a:p>
          <a:p>
            <a:pPr algn="ctr"/>
            <a:endParaRPr lang="es-ES" sz="1600" noProof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B14EF6E-64AB-912A-D84F-1489598C5380}"/>
              </a:ext>
            </a:extLst>
          </p:cNvPr>
          <p:cNvSpPr txBox="1"/>
          <p:nvPr/>
        </p:nvSpPr>
        <p:spPr>
          <a:xfrm>
            <a:off x="6125029" y="2196854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un ratón.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¿Qué crees tú?</a:t>
            </a:r>
          </a:p>
          <a:p>
            <a:pPr algn="ctr"/>
            <a:endParaRPr lang="es-ES" sz="1600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C001BCB-7436-4DE1-9E01-CBFFD23FFAEA}"/>
              </a:ext>
            </a:extLst>
          </p:cNvPr>
          <p:cNvGrpSpPr/>
          <p:nvPr/>
        </p:nvGrpSpPr>
        <p:grpSpPr>
          <a:xfrm>
            <a:off x="1276854" y="2155625"/>
            <a:ext cx="1685032" cy="943229"/>
            <a:chOff x="3124200" y="4191000"/>
            <a:chExt cx="1447800" cy="9906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CFB923F-9CFC-4B62-BDD2-E5B5613EAF7C}"/>
                </a:ext>
              </a:extLst>
            </p:cNvPr>
            <p:cNvSpPr/>
            <p:nvPr/>
          </p:nvSpPr>
          <p:spPr>
            <a:xfrm>
              <a:off x="3124200" y="4191000"/>
              <a:ext cx="1447800" cy="9906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FB724DDA-AB0B-4079-80A6-EB853A7AC984}"/>
                </a:ext>
              </a:extLst>
            </p:cNvPr>
            <p:cNvSpPr/>
            <p:nvPr/>
          </p:nvSpPr>
          <p:spPr>
            <a:xfrm>
              <a:off x="4350772" y="4328688"/>
              <a:ext cx="207051" cy="236224"/>
            </a:xfrm>
            <a:custGeom>
              <a:avLst/>
              <a:gdLst>
                <a:gd name="connsiteX0" fmla="*/ 36930 w 207051"/>
                <a:gd name="connsiteY0" fmla="*/ 37749 h 236224"/>
                <a:gd name="connsiteX1" fmla="*/ 44019 w 207051"/>
                <a:gd name="connsiteY1" fmla="*/ 2307 h 236224"/>
                <a:gd name="connsiteX2" fmla="*/ 79461 w 207051"/>
                <a:gd name="connsiteY2" fmla="*/ 9396 h 236224"/>
                <a:gd name="connsiteX3" fmla="*/ 100726 w 207051"/>
                <a:gd name="connsiteY3" fmla="*/ 23572 h 236224"/>
                <a:gd name="connsiteX4" fmla="*/ 136168 w 207051"/>
                <a:gd name="connsiteY4" fmla="*/ 30661 h 236224"/>
                <a:gd name="connsiteX5" fmla="*/ 157433 w 207051"/>
                <a:gd name="connsiteY5" fmla="*/ 37749 h 236224"/>
                <a:gd name="connsiteX6" fmla="*/ 178698 w 207051"/>
                <a:gd name="connsiteY6" fmla="*/ 59014 h 236224"/>
                <a:gd name="connsiteX7" fmla="*/ 207051 w 207051"/>
                <a:gd name="connsiteY7" fmla="*/ 101545 h 236224"/>
                <a:gd name="connsiteX8" fmla="*/ 199963 w 207051"/>
                <a:gd name="connsiteY8" fmla="*/ 193693 h 236224"/>
                <a:gd name="connsiteX9" fmla="*/ 192875 w 207051"/>
                <a:gd name="connsiteY9" fmla="*/ 214959 h 236224"/>
                <a:gd name="connsiteX10" fmla="*/ 164521 w 207051"/>
                <a:gd name="connsiteY10" fmla="*/ 229135 h 236224"/>
                <a:gd name="connsiteX11" fmla="*/ 129079 w 207051"/>
                <a:gd name="connsiteY11" fmla="*/ 236224 h 236224"/>
                <a:gd name="connsiteX12" fmla="*/ 65284 w 207051"/>
                <a:gd name="connsiteY12" fmla="*/ 179517 h 236224"/>
                <a:gd name="connsiteX13" fmla="*/ 15665 w 207051"/>
                <a:gd name="connsiteY13" fmla="*/ 108633 h 236224"/>
                <a:gd name="connsiteX14" fmla="*/ 1488 w 207051"/>
                <a:gd name="connsiteY14" fmla="*/ 87368 h 236224"/>
                <a:gd name="connsiteX15" fmla="*/ 36930 w 207051"/>
                <a:gd name="connsiteY15" fmla="*/ 37749 h 236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7051" h="236224">
                  <a:moveTo>
                    <a:pt x="36930" y="37749"/>
                  </a:moveTo>
                  <a:cubicBezTo>
                    <a:pt x="44018" y="23572"/>
                    <a:pt x="33994" y="8990"/>
                    <a:pt x="44019" y="2307"/>
                  </a:cubicBezTo>
                  <a:cubicBezTo>
                    <a:pt x="54044" y="-4376"/>
                    <a:pt x="68180" y="5166"/>
                    <a:pt x="79461" y="9396"/>
                  </a:cubicBezTo>
                  <a:cubicBezTo>
                    <a:pt x="87438" y="12387"/>
                    <a:pt x="92749" y="20581"/>
                    <a:pt x="100726" y="23572"/>
                  </a:cubicBezTo>
                  <a:cubicBezTo>
                    <a:pt x="112007" y="27802"/>
                    <a:pt x="124480" y="27739"/>
                    <a:pt x="136168" y="30661"/>
                  </a:cubicBezTo>
                  <a:cubicBezTo>
                    <a:pt x="143417" y="32473"/>
                    <a:pt x="150345" y="35386"/>
                    <a:pt x="157433" y="37749"/>
                  </a:cubicBezTo>
                  <a:cubicBezTo>
                    <a:pt x="164521" y="44837"/>
                    <a:pt x="172544" y="51101"/>
                    <a:pt x="178698" y="59014"/>
                  </a:cubicBezTo>
                  <a:cubicBezTo>
                    <a:pt x="189158" y="72463"/>
                    <a:pt x="207051" y="101545"/>
                    <a:pt x="207051" y="101545"/>
                  </a:cubicBezTo>
                  <a:cubicBezTo>
                    <a:pt x="204688" y="132261"/>
                    <a:pt x="203784" y="163124"/>
                    <a:pt x="199963" y="193693"/>
                  </a:cubicBezTo>
                  <a:cubicBezTo>
                    <a:pt x="199036" y="201107"/>
                    <a:pt x="198159" y="209675"/>
                    <a:pt x="192875" y="214959"/>
                  </a:cubicBezTo>
                  <a:cubicBezTo>
                    <a:pt x="185403" y="222431"/>
                    <a:pt x="174546" y="225794"/>
                    <a:pt x="164521" y="229135"/>
                  </a:cubicBezTo>
                  <a:cubicBezTo>
                    <a:pt x="153091" y="232945"/>
                    <a:pt x="140893" y="233861"/>
                    <a:pt x="129079" y="236224"/>
                  </a:cubicBezTo>
                  <a:cubicBezTo>
                    <a:pt x="107814" y="217322"/>
                    <a:pt x="85402" y="199635"/>
                    <a:pt x="65284" y="179517"/>
                  </a:cubicBezTo>
                  <a:cubicBezTo>
                    <a:pt x="40177" y="154410"/>
                    <a:pt x="33919" y="137840"/>
                    <a:pt x="15665" y="108633"/>
                  </a:cubicBezTo>
                  <a:cubicBezTo>
                    <a:pt x="11150" y="101409"/>
                    <a:pt x="6214" y="94456"/>
                    <a:pt x="1488" y="87368"/>
                  </a:cubicBezTo>
                  <a:cubicBezTo>
                    <a:pt x="-7892" y="49845"/>
                    <a:pt x="29842" y="51926"/>
                    <a:pt x="36930" y="3774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350" noProof="0" dirty="0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011B2EA-A6B5-C95B-11B7-BB6FC278BD9B}"/>
              </a:ext>
            </a:extLst>
          </p:cNvPr>
          <p:cNvSpPr txBox="1"/>
          <p:nvPr/>
        </p:nvSpPr>
        <p:spPr>
          <a:xfrm>
            <a:off x="1037126" y="2150414"/>
            <a:ext cx="21644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ctr"/>
            <a:r>
              <a:rPr lang="es-ES" sz="1600" noProof="0" dirty="0">
                <a:solidFill>
                  <a:schemeClr val="bg1"/>
                </a:solidFill>
              </a:rPr>
              <a:t>Parece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gran serpiente.</a:t>
            </a:r>
            <a:br>
              <a:rPr lang="es-ES" sz="1600" noProof="0" dirty="0">
                <a:solidFill>
                  <a:schemeClr val="bg1"/>
                </a:solidFill>
              </a:rPr>
            </a:br>
            <a:r>
              <a:rPr lang="es-ES" sz="1600" noProof="0" dirty="0">
                <a:solidFill>
                  <a:schemeClr val="bg1"/>
                </a:solidFill>
              </a:rPr>
              <a:t>¿Qué crees tú?</a:t>
            </a:r>
          </a:p>
          <a:p>
            <a:pPr algn="ctr" fontAlgn="ctr"/>
            <a:endParaRPr lang="es-ES" sz="1600" noProof="0" dirty="0"/>
          </a:p>
        </p:txBody>
      </p:sp>
    </p:spTree>
    <p:extLst>
      <p:ext uri="{BB962C8B-B14F-4D97-AF65-F5344CB8AC3E}">
        <p14:creationId xmlns:p14="http://schemas.microsoft.com/office/powerpoint/2010/main" val="36335575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1692" y="6354854"/>
            <a:ext cx="2057400" cy="365125"/>
          </a:xfrm>
        </p:spPr>
        <p:txBody>
          <a:bodyPr/>
          <a:lstStyle/>
          <a:p>
            <a:fld id="{D935023A-7ED7-4443-885E-1708AAB73DB5}" type="slidenum">
              <a:rPr lang="es-ES" noProof="0" smtClean="0"/>
              <a:t>9</a:t>
            </a:fld>
            <a:endParaRPr lang="es-ES" noProof="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B8BCE7C-4C0E-4B37-8A32-8C8ACC2C3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400590"/>
              </p:ext>
            </p:extLst>
          </p:nvPr>
        </p:nvGraphicFramePr>
        <p:xfrm>
          <a:off x="990600" y="3916454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INTELIGENCIA</a:t>
                      </a:r>
                    </a:p>
                    <a:p>
                      <a:r>
                        <a:rPr lang="es-ES" sz="2800" noProof="0" dirty="0"/>
                        <a:t>Información</a:t>
                      </a:r>
                    </a:p>
                    <a:p>
                      <a:r>
                        <a:rPr lang="es-ES" sz="2800" noProof="0" dirty="0"/>
                        <a:t>Análisis</a:t>
                      </a:r>
                    </a:p>
                    <a:p>
                      <a:r>
                        <a:rPr lang="es-ES" sz="2800" noProof="0" dirty="0"/>
                        <a:t>Comunicación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8E0562-C158-445A-882E-113DB87CC1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2947021"/>
              </p:ext>
            </p:extLst>
          </p:nvPr>
        </p:nvGraphicFramePr>
        <p:xfrm>
          <a:off x="990600" y="1585615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LIDERAZGO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85D8F0-12B8-4F87-BE32-B448F91D4714}"/>
              </a:ext>
            </a:extLst>
          </p:cNvPr>
          <p:cNvSpPr txBox="1"/>
          <p:nvPr/>
        </p:nvSpPr>
        <p:spPr>
          <a:xfrm>
            <a:off x="3085439" y="870945"/>
            <a:ext cx="2878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noProof="0" dirty="0"/>
              <a:t>Crisis Simultáneas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1EE613-B641-4E90-86DC-724A01023B8B}"/>
              </a:ext>
            </a:extLst>
          </p:cNvPr>
          <p:cNvSpPr txBox="1"/>
          <p:nvPr/>
        </p:nvSpPr>
        <p:spPr>
          <a:xfrm>
            <a:off x="5867400" y="2216711"/>
            <a:ext cx="31341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noProof="0" dirty="0"/>
              <a:t>Pero si NO resolvemos ésta,</a:t>
            </a: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E0452D03-7C0D-43B3-94C0-D83228EE8CDE}"/>
              </a:ext>
            </a:extLst>
          </p:cNvPr>
          <p:cNvSpPr txBox="1"/>
          <p:nvPr/>
        </p:nvSpPr>
        <p:spPr>
          <a:xfrm>
            <a:off x="6635015" y="4089103"/>
            <a:ext cx="2116116" cy="1015663"/>
          </a:xfrm>
          <a:prstGeom prst="rect">
            <a:avLst/>
          </a:prstGeom>
        </p:spPr>
        <p:txBody>
          <a:bodyPr wrap="square" lIns="91440" tIns="45720" rtlCol="0">
            <a:spAutoFit/>
          </a:bodyPr>
          <a:lstStyle/>
          <a:p>
            <a:r>
              <a:rPr lang="es-ES" sz="2000" noProof="0" dirty="0"/>
              <a:t>es casi </a:t>
            </a:r>
            <a:r>
              <a:rPr lang="es-ES" sz="2000" noProof="0" dirty="0" err="1"/>
              <a:t>IMposible</a:t>
            </a:r>
            <a:r>
              <a:rPr lang="es-ES" sz="2000" noProof="0" dirty="0"/>
              <a:t> que empecemos a resolver éstas.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B9B1F9-E646-46DA-A745-7FF0C8286A23}"/>
              </a:ext>
            </a:extLst>
          </p:cNvPr>
          <p:cNvCxnSpPr>
            <a:cxnSpLocks/>
          </p:cNvCxnSpPr>
          <p:nvPr/>
        </p:nvCxnSpPr>
        <p:spPr>
          <a:xfrm flipH="1">
            <a:off x="6248400" y="2731586"/>
            <a:ext cx="990600" cy="11546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D45E37A-7550-4EB8-9278-93DEEACDA0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6399383"/>
              </p:ext>
            </p:extLst>
          </p:nvPr>
        </p:nvGraphicFramePr>
        <p:xfrm>
          <a:off x="990600" y="2698467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noProof="0" dirty="0"/>
                        <a:t>CRISIS de</a:t>
                      </a:r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noProof="0" dirty="0"/>
                        <a:t>SEGUIDORES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AE6252-8337-4046-A70D-7F0EB11FF83E}"/>
              </a:ext>
            </a:extLst>
          </p:cNvPr>
          <p:cNvCxnSpPr>
            <a:cxnSpLocks/>
          </p:cNvCxnSpPr>
          <p:nvPr/>
        </p:nvCxnSpPr>
        <p:spPr>
          <a:xfrm flipH="1" flipV="1">
            <a:off x="6172200" y="3276600"/>
            <a:ext cx="876444" cy="67911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579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2EF4D3-B968-4D1B-AA04-9A370017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90</a:t>
            </a:fld>
            <a:endParaRPr lang="es-ES" noProof="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03616E-3002-43CC-B079-DAFF72C3C460}"/>
              </a:ext>
            </a:extLst>
          </p:cNvPr>
          <p:cNvSpPr txBox="1"/>
          <p:nvPr/>
        </p:nvSpPr>
        <p:spPr>
          <a:xfrm>
            <a:off x="1307953" y="3124661"/>
            <a:ext cx="65280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noProof="0" dirty="0"/>
              <a:t>El análisis es esencial en nuestras empresas, nuestras comunidades, y nuestras democracias.</a:t>
            </a:r>
          </a:p>
          <a:p>
            <a:pPr algn="ctr"/>
            <a:endParaRPr lang="es-ES" sz="2400" noProof="0" dirty="0"/>
          </a:p>
          <a:p>
            <a:pPr algn="ctr"/>
            <a:r>
              <a:rPr lang="es-ES" sz="2400" noProof="0" dirty="0"/>
              <a:t>Y tenemos que tener fe en la colaboración … y en la cultura de inteligencia.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8DEE19-9558-84ED-8C7F-4F26E15D09E7}"/>
              </a:ext>
            </a:extLst>
          </p:cNvPr>
          <p:cNvSpPr txBox="1"/>
          <p:nvPr/>
        </p:nvSpPr>
        <p:spPr>
          <a:xfrm>
            <a:off x="958556" y="838661"/>
            <a:ext cx="6528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noProof="0" dirty="0"/>
              <a:t>En un mundo en cambio</a:t>
            </a:r>
          </a:p>
        </p:txBody>
      </p:sp>
      <p:pic>
        <p:nvPicPr>
          <p:cNvPr id="8" name="Picture 7" descr="A planet earth with clouds and water&#10;&#10;AI-generated content may be incorrect.">
            <a:extLst>
              <a:ext uri="{FF2B5EF4-FFF2-40B4-BE49-F238E27FC236}">
                <a16:creationId xmlns:a16="http://schemas.microsoft.com/office/drawing/2014/main" id="{452761B2-579B-3BF2-8EB6-364CF0BCB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77" y="4033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69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905000"/>
            <a:ext cx="7696200" cy="1904999"/>
          </a:xfrm>
        </p:spPr>
        <p:txBody>
          <a:bodyPr>
            <a:normAutofit/>
          </a:bodyPr>
          <a:lstStyle/>
          <a:p>
            <a:r>
              <a:rPr lang="es-ES" noProof="0" dirty="0"/>
              <a:t>Gracias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s-ES" noProof="0" smtClean="0"/>
              <a:t>91</a:t>
            </a:fld>
            <a:endParaRPr lang="es-ES" noProof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9BF021-28DF-4782-9133-65E787B0144D}"/>
              </a:ext>
            </a:extLst>
          </p:cNvPr>
          <p:cNvSpPr txBox="1"/>
          <p:nvPr/>
        </p:nvSpPr>
        <p:spPr>
          <a:xfrm>
            <a:off x="2690052" y="4191000"/>
            <a:ext cx="3883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noProof="0" dirty="0"/>
              <a:t>¿Preguntas?  ¿Comentarios?  </a:t>
            </a:r>
          </a:p>
        </p:txBody>
      </p:sp>
    </p:spTree>
    <p:extLst>
      <p:ext uri="{BB962C8B-B14F-4D97-AF65-F5344CB8AC3E}">
        <p14:creationId xmlns:p14="http://schemas.microsoft.com/office/powerpoint/2010/main" val="168507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DB2043-0388-8B20-DAD0-F014A2BBC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77D19-8761-F042-4441-F97CC8CD61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3945" y="1362015"/>
            <a:ext cx="6408613" cy="1200329"/>
          </a:xfrm>
        </p:spPr>
        <p:txBody>
          <a:bodyPr>
            <a:spAutoFit/>
          </a:bodyPr>
          <a:lstStyle/>
          <a:p>
            <a:pPr algn="ctr"/>
            <a:r>
              <a:rPr lang="es-ES" sz="4000" spc="0" noProof="0" dirty="0"/>
              <a:t>INTELIGENCIA ACCIONABLE</a:t>
            </a:r>
            <a:br>
              <a:rPr lang="es-ES" sz="4000" spc="0" noProof="0" dirty="0"/>
            </a:br>
            <a:r>
              <a:rPr lang="es-ES" sz="4000" spc="0" noProof="0" dirty="0"/>
              <a:t>en un mundo en cambio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A12096-B2FC-DE1B-4193-EB43A8CF7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4288" y="3027186"/>
            <a:ext cx="4267200" cy="2077353"/>
          </a:xfrm>
        </p:spPr>
        <p:txBody>
          <a:bodyPr>
            <a:noAutofit/>
          </a:bodyPr>
          <a:lstStyle/>
          <a:p>
            <a:br>
              <a:rPr lang="es-ES" sz="2400" noProof="0" dirty="0"/>
            </a:br>
            <a:br>
              <a:rPr lang="es-ES" sz="2400" noProof="0" dirty="0"/>
            </a:br>
            <a:endParaRPr lang="es-ES" sz="2400" noProof="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es-ES" i="1" noProof="0" dirty="0"/>
            </a:br>
            <a:r>
              <a:rPr lang="es-ES" sz="3200" i="1" noProof="0" dirty="0"/>
              <a:t>Fulton Armstrong</a:t>
            </a:r>
            <a:br>
              <a:rPr lang="es-ES" sz="3200" i="1" noProof="0" dirty="0"/>
            </a:br>
            <a:r>
              <a:rPr lang="es-ES" sz="2000" i="1" noProof="0" dirty="0"/>
              <a:t>American </a:t>
            </a:r>
            <a:r>
              <a:rPr lang="es-ES" sz="2000" i="1" noProof="0" dirty="0" err="1"/>
              <a:t>University</a:t>
            </a:r>
            <a:br>
              <a:rPr lang="es-ES" sz="2000" i="1" noProof="0" dirty="0"/>
            </a:br>
            <a:r>
              <a:rPr lang="es-ES" sz="2000" i="1" noProof="0" dirty="0"/>
              <a:t>Syracuse </a:t>
            </a:r>
            <a:r>
              <a:rPr lang="es-ES" sz="2000" i="1" noProof="0" dirty="0" err="1"/>
              <a:t>University</a:t>
            </a:r>
            <a:endParaRPr lang="es-ES" sz="1800" i="1" noProof="0" dirty="0"/>
          </a:p>
        </p:txBody>
      </p:sp>
      <p:pic>
        <p:nvPicPr>
          <p:cNvPr id="10" name="Picture 9" descr="Screen Clipping">
            <a:extLst>
              <a:ext uri="{FF2B5EF4-FFF2-40B4-BE49-F238E27FC236}">
                <a16:creationId xmlns:a16="http://schemas.microsoft.com/office/drawing/2014/main" id="{A587C980-3C24-E307-D0C7-C16B5905D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480" y="5157107"/>
            <a:ext cx="2243468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54F8B2D-4826-E195-2899-3ED10552E9DF}"/>
              </a:ext>
            </a:extLst>
          </p:cNvPr>
          <p:cNvSpPr/>
          <p:nvPr/>
        </p:nvSpPr>
        <p:spPr>
          <a:xfrm>
            <a:off x="561601" y="5174596"/>
            <a:ext cx="3140456" cy="1371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981C242-53CB-70EB-E3F1-F19C037D83D6}"/>
              </a:ext>
            </a:extLst>
          </p:cNvPr>
          <p:cNvSpPr/>
          <p:nvPr/>
        </p:nvSpPr>
        <p:spPr>
          <a:xfrm>
            <a:off x="682052" y="6129337"/>
            <a:ext cx="11003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noProof="0" dirty="0">
                <a:solidFill>
                  <a:srgbClr val="640F3D"/>
                </a:solidFill>
              </a:rPr>
              <a:t>Mayo 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C81997-BB3E-CE50-DD75-D5F994D21560}"/>
              </a:ext>
            </a:extLst>
          </p:cNvPr>
          <p:cNvSpPr txBox="1"/>
          <p:nvPr/>
        </p:nvSpPr>
        <p:spPr>
          <a:xfrm>
            <a:off x="3240894" y="2789952"/>
            <a:ext cx="2792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noProof="0" dirty="0"/>
              <a:t>Más importante que nunca.</a:t>
            </a:r>
          </a:p>
        </p:txBody>
      </p:sp>
      <p:pic>
        <p:nvPicPr>
          <p:cNvPr id="7" name="image1.jpeg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4182048A-B6AA-46FC-AC89-C3F21F1090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63" y="5226546"/>
            <a:ext cx="1365250" cy="3473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F94C23-0282-95DF-6AFC-A1B4A3BF9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63" y="5774253"/>
            <a:ext cx="2772162" cy="2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76236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01_Analysis_DAY_ONE</Template>
  <TotalTime>666</TotalTime>
  <Words>3555</Words>
  <Application>Microsoft Office PowerPoint</Application>
  <PresentationFormat>On-screen Show (4:3)</PresentationFormat>
  <Paragraphs>886</Paragraphs>
  <Slides>92</Slides>
  <Notes>20</Notes>
  <HiddenSlides>12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5" baseType="lpstr">
      <vt:lpstr>Aptos</vt:lpstr>
      <vt:lpstr>LilyUPC</vt:lpstr>
      <vt:lpstr>Arial</vt:lpstr>
      <vt:lpstr>Arial Black</vt:lpstr>
      <vt:lpstr>Brush Script MT</vt:lpstr>
      <vt:lpstr>Calibri</vt:lpstr>
      <vt:lpstr>Comic Sans MS</vt:lpstr>
      <vt:lpstr>Corbel</vt:lpstr>
      <vt:lpstr>Footlight MT Light</vt:lpstr>
      <vt:lpstr>Showcard Gothic</vt:lpstr>
      <vt:lpstr>Viner Hand ITC</vt:lpstr>
      <vt:lpstr>Wingdings</vt:lpstr>
      <vt:lpstr>Depth</vt:lpstr>
      <vt:lpstr>INTELIGENCIA ACCIONABLE en un mundo en cambio</vt:lpstr>
      <vt:lpstr>PowerPoint Presentation</vt:lpstr>
      <vt:lpstr>INTELIGENCIA  ACCIONABLE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INTELIGENCIA ACCIONABLE en un mundo en cambio</vt:lpstr>
      <vt:lpstr>PowerPoint Presentation</vt:lpstr>
      <vt:lpstr>INTELIGENCIA ACCIONABLE en un mundo en cambio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¿Qué es “el arte del oficio analítico”?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Otros consideraciones  …</vt:lpstr>
      <vt:lpstr>Politización</vt:lpstr>
      <vt:lpstr>Politización</vt:lpstr>
      <vt:lpstr>PowerPoint Presentation</vt:lpstr>
      <vt:lpstr>PowerPoint Presentation</vt:lpstr>
      <vt:lpstr>PowerPoint Presentation</vt:lpstr>
      <vt:lpstr>PowerPoint Presentation</vt:lpstr>
      <vt:lpstr>Gracias</vt:lpstr>
      <vt:lpstr>INTELIGENCIA ACCIONABLE en un mundo en cambio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fulton</dc:creator>
  <cp:keywords/>
  <dc:description/>
  <cp:lastModifiedBy>Fulton A</cp:lastModifiedBy>
  <cp:revision>22</cp:revision>
  <cp:lastPrinted>2014-11-14T15:05:55Z</cp:lastPrinted>
  <dcterms:created xsi:type="dcterms:W3CDTF">2013-11-08T16:06:47Z</dcterms:created>
  <dcterms:modified xsi:type="dcterms:W3CDTF">2025-05-05T14:22:35Z</dcterms:modified>
  <cp:category/>
</cp:coreProperties>
</file>