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2"/>
  </p:notesMasterIdLst>
  <p:sldIdLst>
    <p:sldId id="256" r:id="rId2"/>
    <p:sldId id="1449" r:id="rId3"/>
    <p:sldId id="1579" r:id="rId4"/>
    <p:sldId id="1647" r:id="rId5"/>
    <p:sldId id="1552" r:id="rId6"/>
    <p:sldId id="603" r:id="rId7"/>
    <p:sldId id="1895" r:id="rId8"/>
    <p:sldId id="1523" r:id="rId9"/>
    <p:sldId id="803" r:id="rId10"/>
    <p:sldId id="650" r:id="rId11"/>
    <p:sldId id="1056" r:id="rId12"/>
    <p:sldId id="1057" r:id="rId13"/>
    <p:sldId id="1654" r:id="rId14"/>
    <p:sldId id="1558" r:id="rId15"/>
    <p:sldId id="1517" r:id="rId16"/>
    <p:sldId id="1531" r:id="rId17"/>
    <p:sldId id="1549" r:id="rId18"/>
    <p:sldId id="1510" r:id="rId19"/>
    <p:sldId id="1511" r:id="rId20"/>
    <p:sldId id="804" r:id="rId21"/>
    <p:sldId id="1535" r:id="rId22"/>
    <p:sldId id="1537" r:id="rId23"/>
    <p:sldId id="596" r:id="rId24"/>
    <p:sldId id="801" r:id="rId25"/>
    <p:sldId id="1644" r:id="rId26"/>
    <p:sldId id="1652" r:id="rId27"/>
    <p:sldId id="893" r:id="rId28"/>
    <p:sldId id="1538" r:id="rId29"/>
    <p:sldId id="807" r:id="rId30"/>
    <p:sldId id="840" r:id="rId31"/>
    <p:sldId id="894" r:id="rId32"/>
    <p:sldId id="725" r:id="rId33"/>
    <p:sldId id="891" r:id="rId34"/>
    <p:sldId id="841" r:id="rId35"/>
    <p:sldId id="809" r:id="rId36"/>
    <p:sldId id="812" r:id="rId37"/>
    <p:sldId id="1651" r:id="rId38"/>
    <p:sldId id="726" r:id="rId39"/>
    <p:sldId id="889" r:id="rId40"/>
    <p:sldId id="846" r:id="rId41"/>
    <p:sldId id="813" r:id="rId42"/>
    <p:sldId id="611" r:id="rId43"/>
    <p:sldId id="728" r:id="rId44"/>
    <p:sldId id="1526" r:id="rId45"/>
    <p:sldId id="612" r:id="rId46"/>
    <p:sldId id="1527" r:id="rId47"/>
    <p:sldId id="1648" r:id="rId48"/>
    <p:sldId id="1540" r:id="rId49"/>
    <p:sldId id="1471" r:id="rId50"/>
    <p:sldId id="1472" r:id="rId51"/>
    <p:sldId id="1541" r:id="rId52"/>
    <p:sldId id="818" r:id="rId53"/>
    <p:sldId id="730" r:id="rId54"/>
    <p:sldId id="738" r:id="rId55"/>
    <p:sldId id="1650" r:id="rId56"/>
    <p:sldId id="1539" r:id="rId57"/>
    <p:sldId id="814" r:id="rId58"/>
    <p:sldId id="613" r:id="rId59"/>
    <p:sldId id="816" r:id="rId60"/>
    <p:sldId id="817" r:id="rId61"/>
    <p:sldId id="890" r:id="rId62"/>
    <p:sldId id="849" r:id="rId63"/>
    <p:sldId id="821" r:id="rId64"/>
    <p:sldId id="365" r:id="rId65"/>
    <p:sldId id="847" r:id="rId66"/>
    <p:sldId id="280" r:id="rId67"/>
    <p:sldId id="741" r:id="rId68"/>
    <p:sldId id="742" r:id="rId69"/>
    <p:sldId id="822" r:id="rId70"/>
    <p:sldId id="735" r:id="rId71"/>
    <p:sldId id="736" r:id="rId72"/>
    <p:sldId id="754" r:id="rId73"/>
    <p:sldId id="755" r:id="rId74"/>
    <p:sldId id="1544" r:id="rId75"/>
    <p:sldId id="737" r:id="rId76"/>
    <p:sldId id="887" r:id="rId77"/>
    <p:sldId id="851" r:id="rId78"/>
    <p:sldId id="826" r:id="rId79"/>
    <p:sldId id="739" r:id="rId80"/>
    <p:sldId id="743" r:id="rId81"/>
    <p:sldId id="904" r:id="rId82"/>
    <p:sldId id="1542" r:id="rId83"/>
    <p:sldId id="905" r:id="rId84"/>
    <p:sldId id="257" r:id="rId85"/>
    <p:sldId id="258" r:id="rId86"/>
    <p:sldId id="748" r:id="rId87"/>
    <p:sldId id="749" r:id="rId88"/>
    <p:sldId id="888" r:id="rId89"/>
    <p:sldId id="853" r:id="rId90"/>
    <p:sldId id="745" r:id="rId91"/>
    <p:sldId id="1551" r:id="rId92"/>
    <p:sldId id="1543" r:id="rId93"/>
    <p:sldId id="750" r:id="rId94"/>
    <p:sldId id="829" r:id="rId95"/>
    <p:sldId id="830" r:id="rId96"/>
    <p:sldId id="764" r:id="rId97"/>
    <p:sldId id="765" r:id="rId98"/>
    <p:sldId id="760" r:id="rId99"/>
    <p:sldId id="762" r:id="rId100"/>
    <p:sldId id="281" r:id="rId101"/>
    <p:sldId id="756" r:id="rId102"/>
    <p:sldId id="757" r:id="rId103"/>
    <p:sldId id="259" r:id="rId104"/>
    <p:sldId id="260" r:id="rId105"/>
    <p:sldId id="261" r:id="rId106"/>
    <p:sldId id="262" r:id="rId107"/>
    <p:sldId id="263" r:id="rId108"/>
    <p:sldId id="264" r:id="rId109"/>
    <p:sldId id="1643" r:id="rId110"/>
    <p:sldId id="270" r:id="rId111"/>
    <p:sldId id="831" r:id="rId112"/>
    <p:sldId id="1653" r:id="rId113"/>
    <p:sldId id="855" r:id="rId114"/>
    <p:sldId id="802" r:id="rId115"/>
    <p:sldId id="767" r:id="rId116"/>
    <p:sldId id="758" r:id="rId117"/>
    <p:sldId id="768" r:id="rId118"/>
    <p:sldId id="759" r:id="rId119"/>
    <p:sldId id="274" r:id="rId120"/>
    <p:sldId id="761" r:id="rId1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 and Recap" id="{07301AE7-F6BB-447C-9503-F64C04EC761A}">
          <p14:sldIdLst>
            <p14:sldId id="256"/>
            <p14:sldId id="1449"/>
            <p14:sldId id="1579"/>
            <p14:sldId id="1647"/>
            <p14:sldId id="1552"/>
            <p14:sldId id="603"/>
            <p14:sldId id="1895"/>
            <p14:sldId id="1523"/>
            <p14:sldId id="803"/>
            <p14:sldId id="650"/>
            <p14:sldId id="1056"/>
            <p14:sldId id="1057"/>
            <p14:sldId id="1654"/>
            <p14:sldId id="1558"/>
            <p14:sldId id="1517"/>
            <p14:sldId id="1531"/>
            <p14:sldId id="1549"/>
            <p14:sldId id="1510"/>
            <p14:sldId id="1511"/>
            <p14:sldId id="804"/>
            <p14:sldId id="1535"/>
            <p14:sldId id="1537"/>
            <p14:sldId id="596"/>
            <p14:sldId id="801"/>
            <p14:sldId id="1644"/>
            <p14:sldId id="1652"/>
            <p14:sldId id="893"/>
            <p14:sldId id="1538"/>
          </p14:sldIdLst>
        </p14:section>
        <p14:section name="Exercise-Breakout on page one" id="{B41129AF-8156-46BE-AE6A-C32B84DE4F56}">
          <p14:sldIdLst>
            <p14:sldId id="807"/>
            <p14:sldId id="840"/>
            <p14:sldId id="894"/>
            <p14:sldId id="725"/>
            <p14:sldId id="891"/>
            <p14:sldId id="841"/>
            <p14:sldId id="809"/>
            <p14:sldId id="812"/>
            <p14:sldId id="1651"/>
            <p14:sldId id="726"/>
            <p14:sldId id="889"/>
            <p14:sldId id="846"/>
            <p14:sldId id="813"/>
          </p14:sldIdLst>
        </p14:section>
        <p14:section name="Exercise-Breakout on Scenarios" id="{E21F5779-B7E5-408D-99B7-60F0DBB955FA}">
          <p14:sldIdLst>
            <p14:sldId id="611"/>
            <p14:sldId id="728"/>
            <p14:sldId id="1526"/>
            <p14:sldId id="612"/>
            <p14:sldId id="1527"/>
            <p14:sldId id="1648"/>
            <p14:sldId id="1540"/>
            <p14:sldId id="1471"/>
            <p14:sldId id="1472"/>
            <p14:sldId id="1541"/>
            <p14:sldId id="818"/>
            <p14:sldId id="730"/>
            <p14:sldId id="738"/>
            <p14:sldId id="1650"/>
            <p14:sldId id="1539"/>
            <p14:sldId id="814"/>
            <p14:sldId id="613"/>
            <p14:sldId id="816"/>
            <p14:sldId id="817"/>
            <p14:sldId id="890"/>
            <p14:sldId id="849"/>
            <p14:sldId id="821"/>
          </p14:sldIdLst>
        </p14:section>
        <p14:section name="Break" id="{E393D040-BF79-445C-9FC5-9D152F678933}">
          <p14:sldIdLst>
            <p14:sldId id="365"/>
          </p14:sldIdLst>
        </p14:section>
        <p14:section name="Wild Cards" id="{5575D986-8187-4714-8589-70ADDB561F43}">
          <p14:sldIdLst>
            <p14:sldId id="847"/>
            <p14:sldId id="280"/>
            <p14:sldId id="741"/>
            <p14:sldId id="742"/>
          </p14:sldIdLst>
        </p14:section>
        <p14:section name="Interim wrapup on model" id="{25FC3C9D-1D9D-41A3-A269-C897A469D94A}">
          <p14:sldIdLst>
            <p14:sldId id="822"/>
          </p14:sldIdLst>
        </p14:section>
        <p14:section name="Implications" id="{AE96A65D-6FAC-4D5B-BDB6-F3FBA2560ADC}">
          <p14:sldIdLst>
            <p14:sldId id="735"/>
            <p14:sldId id="736"/>
            <p14:sldId id="754"/>
            <p14:sldId id="755"/>
            <p14:sldId id="1544"/>
            <p14:sldId id="737"/>
            <p14:sldId id="887"/>
            <p14:sldId id="851"/>
            <p14:sldId id="826"/>
            <p14:sldId id="739"/>
          </p14:sldIdLst>
        </p14:section>
        <p14:section name="Brainstorming" id="{B64B8557-540A-4DA0-8755-95EC3E54E3E9}">
          <p14:sldIdLst>
            <p14:sldId id="743"/>
            <p14:sldId id="904"/>
            <p14:sldId id="1542"/>
            <p14:sldId id="905"/>
            <p14:sldId id="257"/>
            <p14:sldId id="258"/>
            <p14:sldId id="748"/>
            <p14:sldId id="749"/>
            <p14:sldId id="888"/>
            <p14:sldId id="853"/>
            <p14:sldId id="745"/>
            <p14:sldId id="1551"/>
            <p14:sldId id="1543"/>
            <p14:sldId id="750"/>
          </p14:sldIdLst>
        </p14:section>
        <p14:section name="Break" id="{37D95DF5-B831-4D97-A3B0-D9CB5C26AEC7}">
          <p14:sldIdLst>
            <p14:sldId id="829"/>
          </p14:sldIdLst>
        </p14:section>
        <p14:section name="Prep for next week" id="{C43C1702-FAB7-4791-8D7E-C07D40C57B7D}">
          <p14:sldIdLst>
            <p14:sldId id="830"/>
            <p14:sldId id="764"/>
            <p14:sldId id="765"/>
            <p14:sldId id="760"/>
            <p14:sldId id="762"/>
            <p14:sldId id="281"/>
          </p14:sldIdLst>
        </p14:section>
        <p14:section name="Other Issues (politicization, etc.=" id="{43572526-8B3B-455E-B538-52A4C06AE7B8}">
          <p14:sldIdLst>
            <p14:sldId id="756"/>
            <p14:sldId id="757"/>
            <p14:sldId id="259"/>
            <p14:sldId id="260"/>
            <p14:sldId id="261"/>
            <p14:sldId id="262"/>
            <p14:sldId id="263"/>
            <p14:sldId id="264"/>
            <p14:sldId id="1643"/>
            <p14:sldId id="270"/>
          </p14:sldIdLst>
        </p14:section>
        <p14:section name="Conclusion" id="{EEBD4DA3-0F03-4F7D-87A2-90F30EFB2779}">
          <p14:sldIdLst>
            <p14:sldId id="831"/>
            <p14:sldId id="1653"/>
          </p14:sldIdLst>
        </p14:section>
        <p14:section name="Not need now" id="{8C262A72-3F19-4048-B015-A8FF18EC771D}">
          <p14:sldIdLst>
            <p14:sldId id="855"/>
            <p14:sldId id="802"/>
            <p14:sldId id="767"/>
            <p14:sldId id="758"/>
            <p14:sldId id="768"/>
            <p14:sldId id="759"/>
            <p14:sldId id="274"/>
            <p14:sldId id="7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lton Armstrong" initials="FA" lastIdx="1" clrIdx="0">
    <p:extLst>
      <p:ext uri="{19B8F6BF-5375-455C-9EA6-DF929625EA0E}">
        <p15:presenceInfo xmlns:p15="http://schemas.microsoft.com/office/powerpoint/2012/main" userId="S::fultona@american.edu::f41bbdac-9ceb-4912-8d0c-6324ecc30400" providerId="AD"/>
      </p:ext>
    </p:extLst>
  </p:cmAuthor>
  <p:cmAuthor id="2" name="Fulton A" initials="FA" lastIdx="1" clrIdx="1">
    <p:extLst>
      <p:ext uri="{19B8F6BF-5375-455C-9EA6-DF929625EA0E}">
        <p15:presenceInfo xmlns:p15="http://schemas.microsoft.com/office/powerpoint/2012/main" userId="6ce49bf28c24c9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1AEBD"/>
    <a:srgbClr val="CFE3E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8D75C-4503-401A-8FF6-160B41178CC4}" v="15" dt="2025-05-01T18:03:46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/>
    <p:restoredTop sz="94694"/>
  </p:normalViewPr>
  <p:slideViewPr>
    <p:cSldViewPr>
      <p:cViewPr varScale="1">
        <p:scale>
          <a:sx n="62" d="100"/>
          <a:sy n="62" d="100"/>
        </p:scale>
        <p:origin x="1242" y="26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commentAuthors" Target="commentAuthors.xml"/><Relationship Id="rId128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251BE-CFF7-4A58-ACDA-531E6FF1E71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E92D46-1AF5-48B8-925D-B834E112BEEC}">
      <dgm:prSet phldrT="[Text]"/>
      <dgm:spPr/>
      <dgm:t>
        <a:bodyPr/>
        <a:lstStyle/>
        <a:p>
          <a:r>
            <a:rPr lang="en-US" dirty="0"/>
            <a:t>El </a:t>
          </a:r>
          <a:r>
            <a:rPr lang="en-US" dirty="0" err="1"/>
            <a:t>decisor</a:t>
          </a:r>
          <a:r>
            <a:rPr lang="en-US" dirty="0"/>
            <a:t> y sus </a:t>
          </a:r>
          <a:r>
            <a:rPr lang="en-US" dirty="0" err="1"/>
            <a:t>necesidades</a:t>
          </a:r>
          <a:r>
            <a:rPr lang="en-US" dirty="0"/>
            <a:t>; </a:t>
          </a:r>
          <a:r>
            <a:rPr lang="en-US" dirty="0" err="1"/>
            <a:t>articulaci</a:t>
          </a:r>
          <a:r>
            <a:rPr lang="es-ES" dirty="0" err="1"/>
            <a:t>ón</a:t>
          </a:r>
          <a:r>
            <a:rPr lang="es-ES" dirty="0"/>
            <a:t> del tema y su alcance</a:t>
          </a:r>
          <a:r>
            <a:rPr lang="en-US" dirty="0"/>
            <a:t> </a:t>
          </a:r>
        </a:p>
      </dgm:t>
    </dgm:pt>
    <dgm:pt modelId="{40D2950F-BB1B-47A3-87C9-8A2CB07295A0}" type="parTrans" cxnId="{00781F76-BE2C-4044-8EBD-8909FCFEF98A}">
      <dgm:prSet/>
      <dgm:spPr/>
      <dgm:t>
        <a:bodyPr/>
        <a:lstStyle/>
        <a:p>
          <a:endParaRPr lang="en-US"/>
        </a:p>
      </dgm:t>
    </dgm:pt>
    <dgm:pt modelId="{CA468E42-CA4E-4078-AA29-F9055A5AB227}" type="sibTrans" cxnId="{00781F76-BE2C-4044-8EBD-8909FCFEF98A}">
      <dgm:prSet/>
      <dgm:spPr/>
      <dgm:t>
        <a:bodyPr/>
        <a:lstStyle/>
        <a:p>
          <a:endParaRPr lang="en-US"/>
        </a:p>
      </dgm:t>
    </dgm:pt>
    <dgm:pt modelId="{0CF7B2A4-F1F2-4F55-B600-878F5934C4F2}">
      <dgm:prSet phldrT="[Text]"/>
      <dgm:spPr/>
      <dgm:t>
        <a:bodyPr/>
        <a:lstStyle/>
        <a:p>
          <a:r>
            <a:rPr lang="es-ES" dirty="0"/>
            <a:t>Investigación, recolección, evaluación de información</a:t>
          </a:r>
          <a:endParaRPr lang="en-US" dirty="0"/>
        </a:p>
      </dgm:t>
    </dgm:pt>
    <dgm:pt modelId="{C262807E-BB28-4A64-BEBD-B97D9921AE99}" type="parTrans" cxnId="{BF6FB208-F209-40AF-B087-43E323D8FAA7}">
      <dgm:prSet/>
      <dgm:spPr/>
      <dgm:t>
        <a:bodyPr/>
        <a:lstStyle/>
        <a:p>
          <a:endParaRPr lang="en-US"/>
        </a:p>
      </dgm:t>
    </dgm:pt>
    <dgm:pt modelId="{2D07E5BF-A9CF-400F-9B0F-6F3A0B476457}" type="sibTrans" cxnId="{BF6FB208-F209-40AF-B087-43E323D8FAA7}">
      <dgm:prSet/>
      <dgm:spPr/>
      <dgm:t>
        <a:bodyPr/>
        <a:lstStyle/>
        <a:p>
          <a:endParaRPr lang="en-US"/>
        </a:p>
      </dgm:t>
    </dgm:pt>
    <dgm:pt modelId="{1DF94ED1-63F4-4E9A-87B5-37165096237E}">
      <dgm:prSet phldrT="[Text]"/>
      <dgm:spPr/>
      <dgm:t>
        <a:bodyPr/>
        <a:lstStyle/>
        <a:p>
          <a:r>
            <a:rPr lang="es-ES" dirty="0"/>
            <a:t>Análisis de impulsores, tendencias, escenarios, implicaciones, comodines</a:t>
          </a:r>
          <a:endParaRPr lang="en-US" dirty="0"/>
        </a:p>
      </dgm:t>
    </dgm:pt>
    <dgm:pt modelId="{62D49EC8-48BE-408C-88CC-2EFB635F8D0C}" type="parTrans" cxnId="{9B06EBAA-584D-4DCD-A07A-0D321B83E4C9}">
      <dgm:prSet/>
      <dgm:spPr/>
      <dgm:t>
        <a:bodyPr/>
        <a:lstStyle/>
        <a:p>
          <a:endParaRPr lang="en-US"/>
        </a:p>
      </dgm:t>
    </dgm:pt>
    <dgm:pt modelId="{F8FE93BC-C7C1-4BED-8317-C09F45022DB3}" type="sibTrans" cxnId="{9B06EBAA-584D-4DCD-A07A-0D321B83E4C9}">
      <dgm:prSet/>
      <dgm:spPr/>
      <dgm:t>
        <a:bodyPr/>
        <a:lstStyle/>
        <a:p>
          <a:endParaRPr lang="en-US"/>
        </a:p>
      </dgm:t>
    </dgm:pt>
    <dgm:pt modelId="{6230C9EB-7311-486F-8E7B-CC9CA17F3F09}">
      <dgm:prSet/>
      <dgm:spPr/>
      <dgm:t>
        <a:bodyPr/>
        <a:lstStyle/>
        <a:p>
          <a:pPr>
            <a:buNone/>
          </a:pPr>
          <a:r>
            <a:rPr lang="es-ES" dirty="0"/>
            <a:t>Revisión del producto; </a:t>
          </a:r>
          <a:r>
            <a:rPr lang="es-ES" dirty="0" err="1"/>
            <a:t>brainstorming</a:t>
          </a:r>
          <a:endParaRPr lang="en-US" dirty="0"/>
        </a:p>
      </dgm:t>
    </dgm:pt>
    <dgm:pt modelId="{F59EB2B4-A119-4D55-BD16-3FECD4AAB2F3}" type="parTrans" cxnId="{23EFC288-C86F-4EF1-99D5-8467B6836204}">
      <dgm:prSet/>
      <dgm:spPr/>
      <dgm:t>
        <a:bodyPr/>
        <a:lstStyle/>
        <a:p>
          <a:endParaRPr lang="en-US"/>
        </a:p>
      </dgm:t>
    </dgm:pt>
    <dgm:pt modelId="{D42040AF-2768-4E2F-AAAD-DDB7DDF24527}" type="sibTrans" cxnId="{23EFC288-C86F-4EF1-99D5-8467B6836204}">
      <dgm:prSet/>
      <dgm:spPr/>
      <dgm:t>
        <a:bodyPr/>
        <a:lstStyle/>
        <a:p>
          <a:endParaRPr lang="en-US"/>
        </a:p>
      </dgm:t>
    </dgm:pt>
    <dgm:pt modelId="{E1635150-7BCD-4365-8E84-B90CDBC66944}">
      <dgm:prSet/>
      <dgm:spPr/>
      <dgm:t>
        <a:bodyPr/>
        <a:lstStyle/>
        <a:p>
          <a:pPr>
            <a:buNone/>
          </a:pPr>
          <a:r>
            <a:rPr lang="es-ES" dirty="0"/>
            <a:t>Preparación de producto (escrito, oral)</a:t>
          </a:r>
          <a:endParaRPr lang="en-US" dirty="0"/>
        </a:p>
      </dgm:t>
    </dgm:pt>
    <dgm:pt modelId="{F74F094D-5751-4C8A-B469-D180C8D0C242}" type="parTrans" cxnId="{91C8695C-98F3-4C6F-AF92-0294116809F8}">
      <dgm:prSet/>
      <dgm:spPr/>
      <dgm:t>
        <a:bodyPr/>
        <a:lstStyle/>
        <a:p>
          <a:endParaRPr lang="en-US"/>
        </a:p>
      </dgm:t>
    </dgm:pt>
    <dgm:pt modelId="{D47704C1-4073-4AF2-B902-307D52B16E99}" type="sibTrans" cxnId="{91C8695C-98F3-4C6F-AF92-0294116809F8}">
      <dgm:prSet/>
      <dgm:spPr/>
      <dgm:t>
        <a:bodyPr/>
        <a:lstStyle/>
        <a:p>
          <a:endParaRPr lang="en-US"/>
        </a:p>
      </dgm:t>
    </dgm:pt>
    <dgm:pt modelId="{5C76EFD1-8F78-4EDA-86BA-CA4F09D7FE16}" type="pres">
      <dgm:prSet presAssocID="{D11251BE-CFF7-4A58-ACDA-531E6FF1E71B}" presName="outerComposite" presStyleCnt="0">
        <dgm:presLayoutVars>
          <dgm:chMax val="5"/>
          <dgm:dir/>
          <dgm:resizeHandles val="exact"/>
        </dgm:presLayoutVars>
      </dgm:prSet>
      <dgm:spPr/>
    </dgm:pt>
    <dgm:pt modelId="{53F9A2B2-38E5-4D34-B234-A74BC82E6C67}" type="pres">
      <dgm:prSet presAssocID="{D11251BE-CFF7-4A58-ACDA-531E6FF1E71B}" presName="dummyMaxCanvas" presStyleCnt="0">
        <dgm:presLayoutVars/>
      </dgm:prSet>
      <dgm:spPr/>
    </dgm:pt>
    <dgm:pt modelId="{16054E2F-1FF7-4ECA-B8DB-39E1B4052A16}" type="pres">
      <dgm:prSet presAssocID="{D11251BE-CFF7-4A58-ACDA-531E6FF1E71B}" presName="FiveNodes_1" presStyleLbl="node1" presStyleIdx="0" presStyleCnt="5">
        <dgm:presLayoutVars>
          <dgm:bulletEnabled val="1"/>
        </dgm:presLayoutVars>
      </dgm:prSet>
      <dgm:spPr/>
    </dgm:pt>
    <dgm:pt modelId="{5F0906D3-7C3B-431A-8A60-12D1469F0BBF}" type="pres">
      <dgm:prSet presAssocID="{D11251BE-CFF7-4A58-ACDA-531E6FF1E71B}" presName="FiveNodes_2" presStyleLbl="node1" presStyleIdx="1" presStyleCnt="5">
        <dgm:presLayoutVars>
          <dgm:bulletEnabled val="1"/>
        </dgm:presLayoutVars>
      </dgm:prSet>
      <dgm:spPr/>
    </dgm:pt>
    <dgm:pt modelId="{88B18203-3AC0-491D-BE68-29177E7BC320}" type="pres">
      <dgm:prSet presAssocID="{D11251BE-CFF7-4A58-ACDA-531E6FF1E71B}" presName="FiveNodes_3" presStyleLbl="node1" presStyleIdx="2" presStyleCnt="5">
        <dgm:presLayoutVars>
          <dgm:bulletEnabled val="1"/>
        </dgm:presLayoutVars>
      </dgm:prSet>
      <dgm:spPr/>
    </dgm:pt>
    <dgm:pt modelId="{FE648A4C-C208-407E-806C-431A08DFFF30}" type="pres">
      <dgm:prSet presAssocID="{D11251BE-CFF7-4A58-ACDA-531E6FF1E71B}" presName="FiveNodes_4" presStyleLbl="node1" presStyleIdx="3" presStyleCnt="5">
        <dgm:presLayoutVars>
          <dgm:bulletEnabled val="1"/>
        </dgm:presLayoutVars>
      </dgm:prSet>
      <dgm:spPr/>
    </dgm:pt>
    <dgm:pt modelId="{C0D14E59-C746-411D-A8C3-8C38ABC6CAFE}" type="pres">
      <dgm:prSet presAssocID="{D11251BE-CFF7-4A58-ACDA-531E6FF1E71B}" presName="FiveNodes_5" presStyleLbl="node1" presStyleIdx="4" presStyleCnt="5">
        <dgm:presLayoutVars>
          <dgm:bulletEnabled val="1"/>
        </dgm:presLayoutVars>
      </dgm:prSet>
      <dgm:spPr/>
    </dgm:pt>
    <dgm:pt modelId="{A98D630D-4580-485D-A21F-CEEB2A55BB13}" type="pres">
      <dgm:prSet presAssocID="{D11251BE-CFF7-4A58-ACDA-531E6FF1E71B}" presName="FiveConn_1-2" presStyleLbl="fgAccFollowNode1" presStyleIdx="0" presStyleCnt="4">
        <dgm:presLayoutVars>
          <dgm:bulletEnabled val="1"/>
        </dgm:presLayoutVars>
      </dgm:prSet>
      <dgm:spPr/>
    </dgm:pt>
    <dgm:pt modelId="{563E0F97-C79A-4B16-828A-1D341BBF55F9}" type="pres">
      <dgm:prSet presAssocID="{D11251BE-CFF7-4A58-ACDA-531E6FF1E71B}" presName="FiveConn_2-3" presStyleLbl="fgAccFollowNode1" presStyleIdx="1" presStyleCnt="4">
        <dgm:presLayoutVars>
          <dgm:bulletEnabled val="1"/>
        </dgm:presLayoutVars>
      </dgm:prSet>
      <dgm:spPr/>
    </dgm:pt>
    <dgm:pt modelId="{4E914350-49CC-49F1-8EF8-6815777DD793}" type="pres">
      <dgm:prSet presAssocID="{D11251BE-CFF7-4A58-ACDA-531E6FF1E71B}" presName="FiveConn_3-4" presStyleLbl="fgAccFollowNode1" presStyleIdx="2" presStyleCnt="4">
        <dgm:presLayoutVars>
          <dgm:bulletEnabled val="1"/>
        </dgm:presLayoutVars>
      </dgm:prSet>
      <dgm:spPr/>
    </dgm:pt>
    <dgm:pt modelId="{59410093-99D4-4A52-9330-7CE1110B846C}" type="pres">
      <dgm:prSet presAssocID="{D11251BE-CFF7-4A58-ACDA-531E6FF1E71B}" presName="FiveConn_4-5" presStyleLbl="fgAccFollowNode1" presStyleIdx="3" presStyleCnt="4">
        <dgm:presLayoutVars>
          <dgm:bulletEnabled val="1"/>
        </dgm:presLayoutVars>
      </dgm:prSet>
      <dgm:spPr/>
    </dgm:pt>
    <dgm:pt modelId="{8A49287F-2B02-477B-AF1D-A4D52E097BF5}" type="pres">
      <dgm:prSet presAssocID="{D11251BE-CFF7-4A58-ACDA-531E6FF1E71B}" presName="FiveNodes_1_text" presStyleLbl="node1" presStyleIdx="4" presStyleCnt="5">
        <dgm:presLayoutVars>
          <dgm:bulletEnabled val="1"/>
        </dgm:presLayoutVars>
      </dgm:prSet>
      <dgm:spPr/>
    </dgm:pt>
    <dgm:pt modelId="{76EAA41A-78D0-42E8-8441-48720B53676A}" type="pres">
      <dgm:prSet presAssocID="{D11251BE-CFF7-4A58-ACDA-531E6FF1E71B}" presName="FiveNodes_2_text" presStyleLbl="node1" presStyleIdx="4" presStyleCnt="5">
        <dgm:presLayoutVars>
          <dgm:bulletEnabled val="1"/>
        </dgm:presLayoutVars>
      </dgm:prSet>
      <dgm:spPr/>
    </dgm:pt>
    <dgm:pt modelId="{329E5DF0-9C4C-430A-AF86-5A3A2902673F}" type="pres">
      <dgm:prSet presAssocID="{D11251BE-CFF7-4A58-ACDA-531E6FF1E71B}" presName="FiveNodes_3_text" presStyleLbl="node1" presStyleIdx="4" presStyleCnt="5">
        <dgm:presLayoutVars>
          <dgm:bulletEnabled val="1"/>
        </dgm:presLayoutVars>
      </dgm:prSet>
      <dgm:spPr/>
    </dgm:pt>
    <dgm:pt modelId="{656DBE6B-B6B0-4F33-96A1-B988704AA959}" type="pres">
      <dgm:prSet presAssocID="{D11251BE-CFF7-4A58-ACDA-531E6FF1E71B}" presName="FiveNodes_4_text" presStyleLbl="node1" presStyleIdx="4" presStyleCnt="5">
        <dgm:presLayoutVars>
          <dgm:bulletEnabled val="1"/>
        </dgm:presLayoutVars>
      </dgm:prSet>
      <dgm:spPr/>
    </dgm:pt>
    <dgm:pt modelId="{B4A144F4-D7FF-4360-9DDB-D231E5FDE005}" type="pres">
      <dgm:prSet presAssocID="{D11251BE-CFF7-4A58-ACDA-531E6FF1E71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F6FB208-F209-40AF-B087-43E323D8FAA7}" srcId="{D11251BE-CFF7-4A58-ACDA-531E6FF1E71B}" destId="{0CF7B2A4-F1F2-4F55-B600-878F5934C4F2}" srcOrd="1" destOrd="0" parTransId="{C262807E-BB28-4A64-BEBD-B97D9921AE99}" sibTransId="{2D07E5BF-A9CF-400F-9B0F-6F3A0B476457}"/>
    <dgm:cxn modelId="{61138214-1C87-49AC-AAEA-696D7E604E65}" type="presOf" srcId="{A5E92D46-1AF5-48B8-925D-B834E112BEEC}" destId="{16054E2F-1FF7-4ECA-B8DB-39E1B4052A16}" srcOrd="0" destOrd="0" presId="urn:microsoft.com/office/officeart/2005/8/layout/vProcess5"/>
    <dgm:cxn modelId="{1F2ACE22-4397-4C8B-AFAB-193893ACAC6D}" type="presOf" srcId="{0CF7B2A4-F1F2-4F55-B600-878F5934C4F2}" destId="{76EAA41A-78D0-42E8-8441-48720B53676A}" srcOrd="1" destOrd="0" presId="urn:microsoft.com/office/officeart/2005/8/layout/vProcess5"/>
    <dgm:cxn modelId="{ECF33E31-7EAA-4114-B419-F7F7DA4523DF}" type="presOf" srcId="{CA468E42-CA4E-4078-AA29-F9055A5AB227}" destId="{A98D630D-4580-485D-A21F-CEEB2A55BB13}" srcOrd="0" destOrd="0" presId="urn:microsoft.com/office/officeart/2005/8/layout/vProcess5"/>
    <dgm:cxn modelId="{BDC7093E-2BE6-48E7-B743-FB77A821AD0F}" type="presOf" srcId="{E1635150-7BCD-4365-8E84-B90CDBC66944}" destId="{B4A144F4-D7FF-4360-9DDB-D231E5FDE005}" srcOrd="1" destOrd="0" presId="urn:microsoft.com/office/officeart/2005/8/layout/vProcess5"/>
    <dgm:cxn modelId="{91C8695C-98F3-4C6F-AF92-0294116809F8}" srcId="{D11251BE-CFF7-4A58-ACDA-531E6FF1E71B}" destId="{E1635150-7BCD-4365-8E84-B90CDBC66944}" srcOrd="4" destOrd="0" parTransId="{F74F094D-5751-4C8A-B469-D180C8D0C242}" sibTransId="{D47704C1-4073-4AF2-B902-307D52B16E99}"/>
    <dgm:cxn modelId="{BD02874D-6691-4F8D-B032-8B11DB86F798}" type="presOf" srcId="{1DF94ED1-63F4-4E9A-87B5-37165096237E}" destId="{329E5DF0-9C4C-430A-AF86-5A3A2902673F}" srcOrd="1" destOrd="0" presId="urn:microsoft.com/office/officeart/2005/8/layout/vProcess5"/>
    <dgm:cxn modelId="{2E2AE075-DF33-48EB-BA01-9AA966FBC62D}" type="presOf" srcId="{1DF94ED1-63F4-4E9A-87B5-37165096237E}" destId="{88B18203-3AC0-491D-BE68-29177E7BC320}" srcOrd="0" destOrd="0" presId="urn:microsoft.com/office/officeart/2005/8/layout/vProcess5"/>
    <dgm:cxn modelId="{00781F76-BE2C-4044-8EBD-8909FCFEF98A}" srcId="{D11251BE-CFF7-4A58-ACDA-531E6FF1E71B}" destId="{A5E92D46-1AF5-48B8-925D-B834E112BEEC}" srcOrd="0" destOrd="0" parTransId="{40D2950F-BB1B-47A3-87C9-8A2CB07295A0}" sibTransId="{CA468E42-CA4E-4078-AA29-F9055A5AB227}"/>
    <dgm:cxn modelId="{ECB0AD87-A9FB-4A1F-A723-9DB0080443C6}" type="presOf" srcId="{6230C9EB-7311-486F-8E7B-CC9CA17F3F09}" destId="{656DBE6B-B6B0-4F33-96A1-B988704AA959}" srcOrd="1" destOrd="0" presId="urn:microsoft.com/office/officeart/2005/8/layout/vProcess5"/>
    <dgm:cxn modelId="{5D0B6A88-5CC0-4BA5-9447-3DE31853F11E}" type="presOf" srcId="{A5E92D46-1AF5-48B8-925D-B834E112BEEC}" destId="{8A49287F-2B02-477B-AF1D-A4D52E097BF5}" srcOrd="1" destOrd="0" presId="urn:microsoft.com/office/officeart/2005/8/layout/vProcess5"/>
    <dgm:cxn modelId="{23EFC288-C86F-4EF1-99D5-8467B6836204}" srcId="{D11251BE-CFF7-4A58-ACDA-531E6FF1E71B}" destId="{6230C9EB-7311-486F-8E7B-CC9CA17F3F09}" srcOrd="3" destOrd="0" parTransId="{F59EB2B4-A119-4D55-BD16-3FECD4AAB2F3}" sibTransId="{D42040AF-2768-4E2F-AAAD-DDB7DDF24527}"/>
    <dgm:cxn modelId="{A2C08397-49C2-4D8E-B792-28B2A2127758}" type="presOf" srcId="{2D07E5BF-A9CF-400F-9B0F-6F3A0B476457}" destId="{563E0F97-C79A-4B16-828A-1D341BBF55F9}" srcOrd="0" destOrd="0" presId="urn:microsoft.com/office/officeart/2005/8/layout/vProcess5"/>
    <dgm:cxn modelId="{0A3D229E-41FF-4E1B-86C3-C40F55200AAE}" type="presOf" srcId="{D42040AF-2768-4E2F-AAAD-DDB7DDF24527}" destId="{59410093-99D4-4A52-9330-7CE1110B846C}" srcOrd="0" destOrd="0" presId="urn:microsoft.com/office/officeart/2005/8/layout/vProcess5"/>
    <dgm:cxn modelId="{9B06EBAA-584D-4DCD-A07A-0D321B83E4C9}" srcId="{D11251BE-CFF7-4A58-ACDA-531E6FF1E71B}" destId="{1DF94ED1-63F4-4E9A-87B5-37165096237E}" srcOrd="2" destOrd="0" parTransId="{62D49EC8-48BE-408C-88CC-2EFB635F8D0C}" sibTransId="{F8FE93BC-C7C1-4BED-8317-C09F45022DB3}"/>
    <dgm:cxn modelId="{BE26FBE1-A36D-460F-8391-5FD4EA00299F}" type="presOf" srcId="{E1635150-7BCD-4365-8E84-B90CDBC66944}" destId="{C0D14E59-C746-411D-A8C3-8C38ABC6CAFE}" srcOrd="0" destOrd="0" presId="urn:microsoft.com/office/officeart/2005/8/layout/vProcess5"/>
    <dgm:cxn modelId="{E0A501E5-579A-4E69-ADAD-4BEBF07FFF2B}" type="presOf" srcId="{0CF7B2A4-F1F2-4F55-B600-878F5934C4F2}" destId="{5F0906D3-7C3B-431A-8A60-12D1469F0BBF}" srcOrd="0" destOrd="0" presId="urn:microsoft.com/office/officeart/2005/8/layout/vProcess5"/>
    <dgm:cxn modelId="{F2EEB7E7-640F-4805-A650-C9B25C71EA30}" type="presOf" srcId="{6230C9EB-7311-486F-8E7B-CC9CA17F3F09}" destId="{FE648A4C-C208-407E-806C-431A08DFFF30}" srcOrd="0" destOrd="0" presId="urn:microsoft.com/office/officeart/2005/8/layout/vProcess5"/>
    <dgm:cxn modelId="{A74B58EF-78A9-48DF-B6C3-85709806FBA5}" type="presOf" srcId="{F8FE93BC-C7C1-4BED-8317-C09F45022DB3}" destId="{4E914350-49CC-49F1-8EF8-6815777DD793}" srcOrd="0" destOrd="0" presId="urn:microsoft.com/office/officeart/2005/8/layout/vProcess5"/>
    <dgm:cxn modelId="{5A843EFB-2B10-414F-A6CC-8F831711BBEC}" type="presOf" srcId="{D11251BE-CFF7-4A58-ACDA-531E6FF1E71B}" destId="{5C76EFD1-8F78-4EDA-86BA-CA4F09D7FE16}" srcOrd="0" destOrd="0" presId="urn:microsoft.com/office/officeart/2005/8/layout/vProcess5"/>
    <dgm:cxn modelId="{FA648FB2-2A77-4DA8-A9BF-AC4BFD3C558B}" type="presParOf" srcId="{5C76EFD1-8F78-4EDA-86BA-CA4F09D7FE16}" destId="{53F9A2B2-38E5-4D34-B234-A74BC82E6C67}" srcOrd="0" destOrd="0" presId="urn:microsoft.com/office/officeart/2005/8/layout/vProcess5"/>
    <dgm:cxn modelId="{A65AB063-27E5-401E-9226-EF149C552700}" type="presParOf" srcId="{5C76EFD1-8F78-4EDA-86BA-CA4F09D7FE16}" destId="{16054E2F-1FF7-4ECA-B8DB-39E1B4052A16}" srcOrd="1" destOrd="0" presId="urn:microsoft.com/office/officeart/2005/8/layout/vProcess5"/>
    <dgm:cxn modelId="{425501F2-D5AC-4EC8-AC68-5FDBB8FE659C}" type="presParOf" srcId="{5C76EFD1-8F78-4EDA-86BA-CA4F09D7FE16}" destId="{5F0906D3-7C3B-431A-8A60-12D1469F0BBF}" srcOrd="2" destOrd="0" presId="urn:microsoft.com/office/officeart/2005/8/layout/vProcess5"/>
    <dgm:cxn modelId="{B16652E1-4119-43B3-9FEC-9A298478B9E4}" type="presParOf" srcId="{5C76EFD1-8F78-4EDA-86BA-CA4F09D7FE16}" destId="{88B18203-3AC0-491D-BE68-29177E7BC320}" srcOrd="3" destOrd="0" presId="urn:microsoft.com/office/officeart/2005/8/layout/vProcess5"/>
    <dgm:cxn modelId="{991FD29B-3730-49E9-A905-55FFBEB34084}" type="presParOf" srcId="{5C76EFD1-8F78-4EDA-86BA-CA4F09D7FE16}" destId="{FE648A4C-C208-407E-806C-431A08DFFF30}" srcOrd="4" destOrd="0" presId="urn:microsoft.com/office/officeart/2005/8/layout/vProcess5"/>
    <dgm:cxn modelId="{956C6E54-7180-4A7D-8402-1D9258FEE710}" type="presParOf" srcId="{5C76EFD1-8F78-4EDA-86BA-CA4F09D7FE16}" destId="{C0D14E59-C746-411D-A8C3-8C38ABC6CAFE}" srcOrd="5" destOrd="0" presId="urn:microsoft.com/office/officeart/2005/8/layout/vProcess5"/>
    <dgm:cxn modelId="{29651D79-3866-4D2B-947C-B0C865C29CEC}" type="presParOf" srcId="{5C76EFD1-8F78-4EDA-86BA-CA4F09D7FE16}" destId="{A98D630D-4580-485D-A21F-CEEB2A55BB13}" srcOrd="6" destOrd="0" presId="urn:microsoft.com/office/officeart/2005/8/layout/vProcess5"/>
    <dgm:cxn modelId="{9FB25380-6C79-4E3D-97CA-76F56B4FFC48}" type="presParOf" srcId="{5C76EFD1-8F78-4EDA-86BA-CA4F09D7FE16}" destId="{563E0F97-C79A-4B16-828A-1D341BBF55F9}" srcOrd="7" destOrd="0" presId="urn:microsoft.com/office/officeart/2005/8/layout/vProcess5"/>
    <dgm:cxn modelId="{018F8FD4-7C42-45D5-A5BA-4B2805AC06F0}" type="presParOf" srcId="{5C76EFD1-8F78-4EDA-86BA-CA4F09D7FE16}" destId="{4E914350-49CC-49F1-8EF8-6815777DD793}" srcOrd="8" destOrd="0" presId="urn:microsoft.com/office/officeart/2005/8/layout/vProcess5"/>
    <dgm:cxn modelId="{5B753841-9A7A-4C62-BCA1-EC707F411D32}" type="presParOf" srcId="{5C76EFD1-8F78-4EDA-86BA-CA4F09D7FE16}" destId="{59410093-99D4-4A52-9330-7CE1110B846C}" srcOrd="9" destOrd="0" presId="urn:microsoft.com/office/officeart/2005/8/layout/vProcess5"/>
    <dgm:cxn modelId="{A723C224-E182-44C9-BB33-C5CBAA8519B4}" type="presParOf" srcId="{5C76EFD1-8F78-4EDA-86BA-CA4F09D7FE16}" destId="{8A49287F-2B02-477B-AF1D-A4D52E097BF5}" srcOrd="10" destOrd="0" presId="urn:microsoft.com/office/officeart/2005/8/layout/vProcess5"/>
    <dgm:cxn modelId="{81110542-13F6-4EBE-9688-FF9A7DA59EBB}" type="presParOf" srcId="{5C76EFD1-8F78-4EDA-86BA-CA4F09D7FE16}" destId="{76EAA41A-78D0-42E8-8441-48720B53676A}" srcOrd="11" destOrd="0" presId="urn:microsoft.com/office/officeart/2005/8/layout/vProcess5"/>
    <dgm:cxn modelId="{D4D60B24-1536-4017-B8EC-CB1A3D8D14EE}" type="presParOf" srcId="{5C76EFD1-8F78-4EDA-86BA-CA4F09D7FE16}" destId="{329E5DF0-9C4C-430A-AF86-5A3A2902673F}" srcOrd="12" destOrd="0" presId="urn:microsoft.com/office/officeart/2005/8/layout/vProcess5"/>
    <dgm:cxn modelId="{4D1A2F99-BB2D-4171-9C26-A553C43A8803}" type="presParOf" srcId="{5C76EFD1-8F78-4EDA-86BA-CA4F09D7FE16}" destId="{656DBE6B-B6B0-4F33-96A1-B988704AA959}" srcOrd="13" destOrd="0" presId="urn:microsoft.com/office/officeart/2005/8/layout/vProcess5"/>
    <dgm:cxn modelId="{0FAF8B6E-087D-42E2-80AB-326D4F683146}" type="presParOf" srcId="{5C76EFD1-8F78-4EDA-86BA-CA4F09D7FE16}" destId="{B4A144F4-D7FF-4360-9DDB-D231E5FDE00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54E2F-1FF7-4ECA-B8DB-39E1B4052A16}">
      <dsp:nvSpPr>
        <dsp:cNvPr id="0" name=""/>
        <dsp:cNvSpPr/>
      </dsp:nvSpPr>
      <dsp:spPr>
        <a:xfrm>
          <a:off x="0" y="0"/>
          <a:ext cx="6102096" cy="100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 </a:t>
          </a:r>
          <a:r>
            <a:rPr lang="en-US" sz="2400" kern="1200" dirty="0" err="1"/>
            <a:t>decisor</a:t>
          </a:r>
          <a:r>
            <a:rPr lang="en-US" sz="2400" kern="1200" dirty="0"/>
            <a:t> y sus </a:t>
          </a:r>
          <a:r>
            <a:rPr lang="en-US" sz="2400" kern="1200" dirty="0" err="1"/>
            <a:t>necesidades</a:t>
          </a:r>
          <a:r>
            <a:rPr lang="en-US" sz="2400" kern="1200" dirty="0"/>
            <a:t>; </a:t>
          </a:r>
          <a:r>
            <a:rPr lang="en-US" sz="2400" kern="1200" dirty="0" err="1"/>
            <a:t>articulaci</a:t>
          </a:r>
          <a:r>
            <a:rPr lang="es-ES" sz="2400" kern="1200" dirty="0" err="1"/>
            <a:t>ón</a:t>
          </a:r>
          <a:r>
            <a:rPr lang="es-ES" sz="2400" kern="1200" dirty="0"/>
            <a:t> del tema y su alcance</a:t>
          </a:r>
          <a:r>
            <a:rPr lang="en-US" sz="2400" kern="1200" dirty="0"/>
            <a:t> </a:t>
          </a:r>
        </a:p>
      </dsp:txBody>
      <dsp:txXfrm>
        <a:off x="29326" y="29326"/>
        <a:ext cx="4904501" cy="942616"/>
      </dsp:txXfrm>
    </dsp:sp>
    <dsp:sp modelId="{5F0906D3-7C3B-431A-8A60-12D1469F0BBF}">
      <dsp:nvSpPr>
        <dsp:cNvPr id="0" name=""/>
        <dsp:cNvSpPr/>
      </dsp:nvSpPr>
      <dsp:spPr>
        <a:xfrm>
          <a:off x="455676" y="1140333"/>
          <a:ext cx="6102096" cy="100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Investigación, recolección, evaluación de información</a:t>
          </a:r>
          <a:endParaRPr lang="en-US" sz="2400" kern="1200" dirty="0"/>
        </a:p>
      </dsp:txBody>
      <dsp:txXfrm>
        <a:off x="485002" y="1169659"/>
        <a:ext cx="4936943" cy="942616"/>
      </dsp:txXfrm>
    </dsp:sp>
    <dsp:sp modelId="{88B18203-3AC0-491D-BE68-29177E7BC320}">
      <dsp:nvSpPr>
        <dsp:cNvPr id="0" name=""/>
        <dsp:cNvSpPr/>
      </dsp:nvSpPr>
      <dsp:spPr>
        <a:xfrm>
          <a:off x="911351" y="2280666"/>
          <a:ext cx="6102096" cy="100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Análisis de impulsores, tendencias, escenarios, implicaciones, comodines</a:t>
          </a:r>
          <a:endParaRPr lang="en-US" sz="2400" kern="1200" dirty="0"/>
        </a:p>
      </dsp:txBody>
      <dsp:txXfrm>
        <a:off x="940677" y="2309992"/>
        <a:ext cx="4936943" cy="942616"/>
      </dsp:txXfrm>
    </dsp:sp>
    <dsp:sp modelId="{FE648A4C-C208-407E-806C-431A08DFFF30}">
      <dsp:nvSpPr>
        <dsp:cNvPr id="0" name=""/>
        <dsp:cNvSpPr/>
      </dsp:nvSpPr>
      <dsp:spPr>
        <a:xfrm>
          <a:off x="1367028" y="3420999"/>
          <a:ext cx="6102096" cy="100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Revisión del producto; </a:t>
          </a:r>
          <a:r>
            <a:rPr lang="es-ES" sz="2400" kern="1200" dirty="0" err="1"/>
            <a:t>brainstorming</a:t>
          </a:r>
          <a:endParaRPr lang="en-US" sz="2400" kern="1200" dirty="0"/>
        </a:p>
      </dsp:txBody>
      <dsp:txXfrm>
        <a:off x="1396354" y="3450325"/>
        <a:ext cx="4936943" cy="942616"/>
      </dsp:txXfrm>
    </dsp:sp>
    <dsp:sp modelId="{C0D14E59-C746-411D-A8C3-8C38ABC6CAFE}">
      <dsp:nvSpPr>
        <dsp:cNvPr id="0" name=""/>
        <dsp:cNvSpPr/>
      </dsp:nvSpPr>
      <dsp:spPr>
        <a:xfrm>
          <a:off x="1822703" y="4561332"/>
          <a:ext cx="6102096" cy="1001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Preparación de producto (escrito, oral)</a:t>
          </a:r>
          <a:endParaRPr lang="en-US" sz="2400" kern="1200" dirty="0"/>
        </a:p>
      </dsp:txBody>
      <dsp:txXfrm>
        <a:off x="1852029" y="4590658"/>
        <a:ext cx="4936943" cy="942616"/>
      </dsp:txXfrm>
    </dsp:sp>
    <dsp:sp modelId="{A98D630D-4580-485D-A21F-CEEB2A55BB13}">
      <dsp:nvSpPr>
        <dsp:cNvPr id="0" name=""/>
        <dsp:cNvSpPr/>
      </dsp:nvSpPr>
      <dsp:spPr>
        <a:xfrm>
          <a:off x="5451271" y="731481"/>
          <a:ext cx="650824" cy="650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597706" y="731481"/>
        <a:ext cx="357954" cy="489745"/>
      </dsp:txXfrm>
    </dsp:sp>
    <dsp:sp modelId="{563E0F97-C79A-4B16-828A-1D341BBF55F9}">
      <dsp:nvSpPr>
        <dsp:cNvPr id="0" name=""/>
        <dsp:cNvSpPr/>
      </dsp:nvSpPr>
      <dsp:spPr>
        <a:xfrm>
          <a:off x="5906947" y="1871814"/>
          <a:ext cx="650824" cy="650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053382" y="1871814"/>
        <a:ext cx="357954" cy="489745"/>
      </dsp:txXfrm>
    </dsp:sp>
    <dsp:sp modelId="{4E914350-49CC-49F1-8EF8-6815777DD793}">
      <dsp:nvSpPr>
        <dsp:cNvPr id="0" name=""/>
        <dsp:cNvSpPr/>
      </dsp:nvSpPr>
      <dsp:spPr>
        <a:xfrm>
          <a:off x="6362623" y="2995460"/>
          <a:ext cx="650824" cy="650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509058" y="2995460"/>
        <a:ext cx="357954" cy="489745"/>
      </dsp:txXfrm>
    </dsp:sp>
    <dsp:sp modelId="{59410093-99D4-4A52-9330-7CE1110B846C}">
      <dsp:nvSpPr>
        <dsp:cNvPr id="0" name=""/>
        <dsp:cNvSpPr/>
      </dsp:nvSpPr>
      <dsp:spPr>
        <a:xfrm>
          <a:off x="6818299" y="4146918"/>
          <a:ext cx="650824" cy="6508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964734" y="4146918"/>
        <a:ext cx="357954" cy="489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C8707-4FA4-4E66-A4E5-75A88274BDFA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BD1E6-21F7-4B7D-A7A7-188462EC2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0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Somos como en la historia india …  los ciegos que quieren entender qué es un elefante.  Cada uno lo toca, pero nadie entiende qué es hasta que se unan sus observaciones.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analista de una agencia de inteligencia … o un académico … o un periodista … o un representante de un negocio … quizás tenga información interesante, pero no es inteligencia hasta que, como sociedad, se una lo que saben y opinan del fenómeno que están observando.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17DC0-C96C-44BE-A055-12A84C99C3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8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82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6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9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1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1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F0777-BDE1-876F-E631-CDE154BA6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B7854-BBB8-49B3-DE28-AB77E8090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E110B-B2ED-406A-9D58-213397FDA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Somos como en la historia india …  los ciegos que quieren entender qué es un elefante.  Cada uno lo toca, pero nadie entiende qué es hasta que se unan sus observaciones.</a:t>
            </a:r>
          </a:p>
          <a:p>
            <a:endParaRPr lang="en-US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analista de una agencia de inteligencia … o un académico … o un periodista … o un representante de un negocio … quizás tenga información interesante, pero no es inteligencia hasta que, como sociedad, se una lo que saben y opinan del fenómeno que están observando.</a:t>
            </a:r>
            <a:endParaRPr lang="en-US" sz="14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6D2A6-032F-4976-81CD-A35550061D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17DC0-C96C-44BE-A055-12A84C99C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2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Somos como en la historia india …  los ciegos que quieren entender qué es un elefante.  Cada uno lo toca, pero nadie entiende qué es hasta que se unan sus observaciones.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analista de una agencia de inteligencia … o un académico … o un periodista … o un representante de un negocio … quizás tenga información interesante, pero no es inteligencia hasta que, como sociedad, se una lo que saben y opinan del fenómeno que están observando.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17DC0-C96C-44BE-A055-12A84C99C3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1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Somos como en la historia india …  los ciegos que quieren entender qué es un elefante.  Cada uno lo toca, pero nadie entiende qué es hasta que se unan sus observaciones.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analista de una agencia de inteligencia … o un académico … o un periodista … o un representante de un negocio … quizás tenga información interesante, pero no es inteligencia hasta que, como sociedad, se una lo que saben y opinan del fenómeno que están observando.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17DC0-C96C-44BE-A055-12A84C99C3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4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6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Viner Hand ITC" panose="0307050203050202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BD1E6-21F7-4B7D-A7A7-188462EC29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5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4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72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067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0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0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9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6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0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9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2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7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A0F9510-79AA-4C6A-B880-1BDDD6461E1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35F8C64-68C7-4D57-8FC0-31D32E4C0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1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ngimg.com/download/25679" TargetMode="Externa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ngimg.com/download/25679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ngimg.com/download/25679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microsoft.com/office/2007/relationships/hdphoto" Target="../media/hdphoto6.wdp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ngimg.com/download/25679" TargetMode="External"/><Relationship Id="rId4" Type="http://schemas.openxmlformats.org/officeDocument/2006/relationships/image" Target="../media/image3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1983186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EL  AN</a:t>
            </a:r>
            <a:r>
              <a:rPr lang="es-ES" sz="4000" dirty="0"/>
              <a:t>ÁLISIS  </a:t>
            </a:r>
            <a:r>
              <a:rPr lang="en-US" sz="4000" dirty="0"/>
              <a:t>ACCIONABLE</a:t>
            </a:r>
            <a:endParaRPr lang="en-US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267200"/>
            <a:ext cx="4267200" cy="2077353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i="1" dirty="0"/>
            </a:br>
            <a:r>
              <a:rPr lang="en-US" sz="3800" i="1" dirty="0"/>
              <a:t>Fulton Armstrong</a:t>
            </a:r>
            <a:br>
              <a:rPr lang="en-US" sz="3800" i="1" dirty="0"/>
            </a:br>
            <a:r>
              <a:rPr lang="en-US" sz="2600" i="1" dirty="0"/>
              <a:t>American University</a:t>
            </a:r>
            <a:br>
              <a:rPr lang="en-US" sz="2600" i="1" dirty="0"/>
            </a:br>
            <a:r>
              <a:rPr lang="en-US" sz="2600" i="1" dirty="0"/>
              <a:t>Washington, DC</a:t>
            </a:r>
            <a:endParaRPr lang="en-US" sz="1800" i="1" dirty="0"/>
          </a:p>
        </p:txBody>
      </p:sp>
      <p:sp>
        <p:nvSpPr>
          <p:cNvPr id="4" name="Rectangle 3"/>
          <p:cNvSpPr/>
          <p:nvPr/>
        </p:nvSpPr>
        <p:spPr>
          <a:xfrm>
            <a:off x="828675" y="581849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prstClr val="white"/>
                </a:solidFill>
                <a:ea typeface="+mj-ea"/>
                <a:cs typeface="+mj-cs"/>
              </a:rPr>
              <a:t>Brindando</a:t>
            </a: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ea typeface="+mj-ea"/>
                <a:cs typeface="+mj-cs"/>
              </a:rPr>
              <a:t>inteligencia</a:t>
            </a: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 de </a:t>
            </a:r>
            <a:r>
              <a:rPr lang="en-US" sz="2800" i="1" dirty="0" err="1">
                <a:solidFill>
                  <a:prstClr val="white"/>
                </a:solidFill>
                <a:ea typeface="+mj-ea"/>
                <a:cs typeface="+mj-cs"/>
              </a:rPr>
              <a:t>calidad</a:t>
            </a: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 a </a:t>
            </a:r>
            <a:r>
              <a:rPr lang="en-US" sz="2800" i="1" dirty="0" err="1">
                <a:solidFill>
                  <a:prstClr val="white"/>
                </a:solidFill>
                <a:ea typeface="+mj-ea"/>
                <a:cs typeface="+mj-cs"/>
              </a:rPr>
              <a:t>decisores</a:t>
            </a:r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1" y="3856068"/>
            <a:ext cx="3958430" cy="2420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890CC6-C389-4547-98A4-55CDC65C9BE7}"/>
              </a:ext>
            </a:extLst>
          </p:cNvPr>
          <p:cNvSpPr/>
          <p:nvPr/>
        </p:nvSpPr>
        <p:spPr>
          <a:xfrm>
            <a:off x="5969201" y="3867090"/>
            <a:ext cx="2966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9-10 y 16-17 de </a:t>
            </a:r>
            <a:r>
              <a:rPr lang="es-ES" sz="2000" dirty="0"/>
              <a:t>mayo</a:t>
            </a:r>
            <a:r>
              <a:rPr lang="en-US" sz="2000" dirty="0"/>
              <a:t> 2024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5C03EE6-A4C3-A209-488B-1BB39A362256}"/>
              </a:ext>
            </a:extLst>
          </p:cNvPr>
          <p:cNvSpPr txBox="1">
            <a:spLocks noChangeArrowheads="1"/>
          </p:cNvSpPr>
          <p:nvPr/>
        </p:nvSpPr>
        <p:spPr>
          <a:xfrm rot="676075">
            <a:off x="6333867" y="3028635"/>
            <a:ext cx="223158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DÍA DOS</a:t>
            </a:r>
          </a:p>
        </p:txBody>
      </p:sp>
    </p:spTree>
    <p:extLst>
      <p:ext uri="{BB962C8B-B14F-4D97-AF65-F5344CB8AC3E}">
        <p14:creationId xmlns:p14="http://schemas.microsoft.com/office/powerpoint/2010/main" val="373741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808F3-701E-46D1-8BDB-569199C94976}"/>
              </a:ext>
            </a:extLst>
          </p:cNvPr>
          <p:cNvSpPr txBox="1"/>
          <p:nvPr/>
        </p:nvSpPr>
        <p:spPr>
          <a:xfrm>
            <a:off x="1828800" y="1600200"/>
            <a:ext cx="54537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El </a:t>
            </a:r>
            <a:r>
              <a:rPr lang="en-US" sz="3000" dirty="0" err="1"/>
              <a:t>latido</a:t>
            </a:r>
            <a:r>
              <a:rPr lang="en-US" sz="3000" dirty="0"/>
              <a:t> del </a:t>
            </a:r>
            <a:r>
              <a:rPr lang="en-US" sz="3000" dirty="0" err="1"/>
              <a:t>análisis</a:t>
            </a:r>
            <a:r>
              <a:rPr lang="en-US" sz="3000" dirty="0"/>
              <a:t> y las </a:t>
            </a:r>
            <a:r>
              <a:rPr lang="en-US" sz="3000" dirty="0" err="1"/>
              <a:t>políticas</a:t>
            </a:r>
            <a:endParaRPr lang="en-US" sz="3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4B7FB7-A1E1-42A1-8CC7-3F69CA8CC953}"/>
              </a:ext>
            </a:extLst>
          </p:cNvPr>
          <p:cNvGrpSpPr/>
          <p:nvPr/>
        </p:nvGrpSpPr>
        <p:grpSpPr>
          <a:xfrm>
            <a:off x="3405987" y="2457450"/>
            <a:ext cx="2332027" cy="2347615"/>
            <a:chOff x="3017315" y="2133600"/>
            <a:chExt cx="3109369" cy="31301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48C995-3AEB-4427-A863-1B3409E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315" y="2133600"/>
              <a:ext cx="3109369" cy="2438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A8E6C5-DF78-4A3E-8C35-7FF32380CDBD}"/>
                </a:ext>
              </a:extLst>
            </p:cNvPr>
            <p:cNvSpPr txBox="1"/>
            <p:nvPr/>
          </p:nvSpPr>
          <p:spPr>
            <a:xfrm>
              <a:off x="3017315" y="4648199"/>
              <a:ext cx="3109369" cy="61555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“IMPULSORES”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82E6421-0843-C3D1-8E96-1581E3C6F36A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133600"/>
            <a:ext cx="53827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/>
              <a:t>¿Comentarios?</a:t>
            </a:r>
          </a:p>
          <a:p>
            <a:pPr>
              <a:spcAft>
                <a:spcPts val="1200"/>
              </a:spcAft>
            </a:pPr>
            <a:r>
              <a:rPr lang="es-ES" sz="2800" dirty="0"/>
              <a:t>		¿Dudas?</a:t>
            </a:r>
          </a:p>
          <a:p>
            <a:pPr>
              <a:spcAft>
                <a:spcPts val="1200"/>
              </a:spcAft>
            </a:pPr>
            <a:r>
              <a:rPr lang="es-ES" sz="2800" dirty="0"/>
              <a:t>			¿Preguntas?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486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1752600"/>
            <a:ext cx="4800600" cy="923330"/>
          </a:xfrm>
        </p:spPr>
        <p:txBody>
          <a:bodyPr wrap="square">
            <a:spAutoFit/>
          </a:bodyPr>
          <a:lstStyle/>
          <a:p>
            <a:pPr algn="l"/>
            <a:r>
              <a:rPr lang="en-US" sz="5400" dirty="0" err="1"/>
              <a:t>Otros</a:t>
            </a:r>
            <a:r>
              <a:rPr lang="en-US" sz="5400" dirty="0"/>
              <a:t> </a:t>
            </a:r>
            <a:r>
              <a:rPr lang="en-US" sz="5400" dirty="0" err="1"/>
              <a:t>asuntos</a:t>
            </a:r>
            <a:r>
              <a:rPr lang="en-US" sz="5400" dirty="0"/>
              <a:t>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101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09800" y="32766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/>
              <a:t>La </a:t>
            </a:r>
            <a:r>
              <a:rPr lang="en-US" sz="2400" dirty="0" err="1"/>
              <a:t>politización</a:t>
            </a:r>
            <a:endParaRPr lang="en-US" sz="2400" dirty="0"/>
          </a:p>
          <a:p>
            <a:pPr algn="ctr">
              <a:spcAft>
                <a:spcPts val="1200"/>
              </a:spcAft>
            </a:pPr>
            <a:r>
              <a:rPr lang="en-US" sz="2400" dirty="0" err="1"/>
              <a:t>Nuestro</a:t>
            </a:r>
            <a:r>
              <a:rPr lang="en-US" sz="2400" dirty="0"/>
              <a:t> valor a</a:t>
            </a:r>
            <a:r>
              <a:rPr lang="es-ES" sz="2400" dirty="0" err="1"/>
              <a:t>ñadido</a:t>
            </a:r>
            <a:endParaRPr lang="en-US" sz="2400" dirty="0"/>
          </a:p>
          <a:p>
            <a:pPr algn="ctr">
              <a:spcAft>
                <a:spcPts val="1200"/>
              </a:spcAft>
            </a:pPr>
            <a:r>
              <a:rPr lang="en-US" sz="2400" dirty="0" err="1"/>
              <a:t>Nuestros</a:t>
            </a:r>
            <a:r>
              <a:rPr lang="en-US" sz="2400" dirty="0"/>
              <a:t>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clientes</a:t>
            </a:r>
            <a:endParaRPr lang="en-US" sz="2400" dirty="0"/>
          </a:p>
          <a:p>
            <a:pPr algn="ctr">
              <a:spcAft>
                <a:spcPts val="1200"/>
              </a:spcAft>
            </a:pPr>
            <a:r>
              <a:rPr lang="en-US" sz="2400" dirty="0" err="1"/>
              <a:t>Manteniendo</a:t>
            </a:r>
            <a:r>
              <a:rPr lang="en-US" sz="2400" dirty="0"/>
              <a:t> </a:t>
            </a:r>
            <a:r>
              <a:rPr lang="en-US" sz="2400" dirty="0" err="1"/>
              <a:t>nuestra</a:t>
            </a:r>
            <a:r>
              <a:rPr lang="en-US" sz="2400" dirty="0"/>
              <a:t> moral</a:t>
            </a:r>
          </a:p>
        </p:txBody>
      </p:sp>
    </p:spTree>
    <p:extLst>
      <p:ext uri="{BB962C8B-B14F-4D97-AF65-F5344CB8AC3E}">
        <p14:creationId xmlns:p14="http://schemas.microsoft.com/office/powerpoint/2010/main" val="37448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555"/>
            <a:ext cx="8229600" cy="646331"/>
          </a:xfrm>
        </p:spPr>
        <p:txBody>
          <a:bodyPr wrap="square">
            <a:spAutoFit/>
          </a:bodyPr>
          <a:lstStyle/>
          <a:p>
            <a:pPr algn="l"/>
            <a:r>
              <a:rPr lang="en-US" sz="3600" dirty="0" err="1"/>
              <a:t>Politización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102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198120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, y 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daña</a:t>
            </a:r>
            <a:r>
              <a:rPr lang="en-US" sz="2400" dirty="0"/>
              <a:t>?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¿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qué</a:t>
            </a:r>
            <a:r>
              <a:rPr lang="en-US" sz="2400" dirty="0"/>
              <a:t> y 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sucede</a:t>
            </a:r>
            <a:r>
              <a:rPr lang="en-US" sz="2400" dirty="0"/>
              <a:t>?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formas</a:t>
            </a:r>
            <a:r>
              <a:rPr lang="en-US" sz="2400" dirty="0"/>
              <a:t> </a:t>
            </a:r>
            <a:r>
              <a:rPr lang="en-US" sz="2400" dirty="0" err="1"/>
              <a:t>toma</a:t>
            </a:r>
            <a:r>
              <a:rPr lang="en-US" sz="2400" dirty="0"/>
              <a:t>?  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tiene</a:t>
            </a:r>
            <a:r>
              <a:rPr lang="en-US" sz="2400" dirty="0"/>
              <a:t> que </a:t>
            </a:r>
            <a:r>
              <a:rPr lang="en-US" sz="2400" dirty="0" err="1"/>
              <a:t>ver</a:t>
            </a:r>
            <a:r>
              <a:rPr lang="en-US" sz="2400" dirty="0"/>
              <a:t> la </a:t>
            </a:r>
            <a:r>
              <a:rPr lang="en-US" sz="2400" dirty="0" err="1"/>
              <a:t>retroalimentación</a:t>
            </a:r>
            <a:r>
              <a:rPr lang="en-US" sz="2400" dirty="0"/>
              <a:t> – </a:t>
            </a:r>
            <a:r>
              <a:rPr lang="en-US" sz="2400" i="1" dirty="0"/>
              <a:t>feedback</a:t>
            </a:r>
            <a:r>
              <a:rPr lang="en-US" sz="2400" dirty="0"/>
              <a:t> – del </a:t>
            </a:r>
            <a:r>
              <a:rPr lang="en-US" sz="2400" dirty="0" err="1"/>
              <a:t>decisor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trabajo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497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905000"/>
            <a:ext cx="6934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“</a:t>
            </a:r>
            <a:r>
              <a:rPr lang="en-US" sz="2400" dirty="0" err="1"/>
              <a:t>politización</a:t>
            </a:r>
            <a:r>
              <a:rPr lang="en-US" sz="2400" dirty="0"/>
              <a:t> al </a:t>
            </a:r>
            <a:r>
              <a:rPr lang="en-US" sz="2400" dirty="0" err="1"/>
              <a:t>revés</a:t>
            </a:r>
            <a:r>
              <a:rPr lang="en-US" sz="2400" dirty="0"/>
              <a:t>”?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y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sucede</a:t>
            </a:r>
            <a:r>
              <a:rPr lang="en-US" sz="2400" dirty="0"/>
              <a:t>?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555"/>
            <a:ext cx="8229600" cy="646331"/>
          </a:xfrm>
        </p:spPr>
        <p:txBody>
          <a:bodyPr wrap="square">
            <a:spAutoFit/>
          </a:bodyPr>
          <a:lstStyle/>
          <a:p>
            <a:pPr algn="l"/>
            <a:r>
              <a:rPr lang="en-US" sz="3600" dirty="0" err="1"/>
              <a:t>Politización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525" y="1334532"/>
            <a:ext cx="7600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la </a:t>
            </a:r>
            <a:r>
              <a:rPr lang="en-US" sz="2400" dirty="0" err="1"/>
              <a:t>prevenimos</a:t>
            </a:r>
            <a:r>
              <a:rPr lang="en-US" sz="2400" dirty="0"/>
              <a:t>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Emplear</a:t>
            </a:r>
            <a:r>
              <a:rPr lang="en-US" sz="2400" dirty="0"/>
              <a:t> </a:t>
            </a:r>
            <a:r>
              <a:rPr lang="en-US" sz="2400" dirty="0" err="1"/>
              <a:t>buen</a:t>
            </a:r>
            <a:r>
              <a:rPr lang="en-US" sz="2400" dirty="0"/>
              <a:t> arte del </a:t>
            </a:r>
            <a:r>
              <a:rPr lang="en-US" sz="2400" dirty="0" err="1"/>
              <a:t>oficio</a:t>
            </a:r>
            <a:r>
              <a:rPr lang="en-US" sz="2400" dirty="0"/>
              <a:t> – con </a:t>
            </a:r>
            <a:r>
              <a:rPr lang="en-US" sz="2400" dirty="0" err="1"/>
              <a:t>transparencia</a:t>
            </a:r>
            <a:endParaRPr lang="en-US" sz="2400" dirty="0"/>
          </a:p>
          <a:p>
            <a:pPr marL="1657350" lvl="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honestos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información</a:t>
            </a:r>
            <a:endParaRPr lang="en-US" sz="2400" dirty="0"/>
          </a:p>
          <a:p>
            <a:pPr marL="1657350" lvl="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Poner</a:t>
            </a:r>
            <a:r>
              <a:rPr lang="en-US" sz="2400" dirty="0"/>
              <a:t> al </a:t>
            </a:r>
            <a:r>
              <a:rPr lang="en-US" sz="2400" dirty="0" err="1"/>
              <a:t>lado</a:t>
            </a:r>
            <a:r>
              <a:rPr lang="en-US" sz="2400" dirty="0"/>
              <a:t> </a:t>
            </a:r>
            <a:r>
              <a:rPr lang="en-US" sz="2400" dirty="0" err="1"/>
              <a:t>preferencias</a:t>
            </a:r>
            <a:r>
              <a:rPr lang="en-US" sz="2400" dirty="0"/>
              <a:t> </a:t>
            </a:r>
            <a:r>
              <a:rPr lang="en-US" sz="2400" dirty="0" err="1"/>
              <a:t>institucionales</a:t>
            </a:r>
            <a:endParaRPr lang="en-US" sz="2400" dirty="0"/>
          </a:p>
          <a:p>
            <a:pPr marL="1657350" lvl="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Resistir</a:t>
            </a:r>
            <a:r>
              <a:rPr lang="en-US" sz="2400" dirty="0"/>
              <a:t> </a:t>
            </a:r>
            <a:r>
              <a:rPr lang="en-US" sz="2400" dirty="0" err="1"/>
              <a:t>tentación</a:t>
            </a:r>
            <a:r>
              <a:rPr lang="en-US" sz="2400" dirty="0"/>
              <a:t> de </a:t>
            </a:r>
            <a:r>
              <a:rPr lang="en-US" sz="2400" dirty="0" err="1"/>
              <a:t>acceso</a:t>
            </a:r>
            <a:endParaRPr lang="en-US" sz="24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Mantenernos</a:t>
            </a:r>
            <a:r>
              <a:rPr lang="en-US" sz="2400" dirty="0"/>
              <a:t> al </a:t>
            </a:r>
            <a:r>
              <a:rPr lang="en-US" sz="2400" dirty="0" err="1"/>
              <a:t>tanto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políticas</a:t>
            </a:r>
            <a:r>
              <a:rPr lang="en-US" sz="2400" dirty="0"/>
              <a:t> y la </a:t>
            </a:r>
            <a:r>
              <a:rPr lang="en-US" sz="2400" dirty="0" err="1"/>
              <a:t>política</a:t>
            </a:r>
            <a:endParaRPr lang="en-US" sz="24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Pensar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un </a:t>
            </a:r>
            <a:r>
              <a:rPr lang="en-US" sz="2400" dirty="0" err="1"/>
              <a:t>decisor</a:t>
            </a:r>
            <a:r>
              <a:rPr lang="en-US" sz="2400" dirty="0"/>
              <a:t> o </a:t>
            </a:r>
            <a:r>
              <a:rPr lang="en-US" sz="2400" dirty="0" err="1"/>
              <a:t>político</a:t>
            </a:r>
            <a:endParaRPr lang="en-US" sz="24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Enfocarnos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“</a:t>
            </a:r>
            <a:r>
              <a:rPr lang="en-US" sz="2400" dirty="0" err="1"/>
              <a:t>intereses</a:t>
            </a:r>
            <a:r>
              <a:rPr lang="en-US" sz="2400" dirty="0"/>
              <a:t> </a:t>
            </a:r>
            <a:r>
              <a:rPr lang="en-US" sz="2400" dirty="0" err="1"/>
              <a:t>nacionales</a:t>
            </a:r>
            <a:r>
              <a:rPr lang="en-US" sz="2400" dirty="0"/>
              <a:t>”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Respetar</a:t>
            </a:r>
            <a:r>
              <a:rPr lang="en-US" sz="2400" dirty="0"/>
              <a:t> </a:t>
            </a:r>
            <a:r>
              <a:rPr lang="en-US" sz="2400" dirty="0" err="1"/>
              <a:t>perspectivas</a:t>
            </a:r>
            <a:r>
              <a:rPr lang="en-US" sz="2400" dirty="0"/>
              <a:t> </a:t>
            </a:r>
            <a:r>
              <a:rPr lang="en-US" sz="2400" dirty="0" err="1"/>
              <a:t>ajenas</a:t>
            </a:r>
            <a:r>
              <a:rPr lang="en-US" sz="2400" dirty="0"/>
              <a:t>; </a:t>
            </a:r>
            <a:r>
              <a:rPr lang="en-US" sz="2400" dirty="0" err="1"/>
              <a:t>respetar</a:t>
            </a:r>
            <a:r>
              <a:rPr lang="en-US" sz="2400" dirty="0"/>
              <a:t> </a:t>
            </a:r>
            <a:r>
              <a:rPr lang="en-US" sz="2400" dirty="0" err="1"/>
              <a:t>procesos</a:t>
            </a:r>
            <a:r>
              <a:rPr lang="en-US" sz="2400" dirty="0"/>
              <a:t> e </a:t>
            </a:r>
            <a:r>
              <a:rPr lang="en-US" sz="2400" dirty="0" err="1"/>
              <a:t>instituciones</a:t>
            </a:r>
            <a:r>
              <a:rPr lang="en-US" sz="2400" dirty="0"/>
              <a:t>; </a:t>
            </a:r>
            <a:r>
              <a:rPr lang="en-US" sz="2400" dirty="0" err="1"/>
              <a:t>respetar</a:t>
            </a:r>
            <a:r>
              <a:rPr lang="en-US" sz="2400" dirty="0"/>
              <a:t> la </a:t>
            </a:r>
            <a:r>
              <a:rPr lang="en-US" sz="2400" dirty="0" err="1"/>
              <a:t>democracia</a:t>
            </a:r>
            <a:endParaRPr lang="en-US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555"/>
            <a:ext cx="8229600" cy="646331"/>
          </a:xfrm>
        </p:spPr>
        <p:txBody>
          <a:bodyPr wrap="square">
            <a:spAutoFit/>
          </a:bodyPr>
          <a:lstStyle/>
          <a:p>
            <a:pPr algn="l"/>
            <a:r>
              <a:rPr lang="en-US" sz="3600" dirty="0" err="1"/>
              <a:t>Politización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104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B466A4-437B-4DAD-9311-1B19D9608FE6}"/>
              </a:ext>
            </a:extLst>
          </p:cNvPr>
          <p:cNvSpPr/>
          <p:nvPr/>
        </p:nvSpPr>
        <p:spPr>
          <a:xfrm>
            <a:off x="7200900" y="688201"/>
            <a:ext cx="1333500" cy="40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dirty="0" err="1"/>
              <a:t>handout</a:t>
            </a:r>
            <a:r>
              <a:rPr lang="es-ES" sz="1600" dirty="0"/>
              <a:t> 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46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555"/>
            <a:ext cx="8229600" cy="646331"/>
          </a:xfrm>
        </p:spPr>
        <p:txBody>
          <a:bodyPr wrap="square">
            <a:spAutoFit/>
          </a:bodyPr>
          <a:lstStyle/>
          <a:p>
            <a:pPr algn="l"/>
            <a:r>
              <a:rPr lang="en-US" sz="3600" dirty="0" err="1"/>
              <a:t>Nuestro</a:t>
            </a:r>
            <a:r>
              <a:rPr lang="en-US" sz="3600" dirty="0"/>
              <a:t> valor </a:t>
            </a:r>
            <a:r>
              <a:rPr lang="en-US" sz="3600" dirty="0" err="1"/>
              <a:t>añadido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105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1295400"/>
            <a:ext cx="6934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¿</a:t>
            </a:r>
            <a:r>
              <a:rPr lang="en-US" sz="2400" dirty="0" err="1"/>
              <a:t>Cúal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contribución</a:t>
            </a:r>
            <a:r>
              <a:rPr lang="en-US" sz="2400" dirty="0"/>
              <a:t> especial?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¿La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secreta</a:t>
            </a:r>
            <a:r>
              <a:rPr lang="en-US" sz="2400" dirty="0"/>
              <a:t>/</a:t>
            </a:r>
            <a:r>
              <a:rPr lang="en-US" sz="2400" dirty="0" err="1"/>
              <a:t>clandestina</a:t>
            </a:r>
            <a:r>
              <a:rPr lang="en-US" sz="2400" dirty="0"/>
              <a:t>?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pericia</a:t>
            </a:r>
            <a:r>
              <a:rPr lang="en-US" sz="2400" dirty="0"/>
              <a:t>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¿Que </a:t>
            </a:r>
            <a:r>
              <a:rPr lang="en-US" sz="2400" dirty="0" err="1"/>
              <a:t>nuestro</a:t>
            </a:r>
            <a:r>
              <a:rPr lang="en-US" sz="2400" dirty="0"/>
              <a:t> </a:t>
            </a:r>
            <a:r>
              <a:rPr lang="en-US" sz="2400" dirty="0" err="1"/>
              <a:t>producto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oportuno</a:t>
            </a:r>
            <a:r>
              <a:rPr lang="en-US" sz="2400" dirty="0"/>
              <a:t>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¿Que no </a:t>
            </a:r>
            <a:r>
              <a:rPr lang="en-US" sz="2400" dirty="0" err="1"/>
              <a:t>tenemos</a:t>
            </a:r>
            <a:r>
              <a:rPr lang="en-US" sz="2400" dirty="0"/>
              <a:t> agenda?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</a:t>
            </a:r>
            <a:r>
              <a:rPr lang="en-US" sz="2400" dirty="0" err="1"/>
              <a:t>Nuestro</a:t>
            </a:r>
            <a:r>
              <a:rPr lang="en-US" sz="2400" dirty="0"/>
              <a:t> arte del </a:t>
            </a:r>
            <a:r>
              <a:rPr lang="en-US" sz="2400" dirty="0" err="1"/>
              <a:t>oficio</a:t>
            </a:r>
            <a:r>
              <a:rPr lang="en-US" sz="2400" dirty="0"/>
              <a:t> </a:t>
            </a:r>
            <a:r>
              <a:rPr lang="en-US" sz="2400" dirty="0" err="1"/>
              <a:t>rigoroso</a:t>
            </a:r>
            <a:r>
              <a:rPr lang="en-US" sz="2400" dirty="0"/>
              <a:t>?</a:t>
            </a:r>
          </a:p>
          <a:p>
            <a:pPr algn="ctr">
              <a:spcAft>
                <a:spcPts val="1200"/>
              </a:spcAft>
            </a:pPr>
            <a:br>
              <a:rPr lang="es-ES" sz="2400" dirty="0"/>
            </a:br>
            <a:r>
              <a:rPr lang="es-ES" sz="2400" dirty="0"/>
              <a:t>¿Somos más que un medio interno para las noticias, en competencia con los medios masivos?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71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555"/>
            <a:ext cx="8229600" cy="646331"/>
          </a:xfrm>
        </p:spPr>
        <p:txBody>
          <a:bodyPr wrap="square">
            <a:spAutoFit/>
          </a:bodyPr>
          <a:lstStyle/>
          <a:p>
            <a:pPr algn="l"/>
            <a:r>
              <a:rPr lang="en-US" sz="3600" dirty="0" err="1"/>
              <a:t>Nuestros</a:t>
            </a:r>
            <a:r>
              <a:rPr lang="en-US" sz="3600" dirty="0"/>
              <a:t> (</a:t>
            </a:r>
            <a:r>
              <a:rPr lang="en-US" sz="3600" dirty="0" err="1"/>
              <a:t>otros</a:t>
            </a:r>
            <a:r>
              <a:rPr lang="en-US" sz="3600" dirty="0"/>
              <a:t>) </a:t>
            </a:r>
            <a:r>
              <a:rPr lang="en-US" sz="3600" dirty="0" err="1"/>
              <a:t>clientes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106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1600200"/>
            <a:ext cx="6934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¿</a:t>
            </a:r>
            <a:r>
              <a:rPr lang="en-US" sz="2400" dirty="0" err="1"/>
              <a:t>Quién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cliente</a:t>
            </a:r>
            <a:r>
              <a:rPr lang="en-US" sz="2400" dirty="0"/>
              <a:t> </a:t>
            </a:r>
            <a:r>
              <a:rPr lang="en-US" sz="2400" dirty="0" err="1"/>
              <a:t>nuestro</a:t>
            </a:r>
            <a:r>
              <a:rPr lang="en-US" sz="2400" dirty="0"/>
              <a:t>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</a:t>
            </a:r>
            <a:r>
              <a:rPr lang="en-US" sz="2400" dirty="0" err="1"/>
              <a:t>Sólo</a:t>
            </a:r>
            <a:r>
              <a:rPr lang="en-US" sz="2400" dirty="0"/>
              <a:t> el </a:t>
            </a:r>
            <a:r>
              <a:rPr lang="en-US" sz="2400" dirty="0" err="1"/>
              <a:t>ejecutivo</a:t>
            </a:r>
            <a:r>
              <a:rPr lang="en-US" sz="2400" dirty="0"/>
              <a:t> (o </a:t>
            </a:r>
            <a:r>
              <a:rPr lang="en-US" sz="2400" dirty="0" err="1"/>
              <a:t>presidencia</a:t>
            </a:r>
            <a:r>
              <a:rPr lang="en-US" sz="2400" dirty="0"/>
              <a:t>)?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</a:t>
            </a:r>
            <a:r>
              <a:rPr lang="en-US" sz="2400" dirty="0" err="1"/>
              <a:t>Nuestros</a:t>
            </a:r>
            <a:r>
              <a:rPr lang="en-US" sz="2400" dirty="0"/>
              <a:t> </a:t>
            </a:r>
            <a:r>
              <a:rPr lang="en-US" sz="2400" dirty="0" err="1"/>
              <a:t>colegas</a:t>
            </a:r>
            <a:r>
              <a:rPr lang="en-US" sz="2400" dirty="0"/>
              <a:t> </a:t>
            </a:r>
            <a:r>
              <a:rPr lang="en-US" sz="2400" dirty="0" err="1"/>
              <a:t>operativos</a:t>
            </a:r>
            <a:r>
              <a:rPr lang="en-US" sz="2400" dirty="0"/>
              <a:t>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</a:t>
            </a:r>
            <a:r>
              <a:rPr lang="en-US" sz="2400" dirty="0" err="1"/>
              <a:t>Contactos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sector </a:t>
            </a:r>
            <a:r>
              <a:rPr lang="en-US" sz="2400" dirty="0" err="1"/>
              <a:t>privado</a:t>
            </a:r>
            <a:r>
              <a:rPr lang="en-US" sz="2400" dirty="0"/>
              <a:t>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¿La </a:t>
            </a:r>
            <a:r>
              <a:rPr lang="en-US" sz="2400" dirty="0" err="1"/>
              <a:t>prensa</a:t>
            </a:r>
            <a:r>
              <a:rPr lang="en-US" sz="2400" dirty="0"/>
              <a:t>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“El pueblo”?</a:t>
            </a:r>
          </a:p>
        </p:txBody>
      </p:sp>
    </p:spTree>
    <p:extLst>
      <p:ext uri="{BB962C8B-B14F-4D97-AF65-F5344CB8AC3E}">
        <p14:creationId xmlns:p14="http://schemas.microsoft.com/office/powerpoint/2010/main" val="28559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555"/>
            <a:ext cx="8229600" cy="646331"/>
          </a:xfrm>
        </p:spPr>
        <p:txBody>
          <a:bodyPr wrap="square">
            <a:spAutoFit/>
          </a:bodyPr>
          <a:lstStyle/>
          <a:p>
            <a:pPr algn="l"/>
            <a:r>
              <a:rPr lang="en-US" sz="3600" dirty="0" err="1"/>
              <a:t>Nuestra</a:t>
            </a:r>
            <a:r>
              <a:rPr lang="en-US" sz="3600" dirty="0"/>
              <a:t> moral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107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1561352"/>
            <a:ext cx="6934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mantenemos</a:t>
            </a:r>
            <a:r>
              <a:rPr lang="en-US" sz="2400" dirty="0"/>
              <a:t> </a:t>
            </a:r>
            <a:r>
              <a:rPr lang="en-US" sz="2400" dirty="0" err="1"/>
              <a:t>nuestra</a:t>
            </a:r>
            <a:r>
              <a:rPr lang="en-US" sz="2400" dirty="0"/>
              <a:t> moral?</a:t>
            </a:r>
          </a:p>
          <a:p>
            <a:pPr lvl="1">
              <a:spcAft>
                <a:spcPts val="1200"/>
              </a:spcAft>
            </a:pPr>
            <a:r>
              <a:rPr lang="en-US" sz="2400" dirty="0" err="1"/>
              <a:t>Trabajo</a:t>
            </a:r>
            <a:r>
              <a:rPr lang="en-US" sz="2400" dirty="0"/>
              <a:t> </a:t>
            </a:r>
            <a:r>
              <a:rPr lang="en-US" sz="2400" dirty="0" err="1"/>
              <a:t>interesante</a:t>
            </a:r>
            <a:r>
              <a:rPr lang="en-US" sz="2400" dirty="0"/>
              <a:t> </a:t>
            </a:r>
            <a:r>
              <a:rPr lang="en-US" sz="2400" dirty="0" err="1"/>
              <a:t>pero</a:t>
            </a:r>
            <a:r>
              <a:rPr lang="en-US" sz="2400" dirty="0"/>
              <a:t> </a:t>
            </a:r>
            <a:r>
              <a:rPr lang="en-US" sz="2400" dirty="0" err="1"/>
              <a:t>muchas</a:t>
            </a:r>
            <a:r>
              <a:rPr lang="en-US" sz="2400" dirty="0"/>
              <a:t> </a:t>
            </a:r>
            <a:r>
              <a:rPr lang="en-US" sz="2400" dirty="0" err="1"/>
              <a:t>veces</a:t>
            </a:r>
            <a:r>
              <a:rPr lang="en-US" sz="2400" dirty="0"/>
              <a:t> </a:t>
            </a:r>
            <a:r>
              <a:rPr lang="en-US" sz="2400" dirty="0" err="1"/>
              <a:t>difícil</a:t>
            </a:r>
            <a:r>
              <a:rPr lang="en-US" sz="2400" dirty="0"/>
              <a:t>  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No </a:t>
            </a:r>
            <a:r>
              <a:rPr lang="en-US" sz="2400" dirty="0" err="1"/>
              <a:t>recibimos</a:t>
            </a:r>
            <a:r>
              <a:rPr lang="en-US" sz="2400" dirty="0"/>
              <a:t> la </a:t>
            </a:r>
            <a:r>
              <a:rPr lang="en-US" sz="2400" dirty="0" err="1"/>
              <a:t>misma</a:t>
            </a:r>
            <a:r>
              <a:rPr lang="en-US" sz="2400" dirty="0"/>
              <a:t> </a:t>
            </a:r>
            <a:r>
              <a:rPr lang="en-US" sz="2400" dirty="0" err="1"/>
              <a:t>retroalimentación</a:t>
            </a:r>
            <a:r>
              <a:rPr lang="en-US" sz="2400" dirty="0"/>
              <a:t> para el ego que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operativos</a:t>
            </a:r>
            <a:r>
              <a:rPr lang="en-US" sz="2400" dirty="0"/>
              <a:t> y </a:t>
            </a:r>
            <a:r>
              <a:rPr lang="en-US" sz="2400" dirty="0" err="1"/>
              <a:t>decisores</a:t>
            </a:r>
            <a:endParaRPr lang="en-US" sz="2400" dirty="0"/>
          </a:p>
          <a:p>
            <a:pPr>
              <a:spcAft>
                <a:spcPts val="1200"/>
              </a:spcAft>
            </a:pPr>
            <a:br>
              <a:rPr lang="en-US" sz="2400" dirty="0"/>
            </a:br>
            <a:r>
              <a:rPr lang="en-US" sz="2400" dirty="0" err="1"/>
              <a:t>Así</a:t>
            </a:r>
            <a:r>
              <a:rPr lang="en-US" sz="2400" dirty="0"/>
              <a:t> que …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motivamos</a:t>
            </a:r>
            <a:r>
              <a:rPr lang="en-US" sz="2400" dirty="0"/>
              <a:t>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recargamos</a:t>
            </a:r>
            <a:r>
              <a:rPr lang="en-US" sz="2400" dirty="0"/>
              <a:t> </a:t>
            </a:r>
            <a:r>
              <a:rPr lang="en-US" sz="2400" dirty="0" err="1"/>
              <a:t>nuestras</a:t>
            </a:r>
            <a:r>
              <a:rPr lang="en-US" sz="2400" dirty="0"/>
              <a:t> </a:t>
            </a:r>
            <a:r>
              <a:rPr lang="en-US" sz="2400" dirty="0" err="1"/>
              <a:t>baterías</a:t>
            </a:r>
            <a:r>
              <a:rPr lang="en-US" sz="2400" dirty="0"/>
              <a:t>?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sabemos</a:t>
            </a:r>
            <a:r>
              <a:rPr lang="en-US" sz="2400" dirty="0"/>
              <a:t> el valor de lo que </a:t>
            </a:r>
            <a:r>
              <a:rPr lang="en-US" sz="2400" dirty="0" err="1"/>
              <a:t>hacemos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15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555"/>
            <a:ext cx="8229600" cy="646331"/>
          </a:xfrm>
        </p:spPr>
        <p:txBody>
          <a:bodyPr wrap="square">
            <a:spAutoFit/>
          </a:bodyPr>
          <a:lstStyle/>
          <a:p>
            <a:pPr algn="l"/>
            <a:r>
              <a:rPr lang="en-US" sz="3600" dirty="0" err="1"/>
              <a:t>Respuesta</a:t>
            </a:r>
            <a:r>
              <a:rPr lang="en-US" sz="3600" dirty="0"/>
              <a:t> </a:t>
            </a:r>
            <a:r>
              <a:rPr lang="en-US" sz="3600" dirty="0" err="1"/>
              <a:t>corta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108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1576933"/>
            <a:ext cx="69342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sz="2800" dirty="0"/>
              <a:t>Satisfacción y orgullo </a:t>
            </a:r>
          </a:p>
          <a:p>
            <a:pPr algn="ctr">
              <a:spcAft>
                <a:spcPts val="1200"/>
              </a:spcAft>
            </a:pPr>
            <a:r>
              <a:rPr lang="es-ES" sz="2400" dirty="0"/>
              <a:t>sabiendo que nuestra contribución es esencial, honesto, y estratégico.</a:t>
            </a:r>
          </a:p>
          <a:p>
            <a:pPr>
              <a:spcAft>
                <a:spcPts val="1200"/>
              </a:spcAft>
            </a:pPr>
            <a:endParaRPr lang="es-ES" sz="2400" dirty="0"/>
          </a:p>
          <a:p>
            <a:pPr>
              <a:spcAft>
                <a:spcPts val="1200"/>
              </a:spcAft>
            </a:pPr>
            <a:r>
              <a:rPr lang="es-ES" sz="2400" dirty="0"/>
              <a:t>Y sabiendo que …</a:t>
            </a:r>
          </a:p>
          <a:p>
            <a:pPr algn="ctr">
              <a:spcAft>
                <a:spcPts val="1200"/>
              </a:spcAft>
            </a:pPr>
            <a:r>
              <a:rPr lang="es-ES" sz="2400" dirty="0"/>
              <a:t>Somos parte estratégica del “cerebro” de la organización – guiándola con hechos y análisis </a:t>
            </a:r>
            <a:br>
              <a:rPr lang="es-ES" sz="2400" dirty="0"/>
            </a:br>
            <a:r>
              <a:rPr lang="es-ES" sz="2400" dirty="0"/>
              <a:t>(y sin agenda).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7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8E56A-9288-D548-7716-050E44E9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109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92CF9-4C1A-A87C-E43D-278A868BA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47"/>
            <a:ext cx="9144000" cy="5508346"/>
          </a:xfrm>
          <a:prstGeom prst="rect">
            <a:avLst/>
          </a:prstGeom>
          <a:solidFill>
            <a:srgbClr val="F8EB89"/>
          </a:solidFill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73B7F49-750E-C423-0A8A-D864343E982C}"/>
              </a:ext>
            </a:extLst>
          </p:cNvPr>
          <p:cNvSpPr/>
          <p:nvPr/>
        </p:nvSpPr>
        <p:spPr>
          <a:xfrm rot="20765900">
            <a:off x="6685219" y="1741516"/>
            <a:ext cx="1188808" cy="609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8AC8E6A-742D-0777-32B5-7CB2E3203D3A}"/>
              </a:ext>
            </a:extLst>
          </p:cNvPr>
          <p:cNvSpPr/>
          <p:nvPr/>
        </p:nvSpPr>
        <p:spPr>
          <a:xfrm rot="11771435">
            <a:off x="85936" y="1083796"/>
            <a:ext cx="1828800" cy="609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BFE53A4F-A590-6D39-DC79-4EE7FE448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72" y="1936272"/>
            <a:ext cx="6231078" cy="2559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54B17B-53D9-DC7B-2D41-0CC02E363017}"/>
              </a:ext>
            </a:extLst>
          </p:cNvPr>
          <p:cNvSpPr/>
          <p:nvPr/>
        </p:nvSpPr>
        <p:spPr>
          <a:xfrm>
            <a:off x="1719353" y="770158"/>
            <a:ext cx="6019800" cy="27350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0B902F-32FF-039A-D0DE-D1487E7EA6C5}"/>
              </a:ext>
            </a:extLst>
          </p:cNvPr>
          <p:cNvGrpSpPr/>
          <p:nvPr/>
        </p:nvGrpSpPr>
        <p:grpSpPr>
          <a:xfrm>
            <a:off x="1843178" y="840918"/>
            <a:ext cx="5772150" cy="1842387"/>
            <a:chOff x="914400" y="3894603"/>
            <a:chExt cx="7696200" cy="2456516"/>
          </a:xfrm>
          <a:solidFill>
            <a:schemeClr val="bg1"/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BF0B24-40C3-DAD4-4903-E3012BC51F1A}"/>
                </a:ext>
              </a:extLst>
            </p:cNvPr>
            <p:cNvSpPr txBox="1"/>
            <p:nvPr/>
          </p:nvSpPr>
          <p:spPr>
            <a:xfrm>
              <a:off x="914400" y="3894603"/>
              <a:ext cx="2595156" cy="49244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Queda</a:t>
              </a:r>
              <a:r>
                <a:rPr lang="en-US" dirty="0"/>
                <a:t> </a:t>
              </a:r>
              <a:r>
                <a:rPr lang="en-US" dirty="0" err="1"/>
                <a:t>grabado</a:t>
              </a:r>
              <a:r>
                <a:rPr lang="en-US" dirty="0"/>
                <a:t> … </a:t>
              </a:r>
            </a:p>
          </p:txBody>
        </p:sp>
        <p:pic>
          <p:nvPicPr>
            <p:cNvPr id="10" name="Picture 9" descr="Screen Clipping">
              <a:extLst>
                <a:ext uri="{FF2B5EF4-FFF2-40B4-BE49-F238E27FC236}">
                  <a16:creationId xmlns:a16="http://schemas.microsoft.com/office/drawing/2014/main" id="{F58A24C7-BB36-65C4-5DD3-3A947227A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520168"/>
              <a:ext cx="7696200" cy="1830951"/>
            </a:xfrm>
            <a:prstGeom prst="rect">
              <a:avLst/>
            </a:prstGeom>
            <a:grpFill/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256D653-33D6-C2D3-F223-58EA5EA64562}"/>
              </a:ext>
            </a:extLst>
          </p:cNvPr>
          <p:cNvSpPr txBox="1"/>
          <p:nvPr/>
        </p:nvSpPr>
        <p:spPr>
          <a:xfrm>
            <a:off x="6343393" y="3156895"/>
            <a:ext cx="93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John 8:32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32AE76-C888-4E81-87C7-F5FCE71F5E11}"/>
              </a:ext>
            </a:extLst>
          </p:cNvPr>
          <p:cNvSpPr txBox="1"/>
          <p:nvPr/>
        </p:nvSpPr>
        <p:spPr>
          <a:xfrm>
            <a:off x="2437494" y="2683305"/>
            <a:ext cx="52768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/>
              <a:t>«y conocerán la verdad y la verdad los hará libres» </a:t>
            </a:r>
          </a:p>
          <a:p>
            <a:pPr algn="l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578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A7CC-C7B2-425C-948B-26ABE582F423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3539199"/>
          <a:ext cx="640080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8143319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02301329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26885088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Intereses</a:t>
                      </a:r>
                      <a:endParaRPr lang="en-US" sz="1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Ideas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Instituciones</a:t>
                      </a:r>
                      <a:endParaRPr lang="en-US" sz="1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32738"/>
                  </a:ext>
                </a:extLst>
              </a:tr>
              <a:tr h="1897380">
                <a:tc>
                  <a:txBody>
                    <a:bodyPr/>
                    <a:lstStyle/>
                    <a:p>
                      <a:r>
                        <a:rPr lang="es-ES" sz="1500" dirty="0"/>
                        <a:t>Trabajo</a:t>
                      </a:r>
                    </a:p>
                    <a:p>
                      <a:r>
                        <a:rPr lang="es-ES" sz="1500" dirty="0"/>
                        <a:t>Amor</a:t>
                      </a:r>
                    </a:p>
                    <a:p>
                      <a:r>
                        <a:rPr lang="es-ES" sz="1500" dirty="0"/>
                        <a:t>Familia</a:t>
                      </a:r>
                    </a:p>
                    <a:p>
                      <a:r>
                        <a:rPr lang="es-ES" sz="1500" dirty="0"/>
                        <a:t>Hogar</a:t>
                      </a:r>
                    </a:p>
                    <a:p>
                      <a:r>
                        <a:rPr lang="es-ES" sz="1500" dirty="0"/>
                        <a:t>Transporte</a:t>
                      </a:r>
                    </a:p>
                    <a:p>
                      <a:r>
                        <a:rPr lang="es-ES" sz="1500" dirty="0"/>
                        <a:t>Diversión</a:t>
                      </a:r>
                    </a:p>
                    <a:p>
                      <a:r>
                        <a:rPr lang="es-ES" sz="1500" dirty="0"/>
                        <a:t>Comida</a:t>
                      </a:r>
                      <a:endParaRPr lang="en-US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Educación</a:t>
                      </a:r>
                    </a:p>
                    <a:p>
                      <a:r>
                        <a:rPr lang="es-ES" sz="1500" dirty="0"/>
                        <a:t>Valores religiosos</a:t>
                      </a:r>
                    </a:p>
                    <a:p>
                      <a:r>
                        <a:rPr lang="es-ES" sz="1500" dirty="0"/>
                        <a:t>Pensamiento político</a:t>
                      </a:r>
                    </a:p>
                    <a:p>
                      <a:r>
                        <a:rPr lang="es-ES" sz="1500" dirty="0"/>
                        <a:t>Ideología</a:t>
                      </a:r>
                    </a:p>
                    <a:p>
                      <a:r>
                        <a:rPr lang="es-ES" sz="1500" dirty="0"/>
                        <a:t>Expectativas impuestas</a:t>
                      </a:r>
                    </a:p>
                    <a:p>
                      <a:endParaRPr lang="es-ES" sz="1500" dirty="0"/>
                    </a:p>
                    <a:p>
                      <a:endParaRPr lang="en-US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dirty="0"/>
                        <a:t>Padres</a:t>
                      </a:r>
                    </a:p>
                    <a:p>
                      <a:r>
                        <a:rPr lang="es-ES" sz="1500" dirty="0"/>
                        <a:t>Novio/a, esposo/a</a:t>
                      </a:r>
                    </a:p>
                    <a:p>
                      <a:r>
                        <a:rPr lang="es-ES" sz="1500" dirty="0"/>
                        <a:t>Compañeros</a:t>
                      </a:r>
                    </a:p>
                    <a:p>
                      <a:r>
                        <a:rPr lang="es-ES" sz="1500" dirty="0"/>
                        <a:t>Entidades políticas</a:t>
                      </a:r>
                      <a:endParaRPr lang="en-US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9780866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DCFC517-BB24-41D8-81B7-885401B8C7E1}"/>
              </a:ext>
            </a:extLst>
          </p:cNvPr>
          <p:cNvSpPr/>
          <p:nvPr/>
        </p:nvSpPr>
        <p:spPr>
          <a:xfrm>
            <a:off x="1584273" y="3951988"/>
            <a:ext cx="257943" cy="1506668"/>
          </a:xfrm>
          <a:prstGeom prst="leftBrace">
            <a:avLst>
              <a:gd name="adj1" fmla="val 8333"/>
              <a:gd name="adj2" fmla="val 494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86C3-A97F-4AE3-BD27-663F5B5F7BF4}"/>
              </a:ext>
            </a:extLst>
          </p:cNvPr>
          <p:cNvSpPr txBox="1"/>
          <p:nvPr/>
        </p:nvSpPr>
        <p:spPr>
          <a:xfrm rot="20847283">
            <a:off x="728679" y="4482443"/>
            <a:ext cx="7071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drivers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8CB584-0A85-40C7-B330-DFD6C1A1E8F9}"/>
              </a:ext>
            </a:extLst>
          </p:cNvPr>
          <p:cNvSpPr txBox="1"/>
          <p:nvPr/>
        </p:nvSpPr>
        <p:spPr>
          <a:xfrm>
            <a:off x="894279" y="1663795"/>
            <a:ext cx="367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Prestando</a:t>
            </a:r>
            <a:r>
              <a:rPr lang="en-US" dirty="0"/>
              <a:t> del </a:t>
            </a:r>
            <a:r>
              <a:rPr lang="en-US" dirty="0" err="1"/>
              <a:t>esquema</a:t>
            </a:r>
            <a:r>
              <a:rPr lang="en-US" dirty="0"/>
              <a:t> de las “3-i” 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88E3C7-EDFF-4CA0-8514-34B2BB324857}"/>
              </a:ext>
            </a:extLst>
          </p:cNvPr>
          <p:cNvGrpSpPr/>
          <p:nvPr/>
        </p:nvGrpSpPr>
        <p:grpSpPr>
          <a:xfrm>
            <a:off x="4671062" y="1524966"/>
            <a:ext cx="3117543" cy="1484278"/>
            <a:chOff x="4724400" y="714700"/>
            <a:chExt cx="4156724" cy="197903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5DCE06-AB96-4936-8E74-5E9AE7A79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10708" y="1176365"/>
              <a:ext cx="1408368" cy="151737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ACA133-E08C-4E6F-9B47-03762B3F1B1B}"/>
                </a:ext>
              </a:extLst>
            </p:cNvPr>
            <p:cNvSpPr txBox="1"/>
            <p:nvPr/>
          </p:nvSpPr>
          <p:spPr>
            <a:xfrm>
              <a:off x="7019076" y="2168136"/>
              <a:ext cx="18620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Instituciones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010660-C105-4B70-8A56-E15B728EF3F1}"/>
                </a:ext>
              </a:extLst>
            </p:cNvPr>
            <p:cNvSpPr txBox="1"/>
            <p:nvPr/>
          </p:nvSpPr>
          <p:spPr>
            <a:xfrm>
              <a:off x="4724400" y="2197470"/>
              <a:ext cx="9152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Ideas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1A1213-2612-42B7-8D6F-60A9B6762DE4}"/>
                </a:ext>
              </a:extLst>
            </p:cNvPr>
            <p:cNvSpPr txBox="1"/>
            <p:nvPr/>
          </p:nvSpPr>
          <p:spPr>
            <a:xfrm>
              <a:off x="5693713" y="714700"/>
              <a:ext cx="14025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Intereses</a:t>
              </a:r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0F93F3E-68BE-4CA7-96DE-E5DBD1F5204A}"/>
              </a:ext>
            </a:extLst>
          </p:cNvPr>
          <p:cNvSpPr txBox="1"/>
          <p:nvPr/>
        </p:nvSpPr>
        <p:spPr>
          <a:xfrm>
            <a:off x="914400" y="640080"/>
            <a:ext cx="569100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son </a:t>
            </a:r>
            <a:r>
              <a:rPr lang="en-US" dirty="0" err="1"/>
              <a:t>factores</a:t>
            </a:r>
            <a:r>
              <a:rPr lang="en-US" dirty="0"/>
              <a:t> “</a:t>
            </a:r>
            <a:r>
              <a:rPr lang="en-US" dirty="0" err="1"/>
              <a:t>impulsores</a:t>
            </a:r>
            <a:r>
              <a:rPr lang="en-US" dirty="0"/>
              <a:t>” … </a:t>
            </a:r>
            <a:r>
              <a:rPr lang="en-US" dirty="0" err="1"/>
              <a:t>en</a:t>
            </a:r>
            <a:r>
              <a:rPr lang="en-US" dirty="0"/>
              <a:t> la VIDA PERSONAL?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16A810-593A-5A2B-516E-0F25ACD2CD71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745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02491"/>
            <a:ext cx="5715000" cy="2347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740826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Across from this …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0" y="3894603"/>
            <a:ext cx="7696200" cy="2456516"/>
            <a:chOff x="914400" y="3894603"/>
            <a:chExt cx="7696200" cy="2456516"/>
          </a:xfrm>
        </p:grpSpPr>
        <p:sp>
          <p:nvSpPr>
            <p:cNvPr id="7" name="TextBox 6"/>
            <p:cNvSpPr txBox="1"/>
            <p:nvPr/>
          </p:nvSpPr>
          <p:spPr>
            <a:xfrm>
              <a:off x="914400" y="3894603"/>
              <a:ext cx="1827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It </a:t>
              </a:r>
              <a:r>
                <a:rPr lang="en-US" sz="2400" dirty="0"/>
                <a:t>says this … </a:t>
              </a:r>
            </a:p>
          </p:txBody>
        </p:sp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520168"/>
              <a:ext cx="7696200" cy="183095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661390" y="6389219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John 8:32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8A831-C45C-4665-B6F3-04BC7790F550}"/>
              </a:ext>
            </a:extLst>
          </p:cNvPr>
          <p:cNvSpPr txBox="1"/>
          <p:nvPr/>
        </p:nvSpPr>
        <p:spPr>
          <a:xfrm>
            <a:off x="4267200" y="3550029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«conocerán la verdad y la verdad los hará libres» 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16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217" y="990600"/>
            <a:ext cx="53827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/>
              <a:t>¿Comentarios?</a:t>
            </a:r>
          </a:p>
          <a:p>
            <a:pPr>
              <a:spcAft>
                <a:spcPts val="1200"/>
              </a:spcAft>
            </a:pPr>
            <a:r>
              <a:rPr lang="es-ES" sz="2800" dirty="0"/>
              <a:t>		¿Dudas?</a:t>
            </a:r>
          </a:p>
          <a:p>
            <a:pPr>
              <a:spcAft>
                <a:spcPts val="1200"/>
              </a:spcAft>
            </a:pPr>
            <a:r>
              <a:rPr lang="es-ES" sz="2800" dirty="0"/>
              <a:t>			¿Preguntas?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DB3B42-D9FB-4EE1-BFA2-4CC0191AEFCB}"/>
              </a:ext>
            </a:extLst>
          </p:cNvPr>
          <p:cNvSpPr txBox="1"/>
          <p:nvPr/>
        </p:nvSpPr>
        <p:spPr>
          <a:xfrm>
            <a:off x="1567619" y="3899376"/>
            <a:ext cx="6008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Nos vemos el viernes (16 de mayo) a las 1600h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EN PUNTO!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7C929-0741-4822-B7CA-8A0BD8F411E9}"/>
              </a:ext>
            </a:extLst>
          </p:cNvPr>
          <p:cNvSpPr txBox="1"/>
          <p:nvPr/>
        </p:nvSpPr>
        <p:spPr>
          <a:xfrm>
            <a:off x="3244553" y="5667345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fultona@american.edu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90256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95E7A-7EF6-9505-FF13-54A87FE40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A890-037D-DAA7-CE66-6E94455DB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1983186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EL  AN</a:t>
            </a:r>
            <a:r>
              <a:rPr lang="es-ES" sz="4000" dirty="0"/>
              <a:t>ÁLISIS  </a:t>
            </a:r>
            <a:r>
              <a:rPr lang="en-US" sz="4000" dirty="0"/>
              <a:t>ACCIONABLE</a:t>
            </a:r>
            <a:endParaRPr lang="en-US" sz="6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368F7-1F70-2AB6-283F-C934E6658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4267200"/>
            <a:ext cx="4267200" cy="2077353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i="1" dirty="0"/>
            </a:br>
            <a:r>
              <a:rPr lang="en-US" sz="3800" i="1" dirty="0"/>
              <a:t>Fulton Armstrong</a:t>
            </a:r>
            <a:br>
              <a:rPr lang="en-US" sz="3800" i="1" dirty="0"/>
            </a:br>
            <a:r>
              <a:rPr lang="en-US" sz="2600" i="1" dirty="0"/>
              <a:t>American University</a:t>
            </a:r>
            <a:br>
              <a:rPr lang="en-US" sz="2600" i="1" dirty="0"/>
            </a:br>
            <a:r>
              <a:rPr lang="en-US" sz="2600" i="1" dirty="0"/>
              <a:t>Washington, DC</a:t>
            </a:r>
            <a:endParaRPr lang="en-US" sz="18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9F9F7B-2633-D836-9AB9-19881BC14831}"/>
              </a:ext>
            </a:extLst>
          </p:cNvPr>
          <p:cNvSpPr/>
          <p:nvPr/>
        </p:nvSpPr>
        <p:spPr>
          <a:xfrm>
            <a:off x="828675" y="581849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prstClr val="white"/>
                </a:solidFill>
                <a:ea typeface="+mj-ea"/>
                <a:cs typeface="+mj-cs"/>
              </a:rPr>
              <a:t>Brindando</a:t>
            </a: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en-US" sz="2800" i="1" dirty="0" err="1">
                <a:solidFill>
                  <a:prstClr val="white"/>
                </a:solidFill>
                <a:ea typeface="+mj-ea"/>
                <a:cs typeface="+mj-cs"/>
              </a:rPr>
              <a:t>inteligencia</a:t>
            </a: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 de </a:t>
            </a:r>
            <a:r>
              <a:rPr lang="en-US" sz="2800" i="1" dirty="0" err="1">
                <a:solidFill>
                  <a:prstClr val="white"/>
                </a:solidFill>
                <a:ea typeface="+mj-ea"/>
                <a:cs typeface="+mj-cs"/>
              </a:rPr>
              <a:t>calidad</a:t>
            </a: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 a </a:t>
            </a:r>
            <a:r>
              <a:rPr lang="en-US" sz="2800" i="1" dirty="0" err="1">
                <a:solidFill>
                  <a:prstClr val="white"/>
                </a:solidFill>
                <a:ea typeface="+mj-ea"/>
                <a:cs typeface="+mj-cs"/>
              </a:rPr>
              <a:t>decisores</a:t>
            </a:r>
            <a:endParaRPr lang="en-US" dirty="0"/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376C7990-10C7-4B8C-1541-8B7703DC0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1" y="3856068"/>
            <a:ext cx="3958430" cy="2420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3A18C4-A952-E919-0B73-F2A7964A9BCB}"/>
              </a:ext>
            </a:extLst>
          </p:cNvPr>
          <p:cNvSpPr/>
          <p:nvPr/>
        </p:nvSpPr>
        <p:spPr>
          <a:xfrm>
            <a:off x="5969201" y="3867090"/>
            <a:ext cx="2966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9-10 y 16-17 de </a:t>
            </a:r>
            <a:r>
              <a:rPr lang="es-ES" sz="2000" dirty="0"/>
              <a:t>mayo</a:t>
            </a:r>
            <a:r>
              <a:rPr lang="en-US" sz="2000" dirty="0"/>
              <a:t> 2024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990947-C55B-595A-57E7-8C0B4D007B68}"/>
              </a:ext>
            </a:extLst>
          </p:cNvPr>
          <p:cNvSpPr txBox="1">
            <a:spLocks noChangeArrowheads="1"/>
          </p:cNvSpPr>
          <p:nvPr/>
        </p:nvSpPr>
        <p:spPr>
          <a:xfrm rot="676075">
            <a:off x="6333867" y="3028635"/>
            <a:ext cx="223158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DÍA DOS</a:t>
            </a:r>
          </a:p>
        </p:txBody>
      </p:sp>
    </p:spTree>
    <p:extLst>
      <p:ext uri="{BB962C8B-B14F-4D97-AF65-F5344CB8AC3E}">
        <p14:creationId xmlns:p14="http://schemas.microsoft.com/office/powerpoint/2010/main" val="286043716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559968"/>
            <a:ext cx="1604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LOS TEMAS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3912" y="1447800"/>
            <a:ext cx="77161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 es el impacto de Brexit para la UE y el RU?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¿Cómo será Afganistán en uno, dos y cinco años?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¿Qué importancia tienen las políticas de Washington para la UE?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¿Qué pasa con la migración centroamericana a los EEUU?</a:t>
            </a:r>
            <a:endParaRPr lang="en-US" sz="2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¿Cuán serio es el terrorismo internacional?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importancia</a:t>
            </a:r>
            <a:r>
              <a:rPr lang="en-US" sz="2000" dirty="0"/>
              <a:t> </a:t>
            </a:r>
            <a:r>
              <a:rPr lang="en-US" sz="2000" dirty="0" err="1"/>
              <a:t>tienen</a:t>
            </a:r>
            <a:r>
              <a:rPr lang="en-US" sz="2000" dirty="0"/>
              <a:t> los </a:t>
            </a:r>
            <a:r>
              <a:rPr lang="en-US" sz="2000" dirty="0" err="1"/>
              <a:t>problemas</a:t>
            </a:r>
            <a:r>
              <a:rPr lang="en-US" sz="2000" dirty="0"/>
              <a:t> que </a:t>
            </a:r>
            <a:r>
              <a:rPr lang="en-US" sz="2000" dirty="0" err="1"/>
              <a:t>enfrenta</a:t>
            </a:r>
            <a:r>
              <a:rPr lang="en-US" sz="2000" dirty="0"/>
              <a:t> la </a:t>
            </a:r>
            <a:r>
              <a:rPr lang="en-US" sz="2000" dirty="0" err="1"/>
              <a:t>democracia</a:t>
            </a:r>
            <a:r>
              <a:rPr lang="en-US" sz="2000" dirty="0"/>
              <a:t> liberal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mundo</a:t>
            </a:r>
            <a:r>
              <a:rPr lang="en-US" sz="2000" dirty="0"/>
              <a:t> hoy?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 es la estrategia política-económica de China en el mundo?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¿Cuáles son las intenciones a largo plazo de Rusia y/o Putin?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¿Cómo resolverá Europa su problema demográfico?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¿A dónde va el calentamiento ambiental?  ¿Qué importancia tiene?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9667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Ejercicio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923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9B1DAB9-5CA0-4061-B49B-12060698459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613725"/>
          <a:ext cx="8458200" cy="6937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816">
                  <a:extLst>
                    <a:ext uri="{9D8B030D-6E8A-4147-A177-3AD203B41FA5}">
                      <a16:colId xmlns:a16="http://schemas.microsoft.com/office/drawing/2014/main" val="3874996493"/>
                    </a:ext>
                  </a:extLst>
                </a:gridCol>
                <a:gridCol w="3361169">
                  <a:extLst>
                    <a:ext uri="{9D8B030D-6E8A-4147-A177-3AD203B41FA5}">
                      <a16:colId xmlns:a16="http://schemas.microsoft.com/office/drawing/2014/main" val="2449963965"/>
                    </a:ext>
                  </a:extLst>
                </a:gridCol>
                <a:gridCol w="235408">
                  <a:extLst>
                    <a:ext uri="{9D8B030D-6E8A-4147-A177-3AD203B41FA5}">
                      <a16:colId xmlns:a16="http://schemas.microsoft.com/office/drawing/2014/main" val="326434191"/>
                    </a:ext>
                  </a:extLst>
                </a:gridCol>
                <a:gridCol w="2048822">
                  <a:extLst>
                    <a:ext uri="{9D8B030D-6E8A-4147-A177-3AD203B41FA5}">
                      <a16:colId xmlns:a16="http://schemas.microsoft.com/office/drawing/2014/main" val="398193000"/>
                    </a:ext>
                  </a:extLst>
                </a:gridCol>
                <a:gridCol w="445517">
                  <a:extLst>
                    <a:ext uri="{9D8B030D-6E8A-4147-A177-3AD203B41FA5}">
                      <a16:colId xmlns:a16="http://schemas.microsoft.com/office/drawing/2014/main" val="653215677"/>
                    </a:ext>
                  </a:extLst>
                </a:gridCol>
                <a:gridCol w="1929468">
                  <a:extLst>
                    <a:ext uri="{9D8B030D-6E8A-4147-A177-3AD203B41FA5}">
                      <a16:colId xmlns:a16="http://schemas.microsoft.com/office/drawing/2014/main" val="2505364879"/>
                    </a:ext>
                  </a:extLst>
                </a:gridCol>
              </a:tblGrid>
              <a:tr h="537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Pareja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analista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decisor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68982501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1.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Andrea Outón y Marta Vilas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BREXIT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CALENTAMIENTO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5407985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2.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María Muñoz y Adrián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TRUMP / EU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CHINA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4081588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3.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Nuria y Alberto Antón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CENTROAMÉRICA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TERRORISMO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4328694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4.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Ares y Christopher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TERRORISMO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CALENTAMIENTO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9229890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5.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Silvia y Alberto Camacho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DEMOCRACIA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CENTROAMÉRICA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4909485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6.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Emilio y Sonia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CHINA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TRUMP / EU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8731801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7.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Carlos y Raquel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RUSIA Y PUNTIN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DEMOCRACIA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1284954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8.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Álex y Javi Sebastián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EU DEMOGRAFÍA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RUSIA Y PUNTIN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8908052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9.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Miguel y María Villarino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CALENTAMIENTO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BREXIT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6476798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10.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César y Khaled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DEMOGRAFÍA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CHINA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880450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11.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María Montes y Francisco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CHINA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DEMOGRAFÍA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6051542"/>
                  </a:ext>
                </a:extLst>
              </a:tr>
              <a:tr h="399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12.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María Montes, Marta Ventepan y Esperanza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CALENTAMIENTO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DEMOGRAFÍA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0855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08615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74990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484DB-C412-4185-ACEC-B9F6E8039A77}"/>
              </a:ext>
            </a:extLst>
          </p:cNvPr>
          <p:cNvSpPr txBox="1"/>
          <p:nvPr/>
        </p:nvSpPr>
        <p:spPr>
          <a:xfrm>
            <a:off x="609600" y="381000"/>
            <a:ext cx="601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EXAMPLE of a filled-in analytical worksheet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F1CE5-859C-4E8C-92EB-089B0C1E9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207510"/>
            <a:ext cx="4023360" cy="5163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24191-B266-4DF1-87B5-4FB51FEB9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07510"/>
            <a:ext cx="4023360" cy="5204412"/>
          </a:xfrm>
          <a:prstGeom prst="rect">
            <a:avLst/>
          </a:prstGeom>
        </p:spPr>
      </p:pic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BC699AC3-CC3D-4B9F-8BB8-3916EF4FBBED}"/>
              </a:ext>
            </a:extLst>
          </p:cNvPr>
          <p:cNvSpPr txBox="1"/>
          <p:nvPr/>
        </p:nvSpPr>
        <p:spPr>
          <a:xfrm rot="21177933">
            <a:off x="1562099" y="2042340"/>
            <a:ext cx="5485684" cy="2077492"/>
          </a:xfrm>
          <a:prstGeom prst="rect">
            <a:avLst/>
          </a:prstGeom>
        </p:spPr>
        <p:txBody>
          <a:bodyPr wrap="square" lIns="457200" tIns="365760" rIns="457200" bIns="365760" rtlCol="0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s-ES" sz="2400" dirty="0"/>
              <a:t>¿Qué os parece</a:t>
            </a:r>
            <a:r>
              <a:rPr lang="en-US" sz="2400" dirty="0"/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D4D75C-1DA4-4974-8595-24BCC452D24D}"/>
              </a:ext>
            </a:extLst>
          </p:cNvPr>
          <p:cNvSpPr/>
          <p:nvPr/>
        </p:nvSpPr>
        <p:spPr>
          <a:xfrm>
            <a:off x="7391400" y="420678"/>
            <a:ext cx="1143000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200" dirty="0" err="1"/>
              <a:t>handout</a:t>
            </a:r>
            <a:r>
              <a:rPr lang="es-ES" sz="1200" dirty="0"/>
              <a:t> N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A12EF2-3963-445C-8590-21CDB074F0E8}"/>
              </a:ext>
            </a:extLst>
          </p:cNvPr>
          <p:cNvSpPr/>
          <p:nvPr/>
        </p:nvSpPr>
        <p:spPr>
          <a:xfrm rot="21112560">
            <a:off x="2286000" y="30135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transformarían</a:t>
            </a:r>
            <a:r>
              <a:rPr lang="en-US" sz="2400" dirty="0"/>
              <a:t> </a:t>
            </a:r>
            <a:r>
              <a:rPr lang="en-US" sz="2400" dirty="0" err="1"/>
              <a:t>esto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un </a:t>
            </a:r>
            <a:r>
              <a:rPr lang="en-US" sz="2400" dirty="0" err="1"/>
              <a:t>informe</a:t>
            </a:r>
            <a:r>
              <a:rPr lang="en-US" sz="2400" dirty="0"/>
              <a:t> </a:t>
            </a:r>
            <a:r>
              <a:rPr lang="en-US" sz="2400" dirty="0" err="1"/>
              <a:t>escrito</a:t>
            </a:r>
            <a:r>
              <a:rPr lang="en-US" sz="2400" dirty="0"/>
              <a:t> u oral?</a:t>
            </a:r>
          </a:p>
        </p:txBody>
      </p:sp>
    </p:spTree>
    <p:extLst>
      <p:ext uri="{BB962C8B-B14F-4D97-AF65-F5344CB8AC3E}">
        <p14:creationId xmlns:p14="http://schemas.microsoft.com/office/powerpoint/2010/main" val="9297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484DB-C412-4185-ACEC-B9F6E8039A77}"/>
              </a:ext>
            </a:extLst>
          </p:cNvPr>
          <p:cNvSpPr txBox="1"/>
          <p:nvPr/>
        </p:nvSpPr>
        <p:spPr>
          <a:xfrm>
            <a:off x="609600" y="381000"/>
            <a:ext cx="3526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Ahora</a:t>
            </a:r>
            <a:r>
              <a:rPr lang="en-US" sz="2400" dirty="0"/>
              <a:t> …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toca</a:t>
            </a:r>
            <a:r>
              <a:rPr lang="en-US" sz="2400" dirty="0"/>
              <a:t> a </a:t>
            </a:r>
            <a:r>
              <a:rPr lang="en-US" sz="2400" dirty="0" err="1"/>
              <a:t>vosotros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D4D75C-1DA4-4974-8595-24BCC452D24D}"/>
              </a:ext>
            </a:extLst>
          </p:cNvPr>
          <p:cNvSpPr/>
          <p:nvPr/>
        </p:nvSpPr>
        <p:spPr>
          <a:xfrm>
            <a:off x="7391400" y="420678"/>
            <a:ext cx="1143000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200" dirty="0" err="1"/>
              <a:t>handout</a:t>
            </a:r>
            <a:r>
              <a:rPr lang="es-ES" sz="1200" dirty="0"/>
              <a:t> 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0873F-BE5B-4E93-B8C8-1724D4121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1207008"/>
            <a:ext cx="3613243" cy="5166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820E2D-552F-437A-8568-1E29E405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78" y="1207008"/>
            <a:ext cx="3637737" cy="5166360"/>
          </a:xfrm>
          <a:prstGeom prst="rect">
            <a:avLst/>
          </a:prstGeom>
        </p:spPr>
      </p:pic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5521D03B-4202-4B98-B38D-125A40AEEE1F}"/>
              </a:ext>
            </a:extLst>
          </p:cNvPr>
          <p:cNvSpPr txBox="1"/>
          <p:nvPr/>
        </p:nvSpPr>
        <p:spPr>
          <a:xfrm>
            <a:off x="5364034" y="1964104"/>
            <a:ext cx="3576620" cy="4493538"/>
          </a:xfrm>
          <a:prstGeom prst="rect">
            <a:avLst/>
          </a:prstGeom>
        </p:spPr>
        <p:txBody>
          <a:bodyPr wrap="none" lIns="18288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400" dirty="0"/>
              <a:t>¿Cómo rellenaréis </a:t>
            </a:r>
            <a:br>
              <a:rPr lang="es-ES" sz="2400" dirty="0"/>
            </a:br>
            <a:r>
              <a:rPr lang="es-ES" sz="2400" dirty="0"/>
              <a:t>vuestro </a:t>
            </a:r>
            <a:r>
              <a:rPr lang="es-ES" sz="2400" dirty="0" err="1"/>
              <a:t>worksheet</a:t>
            </a:r>
            <a:r>
              <a:rPr lang="es-ES" sz="2400" dirty="0"/>
              <a:t>?</a:t>
            </a:r>
            <a:endParaRPr lang="en-US" sz="2400" dirty="0"/>
          </a:p>
          <a:p>
            <a:pPr algn="l">
              <a:spcAft>
                <a:spcPts val="1200"/>
              </a:spcAft>
            </a:pPr>
            <a:r>
              <a:rPr lang="es-ES" sz="2400" dirty="0"/>
              <a:t>¿Tema?</a:t>
            </a:r>
          </a:p>
          <a:p>
            <a:pPr algn="l">
              <a:spcAft>
                <a:spcPts val="1200"/>
              </a:spcAft>
            </a:pPr>
            <a:r>
              <a:rPr lang="es-ES" sz="2400" dirty="0"/>
              <a:t>¿</a:t>
            </a:r>
            <a:r>
              <a:rPr lang="es-ES" sz="2400" dirty="0" err="1"/>
              <a:t>Tésis</a:t>
            </a:r>
            <a:r>
              <a:rPr lang="es-ES" sz="2400" dirty="0"/>
              <a:t>?</a:t>
            </a:r>
          </a:p>
          <a:p>
            <a:pPr algn="l">
              <a:spcAft>
                <a:spcPts val="1200"/>
              </a:spcAft>
            </a:pPr>
            <a:r>
              <a:rPr lang="es-ES" sz="2400" dirty="0"/>
              <a:t>¿Datos básicos?</a:t>
            </a:r>
          </a:p>
          <a:p>
            <a:pPr algn="l">
              <a:spcAft>
                <a:spcPts val="1200"/>
              </a:spcAft>
            </a:pPr>
            <a:r>
              <a:rPr lang="en-US" sz="2400" dirty="0"/>
              <a:t>¿</a:t>
            </a:r>
            <a:r>
              <a:rPr lang="en-US" sz="2400" dirty="0" err="1"/>
              <a:t>Impulsores</a:t>
            </a:r>
            <a:r>
              <a:rPr lang="en-US" sz="2400" dirty="0"/>
              <a:t> y </a:t>
            </a:r>
            <a:r>
              <a:rPr lang="en-US" sz="2400" dirty="0" err="1"/>
              <a:t>tendencias</a:t>
            </a:r>
            <a:r>
              <a:rPr lang="en-US" sz="2400" dirty="0"/>
              <a:t>?</a:t>
            </a:r>
          </a:p>
          <a:p>
            <a:pPr algn="l">
              <a:spcAft>
                <a:spcPts val="1200"/>
              </a:spcAft>
            </a:pPr>
            <a:r>
              <a:rPr lang="en-US" sz="2400" dirty="0"/>
              <a:t>¿</a:t>
            </a:r>
            <a:r>
              <a:rPr lang="en-US" sz="2400" dirty="0" err="1"/>
              <a:t>Escenarios</a:t>
            </a:r>
            <a:r>
              <a:rPr lang="en-US" sz="2400" dirty="0"/>
              <a:t>?</a:t>
            </a:r>
          </a:p>
          <a:p>
            <a:pPr algn="l">
              <a:spcAft>
                <a:spcPts val="1200"/>
              </a:spcAft>
            </a:pPr>
            <a:r>
              <a:rPr lang="en-US" sz="2400" dirty="0"/>
              <a:t>¿</a:t>
            </a:r>
            <a:r>
              <a:rPr lang="en-US" sz="2400" dirty="0" err="1"/>
              <a:t>Implicaciones</a:t>
            </a:r>
            <a:r>
              <a:rPr lang="en-US" sz="2400" dirty="0"/>
              <a:t>?</a:t>
            </a:r>
          </a:p>
          <a:p>
            <a:pPr algn="l">
              <a:spcAft>
                <a:spcPts val="1200"/>
              </a:spcAft>
            </a:pPr>
            <a:r>
              <a:rPr lang="en-US" sz="2400" dirty="0"/>
              <a:t>¿</a:t>
            </a:r>
            <a:r>
              <a:rPr lang="en-US" sz="2400" dirty="0" err="1"/>
              <a:t>Comodines</a:t>
            </a:r>
            <a:r>
              <a:rPr lang="en-US" sz="24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89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94328B-7DE5-4A68-8347-A005F80AC3A1}"/>
              </a:ext>
            </a:extLst>
          </p:cNvPr>
          <p:cNvSpPr txBox="1"/>
          <p:nvPr/>
        </p:nvSpPr>
        <p:spPr>
          <a:xfrm>
            <a:off x="2362200" y="685800"/>
            <a:ext cx="3630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¡¡¡¡¡¡ HOMEWORK !!!!!!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E95504-2D00-41D1-B28C-4964C034A870}"/>
              </a:ext>
            </a:extLst>
          </p:cNvPr>
          <p:cNvGrpSpPr/>
          <p:nvPr/>
        </p:nvGrpSpPr>
        <p:grpSpPr>
          <a:xfrm>
            <a:off x="2438400" y="2352428"/>
            <a:ext cx="6070644" cy="3769093"/>
            <a:chOff x="2438400" y="2352428"/>
            <a:chExt cx="6070644" cy="37690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D64335-18CF-4203-91D1-18F6BDE86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352428"/>
              <a:ext cx="2921153" cy="37490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FBADC5-3F1F-40E4-8AF5-E725690A9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786" y="2372481"/>
              <a:ext cx="2898258" cy="374904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F24F46-2F84-41DF-8D12-9BC06FBC0CCE}"/>
              </a:ext>
            </a:extLst>
          </p:cNvPr>
          <p:cNvSpPr txBox="1"/>
          <p:nvPr/>
        </p:nvSpPr>
        <p:spPr>
          <a:xfrm>
            <a:off x="1066800" y="1502955"/>
            <a:ext cx="49725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3200" dirty="0"/>
              <a:t>1.</a:t>
            </a:r>
          </a:p>
          <a:p>
            <a:pPr>
              <a:spcAft>
                <a:spcPts val="1200"/>
              </a:spcAft>
            </a:pPr>
            <a:r>
              <a:rPr lang="es-ES" sz="3200" dirty="0"/>
              <a:t>2.</a:t>
            </a:r>
          </a:p>
          <a:p>
            <a:pPr>
              <a:spcAft>
                <a:spcPts val="1200"/>
              </a:spcAft>
            </a:pPr>
            <a:r>
              <a:rPr lang="es-ES" sz="3200" dirty="0"/>
              <a:t>3.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1DF390-6197-4442-B593-5292FE945ECB}"/>
              </a:ext>
            </a:extLst>
          </p:cNvPr>
          <p:cNvSpPr txBox="1"/>
          <p:nvPr/>
        </p:nvSpPr>
        <p:spPr>
          <a:xfrm>
            <a:off x="1828800" y="1529141"/>
            <a:ext cx="496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Terminar el “</a:t>
            </a:r>
            <a:r>
              <a:rPr lang="es-ES" sz="2800" dirty="0" err="1"/>
              <a:t>analysis</a:t>
            </a:r>
            <a:r>
              <a:rPr lang="es-ES" sz="2800" dirty="0"/>
              <a:t> </a:t>
            </a:r>
            <a:r>
              <a:rPr lang="es-ES" sz="2800" dirty="0" err="1"/>
              <a:t>worksheet</a:t>
            </a:r>
            <a:r>
              <a:rPr lang="es-ES" sz="2800" dirty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12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593348"/>
          <a:ext cx="7735035" cy="5538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7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Structure of a Simple-form Analytic Article</a:t>
                      </a:r>
                    </a:p>
                    <a:p>
                      <a:pPr algn="ctr"/>
                      <a:r>
                        <a:rPr lang="en-US" sz="1400" i="1" dirty="0"/>
                        <a:t>Main, Basic</a:t>
                      </a:r>
                      <a:r>
                        <a:rPr lang="en-US" sz="1400" i="1" baseline="0" dirty="0"/>
                        <a:t> Elements to Satisfy Your Audience’s Needs</a:t>
                      </a:r>
                      <a:endParaRPr lang="en-US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     Reader’s 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Structural</a:t>
                      </a:r>
                      <a:r>
                        <a:rPr lang="en-US" sz="2000" baseline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Element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Clear, meaningful</a:t>
                      </a:r>
                      <a:r>
                        <a:rPr lang="en-US" sz="2000" baseline="0" dirty="0"/>
                        <a:t> summary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Thesis – BLUF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One</a:t>
                      </a:r>
                      <a:r>
                        <a:rPr lang="en-US" sz="1600" baseline="0" dirty="0"/>
                        <a:t> sentence or short paragraph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Enough</a:t>
                      </a:r>
                      <a:r>
                        <a:rPr lang="en-US" sz="2000" baseline="0" dirty="0"/>
                        <a:t> facts to understand phenomenon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Factual snapshot, validation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Perhaps one</a:t>
                      </a:r>
                      <a:r>
                        <a:rPr lang="en-US" sz="1600" baseline="0" dirty="0"/>
                        <a:t> quarter of paper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Grasp</a:t>
                      </a:r>
                      <a:r>
                        <a:rPr lang="en-US" sz="2000" baseline="0" dirty="0"/>
                        <a:t> of w</a:t>
                      </a:r>
                      <a:r>
                        <a:rPr lang="en-US" sz="2000" dirty="0"/>
                        <a:t>hy</a:t>
                      </a:r>
                      <a:r>
                        <a:rPr lang="en-US" sz="2000" baseline="0" dirty="0"/>
                        <a:t> and how it’s happening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Drivers and trends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Perhaps</a:t>
                      </a:r>
                      <a:r>
                        <a:rPr lang="en-US" sz="1600" baseline="0" dirty="0"/>
                        <a:t> one half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of paper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Idea</a:t>
                      </a:r>
                      <a:r>
                        <a:rPr lang="en-US" sz="2000" baseline="0" dirty="0"/>
                        <a:t> of w</a:t>
                      </a:r>
                      <a:r>
                        <a:rPr lang="en-US" sz="2000" dirty="0"/>
                        <a:t>hat will happen and what else could happen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Scenarios,</a:t>
                      </a:r>
                      <a:r>
                        <a:rPr lang="en-US" sz="2000" baseline="0" dirty="0"/>
                        <a:t> Alternatives, and “Wild Cards”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Perhaps one quarter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Why it’s important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Implications</a:t>
                      </a:r>
                      <a:br>
                        <a:rPr lang="en-US" sz="2000" dirty="0"/>
                      </a:b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3326422" y="2276390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332283" y="3171840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320561" y="3998428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308838" y="4793735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285390" y="5562600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248400" y="4648200"/>
            <a:ext cx="304800" cy="1045591"/>
          </a:xfrm>
          <a:prstGeom prst="rightBrace">
            <a:avLst>
              <a:gd name="adj1" fmla="val 8333"/>
              <a:gd name="adj2" fmla="val 5089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0" y="347330"/>
            <a:ext cx="4572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F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CCF18-EEF8-44C9-A530-955DEFE9F143}"/>
              </a:ext>
            </a:extLst>
          </p:cNvPr>
          <p:cNvSpPr txBox="1"/>
          <p:nvPr/>
        </p:nvSpPr>
        <p:spPr>
          <a:xfrm>
            <a:off x="914400" y="640080"/>
            <a:ext cx="65101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son </a:t>
            </a:r>
            <a:r>
              <a:rPr lang="en-US" dirty="0" err="1"/>
              <a:t>factores</a:t>
            </a:r>
            <a:r>
              <a:rPr lang="en-US" dirty="0"/>
              <a:t> “</a:t>
            </a:r>
            <a:r>
              <a:rPr lang="en-US" dirty="0" err="1"/>
              <a:t>impulsores</a:t>
            </a:r>
            <a:r>
              <a:rPr lang="en-US" dirty="0"/>
              <a:t>” </a:t>
            </a:r>
            <a:r>
              <a:rPr lang="en-US" dirty="0" err="1"/>
              <a:t>en</a:t>
            </a:r>
            <a:r>
              <a:rPr lang="en-US" dirty="0"/>
              <a:t> un CONTEXTO NACIONAL?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C0BA7CC-C7B2-425C-948B-26ABE582F423}"/>
              </a:ext>
            </a:extLst>
          </p:cNvPr>
          <p:cNvGraphicFramePr>
            <a:graphicFrameLocks noGrp="1"/>
          </p:cNvGraphicFramePr>
          <p:nvPr/>
        </p:nvGraphicFramePr>
        <p:xfrm>
          <a:off x="1614268" y="3617934"/>
          <a:ext cx="6691532" cy="2032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0510">
                  <a:extLst>
                    <a:ext uri="{9D8B030D-6E8A-4147-A177-3AD203B41FA5}">
                      <a16:colId xmlns:a16="http://schemas.microsoft.com/office/drawing/2014/main" val="281433197"/>
                    </a:ext>
                  </a:extLst>
                </a:gridCol>
                <a:gridCol w="2004410">
                  <a:extLst>
                    <a:ext uri="{9D8B030D-6E8A-4147-A177-3AD203B41FA5}">
                      <a16:colId xmlns:a16="http://schemas.microsoft.com/office/drawing/2014/main" val="4023013297"/>
                    </a:ext>
                  </a:extLst>
                </a:gridCol>
                <a:gridCol w="2456612">
                  <a:extLst>
                    <a:ext uri="{9D8B030D-6E8A-4147-A177-3AD203B41FA5}">
                      <a16:colId xmlns:a16="http://schemas.microsoft.com/office/drawing/2014/main" val="326885088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Intereses</a:t>
                      </a:r>
                      <a:endParaRPr lang="en-US" sz="1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Ideas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Instituciones</a:t>
                      </a:r>
                      <a:endParaRPr lang="en-US" sz="1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332738"/>
                  </a:ext>
                </a:extLst>
              </a:tr>
              <a:tr h="17349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500" dirty="0" err="1"/>
                        <a:t>Poder</a:t>
                      </a:r>
                      <a:r>
                        <a:rPr lang="en-US" sz="1500" dirty="0"/>
                        <a:t>/</a:t>
                      </a:r>
                      <a:r>
                        <a:rPr lang="en-US" sz="1500" dirty="0" err="1"/>
                        <a:t>influencia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Necesidades</a:t>
                      </a:r>
                      <a:endParaRPr lang="en-US" sz="1500" dirty="0"/>
                    </a:p>
                    <a:p>
                      <a:r>
                        <a:rPr lang="es-ES" sz="1500" dirty="0"/>
                        <a:t>D</a:t>
                      </a:r>
                      <a:r>
                        <a:rPr lang="en-US" sz="1500" dirty="0" err="1"/>
                        <a:t>eseos</a:t>
                      </a:r>
                      <a:r>
                        <a:rPr lang="en-US" sz="1500" dirty="0"/>
                        <a:t>/</a:t>
                      </a:r>
                      <a:r>
                        <a:rPr lang="en-US" sz="1500" dirty="0" err="1"/>
                        <a:t>ambiciones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Riqueza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Rendimiento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económico</a:t>
                      </a:r>
                      <a:endParaRPr lang="en-US" sz="1500" dirty="0"/>
                    </a:p>
                    <a:p>
                      <a:endParaRPr lang="en-US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Identidad/auto</a:t>
                      </a:r>
                      <a:br>
                        <a:rPr lang="en-US" sz="1500" dirty="0"/>
                      </a:br>
                      <a:r>
                        <a:rPr lang="en-US" sz="1500" dirty="0"/>
                        <a:t>      -</a:t>
                      </a:r>
                      <a:r>
                        <a:rPr lang="en-US" sz="1500" dirty="0" err="1"/>
                        <a:t>definición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Nacionalismo</a:t>
                      </a:r>
                      <a:endParaRPr lang="en-US" sz="1500" dirty="0"/>
                    </a:p>
                    <a:p>
                      <a:r>
                        <a:rPr lang="en-US" sz="1500" dirty="0"/>
                        <a:t>Historia</a:t>
                      </a:r>
                    </a:p>
                    <a:p>
                      <a:r>
                        <a:rPr lang="en-US" sz="1500" dirty="0" err="1"/>
                        <a:t>Conceptos</a:t>
                      </a:r>
                      <a:r>
                        <a:rPr lang="en-US" sz="1500" dirty="0"/>
                        <a:t>/</a:t>
                      </a:r>
                      <a:r>
                        <a:rPr lang="en-US" sz="1500" dirty="0" err="1"/>
                        <a:t>lógica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Valores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Ideología</a:t>
                      </a:r>
                      <a:endParaRPr lang="en-US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Liderazgo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Capacidad</a:t>
                      </a:r>
                      <a:r>
                        <a:rPr lang="en-US" sz="1500" dirty="0"/>
                        <a:t>/</a:t>
                      </a:r>
                      <a:r>
                        <a:rPr lang="en-US" sz="1500" dirty="0" err="1"/>
                        <a:t>limitaciones</a:t>
                      </a:r>
                      <a:endParaRPr lang="en-US" sz="1500" dirty="0"/>
                    </a:p>
                    <a:p>
                      <a:r>
                        <a:rPr lang="es-ES" sz="1500" dirty="0"/>
                        <a:t>E</a:t>
                      </a:r>
                      <a:r>
                        <a:rPr lang="en-US" sz="1500" dirty="0" err="1"/>
                        <a:t>structuras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económicas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Intermediación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Inclusión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Topografía</a:t>
                      </a:r>
                      <a:r>
                        <a:rPr lang="en-US" sz="1500" dirty="0"/>
                        <a:t>/</a:t>
                      </a:r>
                      <a:r>
                        <a:rPr lang="en-US" sz="1500" dirty="0" err="1"/>
                        <a:t>geografía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Clima</a:t>
                      </a:r>
                      <a:endParaRPr lang="en-US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9780866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2DCFC517-BB24-41D8-81B7-885401B8C7E1}"/>
              </a:ext>
            </a:extLst>
          </p:cNvPr>
          <p:cNvSpPr/>
          <p:nvPr/>
        </p:nvSpPr>
        <p:spPr>
          <a:xfrm>
            <a:off x="1243231" y="3959875"/>
            <a:ext cx="371036" cy="1634665"/>
          </a:xfrm>
          <a:prstGeom prst="leftBrace">
            <a:avLst>
              <a:gd name="adj1" fmla="val 8333"/>
              <a:gd name="adj2" fmla="val 4949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C86C3-A97F-4AE3-BD27-663F5B5F7BF4}"/>
              </a:ext>
            </a:extLst>
          </p:cNvPr>
          <p:cNvSpPr txBox="1"/>
          <p:nvPr/>
        </p:nvSpPr>
        <p:spPr>
          <a:xfrm rot="20847283">
            <a:off x="413889" y="4686184"/>
            <a:ext cx="6703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drivers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B19A26-C0AE-474F-8F6E-FA08DAACA281}"/>
              </a:ext>
            </a:extLst>
          </p:cNvPr>
          <p:cNvGrpSpPr/>
          <p:nvPr/>
        </p:nvGrpSpPr>
        <p:grpSpPr>
          <a:xfrm>
            <a:off x="4671062" y="1524966"/>
            <a:ext cx="3117543" cy="1484278"/>
            <a:chOff x="4724400" y="714700"/>
            <a:chExt cx="4156724" cy="19790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20EDE2-D7AD-4E1A-8DA5-7DDA2E0F1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10708" y="1176365"/>
              <a:ext cx="1408368" cy="15173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1AC54A-74D3-430F-9253-80A791B05828}"/>
                </a:ext>
              </a:extLst>
            </p:cNvPr>
            <p:cNvSpPr txBox="1"/>
            <p:nvPr/>
          </p:nvSpPr>
          <p:spPr>
            <a:xfrm>
              <a:off x="7019076" y="2168136"/>
              <a:ext cx="186204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Instituciones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2C1613-D08C-4371-811C-34EFD1A11D24}"/>
                </a:ext>
              </a:extLst>
            </p:cNvPr>
            <p:cNvSpPr txBox="1"/>
            <p:nvPr/>
          </p:nvSpPr>
          <p:spPr>
            <a:xfrm>
              <a:off x="4724400" y="2197470"/>
              <a:ext cx="9152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Ideas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D444A-904A-4EA1-A5B5-BF4A50C13291}"/>
                </a:ext>
              </a:extLst>
            </p:cNvPr>
            <p:cNvSpPr txBox="1"/>
            <p:nvPr/>
          </p:nvSpPr>
          <p:spPr>
            <a:xfrm>
              <a:off x="5693713" y="714700"/>
              <a:ext cx="14025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Intereses</a:t>
              </a:r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8B7A04-A5B4-5A60-C972-22876D7E64C7}"/>
              </a:ext>
            </a:extLst>
          </p:cNvPr>
          <p:cNvSpPr txBox="1"/>
          <p:nvPr/>
        </p:nvSpPr>
        <p:spPr>
          <a:xfrm>
            <a:off x="894279" y="1663795"/>
            <a:ext cx="367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Prestando</a:t>
            </a:r>
            <a:r>
              <a:rPr lang="en-US" dirty="0"/>
              <a:t> del </a:t>
            </a:r>
            <a:r>
              <a:rPr lang="en-US" dirty="0" err="1"/>
              <a:t>esquema</a:t>
            </a:r>
            <a:r>
              <a:rPr lang="en-US" dirty="0"/>
              <a:t> de las “3-i”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6F9F7-EDB2-B884-743B-9BCFF2C3E713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3084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2514600"/>
            <a:ext cx="30155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anose="03010101010101010101" pitchFamily="66" charset="0"/>
              </a:rPr>
              <a:t>BREAK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BD026-82E1-4459-9C47-3343E5E6125A}"/>
              </a:ext>
            </a:extLst>
          </p:cNvPr>
          <p:cNvSpPr txBox="1"/>
          <p:nvPr/>
        </p:nvSpPr>
        <p:spPr>
          <a:xfrm>
            <a:off x="3714676" y="41910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15-20 </a:t>
            </a:r>
            <a:r>
              <a:rPr lang="es-ES" dirty="0" err="1"/>
              <a:t>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2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4CCF18-EEF8-44C9-A530-955DEFE9F143}"/>
              </a:ext>
            </a:extLst>
          </p:cNvPr>
          <p:cNvSpPr txBox="1"/>
          <p:nvPr/>
        </p:nvSpPr>
        <p:spPr>
          <a:xfrm>
            <a:off x="1567044" y="1160418"/>
            <a:ext cx="4660058" cy="415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 dirty="0"/>
              <a:t>¿</a:t>
            </a:r>
            <a:r>
              <a:rPr lang="en-US" sz="2100" dirty="0" err="1"/>
              <a:t>Qué</a:t>
            </a:r>
            <a:r>
              <a:rPr lang="en-US" sz="2100" dirty="0"/>
              <a:t> </a:t>
            </a:r>
            <a:r>
              <a:rPr lang="en-US" sz="2100" dirty="0" err="1"/>
              <a:t>más</a:t>
            </a:r>
            <a:r>
              <a:rPr lang="en-US" sz="2100" dirty="0"/>
              <a:t> </a:t>
            </a:r>
            <a:r>
              <a:rPr lang="en-US" sz="2100" dirty="0" err="1"/>
              <a:t>debo</a:t>
            </a:r>
            <a:r>
              <a:rPr lang="en-US" sz="2100" dirty="0"/>
              <a:t> saber de los </a:t>
            </a:r>
            <a:r>
              <a:rPr lang="en-US" sz="2100" dirty="0" err="1"/>
              <a:t>impulsores</a:t>
            </a:r>
            <a:r>
              <a:rPr lang="en-US" sz="21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C2B4EB-EA71-4190-9545-D554CCDDC093}"/>
              </a:ext>
            </a:extLst>
          </p:cNvPr>
          <p:cNvSpPr txBox="1"/>
          <p:nvPr/>
        </p:nvSpPr>
        <p:spPr>
          <a:xfrm>
            <a:off x="2180160" y="2102726"/>
            <a:ext cx="12109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“FUEL”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80D1B9-2DD5-4090-9D3F-227727A03063}"/>
              </a:ext>
            </a:extLst>
          </p:cNvPr>
          <p:cNvSpPr txBox="1"/>
          <p:nvPr/>
        </p:nvSpPr>
        <p:spPr>
          <a:xfrm>
            <a:off x="5185887" y="2142140"/>
            <a:ext cx="18966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“FRICTION”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9E590-7178-463E-AA0B-7BE0A7883174}"/>
              </a:ext>
            </a:extLst>
          </p:cNvPr>
          <p:cNvSpPr txBox="1"/>
          <p:nvPr/>
        </p:nvSpPr>
        <p:spPr>
          <a:xfrm>
            <a:off x="2180160" y="2827175"/>
            <a:ext cx="19111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Esfuerzo</a:t>
            </a:r>
            <a:r>
              <a:rPr lang="en-US" dirty="0"/>
              <a:t>/</a:t>
            </a:r>
            <a:r>
              <a:rPr lang="en-US" dirty="0" err="1"/>
              <a:t>atención</a:t>
            </a:r>
            <a:endParaRPr lang="en-US" dirty="0"/>
          </a:p>
          <a:p>
            <a:r>
              <a:rPr lang="en-US" dirty="0" err="1"/>
              <a:t>Recursos</a:t>
            </a:r>
            <a:endParaRPr lang="en-US" dirty="0"/>
          </a:p>
          <a:p>
            <a:r>
              <a:rPr lang="en-US" dirty="0" err="1"/>
              <a:t>Tecnología</a:t>
            </a:r>
            <a:r>
              <a:rPr lang="en-US" dirty="0"/>
              <a:t>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2A0EC-2E6A-4B25-A5BC-99698F26211C}"/>
              </a:ext>
            </a:extLst>
          </p:cNvPr>
          <p:cNvSpPr txBox="1"/>
          <p:nvPr/>
        </p:nvSpPr>
        <p:spPr>
          <a:xfrm>
            <a:off x="5289185" y="2827175"/>
            <a:ext cx="18678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Obstáculos</a:t>
            </a:r>
            <a:endParaRPr lang="en-US" dirty="0"/>
          </a:p>
          <a:p>
            <a:r>
              <a:rPr lang="en-US" dirty="0"/>
              <a:t>Resistencia</a:t>
            </a:r>
          </a:p>
          <a:p>
            <a:r>
              <a:rPr lang="en-US" dirty="0" err="1"/>
              <a:t>Limitaciones</a:t>
            </a:r>
            <a:r>
              <a:rPr lang="en-US" dirty="0"/>
              <a:t>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1E2AC-BD66-4E9B-852D-FC39D272AA6E}"/>
              </a:ext>
            </a:extLst>
          </p:cNvPr>
          <p:cNvSpPr txBox="1"/>
          <p:nvPr/>
        </p:nvSpPr>
        <p:spPr>
          <a:xfrm>
            <a:off x="6382865" y="521031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Ejemplos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F42CB-254A-4F1A-B230-EE116F128591}"/>
              </a:ext>
            </a:extLst>
          </p:cNvPr>
          <p:cNvSpPr txBox="1"/>
          <p:nvPr/>
        </p:nvSpPr>
        <p:spPr>
          <a:xfrm>
            <a:off x="2148784" y="4256853"/>
            <a:ext cx="21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Impulsan</a:t>
            </a:r>
            <a:r>
              <a:rPr lang="en-US" dirty="0"/>
              <a:t> “Adelante”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87248-9C13-42A9-ADB0-D0BF7604E79B}"/>
              </a:ext>
            </a:extLst>
          </p:cNvPr>
          <p:cNvSpPr txBox="1"/>
          <p:nvPr/>
        </p:nvSpPr>
        <p:spPr>
          <a:xfrm>
            <a:off x="5171067" y="4247444"/>
            <a:ext cx="376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Statu</a:t>
            </a:r>
            <a:r>
              <a:rPr lang="en-US" dirty="0"/>
              <a:t> Quo” o “</a:t>
            </a:r>
            <a:r>
              <a:rPr lang="en-US" dirty="0" err="1"/>
              <a:t>impulsores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</a:t>
            </a:r>
            <a:r>
              <a:rPr lang="en-US" dirty="0" err="1"/>
              <a:t>atrás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EC1905-06D1-4243-85A8-133DB128543F}"/>
              </a:ext>
            </a:extLst>
          </p:cNvPr>
          <p:cNvSpPr txBox="1"/>
          <p:nvPr/>
        </p:nvSpPr>
        <p:spPr>
          <a:xfrm>
            <a:off x="648943" y="5136796"/>
            <a:ext cx="535180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Organizational psychologist Loran </a:t>
            </a:r>
            <a:r>
              <a:rPr lang="en-US" sz="15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Nordgren</a:t>
            </a:r>
            <a:r>
              <a:rPr lang="en-US" sz="15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br>
              <a:rPr lang="en-US" sz="15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15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Para resolver </a:t>
            </a:r>
            <a:r>
              <a:rPr lang="en-US" sz="15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problemas</a:t>
            </a:r>
            <a:r>
              <a:rPr lang="en-US" sz="15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enfoca</a:t>
            </a:r>
            <a:r>
              <a:rPr lang="en-US" sz="15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en</a:t>
            </a:r>
            <a:r>
              <a:rPr lang="en-US" sz="15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los “</a:t>
            </a:r>
            <a:r>
              <a:rPr lang="en-US" sz="15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obstáculos</a:t>
            </a:r>
            <a:r>
              <a:rPr lang="en-US" sz="15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invisibles.”</a:t>
            </a:r>
            <a:endParaRPr lang="en-US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E46CF-1E7A-4987-BEF8-59A67EE242F5}"/>
              </a:ext>
            </a:extLst>
          </p:cNvPr>
          <p:cNvSpPr txBox="1"/>
          <p:nvPr/>
        </p:nvSpPr>
        <p:spPr>
          <a:xfrm>
            <a:off x="2180160" y="2102726"/>
            <a:ext cx="17977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“ENERGÍA”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7154D0-E602-4000-B7AE-1F64910FEB2E}"/>
              </a:ext>
            </a:extLst>
          </p:cNvPr>
          <p:cNvSpPr txBox="1"/>
          <p:nvPr/>
        </p:nvSpPr>
        <p:spPr>
          <a:xfrm>
            <a:off x="5185886" y="2142139"/>
            <a:ext cx="19044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“FRICCIÓN”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2E947-FE31-BC23-A202-1CBD3E9C812D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8" grpId="0"/>
      <p:bldP spid="15" grpId="0"/>
      <p:bldP spid="9" grpId="0"/>
      <p:bldP spid="10" grpId="0"/>
      <p:bldP spid="20" grpId="0"/>
      <p:bldP spid="21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22C4C-9CD6-8347-28CC-9C7F70E9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F77F3-5456-B12A-78D1-97FA53512DEA}"/>
              </a:ext>
            </a:extLst>
          </p:cNvPr>
          <p:cNvSpPr txBox="1"/>
          <p:nvPr/>
        </p:nvSpPr>
        <p:spPr>
          <a:xfrm>
            <a:off x="838200" y="838200"/>
            <a:ext cx="5022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/>
              <a:t>Una vez que has identificado los impulsores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482F6-9CD7-7C85-4986-D783F017F201}"/>
              </a:ext>
            </a:extLst>
          </p:cNvPr>
          <p:cNvSpPr txBox="1"/>
          <p:nvPr/>
        </p:nvSpPr>
        <p:spPr>
          <a:xfrm>
            <a:off x="932284" y="1637198"/>
            <a:ext cx="7236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/>
              <a:t>analizas sus tendencias </a:t>
            </a:r>
          </a:p>
          <a:p>
            <a:r>
              <a:rPr lang="es-ES_tradnl" sz="2000" dirty="0"/>
              <a:t>			o sus “</a:t>
            </a:r>
            <a:r>
              <a:rPr lang="es-ES_tradnl" sz="2000" dirty="0" err="1"/>
              <a:t>trends</a:t>
            </a:r>
            <a:r>
              <a:rPr lang="es-ES_tradnl" sz="2000" dirty="0"/>
              <a:t>” </a:t>
            </a:r>
          </a:p>
          <a:p>
            <a:r>
              <a:rPr lang="es-ES_tradnl" sz="2000" dirty="0"/>
              <a:t>						o su “comportamiento” como impulsor.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04903-CA2B-B310-BF12-82C8A64927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37" y1="33725" x2="29412" y2="28235"/>
                        <a14:foregroundMark x1="29020" y1="80392" x2="33333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02" y="3048000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08D64-D0FD-2C2C-C433-B5EDF245CC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137" y1="33725" x2="29412" y2="28235"/>
                        <a14:foregroundMark x1="29020" y1="80392" x2="33333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40402" y="4651415"/>
            <a:ext cx="1828800" cy="182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97812-44CB-8733-1166-1210564232B6}"/>
              </a:ext>
            </a:extLst>
          </p:cNvPr>
          <p:cNvSpPr txBox="1"/>
          <p:nvPr/>
        </p:nvSpPr>
        <p:spPr>
          <a:xfrm>
            <a:off x="2938193" y="3481560"/>
            <a:ext cx="33337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Normalmente según dos ejes:</a:t>
            </a:r>
          </a:p>
          <a:p>
            <a:endParaRPr lang="es-ES_tradnl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000" dirty="0"/>
              <a:t>Más/menos fuerte como impulsor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/>
              <a:t>Contribuye más/menos a resolución del problema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CA02D-D738-F230-CC99-E3B8B9FF5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3137" y1="33725" x2="29412" y2="28235"/>
                        <a14:foregroundMark x1="29020" y1="80392" x2="33333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798" y="2920663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29609-7EC5-43C8-3E7F-89CB0D808B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137" y1="33725" x2="29412" y2="28235"/>
                        <a14:foregroundMark x1="29020" y1="80392" x2="33333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74798" y="4524078"/>
            <a:ext cx="1828800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7B8BD7-A978-792A-14D9-65EF0FBBF115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09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7BC92-CD89-62C4-7296-4EAACE71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CB36C-3EF2-C2FD-8C46-E15BDFAA5E13}"/>
              </a:ext>
            </a:extLst>
          </p:cNvPr>
          <p:cNvSpPr txBox="1"/>
          <p:nvPr/>
        </p:nvSpPr>
        <p:spPr>
          <a:xfrm>
            <a:off x="3505200" y="2425629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IMPULSORES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C5F869C-B3E5-7601-275E-5423E1653054}"/>
              </a:ext>
            </a:extLst>
          </p:cNvPr>
          <p:cNvSpPr/>
          <p:nvPr/>
        </p:nvSpPr>
        <p:spPr>
          <a:xfrm>
            <a:off x="5576687" y="2542161"/>
            <a:ext cx="127635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D13D4-BAB3-2DF1-69C0-8AFA28300B77}"/>
              </a:ext>
            </a:extLst>
          </p:cNvPr>
          <p:cNvSpPr txBox="1"/>
          <p:nvPr/>
        </p:nvSpPr>
        <p:spPr>
          <a:xfrm>
            <a:off x="7010400" y="2425629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escenarios</a:t>
            </a:r>
            <a:endParaRPr lang="en-US" sz="2400" dirty="0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3FCC495-63B8-F3AE-CE37-87D40AC1C4E9}"/>
              </a:ext>
            </a:extLst>
          </p:cNvPr>
          <p:cNvSpPr/>
          <p:nvPr/>
        </p:nvSpPr>
        <p:spPr>
          <a:xfrm rot="5400000">
            <a:off x="5572876" y="2299903"/>
            <a:ext cx="548640" cy="2011680"/>
          </a:xfrm>
          <a:prstGeom prst="bentUpArrow">
            <a:avLst>
              <a:gd name="adj1" fmla="val 26008"/>
              <a:gd name="adj2" fmla="val 25000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DEDAA-A197-AFFE-DB1E-66BCA7E12700}"/>
              </a:ext>
            </a:extLst>
          </p:cNvPr>
          <p:cNvSpPr txBox="1"/>
          <p:nvPr/>
        </p:nvSpPr>
        <p:spPr>
          <a:xfrm>
            <a:off x="7010400" y="3185396"/>
            <a:ext cx="1729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pol</a:t>
            </a:r>
            <a:r>
              <a:rPr lang="es-ES" sz="2400" dirty="0" err="1"/>
              <a:t>íticas</a:t>
            </a:r>
            <a:br>
              <a:rPr lang="es-ES" sz="2400" dirty="0"/>
            </a:br>
            <a:r>
              <a:rPr lang="es-ES" sz="2400" dirty="0"/>
              <a:t>programas</a:t>
            </a:r>
            <a:br>
              <a:rPr lang="es-ES" sz="2400" dirty="0"/>
            </a:br>
            <a:r>
              <a:rPr lang="es-ES" sz="2400" dirty="0"/>
              <a:t>operaciones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92BEA-0BDE-B60D-16DE-15C5CFEA4B7E}"/>
              </a:ext>
            </a:extLst>
          </p:cNvPr>
          <p:cNvSpPr txBox="1"/>
          <p:nvPr/>
        </p:nvSpPr>
        <p:spPr>
          <a:xfrm>
            <a:off x="381227" y="2105414"/>
            <a:ext cx="2616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“</a:t>
            </a:r>
            <a:r>
              <a:rPr lang="es-ES" sz="2400" dirty="0" err="1"/>
              <a:t>sub-impulsores</a:t>
            </a:r>
            <a:r>
              <a:rPr lang="es-ES" sz="2400" dirty="0"/>
              <a:t>”</a:t>
            </a:r>
          </a:p>
          <a:p>
            <a:pPr algn="ctr"/>
            <a:r>
              <a:rPr lang="es-ES" sz="2400" dirty="0"/>
              <a:t>o</a:t>
            </a:r>
          </a:p>
          <a:p>
            <a:r>
              <a:rPr lang="es-ES" sz="2400" dirty="0"/>
              <a:t>“</a:t>
            </a:r>
            <a:r>
              <a:rPr lang="es-ES" sz="2400" dirty="0" err="1"/>
              <a:t>super-impulsores</a:t>
            </a:r>
            <a:r>
              <a:rPr lang="es-ES" sz="2400" dirty="0"/>
              <a:t>”</a:t>
            </a:r>
            <a:endParaRPr lang="en-US" sz="24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8EB97D-5924-4486-A0FA-ED031D08A6D2}"/>
              </a:ext>
            </a:extLst>
          </p:cNvPr>
          <p:cNvSpPr/>
          <p:nvPr/>
        </p:nvSpPr>
        <p:spPr>
          <a:xfrm>
            <a:off x="2791851" y="2556275"/>
            <a:ext cx="615480" cy="2286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89A159F9-98BA-200A-DE80-34C6CE3C3005}"/>
              </a:ext>
            </a:extLst>
          </p:cNvPr>
          <p:cNvSpPr/>
          <p:nvPr/>
        </p:nvSpPr>
        <p:spPr>
          <a:xfrm rot="5400000">
            <a:off x="1173480" y="3890682"/>
            <a:ext cx="1645920" cy="731520"/>
          </a:xfrm>
          <a:prstGeom prst="bentUpArrow">
            <a:avLst>
              <a:gd name="adj1" fmla="val 26008"/>
              <a:gd name="adj2" fmla="val 25000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DB869-1DC0-175F-3333-C7EA1770270F}"/>
              </a:ext>
            </a:extLst>
          </p:cNvPr>
          <p:cNvSpPr txBox="1"/>
          <p:nvPr/>
        </p:nvSpPr>
        <p:spPr>
          <a:xfrm>
            <a:off x="2438401" y="4648200"/>
            <a:ext cx="441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¿Qué crea los impulsores?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CCA5A-841C-B473-3471-7F273AE9AEEC}"/>
              </a:ext>
            </a:extLst>
          </p:cNvPr>
          <p:cNvSpPr txBox="1"/>
          <p:nvPr/>
        </p:nvSpPr>
        <p:spPr>
          <a:xfrm>
            <a:off x="662028" y="575612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Hablamos un poco más de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49620B-DD6F-17AD-A300-2D64864361D7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EE7B6-0C2E-641D-8059-DAB243A9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01AD2-779C-D7F1-9B62-96C114F4A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528148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1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8944" y="764945"/>
            <a:ext cx="6501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/>
              <a:t>¿Qué factores están IMPULSANDO el fenómeno? </a:t>
            </a:r>
            <a:br>
              <a:rPr lang="es-ES" sz="2400" dirty="0"/>
            </a:br>
            <a:r>
              <a:rPr lang="es-ES" sz="2400" dirty="0"/>
              <a:t> ¿Qué peso de importancia damos a cada uno? 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1000" y="2690004"/>
            <a:ext cx="8313093" cy="2382798"/>
            <a:chOff x="540966" y="2482334"/>
            <a:chExt cx="8313093" cy="2382798"/>
          </a:xfrm>
        </p:grpSpPr>
        <p:sp>
          <p:nvSpPr>
            <p:cNvPr id="5" name="TextBox 4"/>
            <p:cNvSpPr txBox="1"/>
            <p:nvPr/>
          </p:nvSpPr>
          <p:spPr>
            <a:xfrm>
              <a:off x="540966" y="2492398"/>
              <a:ext cx="10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dirty="0" err="1"/>
                <a:t>Pobreza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71600" y="3094809"/>
              <a:ext cx="1214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dirty="0" err="1"/>
                <a:t>Geografía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4311134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Armas</a:t>
              </a:r>
              <a:r>
                <a:rPr lang="en-US" dirty="0"/>
                <a:t> de EEUU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4771" y="3794351"/>
              <a:ext cx="1718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Élites </a:t>
              </a:r>
              <a:r>
                <a:rPr lang="en-US" dirty="0" err="1"/>
                <a:t>distantes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44958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dirty="0" err="1"/>
                <a:t>Demografía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96239" y="3196571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Falta de </a:t>
              </a:r>
              <a:r>
                <a:rPr lang="en-US" dirty="0" err="1"/>
                <a:t>cooperación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7194" y="3757600"/>
              <a:ext cx="2212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dirty="0" err="1"/>
                <a:t>Instituciones</a:t>
              </a:r>
              <a:r>
                <a:rPr lang="en-US" dirty="0"/>
                <a:t> </a:t>
              </a:r>
              <a:r>
                <a:rPr lang="en-US" dirty="0" err="1"/>
                <a:t>débiles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0504" y="2482334"/>
              <a:ext cx="211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Sistema </a:t>
              </a:r>
              <a:r>
                <a:rPr lang="en-US" dirty="0" err="1"/>
                <a:t>educaci</a:t>
              </a:r>
              <a:r>
                <a:rPr lang="es-ES" dirty="0" err="1"/>
                <a:t>ón</a:t>
              </a:r>
              <a:r>
                <a:rPr lang="es-ES" dirty="0"/>
                <a:t>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0" y="4296756"/>
              <a:ext cx="1996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Maras </a:t>
              </a:r>
              <a:r>
                <a:rPr lang="en-US" dirty="0" err="1"/>
                <a:t>deportadas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00400" y="2511089"/>
              <a:ext cx="13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Los </a:t>
              </a:r>
              <a:r>
                <a:rPr lang="en-US" dirty="0" err="1"/>
                <a:t>carteles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0194" y="3810332"/>
              <a:ext cx="1323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dirty="0" err="1"/>
                <a:t>Corrupción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91998" y="3094809"/>
              <a:ext cx="2136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  </a:t>
              </a:r>
              <a:r>
                <a:rPr lang="en-US" dirty="0" err="1"/>
                <a:t>Atributos</a:t>
              </a:r>
              <a:r>
                <a:rPr lang="en-US" dirty="0"/>
                <a:t> </a:t>
              </a:r>
              <a:r>
                <a:rPr lang="en-US" dirty="0" err="1"/>
                <a:t>culturales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0208" y="2104959"/>
            <a:ext cx="9080747" cy="3247963"/>
            <a:chOff x="276369" y="2247713"/>
            <a:chExt cx="9080747" cy="2354897"/>
          </a:xfrm>
        </p:grpSpPr>
        <p:sp>
          <p:nvSpPr>
            <p:cNvPr id="19" name="TextBox 18"/>
            <p:cNvSpPr txBox="1"/>
            <p:nvPr/>
          </p:nvSpPr>
          <p:spPr>
            <a:xfrm>
              <a:off x="540966" y="2263939"/>
              <a:ext cx="3543727" cy="26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Q:  ¿¿QUÉ "SUPER-IMPULSOR"??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36139" y="2957227"/>
              <a:ext cx="3543727" cy="26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Q:  ¿¿QUÉ "SUPER-IMPULSOR"??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8113" y="4273214"/>
              <a:ext cx="3543727" cy="26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Q:  ¿¿QUÉ "SUPER-IMPULSOR"??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6369" y="3871558"/>
              <a:ext cx="3543727" cy="26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Q:  ¿¿QUÉ "SUPER-IMPULSOR"??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6217" y="4334830"/>
              <a:ext cx="3543727" cy="26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Q:  ¿¿QUÉ "SUPER-IMPULSOR"??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5151" y="3409880"/>
              <a:ext cx="3543727" cy="26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Q:  ¿¿QUÉ "SUPER-IMPULSOR"??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61479" y="2247713"/>
              <a:ext cx="3495637" cy="26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Q: ¿¿QUÉ "SUPER-IMPULSOR"??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64874" y="2499267"/>
              <a:ext cx="3543727" cy="26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Q:  ¿¿QUÉ "SUPER-IMPULSOR"??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37001" y="3805649"/>
              <a:ext cx="3543727" cy="26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Q:  ¿¿QUÉ "SUPER-IMPULSOR"??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80156" y="2939197"/>
              <a:ext cx="3543727" cy="267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Q:  ¿¿QUÉ "SUPER-IMPULSOR"??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60402" y="5739112"/>
            <a:ext cx="6561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Los factores que están IMPULSANDO el fenómeno …  </a:t>
            </a:r>
            <a:br>
              <a:rPr lang="es-ES" sz="2000" dirty="0"/>
            </a:br>
            <a:r>
              <a:rPr lang="es-ES" sz="2000" dirty="0"/>
              <a:t>            son los factores que PODRÍAN CAMBIAR el fenómeno.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0155D9-DD02-89FA-C590-181BB1A1E2EF}"/>
              </a:ext>
            </a:extLst>
          </p:cNvPr>
          <p:cNvSpPr txBox="1"/>
          <p:nvPr/>
        </p:nvSpPr>
        <p:spPr>
          <a:xfrm>
            <a:off x="5360887" y="3681361"/>
            <a:ext cx="354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Q:  ¿¿QUÉ "SUPER-IMPULSOR"??</a:t>
            </a:r>
          </a:p>
        </p:txBody>
      </p:sp>
    </p:spTree>
    <p:extLst>
      <p:ext uri="{BB962C8B-B14F-4D97-AF65-F5344CB8AC3E}">
        <p14:creationId xmlns:p14="http://schemas.microsoft.com/office/powerpoint/2010/main" val="163889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8FB03-B276-8875-A10A-B556564C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BCF706-934F-E3E2-12C7-5867DD4E32B2}"/>
              </a:ext>
            </a:extLst>
          </p:cNvPr>
          <p:cNvSpPr txBox="1"/>
          <p:nvPr/>
        </p:nvSpPr>
        <p:spPr>
          <a:xfrm>
            <a:off x="1066800" y="956769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Hablamos</a:t>
            </a:r>
            <a:r>
              <a:rPr lang="en-US" sz="2400" dirty="0"/>
              <a:t> de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55BFD-6FA3-DA73-05AD-9511570FF820}"/>
              </a:ext>
            </a:extLst>
          </p:cNvPr>
          <p:cNvSpPr txBox="1"/>
          <p:nvPr/>
        </p:nvSpPr>
        <p:spPr>
          <a:xfrm>
            <a:off x="1198069" y="3650277"/>
            <a:ext cx="4746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 </a:t>
            </a:r>
            <a:r>
              <a:rPr lang="en-US" sz="2000" dirty="0" err="1"/>
              <a:t>importancia</a:t>
            </a:r>
            <a:r>
              <a:rPr lang="en-US" sz="2000" dirty="0"/>
              <a:t> de “</a:t>
            </a:r>
            <a:r>
              <a:rPr lang="en-US" sz="2000" dirty="0" err="1"/>
              <a:t>controlar</a:t>
            </a:r>
            <a:r>
              <a:rPr lang="en-US" sz="2000" dirty="0"/>
              <a:t>” la </a:t>
            </a:r>
            <a:r>
              <a:rPr lang="en-US" sz="2000" dirty="0" err="1"/>
              <a:t>pregunta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76821-039B-0BE9-A9DF-D4F7B06D2BDE}"/>
              </a:ext>
            </a:extLst>
          </p:cNvPr>
          <p:cNvSpPr txBox="1"/>
          <p:nvPr/>
        </p:nvSpPr>
        <p:spPr>
          <a:xfrm>
            <a:off x="1226244" y="4389429"/>
            <a:ext cx="314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 </a:t>
            </a:r>
            <a:r>
              <a:rPr lang="en-US" sz="2000" dirty="0" err="1"/>
              <a:t>arte</a:t>
            </a:r>
            <a:r>
              <a:rPr lang="en-US" sz="2000" dirty="0"/>
              <a:t> del </a:t>
            </a:r>
            <a:r>
              <a:rPr lang="en-US" sz="2000" dirty="0" err="1"/>
              <a:t>oficio</a:t>
            </a:r>
            <a:r>
              <a:rPr lang="en-US" sz="2000" dirty="0"/>
              <a:t> (tradecraft)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E64A8-6450-7714-C0BE-E49CC3540A49}"/>
              </a:ext>
            </a:extLst>
          </p:cNvPr>
          <p:cNvSpPr txBox="1"/>
          <p:nvPr/>
        </p:nvSpPr>
        <p:spPr>
          <a:xfrm>
            <a:off x="1165412" y="1905000"/>
            <a:ext cx="4871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Ejemplos</a:t>
            </a:r>
            <a:r>
              <a:rPr lang="en-US" sz="2000" dirty="0"/>
              <a:t> del </a:t>
            </a:r>
            <a:r>
              <a:rPr lang="en-US" sz="2000" dirty="0" err="1"/>
              <a:t>uso</a:t>
            </a:r>
            <a:r>
              <a:rPr lang="en-US" sz="2000" dirty="0"/>
              <a:t> de </a:t>
            </a:r>
            <a:r>
              <a:rPr lang="en-US" sz="2000" dirty="0" err="1"/>
              <a:t>impulsores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s-ES" sz="2000" dirty="0"/>
              <a:t>análisis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A6D8D-1649-E819-FF14-C3940D81665A}"/>
              </a:ext>
            </a:extLst>
          </p:cNvPr>
          <p:cNvSpPr txBox="1"/>
          <p:nvPr/>
        </p:nvSpPr>
        <p:spPr>
          <a:xfrm>
            <a:off x="1169254" y="260334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 </a:t>
            </a:r>
            <a:r>
              <a:rPr lang="en-US" sz="2000" dirty="0" err="1"/>
              <a:t>importancia</a:t>
            </a:r>
            <a:r>
              <a:rPr lang="en-US" sz="2000" dirty="0"/>
              <a:t> de </a:t>
            </a:r>
            <a:r>
              <a:rPr lang="en-US" sz="2000" dirty="0" err="1"/>
              <a:t>entender</a:t>
            </a:r>
            <a:r>
              <a:rPr lang="en-US" sz="2000" dirty="0"/>
              <a:t> las </a:t>
            </a:r>
            <a:r>
              <a:rPr lang="en-US" sz="2000" dirty="0" err="1"/>
              <a:t>necesidades</a:t>
            </a:r>
            <a:r>
              <a:rPr lang="en-US" sz="2000" dirty="0"/>
              <a:t>,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intereses</a:t>
            </a:r>
            <a:r>
              <a:rPr lang="en-US" sz="2000" dirty="0"/>
              <a:t>, las </a:t>
            </a:r>
            <a:r>
              <a:rPr lang="en-US" sz="2000" dirty="0" err="1"/>
              <a:t>perspectivas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decisores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173EA-DD76-A3B7-A869-C5456F231FBF}"/>
              </a:ext>
            </a:extLst>
          </p:cNvPr>
          <p:cNvSpPr txBox="1"/>
          <p:nvPr/>
        </p:nvSpPr>
        <p:spPr>
          <a:xfrm>
            <a:off x="1222402" y="5117695"/>
            <a:ext cx="7197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 </a:t>
            </a:r>
            <a:r>
              <a:rPr lang="en-US" sz="2000" dirty="0" err="1"/>
              <a:t>planilla</a:t>
            </a:r>
            <a:r>
              <a:rPr lang="en-US" sz="2000" dirty="0"/>
              <a:t> </a:t>
            </a:r>
            <a:r>
              <a:rPr lang="en-US" sz="2000" dirty="0" err="1"/>
              <a:t>analítica</a:t>
            </a:r>
            <a:r>
              <a:rPr lang="en-US" sz="2000" dirty="0"/>
              <a:t> (analytic worksheet), que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facilita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proceso</a:t>
            </a:r>
            <a:endParaRPr lang="en-US" sz="20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9B25B2D-BDC5-D8C3-A878-499E4FC14A49}"/>
              </a:ext>
            </a:extLst>
          </p:cNvPr>
          <p:cNvSpPr/>
          <p:nvPr/>
        </p:nvSpPr>
        <p:spPr>
          <a:xfrm>
            <a:off x="6192647" y="5599432"/>
            <a:ext cx="2192341" cy="28336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7E003-5E3F-9A76-AF8E-AF38FD403C45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2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484DB-C412-4185-ACEC-B9F6E8039A77}"/>
              </a:ext>
            </a:extLst>
          </p:cNvPr>
          <p:cNvSpPr txBox="1"/>
          <p:nvPr/>
        </p:nvSpPr>
        <p:spPr>
          <a:xfrm>
            <a:off x="609600" y="381000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 usar la </a:t>
            </a:r>
            <a:r>
              <a:rPr lang="en-US" sz="2400" dirty="0" err="1"/>
              <a:t>planilla</a:t>
            </a:r>
            <a:r>
              <a:rPr lang="en-US" sz="2400" dirty="0"/>
              <a:t> …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0873F-BE5B-4E93-B8C8-1724D4121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0" y="881133"/>
            <a:ext cx="3850734" cy="5505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820E2D-552F-437A-8568-1E29E405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837376"/>
            <a:ext cx="3907648" cy="55496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71809F-90BE-4F4E-BF1D-F21581BB4FF9}"/>
              </a:ext>
            </a:extLst>
          </p:cNvPr>
          <p:cNvSpPr/>
          <p:nvPr/>
        </p:nvSpPr>
        <p:spPr>
          <a:xfrm>
            <a:off x="735523" y="6096000"/>
            <a:ext cx="1143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E92C3-A24D-4865-AD95-F35AAF337280}"/>
              </a:ext>
            </a:extLst>
          </p:cNvPr>
          <p:cNvSpPr txBox="1"/>
          <p:nvPr/>
        </p:nvSpPr>
        <p:spPr>
          <a:xfrm rot="5400000">
            <a:off x="3880366" y="5988694"/>
            <a:ext cx="381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CCDECF-82C9-C4BA-112B-0B505E31E744}"/>
              </a:ext>
            </a:extLst>
          </p:cNvPr>
          <p:cNvSpPr/>
          <p:nvPr/>
        </p:nvSpPr>
        <p:spPr>
          <a:xfrm>
            <a:off x="3739613" y="5976867"/>
            <a:ext cx="609600" cy="3925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09500-20CE-F01F-85B7-73767E3FA65D}"/>
              </a:ext>
            </a:extLst>
          </p:cNvPr>
          <p:cNvSpPr/>
          <p:nvPr/>
        </p:nvSpPr>
        <p:spPr>
          <a:xfrm>
            <a:off x="609600" y="1447800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D50C1A-D54A-3B9F-7B59-6039100B575C}"/>
              </a:ext>
            </a:extLst>
          </p:cNvPr>
          <p:cNvCxnSpPr/>
          <p:nvPr/>
        </p:nvCxnSpPr>
        <p:spPr>
          <a:xfrm>
            <a:off x="1219200" y="16002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3043D94-CF58-3E3C-7B97-05D2B1F7C5C7}"/>
              </a:ext>
            </a:extLst>
          </p:cNvPr>
          <p:cNvSpPr txBox="1"/>
          <p:nvPr/>
        </p:nvSpPr>
        <p:spPr>
          <a:xfrm>
            <a:off x="2464859" y="1388584"/>
            <a:ext cx="96372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Tesis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E43217-203D-85AA-DC6C-707AC257F355}"/>
              </a:ext>
            </a:extLst>
          </p:cNvPr>
          <p:cNvSpPr/>
          <p:nvPr/>
        </p:nvSpPr>
        <p:spPr>
          <a:xfrm>
            <a:off x="686661" y="1983859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A71946-834A-B469-39FE-87DE9F576C4B}"/>
              </a:ext>
            </a:extLst>
          </p:cNvPr>
          <p:cNvCxnSpPr/>
          <p:nvPr/>
        </p:nvCxnSpPr>
        <p:spPr>
          <a:xfrm>
            <a:off x="1296261" y="2136259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026374-CB97-7E86-0DA2-B901D54CCBC5}"/>
              </a:ext>
            </a:extLst>
          </p:cNvPr>
          <p:cNvSpPr txBox="1"/>
          <p:nvPr/>
        </p:nvSpPr>
        <p:spPr>
          <a:xfrm>
            <a:off x="2465719" y="1913389"/>
            <a:ext cx="172528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“El </a:t>
            </a:r>
            <a:r>
              <a:rPr lang="en-US" dirty="0" err="1">
                <a:solidFill>
                  <a:srgbClr val="FF0000"/>
                </a:solidFill>
              </a:rPr>
              <a:t>marco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hechos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96F77D-D710-7C92-F1BA-5F788D3C6237}"/>
              </a:ext>
            </a:extLst>
          </p:cNvPr>
          <p:cNvSpPr/>
          <p:nvPr/>
        </p:nvSpPr>
        <p:spPr>
          <a:xfrm>
            <a:off x="5045149" y="1898200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D530EE-674D-BC5B-082B-415EFCA1F7FB}"/>
              </a:ext>
            </a:extLst>
          </p:cNvPr>
          <p:cNvCxnSpPr/>
          <p:nvPr/>
        </p:nvCxnSpPr>
        <p:spPr>
          <a:xfrm>
            <a:off x="5654749" y="20506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D9E29B-2A92-A65A-F504-6C2079458822}"/>
              </a:ext>
            </a:extLst>
          </p:cNvPr>
          <p:cNvSpPr txBox="1"/>
          <p:nvPr/>
        </p:nvSpPr>
        <p:spPr>
          <a:xfrm>
            <a:off x="6900408" y="1838984"/>
            <a:ext cx="143981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Comodines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9C9E54-0811-1516-EA11-E8F28E33E161}"/>
              </a:ext>
            </a:extLst>
          </p:cNvPr>
          <p:cNvSpPr/>
          <p:nvPr/>
        </p:nvSpPr>
        <p:spPr>
          <a:xfrm>
            <a:off x="5029200" y="2712775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CD7A77-43F0-4F84-CA86-79A5C3CCE8C4}"/>
              </a:ext>
            </a:extLst>
          </p:cNvPr>
          <p:cNvCxnSpPr/>
          <p:nvPr/>
        </p:nvCxnSpPr>
        <p:spPr>
          <a:xfrm>
            <a:off x="5638800" y="2865175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EB8C339-AE14-E3EC-79C8-A3ECBF5FADDE}"/>
              </a:ext>
            </a:extLst>
          </p:cNvPr>
          <p:cNvSpPr txBox="1"/>
          <p:nvPr/>
        </p:nvSpPr>
        <p:spPr>
          <a:xfrm>
            <a:off x="6884459" y="2653559"/>
            <a:ext cx="148149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Implicaciones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7135C04-3221-228B-B9E9-4D22754E1BCF}"/>
              </a:ext>
            </a:extLst>
          </p:cNvPr>
          <p:cNvSpPr/>
          <p:nvPr/>
        </p:nvSpPr>
        <p:spPr>
          <a:xfrm>
            <a:off x="5029200" y="4267200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5F74C2-FB0B-B938-6FE5-0F7C73C1535F}"/>
              </a:ext>
            </a:extLst>
          </p:cNvPr>
          <p:cNvCxnSpPr/>
          <p:nvPr/>
        </p:nvCxnSpPr>
        <p:spPr>
          <a:xfrm>
            <a:off x="5638800" y="44196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3C80ABA-1760-95C0-001A-0DA6E70D65D1}"/>
              </a:ext>
            </a:extLst>
          </p:cNvPr>
          <p:cNvSpPr txBox="1"/>
          <p:nvPr/>
        </p:nvSpPr>
        <p:spPr>
          <a:xfrm>
            <a:off x="6884459" y="4207984"/>
            <a:ext cx="161775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Otros</a:t>
            </a:r>
            <a:r>
              <a:rPr lang="en-US" dirty="0">
                <a:solidFill>
                  <a:srgbClr val="FF0000"/>
                </a:solidFill>
              </a:rPr>
              <a:t> Puntos”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3F41CB-FF1E-AC84-95D8-29FBCFB568D4}"/>
              </a:ext>
            </a:extLst>
          </p:cNvPr>
          <p:cNvSpPr/>
          <p:nvPr/>
        </p:nvSpPr>
        <p:spPr>
          <a:xfrm>
            <a:off x="674906" y="2646621"/>
            <a:ext cx="849094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961855-AA60-1261-41FA-A92BD1D10FAE}"/>
              </a:ext>
            </a:extLst>
          </p:cNvPr>
          <p:cNvCxnSpPr>
            <a:cxnSpLocks/>
          </p:cNvCxnSpPr>
          <p:nvPr/>
        </p:nvCxnSpPr>
        <p:spPr>
          <a:xfrm>
            <a:off x="1524000" y="2799021"/>
            <a:ext cx="94085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1CC912A-D830-CB7A-B599-8ACDA6B1665E}"/>
              </a:ext>
            </a:extLst>
          </p:cNvPr>
          <p:cNvSpPr txBox="1"/>
          <p:nvPr/>
        </p:nvSpPr>
        <p:spPr>
          <a:xfrm>
            <a:off x="2530164" y="2587405"/>
            <a:ext cx="166083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Impulsores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>
                <a:solidFill>
                  <a:srgbClr val="FF0000"/>
                </a:solidFill>
              </a:rPr>
              <a:t>Tendencias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3CC51FA-AECA-B236-EEF7-16DB0CB00A09}"/>
              </a:ext>
            </a:extLst>
          </p:cNvPr>
          <p:cNvSpPr/>
          <p:nvPr/>
        </p:nvSpPr>
        <p:spPr>
          <a:xfrm>
            <a:off x="686661" y="4852727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11C674-0144-981E-D443-A1ACC0BCD5C3}"/>
              </a:ext>
            </a:extLst>
          </p:cNvPr>
          <p:cNvCxnSpPr/>
          <p:nvPr/>
        </p:nvCxnSpPr>
        <p:spPr>
          <a:xfrm>
            <a:off x="1296261" y="5005127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EC8BFD-73AF-848C-027B-3D69713C3203}"/>
              </a:ext>
            </a:extLst>
          </p:cNvPr>
          <p:cNvSpPr txBox="1"/>
          <p:nvPr/>
        </p:nvSpPr>
        <p:spPr>
          <a:xfrm>
            <a:off x="2541920" y="4793511"/>
            <a:ext cx="120257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Escenarios</a:t>
            </a:r>
            <a:endParaRPr lang="en-US" dirty="0">
              <a:solidFill>
                <a:srgbClr val="FF0000"/>
              </a:solidFill>
            </a:endParaRPr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BB3D81AE-6B01-2F18-D50E-A0242112A0FA}"/>
              </a:ext>
            </a:extLst>
          </p:cNvPr>
          <p:cNvSpPr txBox="1"/>
          <p:nvPr/>
        </p:nvSpPr>
        <p:spPr>
          <a:xfrm>
            <a:off x="3771948" y="1414684"/>
            <a:ext cx="5087290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274320" tIns="274320" rIns="274320" bIns="274320" rtlCol="0">
            <a:spAutoFit/>
          </a:bodyPr>
          <a:lstStyle/>
          <a:p>
            <a:r>
              <a:rPr lang="es-ES" dirty="0"/>
              <a:t>¿Más/menos fuerte/importante como impulsor?</a:t>
            </a:r>
          </a:p>
          <a:p>
            <a:r>
              <a:rPr lang="es-ES" dirty="0"/>
              <a:t>¿Más/menos influencia negativa/positiva?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7" grpId="0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quilibregaia.files.wordpress.com/2011/02/conte-sufc3ad0001-copi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96" y="1555483"/>
            <a:ext cx="6688808" cy="42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023A-7ED7-4443-885E-1708AAB73DB5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85900" y="1085850"/>
            <a:ext cx="62293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100" i="1" dirty="0"/>
              <a:t>Cuento indio: Los ciegos y el elefante</a:t>
            </a:r>
            <a:endParaRPr lang="en-US" sz="21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FCC8D-8D47-4467-B55D-15C197FDA2F2}"/>
              </a:ext>
            </a:extLst>
          </p:cNvPr>
          <p:cNvSpPr txBox="1"/>
          <p:nvPr/>
        </p:nvSpPr>
        <p:spPr>
          <a:xfrm>
            <a:off x="4878072" y="5041455"/>
            <a:ext cx="3733714" cy="1569660"/>
          </a:xfrm>
          <a:prstGeom prst="rect">
            <a:avLst/>
          </a:prstGeom>
          <a:solidFill>
            <a:srgbClr val="DEEAF6"/>
          </a:solidFill>
          <a:ln>
            <a:solidFill>
              <a:schemeClr val="bg1"/>
            </a:solidFill>
          </a:ln>
        </p:spPr>
        <p:txBody>
          <a:bodyPr wrap="none" lIns="205740" tIns="137160" rIns="205740" bIns="137160" rtlCol="0">
            <a:spAutoFit/>
          </a:bodyPr>
          <a:lstStyle/>
          <a:p>
            <a:r>
              <a:rPr lang="es-ES" sz="2100" dirty="0">
                <a:solidFill>
                  <a:schemeClr val="bg1"/>
                </a:solidFill>
              </a:rPr>
              <a:t>Todos tienen razón … y</a:t>
            </a:r>
          </a:p>
          <a:p>
            <a:r>
              <a:rPr lang="es-ES" sz="2100" dirty="0">
                <a:solidFill>
                  <a:schemeClr val="bg1"/>
                </a:solidFill>
              </a:rPr>
              <a:t>       Todos están equivocados.</a:t>
            </a:r>
            <a:br>
              <a:rPr lang="es-ES" sz="2100" dirty="0">
                <a:solidFill>
                  <a:schemeClr val="bg1"/>
                </a:solidFill>
              </a:rPr>
            </a:br>
            <a:endParaRPr lang="es-ES" sz="2100" dirty="0">
              <a:solidFill>
                <a:schemeClr val="bg1"/>
              </a:solidFill>
            </a:endParaRPr>
          </a:p>
          <a:p>
            <a:r>
              <a:rPr lang="es-ES" sz="2100" dirty="0">
                <a:solidFill>
                  <a:schemeClr val="bg1"/>
                </a:solidFill>
              </a:rPr>
              <a:t>Que no ayuda a los decisores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35E51-9EED-3DF5-0275-853343DF7B12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593348"/>
          <a:ext cx="7735035" cy="5538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7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Structure of a Simple-form Analytic Article</a:t>
                      </a:r>
                    </a:p>
                    <a:p>
                      <a:pPr algn="ctr"/>
                      <a:r>
                        <a:rPr lang="en-US" sz="1400" i="1" dirty="0"/>
                        <a:t>Main, Basic</a:t>
                      </a:r>
                      <a:r>
                        <a:rPr lang="en-US" sz="1400" i="1" baseline="0" dirty="0"/>
                        <a:t> Elements to Satisfy Your Audience’s Needs</a:t>
                      </a:r>
                      <a:endParaRPr lang="en-US" sz="14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     Reader’s 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Structural</a:t>
                      </a:r>
                      <a:r>
                        <a:rPr lang="en-US" sz="2000" baseline="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Element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Clear, meaningful</a:t>
                      </a:r>
                      <a:r>
                        <a:rPr lang="en-US" sz="2000" baseline="0" dirty="0"/>
                        <a:t> summary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Thesis – BLUF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One</a:t>
                      </a:r>
                      <a:r>
                        <a:rPr lang="en-US" sz="1600" baseline="0" dirty="0"/>
                        <a:t> sentence or short paragraph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Enough</a:t>
                      </a:r>
                      <a:r>
                        <a:rPr lang="en-US" sz="2000" baseline="0" dirty="0"/>
                        <a:t> facts to understand phenomenon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Factual snapshot, validation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Perhaps one</a:t>
                      </a:r>
                      <a:r>
                        <a:rPr lang="en-US" sz="1600" baseline="0" dirty="0"/>
                        <a:t> quarter of paper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Grasp</a:t>
                      </a:r>
                      <a:r>
                        <a:rPr lang="en-US" sz="2000" baseline="0" dirty="0"/>
                        <a:t> of w</a:t>
                      </a:r>
                      <a:r>
                        <a:rPr lang="en-US" sz="2000" dirty="0"/>
                        <a:t>hy</a:t>
                      </a:r>
                      <a:r>
                        <a:rPr lang="en-US" sz="2000" baseline="0" dirty="0"/>
                        <a:t> and how it’s happening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Drivers and trends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Perhaps</a:t>
                      </a:r>
                      <a:r>
                        <a:rPr lang="en-US" sz="1600" baseline="0" dirty="0"/>
                        <a:t> one half</a:t>
                      </a:r>
                      <a:br>
                        <a:rPr lang="en-US" sz="1600" baseline="0" dirty="0"/>
                      </a:br>
                      <a:r>
                        <a:rPr lang="en-US" sz="1600" baseline="0" dirty="0"/>
                        <a:t>of paper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Idea</a:t>
                      </a:r>
                      <a:r>
                        <a:rPr lang="en-US" sz="2000" baseline="0" dirty="0"/>
                        <a:t> of w</a:t>
                      </a:r>
                      <a:r>
                        <a:rPr lang="en-US" sz="2000" dirty="0"/>
                        <a:t>hat will happen and what else could happen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Scenarios,</a:t>
                      </a:r>
                      <a:r>
                        <a:rPr lang="en-US" sz="2000" baseline="0" dirty="0"/>
                        <a:t> Alternatives, and “Wild Cards”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Perhaps one quarter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Why it’s important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Implications</a:t>
                      </a:r>
                      <a:br>
                        <a:rPr lang="en-US" sz="2000" dirty="0"/>
                      </a:br>
                      <a:endParaRPr lang="en-US" sz="2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3326422" y="2276390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332283" y="3171840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320561" y="3998428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308838" y="4793735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285390" y="5562600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248400" y="4648200"/>
            <a:ext cx="304800" cy="1045591"/>
          </a:xfrm>
          <a:prstGeom prst="rightBrace">
            <a:avLst>
              <a:gd name="adj1" fmla="val 8333"/>
              <a:gd name="adj2" fmla="val 5089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E722EB-4A15-40E0-98B7-2989EBEFE1D2}"/>
              </a:ext>
            </a:extLst>
          </p:cNvPr>
          <p:cNvSpPr/>
          <p:nvPr/>
        </p:nvSpPr>
        <p:spPr>
          <a:xfrm>
            <a:off x="7543800" y="6260479"/>
            <a:ext cx="1219200" cy="332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dirty="0" err="1"/>
              <a:t>handout</a:t>
            </a:r>
            <a:r>
              <a:rPr lang="es-ES" sz="1600" dirty="0"/>
              <a:t> E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94985-E11E-4171-9237-DE0D37E1D8F4}"/>
              </a:ext>
            </a:extLst>
          </p:cNvPr>
          <p:cNvSpPr/>
          <p:nvPr/>
        </p:nvSpPr>
        <p:spPr>
          <a:xfrm rot="19698351">
            <a:off x="-1024748" y="588997"/>
            <a:ext cx="4112377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REPASO</a:t>
            </a:r>
          </a:p>
        </p:txBody>
      </p:sp>
    </p:spTree>
    <p:extLst>
      <p:ext uri="{BB962C8B-B14F-4D97-AF65-F5344CB8AC3E}">
        <p14:creationId xmlns:p14="http://schemas.microsoft.com/office/powerpoint/2010/main" val="4154853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34129"/>
              </p:ext>
            </p:extLst>
          </p:nvPr>
        </p:nvGraphicFramePr>
        <p:xfrm>
          <a:off x="232931" y="678879"/>
          <a:ext cx="8596762" cy="5421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257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noProof="0" dirty="0"/>
                        <a:t>Estructura de un Informe Analítico Simple</a:t>
                      </a:r>
                    </a:p>
                    <a:p>
                      <a:pPr algn="ctr"/>
                      <a:r>
                        <a:rPr lang="es-ES" sz="1200" i="1" noProof="0" dirty="0"/>
                        <a:t>Elementos básicos para satisfacer las necesidades de tu audiencia</a:t>
                      </a:r>
                    </a:p>
                  </a:txBody>
                  <a:tcPr marB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65">
                <a:tc gridSpan="2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     </a:t>
                      </a:r>
                      <a:r>
                        <a:rPr lang="en-US" sz="20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Necesidad</a:t>
                      </a: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del lector</a:t>
                      </a:r>
                      <a:endParaRPr lang="en-US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Elemento</a:t>
                      </a: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Estructural</a:t>
                      </a:r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65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Resumen</a:t>
                      </a:r>
                      <a:r>
                        <a:rPr lang="en-US" sz="1800" dirty="0"/>
                        <a:t> claro, </a:t>
                      </a:r>
                      <a:r>
                        <a:rPr lang="en-US" sz="1800" dirty="0" err="1"/>
                        <a:t>conciso</a:t>
                      </a:r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Tesis</a:t>
                      </a:r>
                      <a:r>
                        <a:rPr lang="en-US" sz="1800" dirty="0"/>
                        <a:t> – “</a:t>
                      </a:r>
                      <a:r>
                        <a:rPr lang="en-US" sz="1800" dirty="0" err="1"/>
                        <a:t>Conclusión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arriba</a:t>
                      </a:r>
                      <a:r>
                        <a:rPr lang="en-US" sz="1800" dirty="0"/>
                        <a:t>” </a:t>
                      </a:r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1-2 </a:t>
                      </a:r>
                      <a:r>
                        <a:rPr lang="en-US" sz="1800" dirty="0" err="1"/>
                        <a:t>frases</a:t>
                      </a:r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0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Hechos</a:t>
                      </a:r>
                      <a:r>
                        <a:rPr lang="en-US" sz="1800" dirty="0"/>
                        <a:t>/</a:t>
                      </a:r>
                      <a:r>
                        <a:rPr lang="en-US" sz="1800" dirty="0" err="1"/>
                        <a:t>datos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suficientes</a:t>
                      </a:r>
                      <a:r>
                        <a:rPr lang="en-US" sz="1800" dirty="0"/>
                        <a:t> para </a:t>
                      </a:r>
                      <a:r>
                        <a:rPr lang="en-US" sz="1800" dirty="0" err="1"/>
                        <a:t>entrar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tema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Qué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quién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cuándo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dónde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cuánto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Quizás</a:t>
                      </a:r>
                      <a:r>
                        <a:rPr lang="en-US" sz="1800" dirty="0"/>
                        <a:t> la </a:t>
                      </a:r>
                      <a:r>
                        <a:rPr lang="en-US" sz="1800" dirty="0" err="1"/>
                        <a:t>cuarta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parte</a:t>
                      </a:r>
                      <a:r>
                        <a:rPr lang="en-US" sz="1800" dirty="0"/>
                        <a:t> del </a:t>
                      </a:r>
                      <a:r>
                        <a:rPr lang="en-US" sz="1800" dirty="0" err="1"/>
                        <a:t>producto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0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El por </a:t>
                      </a:r>
                      <a:r>
                        <a:rPr lang="en-US" sz="1800" dirty="0" err="1"/>
                        <a:t>qué</a:t>
                      </a:r>
                      <a:r>
                        <a:rPr lang="en-US" sz="1800" dirty="0"/>
                        <a:t> y </a:t>
                      </a:r>
                      <a:r>
                        <a:rPr lang="en-US" sz="1800" dirty="0" err="1"/>
                        <a:t>cómo</a:t>
                      </a:r>
                      <a:r>
                        <a:rPr lang="en-US" sz="1800" dirty="0"/>
                        <a:t> del </a:t>
                      </a:r>
                      <a:r>
                        <a:rPr lang="en-US" sz="1800" dirty="0" err="1"/>
                        <a:t>asunto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Impulsores</a:t>
                      </a:r>
                      <a:r>
                        <a:rPr lang="en-US" sz="1800" dirty="0"/>
                        <a:t> y </a:t>
                      </a:r>
                      <a:r>
                        <a:rPr lang="en-US" sz="1800" dirty="0" err="1"/>
                        <a:t>tendencias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Quizás</a:t>
                      </a:r>
                      <a:r>
                        <a:rPr lang="en-US" sz="1800" dirty="0"/>
                        <a:t> la </a:t>
                      </a:r>
                      <a:r>
                        <a:rPr lang="en-US" sz="1800" dirty="0" err="1"/>
                        <a:t>mitad</a:t>
                      </a:r>
                      <a:r>
                        <a:rPr lang="en-US" sz="1800" dirty="0"/>
                        <a:t> del </a:t>
                      </a:r>
                      <a:r>
                        <a:rPr lang="en-US" sz="1800" dirty="0" err="1"/>
                        <a:t>informe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2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Idea de a </a:t>
                      </a:r>
                      <a:r>
                        <a:rPr lang="en-US" sz="1800" dirty="0" err="1"/>
                        <a:t>dónde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asunto</a:t>
                      </a:r>
                      <a:r>
                        <a:rPr lang="en-US" sz="1800" dirty="0"/>
                        <a:t>, con </a:t>
                      </a:r>
                      <a:r>
                        <a:rPr lang="en-US" sz="1800" dirty="0" err="1"/>
                        <a:t>qué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variaciones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Escenarios</a:t>
                      </a:r>
                      <a:r>
                        <a:rPr lang="en-US" sz="1800" dirty="0"/>
                        <a:t>,</a:t>
                      </a:r>
                      <a:r>
                        <a:rPr lang="en-US" sz="1800" baseline="0" dirty="0"/>
                        <a:t> Alternativos, y “</a:t>
                      </a:r>
                      <a:r>
                        <a:rPr lang="en-US" sz="1800" baseline="0" dirty="0" err="1"/>
                        <a:t>Comodines</a:t>
                      </a:r>
                      <a:r>
                        <a:rPr lang="en-US" sz="1800" baseline="0" dirty="0"/>
                        <a:t>””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 err="1"/>
                        <a:t>Quizás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otra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cuarta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parte</a:t>
                      </a:r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365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Por </a:t>
                      </a:r>
                      <a:r>
                        <a:rPr lang="en-US" sz="1800" dirty="0" err="1"/>
                        <a:t>qué</a:t>
                      </a:r>
                      <a:r>
                        <a:rPr lang="en-US" sz="1800" dirty="0"/>
                        <a:t> es </a:t>
                      </a:r>
                      <a:r>
                        <a:rPr lang="en-US" sz="1800" dirty="0" err="1"/>
                        <a:t>importante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Implicaciones</a:t>
                      </a:r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3066846" y="2363327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244531" y="2955535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226970" y="3909859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240736" y="4731577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194065" y="5685901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591300" y="4628535"/>
            <a:ext cx="228600" cy="1242152"/>
          </a:xfrm>
          <a:prstGeom prst="rightBrace">
            <a:avLst>
              <a:gd name="adj1" fmla="val 8333"/>
              <a:gd name="adj2" fmla="val 5089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E68A2ABF-CDB6-4608-A762-DFADDB3156A8}"/>
              </a:ext>
            </a:extLst>
          </p:cNvPr>
          <p:cNvSpPr/>
          <p:nvPr/>
        </p:nvSpPr>
        <p:spPr>
          <a:xfrm>
            <a:off x="314307" y="2289956"/>
            <a:ext cx="8472747" cy="322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4910FF-4393-4AC5-868D-521A622CEEDE}"/>
              </a:ext>
            </a:extLst>
          </p:cNvPr>
          <p:cNvSpPr/>
          <p:nvPr/>
        </p:nvSpPr>
        <p:spPr>
          <a:xfrm>
            <a:off x="7543800" y="6179121"/>
            <a:ext cx="1056716" cy="45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dirty="0" err="1"/>
              <a:t>Handout</a:t>
            </a:r>
            <a:r>
              <a:rPr lang="es-ES" sz="1400" dirty="0"/>
              <a:t> E</a:t>
            </a:r>
            <a:endParaRPr lang="en-US" sz="2000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722A7942-52AF-0CEE-F1F7-7D8E7FFAB3BF}"/>
              </a:ext>
            </a:extLst>
          </p:cNvPr>
          <p:cNvSpPr/>
          <p:nvPr/>
        </p:nvSpPr>
        <p:spPr>
          <a:xfrm>
            <a:off x="290251" y="5685901"/>
            <a:ext cx="5272349" cy="322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FF548B-10A9-1E33-B652-A2AFACD87146}"/>
              </a:ext>
            </a:extLst>
          </p:cNvPr>
          <p:cNvSpPr/>
          <p:nvPr/>
        </p:nvSpPr>
        <p:spPr>
          <a:xfrm>
            <a:off x="314307" y="4628535"/>
            <a:ext cx="6162693" cy="866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7CC8469-D502-0A6B-F58E-08213E442448}"/>
              </a:ext>
            </a:extLst>
          </p:cNvPr>
          <p:cNvSpPr/>
          <p:nvPr/>
        </p:nvSpPr>
        <p:spPr>
          <a:xfrm>
            <a:off x="329547" y="3714393"/>
            <a:ext cx="8433451" cy="723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DBE6634-0BC2-73A0-286F-66EA8C7F4ADA}"/>
              </a:ext>
            </a:extLst>
          </p:cNvPr>
          <p:cNvSpPr/>
          <p:nvPr/>
        </p:nvSpPr>
        <p:spPr>
          <a:xfrm>
            <a:off x="290251" y="2720968"/>
            <a:ext cx="8433451" cy="8383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40FF50-4199-6652-7DA6-21C7E2998152}"/>
              </a:ext>
            </a:extLst>
          </p:cNvPr>
          <p:cNvSpPr/>
          <p:nvPr/>
        </p:nvSpPr>
        <p:spPr>
          <a:xfrm>
            <a:off x="6516296" y="4568044"/>
            <a:ext cx="2246702" cy="1439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75C28-421D-9B03-3666-B23C632E2616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3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2931" y="678879"/>
          <a:ext cx="8596762" cy="5421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257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noProof="0" dirty="0"/>
                        <a:t>Estructura de un Informe Analítico Simple</a:t>
                      </a:r>
                    </a:p>
                    <a:p>
                      <a:pPr algn="ctr"/>
                      <a:r>
                        <a:rPr lang="es-ES" sz="1200" i="1" noProof="0" dirty="0"/>
                        <a:t>Elementos básicos para satisfacer las necesidades de tu audiencia</a:t>
                      </a:r>
                    </a:p>
                  </a:txBody>
                  <a:tcPr marB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65">
                <a:tc gridSpan="2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     </a:t>
                      </a:r>
                      <a:r>
                        <a:rPr lang="en-US" sz="20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Necesidad</a:t>
                      </a: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del lector</a:t>
                      </a:r>
                      <a:endParaRPr lang="en-US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Elemento</a:t>
                      </a: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tx1"/>
                            </a:solidFill>
                          </a:ln>
                        </a:rPr>
                        <a:t>Estructural</a:t>
                      </a:r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65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Resumen</a:t>
                      </a:r>
                      <a:r>
                        <a:rPr lang="en-US" sz="1800" dirty="0"/>
                        <a:t> claro, </a:t>
                      </a:r>
                      <a:r>
                        <a:rPr lang="en-US" sz="1800" dirty="0" err="1"/>
                        <a:t>conciso</a:t>
                      </a:r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Tésis</a:t>
                      </a:r>
                      <a:r>
                        <a:rPr lang="en-US" sz="1800" dirty="0"/>
                        <a:t> – “</a:t>
                      </a:r>
                      <a:r>
                        <a:rPr lang="en-US" sz="1800" dirty="0" err="1"/>
                        <a:t>Conclusión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arriba</a:t>
                      </a:r>
                      <a:r>
                        <a:rPr lang="en-US" sz="1800" dirty="0"/>
                        <a:t>” </a:t>
                      </a:r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1-2 </a:t>
                      </a:r>
                      <a:r>
                        <a:rPr lang="en-US" sz="1800" dirty="0" err="1"/>
                        <a:t>frases</a:t>
                      </a:r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0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err="1"/>
                        <a:t>Hechos</a:t>
                      </a:r>
                      <a:r>
                        <a:rPr lang="en-US" sz="1800" dirty="0"/>
                        <a:t>/</a:t>
                      </a:r>
                      <a:r>
                        <a:rPr lang="en-US" sz="1800" dirty="0" err="1"/>
                        <a:t>datos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suficientes</a:t>
                      </a:r>
                      <a:r>
                        <a:rPr lang="en-US" sz="1800" dirty="0"/>
                        <a:t> para </a:t>
                      </a:r>
                      <a:r>
                        <a:rPr lang="en-US" sz="1800" dirty="0" err="1"/>
                        <a:t>entrar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tema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Qué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quién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cuándo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dónde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cuánto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Quizás</a:t>
                      </a:r>
                      <a:r>
                        <a:rPr lang="en-US" sz="1800" dirty="0"/>
                        <a:t> la </a:t>
                      </a:r>
                      <a:r>
                        <a:rPr lang="en-US" sz="1800" dirty="0" err="1"/>
                        <a:t>cuarta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parte</a:t>
                      </a:r>
                      <a:r>
                        <a:rPr lang="en-US" sz="1800" dirty="0"/>
                        <a:t> del </a:t>
                      </a:r>
                      <a:r>
                        <a:rPr lang="en-US" sz="1800" dirty="0" err="1"/>
                        <a:t>producto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0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El por </a:t>
                      </a:r>
                      <a:r>
                        <a:rPr lang="en-US" sz="1800" dirty="0" err="1"/>
                        <a:t>qué</a:t>
                      </a:r>
                      <a:r>
                        <a:rPr lang="en-US" sz="1800" dirty="0"/>
                        <a:t> y </a:t>
                      </a:r>
                      <a:r>
                        <a:rPr lang="en-US" sz="1800" dirty="0" err="1"/>
                        <a:t>cómo</a:t>
                      </a:r>
                      <a:r>
                        <a:rPr lang="en-US" sz="1800" dirty="0"/>
                        <a:t> del </a:t>
                      </a:r>
                      <a:r>
                        <a:rPr lang="en-US" sz="1800" dirty="0" err="1"/>
                        <a:t>asunto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Impulsores</a:t>
                      </a:r>
                      <a:r>
                        <a:rPr lang="en-US" sz="1800" dirty="0"/>
                        <a:t> y </a:t>
                      </a:r>
                      <a:r>
                        <a:rPr lang="en-US" sz="1800" dirty="0" err="1"/>
                        <a:t>tendencias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Quizás</a:t>
                      </a:r>
                      <a:r>
                        <a:rPr lang="en-US" sz="1800" dirty="0"/>
                        <a:t> la </a:t>
                      </a:r>
                      <a:r>
                        <a:rPr lang="en-US" sz="1800" dirty="0" err="1"/>
                        <a:t>mitad</a:t>
                      </a:r>
                      <a:r>
                        <a:rPr lang="en-US" sz="1800" dirty="0"/>
                        <a:t> del </a:t>
                      </a:r>
                      <a:r>
                        <a:rPr lang="en-US" sz="1800" dirty="0" err="1"/>
                        <a:t>informe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2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Idea de a </a:t>
                      </a:r>
                      <a:r>
                        <a:rPr lang="en-US" sz="1800" dirty="0" err="1"/>
                        <a:t>dónde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asunto</a:t>
                      </a:r>
                      <a:r>
                        <a:rPr lang="en-US" sz="1800" dirty="0"/>
                        <a:t>, con </a:t>
                      </a:r>
                      <a:r>
                        <a:rPr lang="en-US" sz="1800" dirty="0" err="1"/>
                        <a:t>qué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variaciones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Escenarios</a:t>
                      </a:r>
                      <a:r>
                        <a:rPr lang="en-US" sz="1800" dirty="0"/>
                        <a:t>,</a:t>
                      </a:r>
                      <a:r>
                        <a:rPr lang="en-US" sz="1800" baseline="0" dirty="0"/>
                        <a:t> Alternativos, y “</a:t>
                      </a:r>
                      <a:r>
                        <a:rPr lang="en-US" sz="1800" baseline="0" dirty="0" err="1"/>
                        <a:t>Comodines</a:t>
                      </a:r>
                      <a:r>
                        <a:rPr lang="en-US" sz="1800" baseline="0" dirty="0"/>
                        <a:t>””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 err="1"/>
                        <a:t>Quizás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otra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cuarta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parte</a:t>
                      </a:r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365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Por </a:t>
                      </a:r>
                      <a:r>
                        <a:rPr lang="en-US" sz="1800" dirty="0" err="1"/>
                        <a:t>qué</a:t>
                      </a:r>
                      <a:r>
                        <a:rPr lang="en-US" sz="1800" dirty="0"/>
                        <a:t> es </a:t>
                      </a:r>
                      <a:r>
                        <a:rPr lang="en-US" sz="1800" dirty="0" err="1"/>
                        <a:t>importante</a:t>
                      </a:r>
                      <a:endParaRPr lang="en-US" sz="1800" dirty="0"/>
                    </a:p>
                  </a:txBody>
                  <a:tcPr marB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Implicaciones</a:t>
                      </a:r>
                      <a:endParaRPr lang="en-US" sz="1800" dirty="0"/>
                    </a:p>
                  </a:txBody>
                  <a:tcPr marB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3066846" y="2363327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244531" y="2955535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226970" y="3909859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240736" y="4731577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194065" y="5685901"/>
            <a:ext cx="228600" cy="131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591300" y="4628535"/>
            <a:ext cx="228600" cy="1242152"/>
          </a:xfrm>
          <a:prstGeom prst="rightBrace">
            <a:avLst>
              <a:gd name="adj1" fmla="val 8333"/>
              <a:gd name="adj2" fmla="val 5089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E4910FF-4393-4AC5-868D-521A622CEEDE}"/>
              </a:ext>
            </a:extLst>
          </p:cNvPr>
          <p:cNvSpPr/>
          <p:nvPr/>
        </p:nvSpPr>
        <p:spPr>
          <a:xfrm>
            <a:off x="7543800" y="6179121"/>
            <a:ext cx="1056716" cy="45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dirty="0" err="1"/>
              <a:t>Handout</a:t>
            </a:r>
            <a:r>
              <a:rPr lang="es-ES" sz="1400" dirty="0"/>
              <a:t> 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856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418312"/>
            <a:ext cx="6096000" cy="609600"/>
          </a:xfrm>
        </p:spPr>
        <p:txBody>
          <a:bodyPr>
            <a:noAutofit/>
          </a:bodyPr>
          <a:lstStyle/>
          <a:p>
            <a:pPr algn="l"/>
            <a:r>
              <a:rPr lang="es-ES" sz="2800" kern="0" spc="0" dirty="0"/>
              <a:t>Empezamos la construcción del </a:t>
            </a:r>
            <a:r>
              <a:rPr lang="en-US" sz="2800" kern="0" spc="0" dirty="0" err="1"/>
              <a:t>producto</a:t>
            </a:r>
            <a:endParaRPr lang="en-US" i="1" kern="0" spc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831235"/>
            <a:ext cx="6934200" cy="3240887"/>
          </a:xfr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s-ES" sz="2400" dirty="0">
                <a:solidFill>
                  <a:schemeClr val="tx1"/>
                </a:solidFill>
              </a:rPr>
              <a:t>Seguir el modelo de impulsores 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s-ES" sz="2400" dirty="0">
                <a:solidFill>
                  <a:schemeClr val="tx1"/>
                </a:solidFill>
              </a:rPr>
              <a:t>Construir el análisis sobre esa base:</a:t>
            </a:r>
          </a:p>
          <a:p>
            <a:pPr marL="9144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Escenario principal</a:t>
            </a:r>
          </a:p>
          <a:p>
            <a:pPr marL="9144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Escenarios alternativos</a:t>
            </a:r>
          </a:p>
          <a:p>
            <a:pPr marL="9144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Implicaciones/consecuencias</a:t>
            </a:r>
          </a:p>
          <a:p>
            <a:pPr marL="9144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“Comodines”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042017">
            <a:off x="487323" y="1456828"/>
            <a:ext cx="109235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731520" tIns="457200" rIns="731520" bIns="457200" rtlCol="0" anchor="ctr" anchorCtr="1">
            <a:noAutofit/>
          </a:bodyPr>
          <a:lstStyle/>
          <a:p>
            <a:r>
              <a:rPr lang="es-ES" sz="2400" dirty="0"/>
              <a:t>HOY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3E3A27-5226-47C2-9AFF-338CDCCF895E}"/>
              </a:ext>
            </a:extLst>
          </p:cNvPr>
          <p:cNvGrpSpPr/>
          <p:nvPr/>
        </p:nvGrpSpPr>
        <p:grpSpPr>
          <a:xfrm>
            <a:off x="6248400" y="3048000"/>
            <a:ext cx="2806588" cy="2024122"/>
            <a:chOff x="6248400" y="3403600"/>
            <a:chExt cx="2806588" cy="1668522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900DD03-5A84-425F-B5C8-63ACE348687E}"/>
                </a:ext>
              </a:extLst>
            </p:cNvPr>
            <p:cNvSpPr/>
            <p:nvPr/>
          </p:nvSpPr>
          <p:spPr>
            <a:xfrm>
              <a:off x="6248400" y="3403600"/>
              <a:ext cx="533400" cy="166852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44100F-78B5-4C60-9E2A-F79E8173F107}"/>
                </a:ext>
              </a:extLst>
            </p:cNvPr>
            <p:cNvSpPr txBox="1"/>
            <p:nvPr/>
          </p:nvSpPr>
          <p:spPr>
            <a:xfrm>
              <a:off x="6880995" y="4007028"/>
              <a:ext cx="2173993" cy="989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dirty="0"/>
                <a:t>Tormenta de</a:t>
              </a:r>
              <a:br>
                <a:rPr lang="es-ES" sz="2400" dirty="0"/>
              </a:br>
              <a:r>
                <a:rPr lang="es-ES" sz="2400" dirty="0"/>
                <a:t>ideas</a:t>
              </a:r>
              <a:br>
                <a:rPr lang="es-ES" sz="2400" dirty="0"/>
              </a:br>
              <a:r>
                <a:rPr lang="es-ES" sz="2400" dirty="0"/>
                <a:t>(</a:t>
              </a:r>
              <a:r>
                <a:rPr lang="es-ES" sz="2400" dirty="0" err="1"/>
                <a:t>brainstorming</a:t>
              </a:r>
              <a:r>
                <a:rPr lang="es-ES" sz="2400" dirty="0"/>
                <a:t>)</a:t>
              </a:r>
              <a:endParaRPr lang="en-US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30DA26C-9C66-E10C-88BE-8E437F895F29}"/>
              </a:ext>
            </a:extLst>
          </p:cNvPr>
          <p:cNvSpPr txBox="1"/>
          <p:nvPr/>
        </p:nvSpPr>
        <p:spPr>
          <a:xfrm>
            <a:off x="4343400" y="5943600"/>
            <a:ext cx="2961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¿Alguna pregunta?</a:t>
            </a:r>
          </a:p>
        </p:txBody>
      </p:sp>
    </p:spTree>
    <p:extLst>
      <p:ext uri="{BB962C8B-B14F-4D97-AF65-F5344CB8AC3E}">
        <p14:creationId xmlns:p14="http://schemas.microsoft.com/office/powerpoint/2010/main" val="394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559968"/>
            <a:ext cx="1604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LOS TEMAS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3912" y="1447800"/>
            <a:ext cx="77161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 es el impacto de la guerra en Ucrania para la UE y Rusia?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¿Cómo será Afganistán en uno, dos y cinco años?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¿Qué importancia tienen las políticas de Washington para la UE?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¿Cuán serio es el terrorismo internacional?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importancia</a:t>
            </a:r>
            <a:r>
              <a:rPr lang="en-US" sz="2000" dirty="0"/>
              <a:t> </a:t>
            </a:r>
            <a:r>
              <a:rPr lang="en-US" sz="2000" dirty="0" err="1"/>
              <a:t>tienen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problemas</a:t>
            </a:r>
            <a:r>
              <a:rPr lang="en-US" sz="2000" dirty="0"/>
              <a:t> que </a:t>
            </a:r>
            <a:r>
              <a:rPr lang="en-US" sz="2000" dirty="0" err="1"/>
              <a:t>enfrenta</a:t>
            </a:r>
            <a:r>
              <a:rPr lang="en-US" sz="2000" dirty="0"/>
              <a:t> la </a:t>
            </a:r>
            <a:r>
              <a:rPr lang="en-US" sz="2000" dirty="0" err="1"/>
              <a:t>democracia</a:t>
            </a:r>
            <a:r>
              <a:rPr lang="en-US" sz="2000" dirty="0"/>
              <a:t> liberal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mundo</a:t>
            </a:r>
            <a:r>
              <a:rPr lang="en-US" sz="2000" dirty="0"/>
              <a:t> hoy?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 es la estrategia política-económica de China en el mundo?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¿Cuáles son las intenciones a largo plazo de Rusia y/o Putin?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¿Cómo resolverá Europa su problema demográfico?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¿A dónde va el calentamiento ambiental?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s-E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9667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Ejercicio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67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559968"/>
            <a:ext cx="1604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LOS TEMAS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3912" y="1447800"/>
            <a:ext cx="77161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 es el impacto de la guerra en Ucrania para la UE y Rusia?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¿Cómo será Afganistán en uno, dos y cinco años?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¿Qué importancia tienen las políticas de Washington para la UE?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¿Cuán serio es el terrorismo internacional?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importancia</a:t>
            </a:r>
            <a:r>
              <a:rPr lang="en-US" sz="2000" dirty="0"/>
              <a:t> </a:t>
            </a:r>
            <a:r>
              <a:rPr lang="en-US" sz="2000" dirty="0" err="1"/>
              <a:t>tienen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problemas</a:t>
            </a:r>
            <a:r>
              <a:rPr lang="en-US" sz="2000" dirty="0"/>
              <a:t> que </a:t>
            </a:r>
            <a:r>
              <a:rPr lang="en-US" sz="2000" dirty="0" err="1"/>
              <a:t>enfrenta</a:t>
            </a:r>
            <a:r>
              <a:rPr lang="en-US" sz="2000" dirty="0"/>
              <a:t> la </a:t>
            </a:r>
            <a:r>
              <a:rPr lang="en-US" sz="2000" dirty="0" err="1"/>
              <a:t>democracia</a:t>
            </a:r>
            <a:r>
              <a:rPr lang="en-US" sz="2000" dirty="0"/>
              <a:t> liberal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mundo</a:t>
            </a:r>
            <a:r>
              <a:rPr lang="en-US" sz="2000" dirty="0"/>
              <a:t> hoy?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 es la estrategia política-económica de China en el mundo?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¿Cuáles son las intenciones a largo plazo de Rusia y/o Putin?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¿Cómo resolverá Europa su problema demográfico?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¿A dónde va el calentamiento ambiental?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s-E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9667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Ejercicio</a:t>
            </a:r>
            <a:endParaRPr lang="en-US" dirty="0"/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B6FC044D-6E05-B1A4-19A1-2486753E694A}"/>
              </a:ext>
            </a:extLst>
          </p:cNvPr>
          <p:cNvSpPr txBox="1"/>
          <p:nvPr/>
        </p:nvSpPr>
        <p:spPr>
          <a:xfrm>
            <a:off x="4724400" y="4294975"/>
            <a:ext cx="3429000" cy="184665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</a:rPr>
              <a:t>PARTICIPACIÓN OBLIGATORIA EN TODAS LAS SESIONES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559968"/>
            <a:ext cx="1604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LOS TEMAS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3912" y="1447800"/>
            <a:ext cx="7716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 es el impacto de la guerra en Ucrania para la UE y Rusia?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¿Cómo será Afganistán en uno, dos y cinco años?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¿Qué importancia tienen las políticas de Washington para la UE?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¿Cuán serio es el terrorismo internacional?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importancia</a:t>
            </a:r>
            <a:r>
              <a:rPr lang="en-US" sz="2000" dirty="0"/>
              <a:t> </a:t>
            </a:r>
            <a:r>
              <a:rPr lang="en-US" sz="2000" dirty="0" err="1"/>
              <a:t>tienen</a:t>
            </a:r>
            <a:r>
              <a:rPr lang="en-US" sz="2000" dirty="0"/>
              <a:t> los </a:t>
            </a:r>
            <a:r>
              <a:rPr lang="en-US" sz="2000" dirty="0" err="1"/>
              <a:t>problemas</a:t>
            </a:r>
            <a:r>
              <a:rPr lang="en-US" sz="2000" dirty="0"/>
              <a:t> que </a:t>
            </a:r>
            <a:r>
              <a:rPr lang="en-US" sz="2000" dirty="0" err="1"/>
              <a:t>enfrenta</a:t>
            </a:r>
            <a:r>
              <a:rPr lang="en-US" sz="2000" dirty="0"/>
              <a:t> la </a:t>
            </a:r>
            <a:r>
              <a:rPr lang="en-US" sz="2000" dirty="0" err="1"/>
              <a:t>democracia</a:t>
            </a:r>
            <a:r>
              <a:rPr lang="en-US" sz="2000" dirty="0"/>
              <a:t> liberal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mundo</a:t>
            </a:r>
            <a:r>
              <a:rPr lang="en-US" sz="2000" dirty="0"/>
              <a:t> hoy?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 es la estrategia política-económica de China en el mundo?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¿Cuáles son las intenciones a largo plazo de Rusia y/o Putin?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¿Cómo resolverá Europa su problema demográfico?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s-ES" sz="2000" dirty="0"/>
              <a:t>¿A dónde va el calentamiento ambiental?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9667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Ejercicio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4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7C3054-11B9-49B5-B56B-76A89F68386B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81001"/>
          <a:ext cx="8382000" cy="61043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1989808755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300132103"/>
                    </a:ext>
                  </a:extLst>
                </a:gridCol>
              </a:tblGrid>
              <a:tr h="34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TOPICS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TEAMS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extLst>
                  <a:ext uri="{0D108BD9-81ED-4DB2-BD59-A6C34878D82A}">
                    <a16:rowId xmlns:a16="http://schemas.microsoft.com/office/drawing/2014/main" val="1427183693"/>
                  </a:ext>
                </a:extLst>
              </a:tr>
              <a:tr h="652519">
                <a:tc>
                  <a:txBody>
                    <a:bodyPr/>
                    <a:lstStyle/>
                    <a:p>
                      <a:pPr marL="0" marR="202565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dirty="0"/>
                        <a:t>¿Cuál es el impacto de la guerra en Ucrania para la UE y Rusia?</a:t>
                      </a:r>
                    </a:p>
                  </a:txBody>
                  <a:tcPr marL="40263" marR="4026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1: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2: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extLst>
                  <a:ext uri="{0D108BD9-81ED-4DB2-BD59-A6C34878D82A}">
                    <a16:rowId xmlns:a16="http://schemas.microsoft.com/office/drawing/2014/main" val="3414932799"/>
                  </a:ext>
                </a:extLst>
              </a:tr>
              <a:tr h="652519">
                <a:tc>
                  <a:txBody>
                    <a:bodyPr/>
                    <a:lstStyle/>
                    <a:p>
                      <a:pPr marL="0" marR="202565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dirty="0"/>
                        <a:t>¿Cómo será Afganistán en uno, dos y cinco años?</a:t>
                      </a:r>
                    </a:p>
                  </a:txBody>
                  <a:tcPr marL="40263" marR="4026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1: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2: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extLst>
                  <a:ext uri="{0D108BD9-81ED-4DB2-BD59-A6C34878D82A}">
                    <a16:rowId xmlns:a16="http://schemas.microsoft.com/office/drawing/2014/main" val="201724236"/>
                  </a:ext>
                </a:extLst>
              </a:tr>
              <a:tr h="6525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dirty="0"/>
                        <a:t>¿Qué importancia tienen las políticas de Washington para la UE?</a:t>
                      </a:r>
                    </a:p>
                  </a:txBody>
                  <a:tcPr marL="40263" marR="4026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1: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2: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extLst>
                  <a:ext uri="{0D108BD9-81ED-4DB2-BD59-A6C34878D82A}">
                    <a16:rowId xmlns:a16="http://schemas.microsoft.com/office/drawing/2014/main" val="101063064"/>
                  </a:ext>
                </a:extLst>
              </a:tr>
              <a:tr h="652519"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s-ES" sz="1600" dirty="0"/>
                        <a:t>¿Cuán serio es el terrorismo internacional?</a:t>
                      </a:r>
                    </a:p>
                  </a:txBody>
                  <a:tcPr marL="40263" marR="4026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1: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2: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extLst>
                  <a:ext uri="{0D108BD9-81ED-4DB2-BD59-A6C34878D82A}">
                    <a16:rowId xmlns:a16="http://schemas.microsoft.com/office/drawing/2014/main" val="2839990670"/>
                  </a:ext>
                </a:extLst>
              </a:tr>
              <a:tr h="6525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/>
                        <a:t>¿</a:t>
                      </a:r>
                      <a:r>
                        <a:rPr lang="en-US" sz="1600" dirty="0" err="1"/>
                        <a:t>Qué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importancia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tienen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problemas</a:t>
                      </a:r>
                      <a:r>
                        <a:rPr lang="en-US" sz="1600" dirty="0"/>
                        <a:t> que </a:t>
                      </a:r>
                      <a:r>
                        <a:rPr lang="en-US" sz="1600" dirty="0" err="1"/>
                        <a:t>enfrenta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democracia</a:t>
                      </a:r>
                      <a:r>
                        <a:rPr lang="en-US" sz="1600" dirty="0"/>
                        <a:t> liberal </a:t>
                      </a:r>
                      <a:r>
                        <a:rPr lang="en-US" sz="1600" dirty="0" err="1"/>
                        <a:t>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mundo</a:t>
                      </a:r>
                      <a:r>
                        <a:rPr lang="en-US" sz="1600" dirty="0"/>
                        <a:t> hoy?</a:t>
                      </a:r>
                    </a:p>
                  </a:txBody>
                  <a:tcPr marL="40263" marR="4026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1: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2: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extLst>
                  <a:ext uri="{0D108BD9-81ED-4DB2-BD59-A6C34878D82A}">
                    <a16:rowId xmlns:a16="http://schemas.microsoft.com/office/drawing/2014/main" val="3596059788"/>
                  </a:ext>
                </a:extLst>
              </a:tr>
              <a:tr h="652519">
                <a:tc>
                  <a:txBody>
                    <a:bodyPr/>
                    <a:lstStyle/>
                    <a:p>
                      <a:pPr marL="0" marR="202565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effectLst/>
                        </a:rPr>
                        <a:t>¿</a:t>
                      </a:r>
                      <a:r>
                        <a:rPr lang="es-ES" sz="1600" dirty="0"/>
                        <a:t>Cuál es la estrategia política-económica de China en el mundo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1: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2: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extLst>
                  <a:ext uri="{0D108BD9-81ED-4DB2-BD59-A6C34878D82A}">
                    <a16:rowId xmlns:a16="http://schemas.microsoft.com/office/drawing/2014/main" val="3232627922"/>
                  </a:ext>
                </a:extLst>
              </a:tr>
              <a:tr h="652519">
                <a:tc>
                  <a:txBody>
                    <a:bodyPr/>
                    <a:lstStyle/>
                    <a:p>
                      <a:pPr marL="0" marR="202565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effectLst/>
                        </a:rPr>
                        <a:t>¿</a:t>
                      </a:r>
                      <a:r>
                        <a:rPr lang="es-ES" sz="1600" dirty="0"/>
                        <a:t>Cuáles son las intenciones a largo plazo de Rusia y/o Putin</a:t>
                      </a:r>
                      <a:r>
                        <a:rPr lang="es-ES" sz="1600" dirty="0">
                          <a:effectLst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1: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2: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extLst>
                  <a:ext uri="{0D108BD9-81ED-4DB2-BD59-A6C34878D82A}">
                    <a16:rowId xmlns:a16="http://schemas.microsoft.com/office/drawing/2014/main" val="3938924816"/>
                  </a:ext>
                </a:extLst>
              </a:tr>
              <a:tr h="652519">
                <a:tc>
                  <a:txBody>
                    <a:bodyPr/>
                    <a:lstStyle/>
                    <a:p>
                      <a:pPr marL="0" marR="202565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dirty="0"/>
                        <a:t>¿Cómo resolverá Europa su problema demográfico?</a:t>
                      </a:r>
                    </a:p>
                  </a:txBody>
                  <a:tcPr marL="40263" marR="4026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1: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2: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extLst>
                  <a:ext uri="{0D108BD9-81ED-4DB2-BD59-A6C34878D82A}">
                    <a16:rowId xmlns:a16="http://schemas.microsoft.com/office/drawing/2014/main" val="1562735453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 marL="0" marR="202565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effectLst/>
                        </a:rPr>
                        <a:t>¿</a:t>
                      </a:r>
                      <a:r>
                        <a:rPr lang="es-ES" sz="1600" dirty="0"/>
                        <a:t>A dónde va el calentamiento ambiental</a:t>
                      </a:r>
                      <a:r>
                        <a:rPr lang="es-ES" sz="1600" dirty="0">
                          <a:effectLst/>
                        </a:rPr>
                        <a:t>?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1:</a:t>
                      </a:r>
                      <a:endParaRPr lang="en-US" sz="16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Pareja 2: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/>
                </a:tc>
                <a:extLst>
                  <a:ext uri="{0D108BD9-81ED-4DB2-BD59-A6C34878D82A}">
                    <a16:rowId xmlns:a16="http://schemas.microsoft.com/office/drawing/2014/main" val="356925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922C09-C3AF-859F-F6E3-FC7D2E65CE7E}"/>
              </a:ext>
            </a:extLst>
          </p:cNvPr>
          <p:cNvSpPr txBox="1"/>
          <p:nvPr/>
        </p:nvSpPr>
        <p:spPr>
          <a:xfrm>
            <a:off x="410308" y="152400"/>
            <a:ext cx="1663019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264018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D703DA7-0D8D-4B6A-9DBC-BFAD53109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5821" y="1825625"/>
            <a:ext cx="134043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AD0BF-BF16-41F0-B020-D4C3A4A70A9E}"/>
              </a:ext>
            </a:extLst>
          </p:cNvPr>
          <p:cNvSpPr txBox="1"/>
          <p:nvPr/>
        </p:nvSpPr>
        <p:spPr>
          <a:xfrm rot="495714">
            <a:off x="3617658" y="1938327"/>
            <a:ext cx="3932257" cy="3970318"/>
          </a:xfrm>
          <a:prstGeom prst="rect">
            <a:avLst/>
          </a:prstGeom>
          <a:solidFill>
            <a:srgbClr val="CFE3E8"/>
          </a:solidFill>
          <a:ln>
            <a:solidFill>
              <a:schemeClr val="accent1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HOY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Cada</a:t>
            </a:r>
            <a:r>
              <a:rPr lang="en-US" dirty="0">
                <a:solidFill>
                  <a:schemeClr val="bg1"/>
                </a:solidFill>
              </a:rPr>
              <a:t> pareja primero </a:t>
            </a:r>
            <a:r>
              <a:rPr lang="en-US" dirty="0" err="1">
                <a:solidFill>
                  <a:schemeClr val="bg1"/>
                </a:solidFill>
              </a:rPr>
              <a:t>trabajar</a:t>
            </a:r>
            <a:r>
              <a:rPr lang="en-US" dirty="0">
                <a:solidFill>
                  <a:schemeClr val="bg1"/>
                </a:solidFill>
              </a:rPr>
              <a:t> solos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Despu</a:t>
            </a:r>
            <a:r>
              <a:rPr lang="es-ES" dirty="0" err="1">
                <a:solidFill>
                  <a:schemeClr val="bg1"/>
                </a:solidFill>
              </a:rPr>
              <a:t>és</a:t>
            </a:r>
            <a:r>
              <a:rPr lang="es-ES" dirty="0">
                <a:solidFill>
                  <a:schemeClr val="bg1"/>
                </a:solidFill>
              </a:rPr>
              <a:t> consultar con otra pareja de su “</a:t>
            </a:r>
            <a:r>
              <a:rPr lang="es-ES" dirty="0" err="1">
                <a:solidFill>
                  <a:schemeClr val="bg1"/>
                </a:solidFill>
              </a:rPr>
              <a:t>team</a:t>
            </a:r>
            <a:r>
              <a:rPr lang="es-ES" dirty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Propósitos</a:t>
            </a:r>
            <a:r>
              <a:rPr lang="en-US" dirty="0">
                <a:solidFill>
                  <a:schemeClr val="bg1"/>
                </a:solidFill>
              </a:rPr>
              <a:t>: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Definir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necesidades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decisor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Empezar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rellenar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papel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modelo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analítico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Formular </a:t>
            </a:r>
            <a:r>
              <a:rPr lang="en-US" dirty="0" err="1">
                <a:solidFill>
                  <a:schemeClr val="bg1"/>
                </a:solidFill>
              </a:rPr>
              <a:t>conclusiones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0A9CA-006A-B1C9-96DA-235CB1D52C91}"/>
              </a:ext>
            </a:extLst>
          </p:cNvPr>
          <p:cNvSpPr txBox="1"/>
          <p:nvPr/>
        </p:nvSpPr>
        <p:spPr>
          <a:xfrm>
            <a:off x="5791200" y="1451750"/>
            <a:ext cx="1663019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065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9DC97B-84ED-4B63-869E-D44A5E917B29}"/>
              </a:ext>
            </a:extLst>
          </p:cNvPr>
          <p:cNvSpPr txBox="1"/>
          <p:nvPr/>
        </p:nvSpPr>
        <p:spPr>
          <a:xfrm>
            <a:off x="1143000" y="990600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Primeras tareas de equipo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5120E-7C64-4302-9446-166F7052FA65}"/>
              </a:ext>
            </a:extLst>
          </p:cNvPr>
          <p:cNvSpPr txBox="1"/>
          <p:nvPr/>
        </p:nvSpPr>
        <p:spPr>
          <a:xfrm>
            <a:off x="1143000" y="1828800"/>
            <a:ext cx="6324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En un “</a:t>
            </a:r>
            <a:r>
              <a:rPr lang="es-ES" sz="2000" dirty="0" err="1"/>
              <a:t>breakout</a:t>
            </a:r>
            <a:r>
              <a:rPr lang="es-ES" sz="2000" dirty="0"/>
              <a:t>” presencial …</a:t>
            </a:r>
          </a:p>
          <a:p>
            <a:endParaRPr lang="es-ES" sz="2000" dirty="0"/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s-ES" sz="2000" dirty="0"/>
              <a:t>Primero como parejas separadas – una “a” y una “b”: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lphaLcPeriod"/>
            </a:pPr>
            <a:r>
              <a:rPr lang="es-ES" sz="2000" dirty="0"/>
              <a:t>Hablar en términos generales sobre vuestro tema – sus impulsores, tendencias, importancia, etc.</a:t>
            </a:r>
          </a:p>
          <a:p>
            <a:pPr marL="800100" lvl="1" indent="-342900">
              <a:spcAft>
                <a:spcPts val="1800"/>
              </a:spcAft>
              <a:buFont typeface="+mj-lt"/>
              <a:buAutoNum type="alphaLcPeriod"/>
            </a:pPr>
            <a:r>
              <a:rPr lang="en-US" sz="2000" dirty="0" err="1"/>
              <a:t>Consultar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para 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decisores</a:t>
            </a:r>
            <a:r>
              <a:rPr lang="en-US" sz="2000" dirty="0"/>
              <a:t> </a:t>
            </a:r>
            <a:r>
              <a:rPr lang="en-US" sz="2000" dirty="0" err="1"/>
              <a:t>vais</a:t>
            </a:r>
            <a:r>
              <a:rPr lang="en-US" sz="2000" dirty="0"/>
              <a:t> a preparer </a:t>
            </a:r>
            <a:r>
              <a:rPr lang="en-US" sz="2000" dirty="0" err="1"/>
              <a:t>vuestro</a:t>
            </a:r>
            <a:r>
              <a:rPr lang="en-US" sz="2000" dirty="0"/>
              <a:t> </a:t>
            </a:r>
            <a:r>
              <a:rPr lang="en-US" sz="2000" dirty="0" err="1"/>
              <a:t>análisis</a:t>
            </a:r>
            <a:r>
              <a:rPr lang="en-US" sz="2000" dirty="0"/>
              <a:t>, y 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información</a:t>
            </a:r>
            <a:r>
              <a:rPr lang="en-US" sz="2000" dirty="0"/>
              <a:t>/</a:t>
            </a:r>
            <a:r>
              <a:rPr lang="en-US" sz="2000" dirty="0" err="1"/>
              <a:t>análisis</a:t>
            </a:r>
            <a:r>
              <a:rPr lang="en-US" sz="2000" dirty="0"/>
              <a:t> van a </a:t>
            </a:r>
            <a:r>
              <a:rPr lang="en-US" sz="2000" dirty="0" err="1"/>
              <a:t>necesitar</a:t>
            </a:r>
            <a:br>
              <a:rPr lang="en-US" sz="2000" dirty="0"/>
            </a:br>
            <a:endParaRPr lang="en-US" sz="2000" dirty="0"/>
          </a:p>
          <a:p>
            <a:pPr marL="800100" lvl="1" indent="-342900">
              <a:spcAft>
                <a:spcPts val="1800"/>
              </a:spcAft>
              <a:buFont typeface="+mj-lt"/>
              <a:buAutoNum type="alphaLcPeriod"/>
            </a:pPr>
            <a:r>
              <a:rPr lang="en-US" sz="2000" dirty="0"/>
              <a:t>Y </a:t>
            </a:r>
            <a:r>
              <a:rPr lang="en-US" sz="2000" dirty="0" err="1"/>
              <a:t>después</a:t>
            </a:r>
            <a:r>
              <a:rPr lang="en-US" sz="2000" dirty="0"/>
              <a:t> …  </a:t>
            </a:r>
            <a:r>
              <a:rPr lang="en-US" sz="2000" dirty="0" err="1"/>
              <a:t>consultar</a:t>
            </a:r>
            <a:r>
              <a:rPr lang="en-US" sz="2000" dirty="0"/>
              <a:t> con </a:t>
            </a:r>
            <a:r>
              <a:rPr lang="en-US" sz="2000" dirty="0" err="1"/>
              <a:t>otra</a:t>
            </a:r>
            <a:r>
              <a:rPr lang="en-US" sz="2000" dirty="0"/>
              <a:t> pareja para </a:t>
            </a:r>
            <a:r>
              <a:rPr lang="en-US" sz="2000" dirty="0" err="1"/>
              <a:t>ponerse</a:t>
            </a:r>
            <a:r>
              <a:rPr lang="en-US" sz="2000" dirty="0"/>
              <a:t> de </a:t>
            </a:r>
            <a:r>
              <a:rPr lang="en-US" sz="2000" dirty="0" err="1"/>
              <a:t>acuerdo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1) DECISORES y 2) SUS NECESIDADES.</a:t>
            </a: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855D5-66CA-4680-8925-42E0C5A10B5C}"/>
              </a:ext>
            </a:extLst>
          </p:cNvPr>
          <p:cNvSpPr/>
          <p:nvPr/>
        </p:nvSpPr>
        <p:spPr>
          <a:xfrm>
            <a:off x="4631455" y="4460289"/>
            <a:ext cx="3490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minutos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230D6-0F10-447A-9DEA-552E685D1F3D}"/>
              </a:ext>
            </a:extLst>
          </p:cNvPr>
          <p:cNvSpPr/>
          <p:nvPr/>
        </p:nvSpPr>
        <p:spPr>
          <a:xfrm>
            <a:off x="4622893" y="5760154"/>
            <a:ext cx="3490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minutos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2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E6B80-95D8-08BA-5D7D-3AE8BEB63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quilibregaia.files.wordpress.com/2011/02/conte-sufc3ad0001-copia1.jpg">
            <a:extLst>
              <a:ext uri="{FF2B5EF4-FFF2-40B4-BE49-F238E27FC236}">
                <a16:creationId xmlns:a16="http://schemas.microsoft.com/office/drawing/2014/main" id="{C4777F1C-9609-5FCE-4DEB-FA51F89AB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96" y="1555483"/>
            <a:ext cx="6688808" cy="42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D7C7B-440B-0BEE-7B0E-B5379065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023A-7ED7-4443-885E-1708AAB73DB5}" type="slidenum">
              <a:rPr lang="es-ES" noProof="0" smtClean="0"/>
              <a:t>3</a:t>
            </a:fld>
            <a:endParaRPr lang="es-E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D76AAF-A0FC-0AAF-03B2-06AB55F8B730}"/>
              </a:ext>
            </a:extLst>
          </p:cNvPr>
          <p:cNvSpPr/>
          <p:nvPr/>
        </p:nvSpPr>
        <p:spPr>
          <a:xfrm>
            <a:off x="2460242" y="4067378"/>
            <a:ext cx="297851" cy="188901"/>
          </a:xfrm>
          <a:custGeom>
            <a:avLst/>
            <a:gdLst>
              <a:gd name="connsiteX0" fmla="*/ 196581 w 297851"/>
              <a:gd name="connsiteY0" fmla="*/ 10191 h 188901"/>
              <a:gd name="connsiteX1" fmla="*/ 160839 w 297851"/>
              <a:gd name="connsiteY1" fmla="*/ 13169 h 188901"/>
              <a:gd name="connsiteX2" fmla="*/ 151904 w 297851"/>
              <a:gd name="connsiteY2" fmla="*/ 19126 h 188901"/>
              <a:gd name="connsiteX3" fmla="*/ 119140 w 297851"/>
              <a:gd name="connsiteY3" fmla="*/ 25083 h 188901"/>
              <a:gd name="connsiteX4" fmla="*/ 101269 w 297851"/>
              <a:gd name="connsiteY4" fmla="*/ 28062 h 188901"/>
              <a:gd name="connsiteX5" fmla="*/ 86377 w 297851"/>
              <a:gd name="connsiteY5" fmla="*/ 36997 h 188901"/>
              <a:gd name="connsiteX6" fmla="*/ 68506 w 297851"/>
              <a:gd name="connsiteY6" fmla="*/ 48911 h 188901"/>
              <a:gd name="connsiteX7" fmla="*/ 53613 w 297851"/>
              <a:gd name="connsiteY7" fmla="*/ 54868 h 188901"/>
              <a:gd name="connsiteX8" fmla="*/ 44678 w 297851"/>
              <a:gd name="connsiteY8" fmla="*/ 60825 h 188901"/>
              <a:gd name="connsiteX9" fmla="*/ 29785 w 297851"/>
              <a:gd name="connsiteY9" fmla="*/ 63804 h 188901"/>
              <a:gd name="connsiteX10" fmla="*/ 20850 w 297851"/>
              <a:gd name="connsiteY10" fmla="*/ 66782 h 188901"/>
              <a:gd name="connsiteX11" fmla="*/ 8936 w 297851"/>
              <a:gd name="connsiteY11" fmla="*/ 78696 h 188901"/>
              <a:gd name="connsiteX12" fmla="*/ 0 w 297851"/>
              <a:gd name="connsiteY12" fmla="*/ 105503 h 188901"/>
              <a:gd name="connsiteX13" fmla="*/ 2979 w 297851"/>
              <a:gd name="connsiteY13" fmla="*/ 147202 h 188901"/>
              <a:gd name="connsiteX14" fmla="*/ 14893 w 297851"/>
              <a:gd name="connsiteY14" fmla="*/ 176987 h 188901"/>
              <a:gd name="connsiteX15" fmla="*/ 23828 w 297851"/>
              <a:gd name="connsiteY15" fmla="*/ 182944 h 188901"/>
              <a:gd name="connsiteX16" fmla="*/ 38721 w 297851"/>
              <a:gd name="connsiteY16" fmla="*/ 185922 h 188901"/>
              <a:gd name="connsiteX17" fmla="*/ 47656 w 297851"/>
              <a:gd name="connsiteY17" fmla="*/ 188901 h 188901"/>
              <a:gd name="connsiteX18" fmla="*/ 101269 w 297851"/>
              <a:gd name="connsiteY18" fmla="*/ 185922 h 188901"/>
              <a:gd name="connsiteX19" fmla="*/ 226366 w 297851"/>
              <a:gd name="connsiteY19" fmla="*/ 179965 h 188901"/>
              <a:gd name="connsiteX20" fmla="*/ 232323 w 297851"/>
              <a:gd name="connsiteY20" fmla="*/ 171030 h 188901"/>
              <a:gd name="connsiteX21" fmla="*/ 247216 w 297851"/>
              <a:gd name="connsiteY21" fmla="*/ 165073 h 188901"/>
              <a:gd name="connsiteX22" fmla="*/ 253173 w 297851"/>
              <a:gd name="connsiteY22" fmla="*/ 135288 h 188901"/>
              <a:gd name="connsiteX23" fmla="*/ 256151 w 297851"/>
              <a:gd name="connsiteY23" fmla="*/ 123374 h 188901"/>
              <a:gd name="connsiteX24" fmla="*/ 274022 w 297851"/>
              <a:gd name="connsiteY24" fmla="*/ 105503 h 188901"/>
              <a:gd name="connsiteX25" fmla="*/ 279979 w 297851"/>
              <a:gd name="connsiteY25" fmla="*/ 93589 h 188901"/>
              <a:gd name="connsiteX26" fmla="*/ 288915 w 297851"/>
              <a:gd name="connsiteY26" fmla="*/ 81675 h 188901"/>
              <a:gd name="connsiteX27" fmla="*/ 297851 w 297851"/>
              <a:gd name="connsiteY27" fmla="*/ 54868 h 188901"/>
              <a:gd name="connsiteX28" fmla="*/ 291894 w 297851"/>
              <a:gd name="connsiteY28" fmla="*/ 16148 h 188901"/>
              <a:gd name="connsiteX29" fmla="*/ 282958 w 297851"/>
              <a:gd name="connsiteY29" fmla="*/ 4234 h 188901"/>
              <a:gd name="connsiteX30" fmla="*/ 250194 w 297851"/>
              <a:gd name="connsiteY30" fmla="*/ 1255 h 188901"/>
              <a:gd name="connsiteX31" fmla="*/ 196581 w 297851"/>
              <a:gd name="connsiteY31" fmla="*/ 10191 h 18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7851" h="188901">
                <a:moveTo>
                  <a:pt x="196581" y="10191"/>
                </a:moveTo>
                <a:cubicBezTo>
                  <a:pt x="181689" y="12177"/>
                  <a:pt x="172562" y="10824"/>
                  <a:pt x="160839" y="13169"/>
                </a:cubicBezTo>
                <a:cubicBezTo>
                  <a:pt x="157329" y="13871"/>
                  <a:pt x="155194" y="17716"/>
                  <a:pt x="151904" y="19126"/>
                </a:cubicBezTo>
                <a:cubicBezTo>
                  <a:pt x="144766" y="22185"/>
                  <a:pt x="124171" y="24309"/>
                  <a:pt x="119140" y="25083"/>
                </a:cubicBezTo>
                <a:cubicBezTo>
                  <a:pt x="113171" y="26001"/>
                  <a:pt x="107226" y="27069"/>
                  <a:pt x="101269" y="28062"/>
                </a:cubicBezTo>
                <a:cubicBezTo>
                  <a:pt x="96305" y="31040"/>
                  <a:pt x="91261" y="33889"/>
                  <a:pt x="86377" y="36997"/>
                </a:cubicBezTo>
                <a:cubicBezTo>
                  <a:pt x="80337" y="40841"/>
                  <a:pt x="75153" y="46252"/>
                  <a:pt x="68506" y="48911"/>
                </a:cubicBezTo>
                <a:cubicBezTo>
                  <a:pt x="63542" y="50897"/>
                  <a:pt x="58395" y="52477"/>
                  <a:pt x="53613" y="54868"/>
                </a:cubicBezTo>
                <a:cubicBezTo>
                  <a:pt x="50411" y="56469"/>
                  <a:pt x="48030" y="59568"/>
                  <a:pt x="44678" y="60825"/>
                </a:cubicBezTo>
                <a:cubicBezTo>
                  <a:pt x="39938" y="62603"/>
                  <a:pt x="34697" y="62576"/>
                  <a:pt x="29785" y="63804"/>
                </a:cubicBezTo>
                <a:cubicBezTo>
                  <a:pt x="26739" y="64565"/>
                  <a:pt x="23828" y="65789"/>
                  <a:pt x="20850" y="66782"/>
                </a:cubicBezTo>
                <a:cubicBezTo>
                  <a:pt x="16879" y="70753"/>
                  <a:pt x="12306" y="74203"/>
                  <a:pt x="8936" y="78696"/>
                </a:cubicBezTo>
                <a:cubicBezTo>
                  <a:pt x="2210" y="87664"/>
                  <a:pt x="2145" y="94778"/>
                  <a:pt x="0" y="105503"/>
                </a:cubicBezTo>
                <a:cubicBezTo>
                  <a:pt x="993" y="119403"/>
                  <a:pt x="1520" y="133343"/>
                  <a:pt x="2979" y="147202"/>
                </a:cubicBezTo>
                <a:cubicBezTo>
                  <a:pt x="4266" y="159429"/>
                  <a:pt x="6585" y="167294"/>
                  <a:pt x="14893" y="176987"/>
                </a:cubicBezTo>
                <a:cubicBezTo>
                  <a:pt x="17223" y="179705"/>
                  <a:pt x="20476" y="181687"/>
                  <a:pt x="23828" y="182944"/>
                </a:cubicBezTo>
                <a:cubicBezTo>
                  <a:pt x="28568" y="184722"/>
                  <a:pt x="33810" y="184694"/>
                  <a:pt x="38721" y="185922"/>
                </a:cubicBezTo>
                <a:cubicBezTo>
                  <a:pt x="41767" y="186683"/>
                  <a:pt x="44678" y="187908"/>
                  <a:pt x="47656" y="188901"/>
                </a:cubicBezTo>
                <a:lnTo>
                  <a:pt x="101269" y="185922"/>
                </a:lnTo>
                <a:cubicBezTo>
                  <a:pt x="142963" y="183837"/>
                  <a:pt x="184887" y="184678"/>
                  <a:pt x="226366" y="179965"/>
                </a:cubicBezTo>
                <a:cubicBezTo>
                  <a:pt x="229923" y="179561"/>
                  <a:pt x="229410" y="173111"/>
                  <a:pt x="232323" y="171030"/>
                </a:cubicBezTo>
                <a:cubicBezTo>
                  <a:pt x="236674" y="167922"/>
                  <a:pt x="242252" y="167059"/>
                  <a:pt x="247216" y="165073"/>
                </a:cubicBezTo>
                <a:cubicBezTo>
                  <a:pt x="252300" y="129477"/>
                  <a:pt x="247230" y="156088"/>
                  <a:pt x="253173" y="135288"/>
                </a:cubicBezTo>
                <a:cubicBezTo>
                  <a:pt x="254298" y="131352"/>
                  <a:pt x="253804" y="126728"/>
                  <a:pt x="256151" y="123374"/>
                </a:cubicBezTo>
                <a:cubicBezTo>
                  <a:pt x="260982" y="116472"/>
                  <a:pt x="270254" y="113038"/>
                  <a:pt x="274022" y="105503"/>
                </a:cubicBezTo>
                <a:cubicBezTo>
                  <a:pt x="276008" y="101532"/>
                  <a:pt x="277626" y="97354"/>
                  <a:pt x="279979" y="93589"/>
                </a:cubicBezTo>
                <a:cubicBezTo>
                  <a:pt x="282610" y="89379"/>
                  <a:pt x="286504" y="86015"/>
                  <a:pt x="288915" y="81675"/>
                </a:cubicBezTo>
                <a:cubicBezTo>
                  <a:pt x="294012" y="72500"/>
                  <a:pt x="295397" y="64681"/>
                  <a:pt x="297851" y="54868"/>
                </a:cubicBezTo>
                <a:cubicBezTo>
                  <a:pt x="295865" y="41961"/>
                  <a:pt x="295579" y="28676"/>
                  <a:pt x="291894" y="16148"/>
                </a:cubicBezTo>
                <a:cubicBezTo>
                  <a:pt x="290493" y="11385"/>
                  <a:pt x="287633" y="5904"/>
                  <a:pt x="282958" y="4234"/>
                </a:cubicBezTo>
                <a:cubicBezTo>
                  <a:pt x="272631" y="546"/>
                  <a:pt x="261115" y="2248"/>
                  <a:pt x="250194" y="1255"/>
                </a:cubicBezTo>
                <a:cubicBezTo>
                  <a:pt x="224593" y="-3865"/>
                  <a:pt x="211473" y="8205"/>
                  <a:pt x="196581" y="10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AA2E14-E78C-A651-E568-321F56284556}"/>
              </a:ext>
            </a:extLst>
          </p:cNvPr>
          <p:cNvSpPr/>
          <p:nvPr/>
        </p:nvSpPr>
        <p:spPr>
          <a:xfrm>
            <a:off x="2898055" y="4094951"/>
            <a:ext cx="497437" cy="171884"/>
          </a:xfrm>
          <a:custGeom>
            <a:avLst/>
            <a:gdLst>
              <a:gd name="connsiteX0" fmla="*/ 294899 w 497437"/>
              <a:gd name="connsiteY0" fmla="*/ 489 h 171884"/>
              <a:gd name="connsiteX1" fmla="*/ 360426 w 497437"/>
              <a:gd name="connsiteY1" fmla="*/ 6446 h 171884"/>
              <a:gd name="connsiteX2" fmla="*/ 375318 w 497437"/>
              <a:gd name="connsiteY2" fmla="*/ 21338 h 171884"/>
              <a:gd name="connsiteX3" fmla="*/ 390211 w 497437"/>
              <a:gd name="connsiteY3" fmla="*/ 24317 h 171884"/>
              <a:gd name="connsiteX4" fmla="*/ 402125 w 497437"/>
              <a:gd name="connsiteY4" fmla="*/ 27295 h 171884"/>
              <a:gd name="connsiteX5" fmla="*/ 449781 w 497437"/>
              <a:gd name="connsiteY5" fmla="*/ 33252 h 171884"/>
              <a:gd name="connsiteX6" fmla="*/ 467652 w 497437"/>
              <a:gd name="connsiteY6" fmla="*/ 39209 h 171884"/>
              <a:gd name="connsiteX7" fmla="*/ 476587 w 497437"/>
              <a:gd name="connsiteY7" fmla="*/ 45166 h 171884"/>
              <a:gd name="connsiteX8" fmla="*/ 488501 w 497437"/>
              <a:gd name="connsiteY8" fmla="*/ 60059 h 171884"/>
              <a:gd name="connsiteX9" fmla="*/ 491480 w 497437"/>
              <a:gd name="connsiteY9" fmla="*/ 71973 h 171884"/>
              <a:gd name="connsiteX10" fmla="*/ 497437 w 497437"/>
              <a:gd name="connsiteY10" fmla="*/ 92822 h 171884"/>
              <a:gd name="connsiteX11" fmla="*/ 494458 w 497437"/>
              <a:gd name="connsiteY11" fmla="*/ 122607 h 171884"/>
              <a:gd name="connsiteX12" fmla="*/ 476587 w 497437"/>
              <a:gd name="connsiteY12" fmla="*/ 134521 h 171884"/>
              <a:gd name="connsiteX13" fmla="*/ 458716 w 497437"/>
              <a:gd name="connsiteY13" fmla="*/ 140478 h 171884"/>
              <a:gd name="connsiteX14" fmla="*/ 402125 w 497437"/>
              <a:gd name="connsiteY14" fmla="*/ 146435 h 171884"/>
              <a:gd name="connsiteX15" fmla="*/ 381275 w 497437"/>
              <a:gd name="connsiteY15" fmla="*/ 149414 h 171884"/>
              <a:gd name="connsiteX16" fmla="*/ 342555 w 497437"/>
              <a:gd name="connsiteY16" fmla="*/ 155371 h 171884"/>
              <a:gd name="connsiteX17" fmla="*/ 315748 w 497437"/>
              <a:gd name="connsiteY17" fmla="*/ 158349 h 171884"/>
              <a:gd name="connsiteX18" fmla="*/ 169802 w 497437"/>
              <a:gd name="connsiteY18" fmla="*/ 158349 h 171884"/>
              <a:gd name="connsiteX19" fmla="*/ 160866 w 497437"/>
              <a:gd name="connsiteY19" fmla="*/ 155371 h 171884"/>
              <a:gd name="connsiteX20" fmla="*/ 131081 w 497437"/>
              <a:gd name="connsiteY20" fmla="*/ 152392 h 171884"/>
              <a:gd name="connsiteX21" fmla="*/ 83425 w 497437"/>
              <a:gd name="connsiteY21" fmla="*/ 140478 h 171884"/>
              <a:gd name="connsiteX22" fmla="*/ 3006 w 497437"/>
              <a:gd name="connsiteY22" fmla="*/ 125586 h 171884"/>
              <a:gd name="connsiteX23" fmla="*/ 5984 w 497437"/>
              <a:gd name="connsiteY23" fmla="*/ 98779 h 171884"/>
              <a:gd name="connsiteX24" fmla="*/ 27 w 497437"/>
              <a:gd name="connsiteY24" fmla="*/ 60059 h 171884"/>
              <a:gd name="connsiteX25" fmla="*/ 8963 w 497437"/>
              <a:gd name="connsiteY25" fmla="*/ 39209 h 171884"/>
              <a:gd name="connsiteX26" fmla="*/ 35769 w 497437"/>
              <a:gd name="connsiteY26" fmla="*/ 30274 h 171884"/>
              <a:gd name="connsiteX27" fmla="*/ 110232 w 497437"/>
              <a:gd name="connsiteY27" fmla="*/ 24317 h 171884"/>
              <a:gd name="connsiteX28" fmla="*/ 265114 w 497437"/>
              <a:gd name="connsiteY28" fmla="*/ 18360 h 171884"/>
              <a:gd name="connsiteX29" fmla="*/ 294899 w 497437"/>
              <a:gd name="connsiteY29" fmla="*/ 489 h 17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7437" h="171884">
                <a:moveTo>
                  <a:pt x="294899" y="489"/>
                </a:moveTo>
                <a:cubicBezTo>
                  <a:pt x="310784" y="-1497"/>
                  <a:pt x="338769" y="2981"/>
                  <a:pt x="360426" y="6446"/>
                </a:cubicBezTo>
                <a:cubicBezTo>
                  <a:pt x="375592" y="8873"/>
                  <a:pt x="364123" y="14941"/>
                  <a:pt x="375318" y="21338"/>
                </a:cubicBezTo>
                <a:cubicBezTo>
                  <a:pt x="379714" y="23850"/>
                  <a:pt x="385269" y="23219"/>
                  <a:pt x="390211" y="24317"/>
                </a:cubicBezTo>
                <a:cubicBezTo>
                  <a:pt x="394207" y="25205"/>
                  <a:pt x="398098" y="26563"/>
                  <a:pt x="402125" y="27295"/>
                </a:cubicBezTo>
                <a:cubicBezTo>
                  <a:pt x="415498" y="29726"/>
                  <a:pt x="436970" y="31829"/>
                  <a:pt x="449781" y="33252"/>
                </a:cubicBezTo>
                <a:cubicBezTo>
                  <a:pt x="455619" y="50771"/>
                  <a:pt x="447649" y="36709"/>
                  <a:pt x="467652" y="39209"/>
                </a:cubicBezTo>
                <a:cubicBezTo>
                  <a:pt x="471204" y="39653"/>
                  <a:pt x="473609" y="43180"/>
                  <a:pt x="476587" y="45166"/>
                </a:cubicBezTo>
                <a:cubicBezTo>
                  <a:pt x="486326" y="74380"/>
                  <a:pt x="470537" y="33113"/>
                  <a:pt x="488501" y="60059"/>
                </a:cubicBezTo>
                <a:cubicBezTo>
                  <a:pt x="490772" y="63465"/>
                  <a:pt x="490355" y="68037"/>
                  <a:pt x="491480" y="71973"/>
                </a:cubicBezTo>
                <a:cubicBezTo>
                  <a:pt x="500026" y="101884"/>
                  <a:pt x="488124" y="55575"/>
                  <a:pt x="497437" y="92822"/>
                </a:cubicBezTo>
                <a:cubicBezTo>
                  <a:pt x="496444" y="102750"/>
                  <a:pt x="498920" y="113683"/>
                  <a:pt x="494458" y="122607"/>
                </a:cubicBezTo>
                <a:cubicBezTo>
                  <a:pt x="491256" y="129011"/>
                  <a:pt x="483379" y="132257"/>
                  <a:pt x="476587" y="134521"/>
                </a:cubicBezTo>
                <a:cubicBezTo>
                  <a:pt x="470630" y="136507"/>
                  <a:pt x="464808" y="138955"/>
                  <a:pt x="458716" y="140478"/>
                </a:cubicBezTo>
                <a:cubicBezTo>
                  <a:pt x="441881" y="144687"/>
                  <a:pt x="417276" y="144920"/>
                  <a:pt x="402125" y="146435"/>
                </a:cubicBezTo>
                <a:cubicBezTo>
                  <a:pt x="395139" y="147134"/>
                  <a:pt x="388225" y="148421"/>
                  <a:pt x="381275" y="149414"/>
                </a:cubicBezTo>
                <a:cubicBezTo>
                  <a:pt x="362636" y="155626"/>
                  <a:pt x="376221" y="151827"/>
                  <a:pt x="342555" y="155371"/>
                </a:cubicBezTo>
                <a:lnTo>
                  <a:pt x="315748" y="158349"/>
                </a:lnTo>
                <a:cubicBezTo>
                  <a:pt x="264275" y="184085"/>
                  <a:pt x="303826" y="166725"/>
                  <a:pt x="169802" y="158349"/>
                </a:cubicBezTo>
                <a:cubicBezTo>
                  <a:pt x="166668" y="158153"/>
                  <a:pt x="163969" y="155848"/>
                  <a:pt x="160866" y="155371"/>
                </a:cubicBezTo>
                <a:cubicBezTo>
                  <a:pt x="151004" y="153854"/>
                  <a:pt x="141009" y="153385"/>
                  <a:pt x="131081" y="152392"/>
                </a:cubicBezTo>
                <a:cubicBezTo>
                  <a:pt x="115196" y="148421"/>
                  <a:pt x="99635" y="142794"/>
                  <a:pt x="83425" y="140478"/>
                </a:cubicBezTo>
                <a:cubicBezTo>
                  <a:pt x="1429" y="128765"/>
                  <a:pt x="51504" y="149835"/>
                  <a:pt x="3006" y="125586"/>
                </a:cubicBezTo>
                <a:cubicBezTo>
                  <a:pt x="-4276" y="103744"/>
                  <a:pt x="3667" y="133526"/>
                  <a:pt x="5984" y="98779"/>
                </a:cubicBezTo>
                <a:cubicBezTo>
                  <a:pt x="6887" y="85234"/>
                  <a:pt x="3214" y="72804"/>
                  <a:pt x="27" y="60059"/>
                </a:cubicBezTo>
                <a:cubicBezTo>
                  <a:pt x="3006" y="53109"/>
                  <a:pt x="3154" y="44050"/>
                  <a:pt x="8963" y="39209"/>
                </a:cubicBezTo>
                <a:cubicBezTo>
                  <a:pt x="16199" y="33179"/>
                  <a:pt x="26451" y="31644"/>
                  <a:pt x="35769" y="30274"/>
                </a:cubicBezTo>
                <a:cubicBezTo>
                  <a:pt x="60404" y="26651"/>
                  <a:pt x="85411" y="26303"/>
                  <a:pt x="110232" y="24317"/>
                </a:cubicBezTo>
                <a:cubicBezTo>
                  <a:pt x="168227" y="9816"/>
                  <a:pt x="119938" y="20952"/>
                  <a:pt x="265114" y="18360"/>
                </a:cubicBezTo>
                <a:cubicBezTo>
                  <a:pt x="273055" y="18218"/>
                  <a:pt x="279014" y="2475"/>
                  <a:pt x="294899" y="4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7FB4CF-E6A2-37F1-5D80-2E37589B71B3}"/>
              </a:ext>
            </a:extLst>
          </p:cNvPr>
          <p:cNvSpPr/>
          <p:nvPr/>
        </p:nvSpPr>
        <p:spPr>
          <a:xfrm>
            <a:off x="5173657" y="1959854"/>
            <a:ext cx="977748" cy="440818"/>
          </a:xfrm>
          <a:custGeom>
            <a:avLst/>
            <a:gdLst>
              <a:gd name="connsiteX0" fmla="*/ 375292 w 977748"/>
              <a:gd name="connsiteY0" fmla="*/ 23828 h 440818"/>
              <a:gd name="connsiteX1" fmla="*/ 309764 w 977748"/>
              <a:gd name="connsiteY1" fmla="*/ 26807 h 440818"/>
              <a:gd name="connsiteX2" fmla="*/ 274022 w 977748"/>
              <a:gd name="connsiteY2" fmla="*/ 32764 h 440818"/>
              <a:gd name="connsiteX3" fmla="*/ 265087 w 977748"/>
              <a:gd name="connsiteY3" fmla="*/ 38721 h 440818"/>
              <a:gd name="connsiteX4" fmla="*/ 241259 w 977748"/>
              <a:gd name="connsiteY4" fmla="*/ 41699 h 440818"/>
              <a:gd name="connsiteX5" fmla="*/ 217431 w 977748"/>
              <a:gd name="connsiteY5" fmla="*/ 50635 h 440818"/>
              <a:gd name="connsiteX6" fmla="*/ 202538 w 977748"/>
              <a:gd name="connsiteY6" fmla="*/ 59570 h 440818"/>
              <a:gd name="connsiteX7" fmla="*/ 184667 w 977748"/>
              <a:gd name="connsiteY7" fmla="*/ 71484 h 440818"/>
              <a:gd name="connsiteX8" fmla="*/ 160839 w 977748"/>
              <a:gd name="connsiteY8" fmla="*/ 89355 h 440818"/>
              <a:gd name="connsiteX9" fmla="*/ 145947 w 977748"/>
              <a:gd name="connsiteY9" fmla="*/ 95312 h 440818"/>
              <a:gd name="connsiteX10" fmla="*/ 139990 w 977748"/>
              <a:gd name="connsiteY10" fmla="*/ 104248 h 440818"/>
              <a:gd name="connsiteX11" fmla="*/ 113183 w 977748"/>
              <a:gd name="connsiteY11" fmla="*/ 125097 h 440818"/>
              <a:gd name="connsiteX12" fmla="*/ 101269 w 977748"/>
              <a:gd name="connsiteY12" fmla="*/ 137011 h 440818"/>
              <a:gd name="connsiteX13" fmla="*/ 89355 w 977748"/>
              <a:gd name="connsiteY13" fmla="*/ 148925 h 440818"/>
              <a:gd name="connsiteX14" fmla="*/ 59570 w 977748"/>
              <a:gd name="connsiteY14" fmla="*/ 166796 h 440818"/>
              <a:gd name="connsiteX15" fmla="*/ 50635 w 977748"/>
              <a:gd name="connsiteY15" fmla="*/ 181689 h 440818"/>
              <a:gd name="connsiteX16" fmla="*/ 41699 w 977748"/>
              <a:gd name="connsiteY16" fmla="*/ 190624 h 440818"/>
              <a:gd name="connsiteX17" fmla="*/ 38721 w 977748"/>
              <a:gd name="connsiteY17" fmla="*/ 223388 h 440818"/>
              <a:gd name="connsiteX18" fmla="*/ 35742 w 977748"/>
              <a:gd name="connsiteY18" fmla="*/ 235302 h 440818"/>
              <a:gd name="connsiteX19" fmla="*/ 26807 w 977748"/>
              <a:gd name="connsiteY19" fmla="*/ 241259 h 440818"/>
              <a:gd name="connsiteX20" fmla="*/ 20850 w 977748"/>
              <a:gd name="connsiteY20" fmla="*/ 256151 h 440818"/>
              <a:gd name="connsiteX21" fmla="*/ 8936 w 977748"/>
              <a:gd name="connsiteY21" fmla="*/ 268065 h 440818"/>
              <a:gd name="connsiteX22" fmla="*/ 0 w 977748"/>
              <a:gd name="connsiteY22" fmla="*/ 288915 h 440818"/>
              <a:gd name="connsiteX23" fmla="*/ 5957 w 977748"/>
              <a:gd name="connsiteY23" fmla="*/ 354442 h 440818"/>
              <a:gd name="connsiteX24" fmla="*/ 14893 w 977748"/>
              <a:gd name="connsiteY24" fmla="*/ 357420 h 440818"/>
              <a:gd name="connsiteX25" fmla="*/ 20850 w 977748"/>
              <a:gd name="connsiteY25" fmla="*/ 369334 h 440818"/>
              <a:gd name="connsiteX26" fmla="*/ 44678 w 977748"/>
              <a:gd name="connsiteY26" fmla="*/ 378270 h 440818"/>
              <a:gd name="connsiteX27" fmla="*/ 53613 w 977748"/>
              <a:gd name="connsiteY27" fmla="*/ 381248 h 440818"/>
              <a:gd name="connsiteX28" fmla="*/ 74463 w 977748"/>
              <a:gd name="connsiteY28" fmla="*/ 387205 h 440818"/>
              <a:gd name="connsiteX29" fmla="*/ 83398 w 977748"/>
              <a:gd name="connsiteY29" fmla="*/ 399119 h 440818"/>
              <a:gd name="connsiteX30" fmla="*/ 98291 w 977748"/>
              <a:gd name="connsiteY30" fmla="*/ 405076 h 440818"/>
              <a:gd name="connsiteX31" fmla="*/ 232323 w 977748"/>
              <a:gd name="connsiteY31" fmla="*/ 408055 h 440818"/>
              <a:gd name="connsiteX32" fmla="*/ 247216 w 977748"/>
              <a:gd name="connsiteY32" fmla="*/ 411033 h 440818"/>
              <a:gd name="connsiteX33" fmla="*/ 265087 w 977748"/>
              <a:gd name="connsiteY33" fmla="*/ 414012 h 440818"/>
              <a:gd name="connsiteX34" fmla="*/ 294872 w 977748"/>
              <a:gd name="connsiteY34" fmla="*/ 422947 h 440818"/>
              <a:gd name="connsiteX35" fmla="*/ 312743 w 977748"/>
              <a:gd name="connsiteY35" fmla="*/ 425926 h 440818"/>
              <a:gd name="connsiteX36" fmla="*/ 336571 w 977748"/>
              <a:gd name="connsiteY36" fmla="*/ 431883 h 440818"/>
              <a:gd name="connsiteX37" fmla="*/ 345507 w 977748"/>
              <a:gd name="connsiteY37" fmla="*/ 434861 h 440818"/>
              <a:gd name="connsiteX38" fmla="*/ 369335 w 977748"/>
              <a:gd name="connsiteY38" fmla="*/ 437840 h 440818"/>
              <a:gd name="connsiteX39" fmla="*/ 390184 w 977748"/>
              <a:gd name="connsiteY39" fmla="*/ 440818 h 440818"/>
              <a:gd name="connsiteX40" fmla="*/ 485496 w 977748"/>
              <a:gd name="connsiteY40" fmla="*/ 437840 h 440818"/>
              <a:gd name="connsiteX41" fmla="*/ 494432 w 977748"/>
              <a:gd name="connsiteY41" fmla="*/ 425926 h 440818"/>
              <a:gd name="connsiteX42" fmla="*/ 506346 w 977748"/>
              <a:gd name="connsiteY42" fmla="*/ 405076 h 440818"/>
              <a:gd name="connsiteX43" fmla="*/ 509324 w 977748"/>
              <a:gd name="connsiteY43" fmla="*/ 300829 h 440818"/>
              <a:gd name="connsiteX44" fmla="*/ 512303 w 977748"/>
              <a:gd name="connsiteY44" fmla="*/ 235302 h 440818"/>
              <a:gd name="connsiteX45" fmla="*/ 524217 w 977748"/>
              <a:gd name="connsiteY45" fmla="*/ 232323 h 440818"/>
              <a:gd name="connsiteX46" fmla="*/ 562937 w 977748"/>
              <a:gd name="connsiteY46" fmla="*/ 235302 h 440818"/>
              <a:gd name="connsiteX47" fmla="*/ 571873 w 977748"/>
              <a:gd name="connsiteY47" fmla="*/ 244237 h 440818"/>
              <a:gd name="connsiteX48" fmla="*/ 580808 w 977748"/>
              <a:gd name="connsiteY48" fmla="*/ 247216 h 440818"/>
              <a:gd name="connsiteX49" fmla="*/ 604636 w 977748"/>
              <a:gd name="connsiteY49" fmla="*/ 253173 h 440818"/>
              <a:gd name="connsiteX50" fmla="*/ 622507 w 977748"/>
              <a:gd name="connsiteY50" fmla="*/ 259130 h 440818"/>
              <a:gd name="connsiteX51" fmla="*/ 702927 w 977748"/>
              <a:gd name="connsiteY51" fmla="*/ 250194 h 440818"/>
              <a:gd name="connsiteX52" fmla="*/ 717819 w 977748"/>
              <a:gd name="connsiteY52" fmla="*/ 247216 h 440818"/>
              <a:gd name="connsiteX53" fmla="*/ 735690 w 977748"/>
              <a:gd name="connsiteY53" fmla="*/ 241259 h 440818"/>
              <a:gd name="connsiteX54" fmla="*/ 923336 w 977748"/>
              <a:gd name="connsiteY54" fmla="*/ 238280 h 440818"/>
              <a:gd name="connsiteX55" fmla="*/ 938228 w 977748"/>
              <a:gd name="connsiteY55" fmla="*/ 232323 h 440818"/>
              <a:gd name="connsiteX56" fmla="*/ 950142 w 977748"/>
              <a:gd name="connsiteY56" fmla="*/ 217431 h 440818"/>
              <a:gd name="connsiteX57" fmla="*/ 962056 w 977748"/>
              <a:gd name="connsiteY57" fmla="*/ 205517 h 440818"/>
              <a:gd name="connsiteX58" fmla="*/ 976949 w 977748"/>
              <a:gd name="connsiteY58" fmla="*/ 184667 h 440818"/>
              <a:gd name="connsiteX59" fmla="*/ 973970 w 977748"/>
              <a:gd name="connsiteY59" fmla="*/ 101269 h 440818"/>
              <a:gd name="connsiteX60" fmla="*/ 953121 w 977748"/>
              <a:gd name="connsiteY60" fmla="*/ 92334 h 440818"/>
              <a:gd name="connsiteX61" fmla="*/ 911422 w 977748"/>
              <a:gd name="connsiteY61" fmla="*/ 83398 h 440818"/>
              <a:gd name="connsiteX62" fmla="*/ 890572 w 977748"/>
              <a:gd name="connsiteY62" fmla="*/ 68506 h 440818"/>
              <a:gd name="connsiteX63" fmla="*/ 881637 w 977748"/>
              <a:gd name="connsiteY63" fmla="*/ 65527 h 440818"/>
              <a:gd name="connsiteX64" fmla="*/ 839938 w 977748"/>
              <a:gd name="connsiteY64" fmla="*/ 47656 h 440818"/>
              <a:gd name="connsiteX65" fmla="*/ 822067 w 977748"/>
              <a:gd name="connsiteY65" fmla="*/ 38721 h 440818"/>
              <a:gd name="connsiteX66" fmla="*/ 789303 w 977748"/>
              <a:gd name="connsiteY66" fmla="*/ 32764 h 440818"/>
              <a:gd name="connsiteX67" fmla="*/ 747604 w 977748"/>
              <a:gd name="connsiteY67" fmla="*/ 17871 h 440818"/>
              <a:gd name="connsiteX68" fmla="*/ 714841 w 977748"/>
              <a:gd name="connsiteY68" fmla="*/ 11914 h 440818"/>
              <a:gd name="connsiteX69" fmla="*/ 559959 w 977748"/>
              <a:gd name="connsiteY69" fmla="*/ 0 h 440818"/>
              <a:gd name="connsiteX70" fmla="*/ 428905 w 977748"/>
              <a:gd name="connsiteY70" fmla="*/ 2979 h 440818"/>
              <a:gd name="connsiteX71" fmla="*/ 411034 w 977748"/>
              <a:gd name="connsiteY71" fmla="*/ 11914 h 440818"/>
              <a:gd name="connsiteX72" fmla="*/ 375292 w 977748"/>
              <a:gd name="connsiteY72" fmla="*/ 23828 h 44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77748" h="440818">
                <a:moveTo>
                  <a:pt x="375292" y="23828"/>
                </a:moveTo>
                <a:cubicBezTo>
                  <a:pt x="358414" y="26310"/>
                  <a:pt x="331545" y="24885"/>
                  <a:pt x="309764" y="26807"/>
                </a:cubicBezTo>
                <a:cubicBezTo>
                  <a:pt x="297732" y="27869"/>
                  <a:pt x="285693" y="29652"/>
                  <a:pt x="274022" y="32764"/>
                </a:cubicBezTo>
                <a:cubicBezTo>
                  <a:pt x="270563" y="33686"/>
                  <a:pt x="268540" y="37779"/>
                  <a:pt x="265087" y="38721"/>
                </a:cubicBezTo>
                <a:cubicBezTo>
                  <a:pt x="257365" y="40827"/>
                  <a:pt x="249202" y="40706"/>
                  <a:pt x="241259" y="41699"/>
                </a:cubicBezTo>
                <a:cubicBezTo>
                  <a:pt x="218351" y="56970"/>
                  <a:pt x="249634" y="37754"/>
                  <a:pt x="217431" y="50635"/>
                </a:cubicBezTo>
                <a:cubicBezTo>
                  <a:pt x="212056" y="52785"/>
                  <a:pt x="207422" y="56462"/>
                  <a:pt x="202538" y="59570"/>
                </a:cubicBezTo>
                <a:cubicBezTo>
                  <a:pt x="196498" y="63414"/>
                  <a:pt x="190457" y="67273"/>
                  <a:pt x="184667" y="71484"/>
                </a:cubicBezTo>
                <a:cubicBezTo>
                  <a:pt x="179839" y="74995"/>
                  <a:pt x="167823" y="85863"/>
                  <a:pt x="160839" y="89355"/>
                </a:cubicBezTo>
                <a:cubicBezTo>
                  <a:pt x="156057" y="91746"/>
                  <a:pt x="150911" y="93326"/>
                  <a:pt x="145947" y="95312"/>
                </a:cubicBezTo>
                <a:cubicBezTo>
                  <a:pt x="143961" y="98291"/>
                  <a:pt x="142639" y="101840"/>
                  <a:pt x="139990" y="104248"/>
                </a:cubicBezTo>
                <a:cubicBezTo>
                  <a:pt x="131614" y="111863"/>
                  <a:pt x="113183" y="125097"/>
                  <a:pt x="113183" y="125097"/>
                </a:cubicBezTo>
                <a:cubicBezTo>
                  <a:pt x="107227" y="142969"/>
                  <a:pt x="115169" y="127083"/>
                  <a:pt x="101269" y="137011"/>
                </a:cubicBezTo>
                <a:cubicBezTo>
                  <a:pt x="96699" y="140275"/>
                  <a:pt x="93702" y="145368"/>
                  <a:pt x="89355" y="148925"/>
                </a:cubicBezTo>
                <a:cubicBezTo>
                  <a:pt x="70965" y="163972"/>
                  <a:pt x="74766" y="161732"/>
                  <a:pt x="59570" y="166796"/>
                </a:cubicBezTo>
                <a:cubicBezTo>
                  <a:pt x="56592" y="171760"/>
                  <a:pt x="54109" y="177058"/>
                  <a:pt x="50635" y="181689"/>
                </a:cubicBezTo>
                <a:cubicBezTo>
                  <a:pt x="48108" y="185059"/>
                  <a:pt x="42856" y="186574"/>
                  <a:pt x="41699" y="190624"/>
                </a:cubicBezTo>
                <a:cubicBezTo>
                  <a:pt x="38686" y="201168"/>
                  <a:pt x="40170" y="212518"/>
                  <a:pt x="38721" y="223388"/>
                </a:cubicBezTo>
                <a:cubicBezTo>
                  <a:pt x="38180" y="227446"/>
                  <a:pt x="38013" y="231896"/>
                  <a:pt x="35742" y="235302"/>
                </a:cubicBezTo>
                <a:cubicBezTo>
                  <a:pt x="33756" y="238280"/>
                  <a:pt x="29785" y="239273"/>
                  <a:pt x="26807" y="241259"/>
                </a:cubicBezTo>
                <a:cubicBezTo>
                  <a:pt x="24821" y="246223"/>
                  <a:pt x="23816" y="251703"/>
                  <a:pt x="20850" y="256151"/>
                </a:cubicBezTo>
                <a:cubicBezTo>
                  <a:pt x="17735" y="260824"/>
                  <a:pt x="12306" y="263572"/>
                  <a:pt x="8936" y="268065"/>
                </a:cubicBezTo>
                <a:cubicBezTo>
                  <a:pt x="4520" y="273953"/>
                  <a:pt x="2301" y="282014"/>
                  <a:pt x="0" y="288915"/>
                </a:cubicBezTo>
                <a:cubicBezTo>
                  <a:pt x="1986" y="310757"/>
                  <a:pt x="1298" y="333010"/>
                  <a:pt x="5957" y="354442"/>
                </a:cubicBezTo>
                <a:cubicBezTo>
                  <a:pt x="6624" y="357510"/>
                  <a:pt x="12673" y="355200"/>
                  <a:pt x="14893" y="357420"/>
                </a:cubicBezTo>
                <a:cubicBezTo>
                  <a:pt x="18033" y="360560"/>
                  <a:pt x="17710" y="366194"/>
                  <a:pt x="20850" y="369334"/>
                </a:cubicBezTo>
                <a:cubicBezTo>
                  <a:pt x="26401" y="374885"/>
                  <a:pt x="37698" y="376276"/>
                  <a:pt x="44678" y="378270"/>
                </a:cubicBezTo>
                <a:cubicBezTo>
                  <a:pt x="47697" y="379132"/>
                  <a:pt x="50594" y="380386"/>
                  <a:pt x="53613" y="381248"/>
                </a:cubicBezTo>
                <a:cubicBezTo>
                  <a:pt x="79801" y="388730"/>
                  <a:pt x="53032" y="380063"/>
                  <a:pt x="74463" y="387205"/>
                </a:cubicBezTo>
                <a:cubicBezTo>
                  <a:pt x="77441" y="391176"/>
                  <a:pt x="79427" y="396141"/>
                  <a:pt x="83398" y="399119"/>
                </a:cubicBezTo>
                <a:cubicBezTo>
                  <a:pt x="87675" y="402327"/>
                  <a:pt x="92954" y="404756"/>
                  <a:pt x="98291" y="405076"/>
                </a:cubicBezTo>
                <a:cubicBezTo>
                  <a:pt x="142899" y="407753"/>
                  <a:pt x="187646" y="407062"/>
                  <a:pt x="232323" y="408055"/>
                </a:cubicBezTo>
                <a:lnTo>
                  <a:pt x="247216" y="411033"/>
                </a:lnTo>
                <a:cubicBezTo>
                  <a:pt x="253158" y="412113"/>
                  <a:pt x="259228" y="412547"/>
                  <a:pt x="265087" y="414012"/>
                </a:cubicBezTo>
                <a:cubicBezTo>
                  <a:pt x="275143" y="416526"/>
                  <a:pt x="284816" y="420433"/>
                  <a:pt x="294872" y="422947"/>
                </a:cubicBezTo>
                <a:cubicBezTo>
                  <a:pt x="300731" y="424412"/>
                  <a:pt x="306838" y="424661"/>
                  <a:pt x="312743" y="425926"/>
                </a:cubicBezTo>
                <a:cubicBezTo>
                  <a:pt x="320748" y="427642"/>
                  <a:pt x="328804" y="429295"/>
                  <a:pt x="336571" y="431883"/>
                </a:cubicBezTo>
                <a:cubicBezTo>
                  <a:pt x="339550" y="432876"/>
                  <a:pt x="342418" y="434299"/>
                  <a:pt x="345507" y="434861"/>
                </a:cubicBezTo>
                <a:cubicBezTo>
                  <a:pt x="353382" y="436293"/>
                  <a:pt x="361401" y="436782"/>
                  <a:pt x="369335" y="437840"/>
                </a:cubicBezTo>
                <a:lnTo>
                  <a:pt x="390184" y="440818"/>
                </a:lnTo>
                <a:lnTo>
                  <a:pt x="485496" y="437840"/>
                </a:lnTo>
                <a:cubicBezTo>
                  <a:pt x="490410" y="437138"/>
                  <a:pt x="491547" y="429966"/>
                  <a:pt x="494432" y="425926"/>
                </a:cubicBezTo>
                <a:cubicBezTo>
                  <a:pt x="501447" y="416105"/>
                  <a:pt x="500530" y="416708"/>
                  <a:pt x="506346" y="405076"/>
                </a:cubicBezTo>
                <a:cubicBezTo>
                  <a:pt x="507339" y="370327"/>
                  <a:pt x="508105" y="335571"/>
                  <a:pt x="509324" y="300829"/>
                </a:cubicBezTo>
                <a:cubicBezTo>
                  <a:pt x="510091" y="278978"/>
                  <a:pt x="507658" y="256668"/>
                  <a:pt x="512303" y="235302"/>
                </a:cubicBezTo>
                <a:cubicBezTo>
                  <a:pt x="513173" y="231302"/>
                  <a:pt x="520246" y="233316"/>
                  <a:pt x="524217" y="232323"/>
                </a:cubicBezTo>
                <a:cubicBezTo>
                  <a:pt x="537124" y="233316"/>
                  <a:pt x="550379" y="232162"/>
                  <a:pt x="562937" y="235302"/>
                </a:cubicBezTo>
                <a:cubicBezTo>
                  <a:pt x="567023" y="236324"/>
                  <a:pt x="568368" y="241900"/>
                  <a:pt x="571873" y="244237"/>
                </a:cubicBezTo>
                <a:cubicBezTo>
                  <a:pt x="574485" y="245978"/>
                  <a:pt x="577779" y="246390"/>
                  <a:pt x="580808" y="247216"/>
                </a:cubicBezTo>
                <a:cubicBezTo>
                  <a:pt x="588707" y="249370"/>
                  <a:pt x="596764" y="250924"/>
                  <a:pt x="604636" y="253173"/>
                </a:cubicBezTo>
                <a:cubicBezTo>
                  <a:pt x="610674" y="254898"/>
                  <a:pt x="622507" y="259130"/>
                  <a:pt x="622507" y="259130"/>
                </a:cubicBezTo>
                <a:cubicBezTo>
                  <a:pt x="667724" y="254824"/>
                  <a:pt x="671128" y="255976"/>
                  <a:pt x="702927" y="250194"/>
                </a:cubicBezTo>
                <a:cubicBezTo>
                  <a:pt x="707908" y="249288"/>
                  <a:pt x="712935" y="248548"/>
                  <a:pt x="717819" y="247216"/>
                </a:cubicBezTo>
                <a:cubicBezTo>
                  <a:pt x="723877" y="245564"/>
                  <a:pt x="729417" y="241532"/>
                  <a:pt x="735690" y="241259"/>
                </a:cubicBezTo>
                <a:cubicBezTo>
                  <a:pt x="798187" y="238542"/>
                  <a:pt x="860787" y="239273"/>
                  <a:pt x="923336" y="238280"/>
                </a:cubicBezTo>
                <a:cubicBezTo>
                  <a:pt x="928300" y="236294"/>
                  <a:pt x="934008" y="235605"/>
                  <a:pt x="938228" y="232323"/>
                </a:cubicBezTo>
                <a:cubicBezTo>
                  <a:pt x="943246" y="228420"/>
                  <a:pt x="945919" y="222182"/>
                  <a:pt x="950142" y="217431"/>
                </a:cubicBezTo>
                <a:cubicBezTo>
                  <a:pt x="953873" y="213233"/>
                  <a:pt x="958358" y="209744"/>
                  <a:pt x="962056" y="205517"/>
                </a:cubicBezTo>
                <a:cubicBezTo>
                  <a:pt x="967232" y="199602"/>
                  <a:pt x="972499" y="191342"/>
                  <a:pt x="976949" y="184667"/>
                </a:cubicBezTo>
                <a:cubicBezTo>
                  <a:pt x="975956" y="156868"/>
                  <a:pt x="980921" y="128204"/>
                  <a:pt x="973970" y="101269"/>
                </a:cubicBezTo>
                <a:cubicBezTo>
                  <a:pt x="972081" y="93948"/>
                  <a:pt x="960141" y="95142"/>
                  <a:pt x="953121" y="92334"/>
                </a:cubicBezTo>
                <a:cubicBezTo>
                  <a:pt x="939599" y="86925"/>
                  <a:pt x="926258" y="86095"/>
                  <a:pt x="911422" y="83398"/>
                </a:cubicBezTo>
                <a:cubicBezTo>
                  <a:pt x="904472" y="78434"/>
                  <a:pt x="897896" y="72900"/>
                  <a:pt x="890572" y="68506"/>
                </a:cubicBezTo>
                <a:cubicBezTo>
                  <a:pt x="887880" y="66891"/>
                  <a:pt x="884540" y="66722"/>
                  <a:pt x="881637" y="65527"/>
                </a:cubicBezTo>
                <a:cubicBezTo>
                  <a:pt x="867654" y="59769"/>
                  <a:pt x="853464" y="54419"/>
                  <a:pt x="839938" y="47656"/>
                </a:cubicBezTo>
                <a:cubicBezTo>
                  <a:pt x="833981" y="44678"/>
                  <a:pt x="828326" y="40997"/>
                  <a:pt x="822067" y="38721"/>
                </a:cubicBezTo>
                <a:cubicBezTo>
                  <a:pt x="818539" y="37438"/>
                  <a:pt x="791547" y="33138"/>
                  <a:pt x="789303" y="32764"/>
                </a:cubicBezTo>
                <a:cubicBezTo>
                  <a:pt x="769578" y="17970"/>
                  <a:pt x="781667" y="24359"/>
                  <a:pt x="747604" y="17871"/>
                </a:cubicBezTo>
                <a:cubicBezTo>
                  <a:pt x="736700" y="15794"/>
                  <a:pt x="725913" y="12705"/>
                  <a:pt x="714841" y="11914"/>
                </a:cubicBezTo>
                <a:cubicBezTo>
                  <a:pt x="579791" y="2268"/>
                  <a:pt x="631342" y="7139"/>
                  <a:pt x="559959" y="0"/>
                </a:cubicBezTo>
                <a:cubicBezTo>
                  <a:pt x="516274" y="993"/>
                  <a:pt x="472462" y="-506"/>
                  <a:pt x="428905" y="2979"/>
                </a:cubicBezTo>
                <a:cubicBezTo>
                  <a:pt x="422266" y="3510"/>
                  <a:pt x="417565" y="10608"/>
                  <a:pt x="411034" y="11914"/>
                </a:cubicBezTo>
                <a:cubicBezTo>
                  <a:pt x="397370" y="14647"/>
                  <a:pt x="392170" y="21346"/>
                  <a:pt x="375292" y="23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9FBE54-D8FF-A8B7-ECCE-5340193708BC}"/>
              </a:ext>
            </a:extLst>
          </p:cNvPr>
          <p:cNvSpPr/>
          <p:nvPr/>
        </p:nvSpPr>
        <p:spPr>
          <a:xfrm>
            <a:off x="6386805" y="2129629"/>
            <a:ext cx="1005840" cy="461667"/>
          </a:xfrm>
          <a:custGeom>
            <a:avLst/>
            <a:gdLst>
              <a:gd name="connsiteX0" fmla="*/ 229792 w 1028030"/>
              <a:gd name="connsiteY0" fmla="*/ 11914 h 461667"/>
              <a:gd name="connsiteX1" fmla="*/ 167243 w 1028030"/>
              <a:gd name="connsiteY1" fmla="*/ 8935 h 461667"/>
              <a:gd name="connsiteX2" fmla="*/ 152351 w 1028030"/>
              <a:gd name="connsiteY2" fmla="*/ 5957 h 461667"/>
              <a:gd name="connsiteX3" fmla="*/ 140437 w 1028030"/>
              <a:gd name="connsiteY3" fmla="*/ 0 h 461667"/>
              <a:gd name="connsiteX4" fmla="*/ 95759 w 1028030"/>
              <a:gd name="connsiteY4" fmla="*/ 2978 h 461667"/>
              <a:gd name="connsiteX5" fmla="*/ 74910 w 1028030"/>
              <a:gd name="connsiteY5" fmla="*/ 8935 h 461667"/>
              <a:gd name="connsiteX6" fmla="*/ 71931 w 1028030"/>
              <a:gd name="connsiteY6" fmla="*/ 20849 h 461667"/>
              <a:gd name="connsiteX7" fmla="*/ 54060 w 1028030"/>
              <a:gd name="connsiteY7" fmla="*/ 41699 h 461667"/>
              <a:gd name="connsiteX8" fmla="*/ 48103 w 1028030"/>
              <a:gd name="connsiteY8" fmla="*/ 59570 h 461667"/>
              <a:gd name="connsiteX9" fmla="*/ 45125 w 1028030"/>
              <a:gd name="connsiteY9" fmla="*/ 68505 h 461667"/>
              <a:gd name="connsiteX10" fmla="*/ 42146 w 1028030"/>
              <a:gd name="connsiteY10" fmla="*/ 80419 h 461667"/>
              <a:gd name="connsiteX11" fmla="*/ 36189 w 1028030"/>
              <a:gd name="connsiteY11" fmla="*/ 89355 h 461667"/>
              <a:gd name="connsiteX12" fmla="*/ 33211 w 1028030"/>
              <a:gd name="connsiteY12" fmla="*/ 101269 h 461667"/>
              <a:gd name="connsiteX13" fmla="*/ 24275 w 1028030"/>
              <a:gd name="connsiteY13" fmla="*/ 110204 h 461667"/>
              <a:gd name="connsiteX14" fmla="*/ 21296 w 1028030"/>
              <a:gd name="connsiteY14" fmla="*/ 163817 h 461667"/>
              <a:gd name="connsiteX15" fmla="*/ 18318 w 1028030"/>
              <a:gd name="connsiteY15" fmla="*/ 253172 h 461667"/>
              <a:gd name="connsiteX16" fmla="*/ 15339 w 1028030"/>
              <a:gd name="connsiteY16" fmla="*/ 279979 h 461667"/>
              <a:gd name="connsiteX17" fmla="*/ 3425 w 1028030"/>
              <a:gd name="connsiteY17" fmla="*/ 303807 h 461667"/>
              <a:gd name="connsiteX18" fmla="*/ 3425 w 1028030"/>
              <a:gd name="connsiteY18" fmla="*/ 396140 h 461667"/>
              <a:gd name="connsiteX19" fmla="*/ 9382 w 1028030"/>
              <a:gd name="connsiteY19" fmla="*/ 405076 h 461667"/>
              <a:gd name="connsiteX20" fmla="*/ 12361 w 1028030"/>
              <a:gd name="connsiteY20" fmla="*/ 416990 h 461667"/>
              <a:gd name="connsiteX21" fmla="*/ 39168 w 1028030"/>
              <a:gd name="connsiteY21" fmla="*/ 440818 h 461667"/>
              <a:gd name="connsiteX22" fmla="*/ 54060 w 1028030"/>
              <a:gd name="connsiteY22" fmla="*/ 443796 h 461667"/>
              <a:gd name="connsiteX23" fmla="*/ 89802 w 1028030"/>
              <a:gd name="connsiteY23" fmla="*/ 455710 h 461667"/>
              <a:gd name="connsiteX24" fmla="*/ 113630 w 1028030"/>
              <a:gd name="connsiteY24" fmla="*/ 461667 h 461667"/>
              <a:gd name="connsiteX25" fmla="*/ 200007 w 1028030"/>
              <a:gd name="connsiteY25" fmla="*/ 458689 h 461667"/>
              <a:gd name="connsiteX26" fmla="*/ 211921 w 1028030"/>
              <a:gd name="connsiteY26" fmla="*/ 452732 h 461667"/>
              <a:gd name="connsiteX27" fmla="*/ 229792 w 1028030"/>
              <a:gd name="connsiteY27" fmla="*/ 446775 h 461667"/>
              <a:gd name="connsiteX28" fmla="*/ 247663 w 1028030"/>
              <a:gd name="connsiteY28" fmla="*/ 443796 h 461667"/>
              <a:gd name="connsiteX29" fmla="*/ 319147 w 1028030"/>
              <a:gd name="connsiteY29" fmla="*/ 437839 h 461667"/>
              <a:gd name="connsiteX30" fmla="*/ 396588 w 1028030"/>
              <a:gd name="connsiteY30" fmla="*/ 428904 h 461667"/>
              <a:gd name="connsiteX31" fmla="*/ 447222 w 1028030"/>
              <a:gd name="connsiteY31" fmla="*/ 434861 h 461667"/>
              <a:gd name="connsiteX32" fmla="*/ 456158 w 1028030"/>
              <a:gd name="connsiteY32" fmla="*/ 437839 h 461667"/>
              <a:gd name="connsiteX33" fmla="*/ 593169 w 1028030"/>
              <a:gd name="connsiteY33" fmla="*/ 428904 h 461667"/>
              <a:gd name="connsiteX34" fmla="*/ 789750 w 1028030"/>
              <a:gd name="connsiteY34" fmla="*/ 437839 h 461667"/>
              <a:gd name="connsiteX35" fmla="*/ 801664 w 1028030"/>
              <a:gd name="connsiteY35" fmla="*/ 443796 h 461667"/>
              <a:gd name="connsiteX36" fmla="*/ 822513 w 1028030"/>
              <a:gd name="connsiteY36" fmla="*/ 446775 h 461667"/>
              <a:gd name="connsiteX37" fmla="*/ 977396 w 1028030"/>
              <a:gd name="connsiteY37" fmla="*/ 431882 h 461667"/>
              <a:gd name="connsiteX38" fmla="*/ 986331 w 1028030"/>
              <a:gd name="connsiteY38" fmla="*/ 422947 h 461667"/>
              <a:gd name="connsiteX39" fmla="*/ 995267 w 1028030"/>
              <a:gd name="connsiteY39" fmla="*/ 402097 h 461667"/>
              <a:gd name="connsiteX40" fmla="*/ 1010159 w 1028030"/>
              <a:gd name="connsiteY40" fmla="*/ 387205 h 461667"/>
              <a:gd name="connsiteX41" fmla="*/ 1016116 w 1028030"/>
              <a:gd name="connsiteY41" fmla="*/ 378269 h 461667"/>
              <a:gd name="connsiteX42" fmla="*/ 1019095 w 1028030"/>
              <a:gd name="connsiteY42" fmla="*/ 366355 h 461667"/>
              <a:gd name="connsiteX43" fmla="*/ 1025052 w 1028030"/>
              <a:gd name="connsiteY43" fmla="*/ 357420 h 461667"/>
              <a:gd name="connsiteX44" fmla="*/ 1028030 w 1028030"/>
              <a:gd name="connsiteY44" fmla="*/ 315721 h 461667"/>
              <a:gd name="connsiteX45" fmla="*/ 1022073 w 1028030"/>
              <a:gd name="connsiteY45" fmla="*/ 229344 h 461667"/>
              <a:gd name="connsiteX46" fmla="*/ 1013138 w 1028030"/>
              <a:gd name="connsiteY46" fmla="*/ 214452 h 461667"/>
              <a:gd name="connsiteX47" fmla="*/ 1010159 w 1028030"/>
              <a:gd name="connsiteY47" fmla="*/ 202538 h 461667"/>
              <a:gd name="connsiteX48" fmla="*/ 995267 w 1028030"/>
              <a:gd name="connsiteY48" fmla="*/ 190624 h 461667"/>
              <a:gd name="connsiteX49" fmla="*/ 989310 w 1028030"/>
              <a:gd name="connsiteY49" fmla="*/ 166796 h 461667"/>
              <a:gd name="connsiteX50" fmla="*/ 971439 w 1028030"/>
              <a:gd name="connsiteY50" fmla="*/ 142968 h 461667"/>
              <a:gd name="connsiteX51" fmla="*/ 956546 w 1028030"/>
              <a:gd name="connsiteY51" fmla="*/ 116161 h 461667"/>
              <a:gd name="connsiteX52" fmla="*/ 938675 w 1028030"/>
              <a:gd name="connsiteY52" fmla="*/ 110204 h 461667"/>
              <a:gd name="connsiteX53" fmla="*/ 920804 w 1028030"/>
              <a:gd name="connsiteY53" fmla="*/ 104247 h 461667"/>
              <a:gd name="connsiteX54" fmla="*/ 893997 w 1028030"/>
              <a:gd name="connsiteY54" fmla="*/ 86376 h 461667"/>
              <a:gd name="connsiteX55" fmla="*/ 885062 w 1028030"/>
              <a:gd name="connsiteY55" fmla="*/ 77441 h 461667"/>
              <a:gd name="connsiteX56" fmla="*/ 867191 w 1028030"/>
              <a:gd name="connsiteY56" fmla="*/ 74462 h 461667"/>
              <a:gd name="connsiteX57" fmla="*/ 819535 w 1028030"/>
              <a:gd name="connsiteY57" fmla="*/ 68505 h 461667"/>
              <a:gd name="connsiteX58" fmla="*/ 801664 w 1028030"/>
              <a:gd name="connsiteY58" fmla="*/ 65527 h 461667"/>
              <a:gd name="connsiteX59" fmla="*/ 771879 w 1028030"/>
              <a:gd name="connsiteY59" fmla="*/ 59570 h 461667"/>
              <a:gd name="connsiteX60" fmla="*/ 706352 w 1028030"/>
              <a:gd name="connsiteY60" fmla="*/ 53613 h 461667"/>
              <a:gd name="connsiteX61" fmla="*/ 670610 w 1028030"/>
              <a:gd name="connsiteY61" fmla="*/ 44677 h 461667"/>
              <a:gd name="connsiteX62" fmla="*/ 637846 w 1028030"/>
              <a:gd name="connsiteY62" fmla="*/ 41699 h 461667"/>
              <a:gd name="connsiteX63" fmla="*/ 614018 w 1028030"/>
              <a:gd name="connsiteY63" fmla="*/ 38720 h 461667"/>
              <a:gd name="connsiteX64" fmla="*/ 593169 w 1028030"/>
              <a:gd name="connsiteY64" fmla="*/ 32763 h 461667"/>
              <a:gd name="connsiteX65" fmla="*/ 378717 w 1028030"/>
              <a:gd name="connsiteY65" fmla="*/ 23828 h 461667"/>
              <a:gd name="connsiteX66" fmla="*/ 328082 w 1028030"/>
              <a:gd name="connsiteY66" fmla="*/ 14892 h 461667"/>
              <a:gd name="connsiteX67" fmla="*/ 310211 w 1028030"/>
              <a:gd name="connsiteY67" fmla="*/ 11914 h 461667"/>
              <a:gd name="connsiteX68" fmla="*/ 292340 w 1028030"/>
              <a:gd name="connsiteY68" fmla="*/ 8935 h 461667"/>
              <a:gd name="connsiteX69" fmla="*/ 229792 w 1028030"/>
              <a:gd name="connsiteY69" fmla="*/ 11914 h 46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28030" h="461667">
                <a:moveTo>
                  <a:pt x="229792" y="11914"/>
                </a:moveTo>
                <a:cubicBezTo>
                  <a:pt x="208942" y="10921"/>
                  <a:pt x="188055" y="10536"/>
                  <a:pt x="167243" y="8935"/>
                </a:cubicBezTo>
                <a:cubicBezTo>
                  <a:pt x="162196" y="8547"/>
                  <a:pt x="157154" y="7558"/>
                  <a:pt x="152351" y="5957"/>
                </a:cubicBezTo>
                <a:cubicBezTo>
                  <a:pt x="148139" y="4553"/>
                  <a:pt x="144408" y="1986"/>
                  <a:pt x="140437" y="0"/>
                </a:cubicBezTo>
                <a:cubicBezTo>
                  <a:pt x="125544" y="993"/>
                  <a:pt x="110603" y="1416"/>
                  <a:pt x="95759" y="2978"/>
                </a:cubicBezTo>
                <a:cubicBezTo>
                  <a:pt x="90297" y="3553"/>
                  <a:pt x="80445" y="7090"/>
                  <a:pt x="74910" y="8935"/>
                </a:cubicBezTo>
                <a:cubicBezTo>
                  <a:pt x="73917" y="12906"/>
                  <a:pt x="73762" y="17188"/>
                  <a:pt x="71931" y="20849"/>
                </a:cubicBezTo>
                <a:cubicBezTo>
                  <a:pt x="68109" y="28492"/>
                  <a:pt x="60022" y="35737"/>
                  <a:pt x="54060" y="41699"/>
                </a:cubicBezTo>
                <a:lnTo>
                  <a:pt x="48103" y="59570"/>
                </a:lnTo>
                <a:cubicBezTo>
                  <a:pt x="47110" y="62548"/>
                  <a:pt x="45887" y="65459"/>
                  <a:pt x="45125" y="68505"/>
                </a:cubicBezTo>
                <a:cubicBezTo>
                  <a:pt x="44132" y="72476"/>
                  <a:pt x="43759" y="76656"/>
                  <a:pt x="42146" y="80419"/>
                </a:cubicBezTo>
                <a:cubicBezTo>
                  <a:pt x="40736" y="83709"/>
                  <a:pt x="38175" y="86376"/>
                  <a:pt x="36189" y="89355"/>
                </a:cubicBezTo>
                <a:cubicBezTo>
                  <a:pt x="35196" y="93326"/>
                  <a:pt x="35242" y="97715"/>
                  <a:pt x="33211" y="101269"/>
                </a:cubicBezTo>
                <a:cubicBezTo>
                  <a:pt x="31121" y="104926"/>
                  <a:pt x="25063" y="106066"/>
                  <a:pt x="24275" y="110204"/>
                </a:cubicBezTo>
                <a:cubicBezTo>
                  <a:pt x="20926" y="127786"/>
                  <a:pt x="22041" y="145934"/>
                  <a:pt x="21296" y="163817"/>
                </a:cubicBezTo>
                <a:cubicBezTo>
                  <a:pt x="20055" y="193593"/>
                  <a:pt x="19844" y="223410"/>
                  <a:pt x="18318" y="253172"/>
                </a:cubicBezTo>
                <a:cubicBezTo>
                  <a:pt x="17858" y="262151"/>
                  <a:pt x="17876" y="271354"/>
                  <a:pt x="15339" y="279979"/>
                </a:cubicBezTo>
                <a:cubicBezTo>
                  <a:pt x="12833" y="288498"/>
                  <a:pt x="3425" y="303807"/>
                  <a:pt x="3425" y="303807"/>
                </a:cubicBezTo>
                <a:cubicBezTo>
                  <a:pt x="256" y="341841"/>
                  <a:pt x="-2358" y="353731"/>
                  <a:pt x="3425" y="396140"/>
                </a:cubicBezTo>
                <a:cubicBezTo>
                  <a:pt x="3909" y="399687"/>
                  <a:pt x="7396" y="402097"/>
                  <a:pt x="9382" y="405076"/>
                </a:cubicBezTo>
                <a:cubicBezTo>
                  <a:pt x="10375" y="409047"/>
                  <a:pt x="10191" y="413519"/>
                  <a:pt x="12361" y="416990"/>
                </a:cubicBezTo>
                <a:cubicBezTo>
                  <a:pt x="15175" y="421493"/>
                  <a:pt x="35278" y="438873"/>
                  <a:pt x="39168" y="440818"/>
                </a:cubicBezTo>
                <a:cubicBezTo>
                  <a:pt x="43696" y="443082"/>
                  <a:pt x="49096" y="442803"/>
                  <a:pt x="54060" y="443796"/>
                </a:cubicBezTo>
                <a:cubicBezTo>
                  <a:pt x="72916" y="451338"/>
                  <a:pt x="67526" y="449770"/>
                  <a:pt x="89802" y="455710"/>
                </a:cubicBezTo>
                <a:cubicBezTo>
                  <a:pt x="97713" y="457820"/>
                  <a:pt x="113630" y="461667"/>
                  <a:pt x="113630" y="461667"/>
                </a:cubicBezTo>
                <a:cubicBezTo>
                  <a:pt x="142422" y="460674"/>
                  <a:pt x="171316" y="461297"/>
                  <a:pt x="200007" y="458689"/>
                </a:cubicBezTo>
                <a:cubicBezTo>
                  <a:pt x="204429" y="458287"/>
                  <a:pt x="207798" y="454381"/>
                  <a:pt x="211921" y="452732"/>
                </a:cubicBezTo>
                <a:cubicBezTo>
                  <a:pt x="217751" y="450400"/>
                  <a:pt x="223700" y="448298"/>
                  <a:pt x="229792" y="446775"/>
                </a:cubicBezTo>
                <a:cubicBezTo>
                  <a:pt x="235651" y="445310"/>
                  <a:pt x="241694" y="444714"/>
                  <a:pt x="247663" y="443796"/>
                </a:cubicBezTo>
                <a:cubicBezTo>
                  <a:pt x="280894" y="438684"/>
                  <a:pt x="271995" y="440613"/>
                  <a:pt x="319147" y="437839"/>
                </a:cubicBezTo>
                <a:cubicBezTo>
                  <a:pt x="333880" y="435734"/>
                  <a:pt x="379891" y="428328"/>
                  <a:pt x="396588" y="428904"/>
                </a:cubicBezTo>
                <a:cubicBezTo>
                  <a:pt x="413572" y="429490"/>
                  <a:pt x="430344" y="432875"/>
                  <a:pt x="447222" y="434861"/>
                </a:cubicBezTo>
                <a:cubicBezTo>
                  <a:pt x="450201" y="435854"/>
                  <a:pt x="453021" y="437967"/>
                  <a:pt x="456158" y="437839"/>
                </a:cubicBezTo>
                <a:cubicBezTo>
                  <a:pt x="501887" y="435973"/>
                  <a:pt x="593169" y="428904"/>
                  <a:pt x="593169" y="428904"/>
                </a:cubicBezTo>
                <a:cubicBezTo>
                  <a:pt x="642282" y="430541"/>
                  <a:pt x="744082" y="433272"/>
                  <a:pt x="789750" y="437839"/>
                </a:cubicBezTo>
                <a:cubicBezTo>
                  <a:pt x="794168" y="438281"/>
                  <a:pt x="797380" y="442628"/>
                  <a:pt x="801664" y="443796"/>
                </a:cubicBezTo>
                <a:cubicBezTo>
                  <a:pt x="808437" y="445643"/>
                  <a:pt x="815563" y="445782"/>
                  <a:pt x="822513" y="446775"/>
                </a:cubicBezTo>
                <a:cubicBezTo>
                  <a:pt x="1027756" y="442586"/>
                  <a:pt x="933720" y="482836"/>
                  <a:pt x="977396" y="431882"/>
                </a:cubicBezTo>
                <a:cubicBezTo>
                  <a:pt x="980137" y="428684"/>
                  <a:pt x="983353" y="425925"/>
                  <a:pt x="986331" y="422947"/>
                </a:cubicBezTo>
                <a:cubicBezTo>
                  <a:pt x="989310" y="415997"/>
                  <a:pt x="991073" y="408388"/>
                  <a:pt x="995267" y="402097"/>
                </a:cubicBezTo>
                <a:cubicBezTo>
                  <a:pt x="999161" y="396256"/>
                  <a:pt x="1005536" y="392488"/>
                  <a:pt x="1010159" y="387205"/>
                </a:cubicBezTo>
                <a:cubicBezTo>
                  <a:pt x="1012516" y="384511"/>
                  <a:pt x="1014130" y="381248"/>
                  <a:pt x="1016116" y="378269"/>
                </a:cubicBezTo>
                <a:cubicBezTo>
                  <a:pt x="1017109" y="374298"/>
                  <a:pt x="1017482" y="370118"/>
                  <a:pt x="1019095" y="366355"/>
                </a:cubicBezTo>
                <a:cubicBezTo>
                  <a:pt x="1020505" y="363065"/>
                  <a:pt x="1024430" y="360945"/>
                  <a:pt x="1025052" y="357420"/>
                </a:cubicBezTo>
                <a:cubicBezTo>
                  <a:pt x="1027474" y="343697"/>
                  <a:pt x="1027037" y="329621"/>
                  <a:pt x="1028030" y="315721"/>
                </a:cubicBezTo>
                <a:cubicBezTo>
                  <a:pt x="1026044" y="286929"/>
                  <a:pt x="1026272" y="257898"/>
                  <a:pt x="1022073" y="229344"/>
                </a:cubicBezTo>
                <a:cubicBezTo>
                  <a:pt x="1021231" y="223617"/>
                  <a:pt x="1015489" y="219742"/>
                  <a:pt x="1013138" y="214452"/>
                </a:cubicBezTo>
                <a:cubicBezTo>
                  <a:pt x="1011475" y="210711"/>
                  <a:pt x="1012615" y="205813"/>
                  <a:pt x="1010159" y="202538"/>
                </a:cubicBezTo>
                <a:cubicBezTo>
                  <a:pt x="1006345" y="197452"/>
                  <a:pt x="1000231" y="194595"/>
                  <a:pt x="995267" y="190624"/>
                </a:cubicBezTo>
                <a:cubicBezTo>
                  <a:pt x="994955" y="189065"/>
                  <a:pt x="991853" y="170356"/>
                  <a:pt x="989310" y="166796"/>
                </a:cubicBezTo>
                <a:cubicBezTo>
                  <a:pt x="971629" y="142043"/>
                  <a:pt x="981985" y="167574"/>
                  <a:pt x="971439" y="142968"/>
                </a:cubicBezTo>
                <a:cubicBezTo>
                  <a:pt x="967942" y="134809"/>
                  <a:pt x="966219" y="119385"/>
                  <a:pt x="956546" y="116161"/>
                </a:cubicBezTo>
                <a:lnTo>
                  <a:pt x="938675" y="110204"/>
                </a:lnTo>
                <a:lnTo>
                  <a:pt x="920804" y="104247"/>
                </a:lnTo>
                <a:cubicBezTo>
                  <a:pt x="900314" y="83759"/>
                  <a:pt x="926458" y="108017"/>
                  <a:pt x="893997" y="86376"/>
                </a:cubicBezTo>
                <a:cubicBezTo>
                  <a:pt x="890492" y="84040"/>
                  <a:pt x="888911" y="79152"/>
                  <a:pt x="885062" y="77441"/>
                </a:cubicBezTo>
                <a:cubicBezTo>
                  <a:pt x="879543" y="74988"/>
                  <a:pt x="873175" y="75278"/>
                  <a:pt x="867191" y="74462"/>
                </a:cubicBezTo>
                <a:cubicBezTo>
                  <a:pt x="851329" y="72299"/>
                  <a:pt x="835397" y="70668"/>
                  <a:pt x="819535" y="68505"/>
                </a:cubicBezTo>
                <a:cubicBezTo>
                  <a:pt x="813551" y="67689"/>
                  <a:pt x="807600" y="66640"/>
                  <a:pt x="801664" y="65527"/>
                </a:cubicBezTo>
                <a:cubicBezTo>
                  <a:pt x="791712" y="63661"/>
                  <a:pt x="781962" y="60487"/>
                  <a:pt x="771879" y="59570"/>
                </a:cubicBezTo>
                <a:lnTo>
                  <a:pt x="706352" y="53613"/>
                </a:lnTo>
                <a:cubicBezTo>
                  <a:pt x="695288" y="50452"/>
                  <a:pt x="682327" y="46142"/>
                  <a:pt x="670610" y="44677"/>
                </a:cubicBezTo>
                <a:cubicBezTo>
                  <a:pt x="659728" y="43317"/>
                  <a:pt x="648752" y="42847"/>
                  <a:pt x="637846" y="41699"/>
                </a:cubicBezTo>
                <a:cubicBezTo>
                  <a:pt x="629885" y="40861"/>
                  <a:pt x="621961" y="39713"/>
                  <a:pt x="614018" y="38720"/>
                </a:cubicBezTo>
                <a:cubicBezTo>
                  <a:pt x="607068" y="36734"/>
                  <a:pt x="600269" y="34115"/>
                  <a:pt x="593169" y="32763"/>
                </a:cubicBezTo>
                <a:cubicBezTo>
                  <a:pt x="521591" y="19129"/>
                  <a:pt x="454207" y="25129"/>
                  <a:pt x="378717" y="23828"/>
                </a:cubicBezTo>
                <a:cubicBezTo>
                  <a:pt x="351985" y="18481"/>
                  <a:pt x="368806" y="21679"/>
                  <a:pt x="328082" y="14892"/>
                </a:cubicBezTo>
                <a:lnTo>
                  <a:pt x="310211" y="11914"/>
                </a:lnTo>
                <a:cubicBezTo>
                  <a:pt x="304254" y="10921"/>
                  <a:pt x="298379" y="8935"/>
                  <a:pt x="292340" y="8935"/>
                </a:cubicBezTo>
                <a:lnTo>
                  <a:pt x="229792" y="1191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CE086-FF63-C9EC-41CB-C40E85528764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A03BD5-825D-81FE-9A96-57F312EEEBAE}"/>
              </a:ext>
            </a:extLst>
          </p:cNvPr>
          <p:cNvSpPr/>
          <p:nvPr/>
        </p:nvSpPr>
        <p:spPr>
          <a:xfrm>
            <a:off x="1257300" y="971282"/>
            <a:ext cx="62293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100" i="1" dirty="0"/>
              <a:t>Cuento indio: Los ciegos y el elefante</a:t>
            </a:r>
            <a:endParaRPr lang="en-US" sz="2100" i="1" dirty="0"/>
          </a:p>
        </p:txBody>
      </p:sp>
    </p:spTree>
    <p:extLst>
      <p:ext uri="{BB962C8B-B14F-4D97-AF65-F5344CB8AC3E}">
        <p14:creationId xmlns:p14="http://schemas.microsoft.com/office/powerpoint/2010/main" val="12743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9DC97B-84ED-4B63-869E-D44A5E917B29}"/>
              </a:ext>
            </a:extLst>
          </p:cNvPr>
          <p:cNvSpPr txBox="1"/>
          <p:nvPr/>
        </p:nvSpPr>
        <p:spPr>
          <a:xfrm>
            <a:off x="1143000" y="990600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Primeras tareas de equipo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5120E-7C64-4302-9446-166F7052FA65}"/>
              </a:ext>
            </a:extLst>
          </p:cNvPr>
          <p:cNvSpPr txBox="1"/>
          <p:nvPr/>
        </p:nvSpPr>
        <p:spPr>
          <a:xfrm>
            <a:off x="1143000" y="2133600"/>
            <a:ext cx="63246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el </a:t>
            </a:r>
            <a:r>
              <a:rPr lang="es-ES" dirty="0" err="1"/>
              <a:t>breakout</a:t>
            </a:r>
            <a:r>
              <a:rPr lang="es-ES" dirty="0"/>
              <a:t> </a:t>
            </a:r>
            <a:r>
              <a:rPr lang="es-ES" dirty="0" err="1"/>
              <a:t>room</a:t>
            </a:r>
            <a:r>
              <a:rPr lang="es-ES" dirty="0"/>
              <a:t> …</a:t>
            </a:r>
          </a:p>
          <a:p>
            <a:endParaRPr lang="es-ES" dirty="0"/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s-ES" dirty="0"/>
              <a:t>Formar dos parejas – una “a” y una “b”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s-ES" dirty="0"/>
              <a:t>Hablar en términos generales sobre vuestro tema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err="1"/>
              <a:t>Consultar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para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decisores</a:t>
            </a:r>
            <a:r>
              <a:rPr lang="en-US" dirty="0"/>
              <a:t> </a:t>
            </a:r>
            <a:r>
              <a:rPr lang="en-US" dirty="0" err="1"/>
              <a:t>vais</a:t>
            </a:r>
            <a:r>
              <a:rPr lang="en-US" dirty="0"/>
              <a:t> a preparer </a:t>
            </a:r>
            <a:r>
              <a:rPr lang="en-US" dirty="0" err="1"/>
              <a:t>vuestro</a:t>
            </a:r>
            <a:r>
              <a:rPr lang="en-US" dirty="0"/>
              <a:t> </a:t>
            </a:r>
            <a:r>
              <a:rPr lang="en-US" dirty="0" err="1"/>
              <a:t>análisis</a:t>
            </a:r>
            <a:r>
              <a:rPr lang="en-US" dirty="0"/>
              <a:t>, y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/</a:t>
            </a:r>
            <a:r>
              <a:rPr lang="en-US" dirty="0" err="1"/>
              <a:t>análisis</a:t>
            </a:r>
            <a:r>
              <a:rPr lang="en-US" dirty="0"/>
              <a:t> van a </a:t>
            </a:r>
            <a:r>
              <a:rPr lang="en-US" dirty="0" err="1"/>
              <a:t>necesitar</a:t>
            </a:r>
            <a:endParaRPr lang="en-US" dirty="0"/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iré</a:t>
            </a:r>
            <a:r>
              <a:rPr lang="en-US" dirty="0"/>
              <a:t> </a:t>
            </a:r>
            <a:r>
              <a:rPr lang="en-US" dirty="0" err="1"/>
              <a:t>visitando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llamadme</a:t>
            </a:r>
            <a:r>
              <a:rPr lang="en-US" dirty="0"/>
              <a:t> con </a:t>
            </a:r>
            <a:r>
              <a:rPr lang="en-US" dirty="0" err="1"/>
              <a:t>cualquier</a:t>
            </a:r>
            <a:r>
              <a:rPr lang="en-US" dirty="0"/>
              <a:t> </a:t>
            </a:r>
            <a:r>
              <a:rPr lang="en-US" dirty="0" err="1"/>
              <a:t>duda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5FCF2-714F-48ED-9562-62D52317B97A}"/>
              </a:ext>
            </a:extLst>
          </p:cNvPr>
          <p:cNvSpPr txBox="1"/>
          <p:nvPr/>
        </p:nvSpPr>
        <p:spPr>
          <a:xfrm rot="357994">
            <a:off x="2705324" y="536948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¿Todo claro?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58599-D5AF-4814-9D81-424B225717DB}"/>
              </a:ext>
            </a:extLst>
          </p:cNvPr>
          <p:cNvSpPr txBox="1"/>
          <p:nvPr/>
        </p:nvSpPr>
        <p:spPr>
          <a:xfrm>
            <a:off x="6172200" y="1021633"/>
            <a:ext cx="1663019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018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Female Profile with solid fill">
            <a:extLst>
              <a:ext uri="{FF2B5EF4-FFF2-40B4-BE49-F238E27FC236}">
                <a16:creationId xmlns:a16="http://schemas.microsoft.com/office/drawing/2014/main" id="{6ED21D41-9F60-40DE-A879-B5F249D22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500" y="564357"/>
            <a:ext cx="914400" cy="914400"/>
          </a:xfrm>
          <a:prstGeom prst="rect">
            <a:avLst/>
          </a:prstGeom>
        </p:spPr>
      </p:pic>
      <p:pic>
        <p:nvPicPr>
          <p:cNvPr id="5" name="Graphic 4" descr="Male profile outline">
            <a:extLst>
              <a:ext uri="{FF2B5EF4-FFF2-40B4-BE49-F238E27FC236}">
                <a16:creationId xmlns:a16="http://schemas.microsoft.com/office/drawing/2014/main" id="{BEB2B597-490E-4FE6-9E53-B59F42AAC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564357"/>
            <a:ext cx="914400" cy="914400"/>
          </a:xfrm>
          <a:prstGeom prst="rect">
            <a:avLst/>
          </a:prstGeom>
        </p:spPr>
      </p:pic>
      <p:pic>
        <p:nvPicPr>
          <p:cNvPr id="6" name="Graphic 5" descr="Female Profile with solid fill">
            <a:extLst>
              <a:ext uri="{FF2B5EF4-FFF2-40B4-BE49-F238E27FC236}">
                <a16:creationId xmlns:a16="http://schemas.microsoft.com/office/drawing/2014/main" id="{4694C113-A770-43FD-B828-719D4642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790" y="1555194"/>
            <a:ext cx="914400" cy="914400"/>
          </a:xfrm>
          <a:prstGeom prst="rect">
            <a:avLst/>
          </a:prstGeom>
        </p:spPr>
      </p:pic>
      <p:pic>
        <p:nvPicPr>
          <p:cNvPr id="7" name="Graphic 6" descr="Male profile outline">
            <a:extLst>
              <a:ext uri="{FF2B5EF4-FFF2-40B4-BE49-F238E27FC236}">
                <a16:creationId xmlns:a16="http://schemas.microsoft.com/office/drawing/2014/main" id="{CDB0F62A-E3CF-44E0-AC69-3CA48C94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1937" y="1579245"/>
            <a:ext cx="914400" cy="914400"/>
          </a:xfrm>
          <a:prstGeom prst="rect">
            <a:avLst/>
          </a:prstGeom>
        </p:spPr>
      </p:pic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26DF3278-AD64-40A2-9E69-76616275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770" y="523875"/>
            <a:ext cx="914400" cy="914400"/>
          </a:xfrm>
          <a:prstGeom prst="rect">
            <a:avLst/>
          </a:prstGeom>
        </p:spPr>
      </p:pic>
      <p:pic>
        <p:nvPicPr>
          <p:cNvPr id="9" name="Graphic 8" descr="Male profile outline">
            <a:extLst>
              <a:ext uri="{FF2B5EF4-FFF2-40B4-BE49-F238E27FC236}">
                <a16:creationId xmlns:a16="http://schemas.microsoft.com/office/drawing/2014/main" id="{EFC19858-6B60-4D88-97A7-ACB8CE64F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1548288"/>
            <a:ext cx="914400" cy="914400"/>
          </a:xfrm>
          <a:prstGeom prst="rect">
            <a:avLst/>
          </a:prstGeom>
        </p:spPr>
      </p:pic>
      <p:pic>
        <p:nvPicPr>
          <p:cNvPr id="10" name="Graphic 9" descr="Female Profile with solid fill">
            <a:extLst>
              <a:ext uri="{FF2B5EF4-FFF2-40B4-BE49-F238E27FC236}">
                <a16:creationId xmlns:a16="http://schemas.microsoft.com/office/drawing/2014/main" id="{7465AD68-D2A2-4C74-AAFC-7B629CA97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1" y="1561743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 outline">
            <a:extLst>
              <a:ext uri="{FF2B5EF4-FFF2-40B4-BE49-F238E27FC236}">
                <a16:creationId xmlns:a16="http://schemas.microsoft.com/office/drawing/2014/main" id="{588A306F-E6EA-4719-A63C-F4BA55B4C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7637" y="531019"/>
            <a:ext cx="914400" cy="914400"/>
          </a:xfrm>
          <a:prstGeom prst="rect">
            <a:avLst/>
          </a:prstGeom>
        </p:spPr>
      </p:pic>
      <p:pic>
        <p:nvPicPr>
          <p:cNvPr id="12" name="Graphic 11" descr="Female Profile with solid fill">
            <a:extLst>
              <a:ext uri="{FF2B5EF4-FFF2-40B4-BE49-F238E27FC236}">
                <a16:creationId xmlns:a16="http://schemas.microsoft.com/office/drawing/2014/main" id="{07D0CF39-9452-4FA9-A773-0EA92399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8006" y="544116"/>
            <a:ext cx="914400" cy="914400"/>
          </a:xfrm>
          <a:prstGeom prst="rect">
            <a:avLst/>
          </a:prstGeom>
        </p:spPr>
      </p:pic>
      <p:pic>
        <p:nvPicPr>
          <p:cNvPr id="13" name="Graphic 12" descr="Male profile outline">
            <a:extLst>
              <a:ext uri="{FF2B5EF4-FFF2-40B4-BE49-F238E27FC236}">
                <a16:creationId xmlns:a16="http://schemas.microsoft.com/office/drawing/2014/main" id="{1D3C5F5C-ED17-451A-A750-A972C0E38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16" y="1527810"/>
            <a:ext cx="914400" cy="914400"/>
          </a:xfrm>
          <a:prstGeom prst="rect">
            <a:avLst/>
          </a:prstGeom>
        </p:spPr>
      </p:pic>
      <p:pic>
        <p:nvPicPr>
          <p:cNvPr id="14" name="Graphic 13" descr="Female Profile with solid fill">
            <a:extLst>
              <a:ext uri="{FF2B5EF4-FFF2-40B4-BE49-F238E27FC236}">
                <a16:creationId xmlns:a16="http://schemas.microsoft.com/office/drawing/2014/main" id="{741BA853-515A-4B2C-BC05-C7FAF5F3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060" y="523875"/>
            <a:ext cx="914400" cy="914400"/>
          </a:xfrm>
          <a:prstGeom prst="rect">
            <a:avLst/>
          </a:prstGeom>
        </p:spPr>
      </p:pic>
      <p:pic>
        <p:nvPicPr>
          <p:cNvPr id="15" name="Graphic 14" descr="Male profile outline">
            <a:extLst>
              <a:ext uri="{FF2B5EF4-FFF2-40B4-BE49-F238E27FC236}">
                <a16:creationId xmlns:a16="http://schemas.microsoft.com/office/drawing/2014/main" id="{F90D8091-B6CB-4C39-9DA9-17DAB5937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512" y="504825"/>
            <a:ext cx="914400" cy="914400"/>
          </a:xfrm>
          <a:prstGeom prst="rect">
            <a:avLst/>
          </a:prstGeom>
        </p:spPr>
      </p:pic>
      <p:pic>
        <p:nvPicPr>
          <p:cNvPr id="16" name="Graphic 15" descr="Female Profile with solid fill">
            <a:extLst>
              <a:ext uri="{FF2B5EF4-FFF2-40B4-BE49-F238E27FC236}">
                <a16:creationId xmlns:a16="http://schemas.microsoft.com/office/drawing/2014/main" id="{BC3D886A-A9F3-4EEE-AC85-3C92FF6D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2413" y="1561743"/>
            <a:ext cx="914400" cy="914400"/>
          </a:xfrm>
          <a:prstGeom prst="rect">
            <a:avLst/>
          </a:prstGeom>
        </p:spPr>
      </p:pic>
      <p:pic>
        <p:nvPicPr>
          <p:cNvPr id="17" name="Graphic 16" descr="Male profile outline">
            <a:extLst>
              <a:ext uri="{FF2B5EF4-FFF2-40B4-BE49-F238E27FC236}">
                <a16:creationId xmlns:a16="http://schemas.microsoft.com/office/drawing/2014/main" id="{62730196-B4ED-43A1-BD20-1193F827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989" y="1558290"/>
            <a:ext cx="914400" cy="914400"/>
          </a:xfrm>
          <a:prstGeom prst="rect">
            <a:avLst/>
          </a:prstGeom>
        </p:spPr>
      </p:pic>
      <p:pic>
        <p:nvPicPr>
          <p:cNvPr id="20" name="Graphic 19" descr="Female Profile with solid fill">
            <a:extLst>
              <a:ext uri="{FF2B5EF4-FFF2-40B4-BE49-F238E27FC236}">
                <a16:creationId xmlns:a16="http://schemas.microsoft.com/office/drawing/2014/main" id="{36EB877F-C48C-4C12-8EBF-92D5033E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2653" y="2612708"/>
            <a:ext cx="914400" cy="914400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24232D66-6185-4A30-B0D0-98A8326CD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542" y="2612708"/>
            <a:ext cx="914400" cy="914400"/>
          </a:xfrm>
          <a:prstGeom prst="rect">
            <a:avLst/>
          </a:prstGeom>
        </p:spPr>
      </p:pic>
      <p:pic>
        <p:nvPicPr>
          <p:cNvPr id="22" name="Graphic 21" descr="Female Profile with solid fill">
            <a:extLst>
              <a:ext uri="{FF2B5EF4-FFF2-40B4-BE49-F238E27FC236}">
                <a16:creationId xmlns:a16="http://schemas.microsoft.com/office/drawing/2014/main" id="{F69A1950-5AF7-46C3-8930-8982B851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923" y="2572226"/>
            <a:ext cx="914400" cy="914400"/>
          </a:xfrm>
          <a:prstGeom prst="rect">
            <a:avLst/>
          </a:prstGeom>
        </p:spPr>
      </p:pic>
      <p:pic>
        <p:nvPicPr>
          <p:cNvPr id="23" name="Graphic 22" descr="Male profile outline">
            <a:extLst>
              <a:ext uri="{FF2B5EF4-FFF2-40B4-BE49-F238E27FC236}">
                <a16:creationId xmlns:a16="http://schemas.microsoft.com/office/drawing/2014/main" id="{98588D1B-7EC4-4F8D-A336-F99C37CF6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790" y="2579370"/>
            <a:ext cx="914400" cy="914400"/>
          </a:xfrm>
          <a:prstGeom prst="rect">
            <a:avLst/>
          </a:prstGeom>
        </p:spPr>
      </p:pic>
      <p:pic>
        <p:nvPicPr>
          <p:cNvPr id="24" name="Graphic 23" descr="Female Profile with solid fill">
            <a:extLst>
              <a:ext uri="{FF2B5EF4-FFF2-40B4-BE49-F238E27FC236}">
                <a16:creationId xmlns:a16="http://schemas.microsoft.com/office/drawing/2014/main" id="{16C390DA-544E-4671-9ABB-29765A93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5159" y="2592467"/>
            <a:ext cx="914400" cy="914400"/>
          </a:xfrm>
          <a:prstGeom prst="rect">
            <a:avLst/>
          </a:prstGeom>
        </p:spPr>
      </p:pic>
      <p:pic>
        <p:nvPicPr>
          <p:cNvPr id="25" name="Graphic 24" descr="Female Profile with solid fill">
            <a:extLst>
              <a:ext uri="{FF2B5EF4-FFF2-40B4-BE49-F238E27FC236}">
                <a16:creationId xmlns:a16="http://schemas.microsoft.com/office/drawing/2014/main" id="{3436BC50-D3A9-4EDD-8FF1-44714676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4213" y="2572226"/>
            <a:ext cx="914400" cy="914400"/>
          </a:xfrm>
          <a:prstGeom prst="rect">
            <a:avLst/>
          </a:prstGeom>
        </p:spPr>
      </p:pic>
      <p:pic>
        <p:nvPicPr>
          <p:cNvPr id="26" name="Graphic 25" descr="Male profile outline">
            <a:extLst>
              <a:ext uri="{FF2B5EF4-FFF2-40B4-BE49-F238E27FC236}">
                <a16:creationId xmlns:a16="http://schemas.microsoft.com/office/drawing/2014/main" id="{9ADB1C04-CDD2-4374-B5C6-6B37C907E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7665" y="255317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B0DA9C-F211-4CAE-B362-8C98C9CEB8C9}"/>
              </a:ext>
            </a:extLst>
          </p:cNvPr>
          <p:cNvSpPr txBox="1"/>
          <p:nvPr/>
        </p:nvSpPr>
        <p:spPr>
          <a:xfrm>
            <a:off x="5561850" y="3810000"/>
            <a:ext cx="2517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BREAKOUT!!!</a:t>
            </a:r>
          </a:p>
        </p:txBody>
      </p:sp>
      <p:sp useBgFill="1">
        <p:nvSpPr>
          <p:cNvPr id="28" name="TextBox 27">
            <a:extLst>
              <a:ext uri="{FF2B5EF4-FFF2-40B4-BE49-F238E27FC236}">
                <a16:creationId xmlns:a16="http://schemas.microsoft.com/office/drawing/2014/main" id="{930A4ED8-0694-41E5-BB8A-0FFAF4D79757}"/>
              </a:ext>
            </a:extLst>
          </p:cNvPr>
          <p:cNvSpPr txBox="1"/>
          <p:nvPr/>
        </p:nvSpPr>
        <p:spPr>
          <a:xfrm>
            <a:off x="3109590" y="970419"/>
            <a:ext cx="3194144" cy="1538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274320" tIns="274320" rIns="274320" bIns="274320" rtlCol="0">
            <a:spAutoFit/>
          </a:bodyPr>
          <a:lstStyle/>
          <a:p>
            <a:pPr algn="ctr"/>
            <a:r>
              <a:rPr lang="en-US" sz="3200" dirty="0"/>
              <a:t>BREAKOUT!!!</a:t>
            </a:r>
          </a:p>
          <a:p>
            <a:pPr algn="ctr"/>
            <a:r>
              <a:rPr lang="en-US" sz="3200" dirty="0"/>
              <a:t>10 + </a:t>
            </a:r>
            <a:r>
              <a:rPr lang="es-ES" sz="3200" dirty="0"/>
              <a:t>10</a:t>
            </a:r>
            <a:r>
              <a:rPr lang="en-US" sz="3200" dirty="0"/>
              <a:t> </a:t>
            </a:r>
            <a:r>
              <a:rPr lang="en-US" sz="3200" dirty="0" err="1"/>
              <a:t>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28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3 L -0.00174 -0.003 C -0.00035 0.00232 0.00121 0.00788 0.00243 0.01343 C 0.0033 0.0176 0.00382 0.02176 0.00451 0.02593 C 0.00486 0.02871 0.00486 0.03172 0.00555 0.03426 C 0.00625 0.0382 0.00764 0.04167 0.00868 0.04538 C 0.00903 0.0551 0.00972 0.06482 0.00972 0.07454 C 0.00972 0.11389 0.00399 0.09977 0.01285 0.15371 C 0.01475 0.16575 0.02378 0.19283 0.02951 0.20649 C 0.03107 0.21042 0.03281 0.21413 0.03472 0.2176 C 0.03628 0.22061 0.03802 0.22338 0.03993 0.22593 C 0.04323 0.23079 0.04757 0.2345 0.05035 0.23982 C 0.05173 0.2426 0.05278 0.24561 0.05451 0.24815 C 0.05573 0.25024 0.05712 0.25209 0.05868 0.25371 C 0.06232 0.25811 0.06632 0.26204 0.07014 0.26621 C 0.07222 0.26852 0.0743 0.27061 0.07639 0.27315 C 0.07986 0.27778 0.08212 0.28496 0.0868 0.28704 C 0.09687 0.29167 0.09392 0.28936 0.10139 0.29538 C 0.10521 0.29862 0.10868 0.30255 0.11285 0.3051 C 0.11944 0.30973 0.11736 0.31158 0.12014 0.30788 L 0.12014 0.30788 " pathEditMode="relative" ptsTypes="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67 L -0.01875 0.01667 C -0.02292 0.02385 -0.02674 0.03195 -0.03125 0.03866 C -0.04722 0.06204 -0.06562 0.08218 -0.08021 0.10672 C -0.08576 0.11598 -0.0908 0.12593 -0.09687 0.1345 C -0.12917 0.1801 -0.16979 0.22616 -0.20937 0.25672 C -0.21597 0.26181 -0.22292 0.26667 -0.22917 0.272 C -0.2316 0.27408 -0.23316 0.27709 -0.23542 0.27894 C -0.2474 0.28936 -0.25399 0.29237 -0.26667 0.30116 C -0.2724 0.30533 -0.2776 0.31042 -0.28333 0.31366 C -0.28993 0.3176 -0.29392 0.31945 -0.3 0.32477 C -0.30139 0.32593 -0.30208 0.32778 -0.30312 0.32894 C -0.30764 0.33334 -0.31181 0.3382 -0.31667 0.34144 C -0.31806 0.34237 -0.31944 0.34375 -0.32083 0.34422 C -0.32396 0.34561 -0.32708 0.34676 -0.33021 0.347 C -0.33472 0.34769 -0.33924 0.347 -0.34375 0.347 L -0.34375 0.347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48 L 0.00052 0.00648 C -0.01684 0.03657 -0.00261 0.01319 -0.02448 0.04398 C -0.02743 0.04791 -0.02986 0.05231 -0.03281 0.05648 C -0.03525 0.05949 -0.03768 0.06203 -0.04011 0.06481 C -0.0415 0.0662 -0.04323 0.06712 -0.04427 0.06898 C -0.04775 0.07361 -0.04966 0.08032 -0.05365 0.08425 C -0.05747 0.08773 -0.06268 0.09236 -0.06615 0.09675 C -0.06806 0.09884 -0.06945 0.10162 -0.07136 0.1037 C -0.07361 0.10578 -0.07639 0.10694 -0.07865 0.10925 C -0.08091 0.11111 -0.08281 0.11388 -0.0849 0.1162 C -0.08663 0.11759 -0.08872 0.11851 -0.09011 0.12037 C -0.10313 0.13495 -0.09323 0.12847 -0.10365 0.13425 C -0.11007 0.14259 -0.10313 0.13449 -0.11198 0.1412 C -0.11354 0.14212 -0.11476 0.14398 -0.11615 0.14537 C -0.11788 0.14675 -0.11979 0.14768 -0.12136 0.14953 C -0.13438 0.16273 -0.11389 0.14583 -0.13281 0.16203 C -0.13698 0.16527 -0.13785 0.16458 -0.14219 0.16759 C -0.14341 0.16828 -0.14427 0.16944 -0.14531 0.17037 C -0.14636 0.17083 -0.14757 0.17106 -0.14844 0.17175 C -0.1566 0.17708 -0.14636 0.17152 -0.15469 0.1787 C -0.15747 0.18078 -0.16025 0.1824 -0.16302 0.18425 L -0.16302 0.18425 " pathEditMode="relative" ptsTypes="AAAAAAAAAAAAAAAAAAAAA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277D4C-47A4-4098-A41B-1D644911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32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61E0A-662F-44A8-901B-4ED573B2D6EB}"/>
              </a:ext>
            </a:extLst>
          </p:cNvPr>
          <p:cNvSpPr txBox="1"/>
          <p:nvPr/>
        </p:nvSpPr>
        <p:spPr>
          <a:xfrm>
            <a:off x="5533627" y="521703"/>
            <a:ext cx="299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EXERCISE WORKSHEET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9EFA7-E825-4AC0-9BDA-8D0E606D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8" y="496303"/>
            <a:ext cx="4692852" cy="6118144"/>
          </a:xfrm>
          <a:prstGeom prst="rect">
            <a:avLst/>
          </a:prstGeom>
        </p:spPr>
      </p:pic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6630DEC5-4507-44C6-9EE4-7FCF1F902BA0}"/>
              </a:ext>
            </a:extLst>
          </p:cNvPr>
          <p:cNvSpPr txBox="1"/>
          <p:nvPr/>
        </p:nvSpPr>
        <p:spPr>
          <a:xfrm>
            <a:off x="4343400" y="2231936"/>
            <a:ext cx="4566956" cy="2215991"/>
          </a:xfrm>
          <a:prstGeom prst="rect">
            <a:avLst/>
          </a:prstGeom>
        </p:spPr>
        <p:txBody>
          <a:bodyPr wrap="none" lIns="457200" tIns="457200" rIns="457200" bIns="45720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dirty="0"/>
              <a:t>Rellenar la hoja H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Desarrollar el análisis</a:t>
            </a:r>
            <a:br>
              <a:rPr lang="es-ES" sz="2800" dirty="0"/>
            </a:br>
            <a:r>
              <a:rPr lang="es-ES" sz="2800" dirty="0"/>
              <a:t>(</a:t>
            </a:r>
            <a:r>
              <a:rPr lang="es-ES" sz="2800" dirty="0" err="1"/>
              <a:t>Part</a:t>
            </a:r>
            <a:r>
              <a:rPr lang="es-ES" sz="2800" dirty="0"/>
              <a:t> </a:t>
            </a:r>
            <a:r>
              <a:rPr lang="es-ES" sz="2800" dirty="0" err="1"/>
              <a:t>One</a:t>
            </a:r>
            <a:r>
              <a:rPr lang="es-ES" sz="2800" dirty="0"/>
              <a:t>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03E2-E051-4980-972B-DFEDDE30112A}"/>
              </a:ext>
            </a:extLst>
          </p:cNvPr>
          <p:cNvSpPr txBox="1"/>
          <p:nvPr/>
        </p:nvSpPr>
        <p:spPr>
          <a:xfrm>
            <a:off x="4692134" y="586780"/>
            <a:ext cx="4572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CEE41D-B3B4-49E1-BB24-6CFD2805A8C2}"/>
              </a:ext>
            </a:extLst>
          </p:cNvPr>
          <p:cNvSpPr/>
          <p:nvPr/>
        </p:nvSpPr>
        <p:spPr>
          <a:xfrm>
            <a:off x="898847" y="6239933"/>
            <a:ext cx="1143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03A4AA-F6EC-4C22-87A4-1494DCBB84EE}"/>
              </a:ext>
            </a:extLst>
          </p:cNvPr>
          <p:cNvSpPr/>
          <p:nvPr/>
        </p:nvSpPr>
        <p:spPr>
          <a:xfrm>
            <a:off x="5288816" y="4572000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minutos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Female Profile with solid fill">
            <a:extLst>
              <a:ext uri="{FF2B5EF4-FFF2-40B4-BE49-F238E27FC236}">
                <a16:creationId xmlns:a16="http://schemas.microsoft.com/office/drawing/2014/main" id="{6ED21D41-9F60-40DE-A879-B5F249D22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500" y="564357"/>
            <a:ext cx="914400" cy="914400"/>
          </a:xfrm>
          <a:prstGeom prst="rect">
            <a:avLst/>
          </a:prstGeom>
        </p:spPr>
      </p:pic>
      <p:pic>
        <p:nvPicPr>
          <p:cNvPr id="5" name="Graphic 4" descr="Male profile outline">
            <a:extLst>
              <a:ext uri="{FF2B5EF4-FFF2-40B4-BE49-F238E27FC236}">
                <a16:creationId xmlns:a16="http://schemas.microsoft.com/office/drawing/2014/main" id="{BEB2B597-490E-4FE6-9E53-B59F42AAC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564357"/>
            <a:ext cx="914400" cy="914400"/>
          </a:xfrm>
          <a:prstGeom prst="rect">
            <a:avLst/>
          </a:prstGeom>
        </p:spPr>
      </p:pic>
      <p:pic>
        <p:nvPicPr>
          <p:cNvPr id="6" name="Graphic 5" descr="Female Profile with solid fill">
            <a:extLst>
              <a:ext uri="{FF2B5EF4-FFF2-40B4-BE49-F238E27FC236}">
                <a16:creationId xmlns:a16="http://schemas.microsoft.com/office/drawing/2014/main" id="{4694C113-A770-43FD-B828-719D4642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790" y="1555194"/>
            <a:ext cx="914400" cy="914400"/>
          </a:xfrm>
          <a:prstGeom prst="rect">
            <a:avLst/>
          </a:prstGeom>
        </p:spPr>
      </p:pic>
      <p:pic>
        <p:nvPicPr>
          <p:cNvPr id="7" name="Graphic 6" descr="Male profile outline">
            <a:extLst>
              <a:ext uri="{FF2B5EF4-FFF2-40B4-BE49-F238E27FC236}">
                <a16:creationId xmlns:a16="http://schemas.microsoft.com/office/drawing/2014/main" id="{CDB0F62A-E3CF-44E0-AC69-3CA48C94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1937" y="1579245"/>
            <a:ext cx="914400" cy="914400"/>
          </a:xfrm>
          <a:prstGeom prst="rect">
            <a:avLst/>
          </a:prstGeom>
        </p:spPr>
      </p:pic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26DF3278-AD64-40A2-9E69-76616275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770" y="523875"/>
            <a:ext cx="914400" cy="914400"/>
          </a:xfrm>
          <a:prstGeom prst="rect">
            <a:avLst/>
          </a:prstGeom>
        </p:spPr>
      </p:pic>
      <p:pic>
        <p:nvPicPr>
          <p:cNvPr id="9" name="Graphic 8" descr="Male profile outline">
            <a:extLst>
              <a:ext uri="{FF2B5EF4-FFF2-40B4-BE49-F238E27FC236}">
                <a16:creationId xmlns:a16="http://schemas.microsoft.com/office/drawing/2014/main" id="{EFC19858-6B60-4D88-97A7-ACB8CE64F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1548288"/>
            <a:ext cx="914400" cy="914400"/>
          </a:xfrm>
          <a:prstGeom prst="rect">
            <a:avLst/>
          </a:prstGeom>
        </p:spPr>
      </p:pic>
      <p:pic>
        <p:nvPicPr>
          <p:cNvPr id="10" name="Graphic 9" descr="Female Profile with solid fill">
            <a:extLst>
              <a:ext uri="{FF2B5EF4-FFF2-40B4-BE49-F238E27FC236}">
                <a16:creationId xmlns:a16="http://schemas.microsoft.com/office/drawing/2014/main" id="{7465AD68-D2A2-4C74-AAFC-7B629CA97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1" y="1561743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 outline">
            <a:extLst>
              <a:ext uri="{FF2B5EF4-FFF2-40B4-BE49-F238E27FC236}">
                <a16:creationId xmlns:a16="http://schemas.microsoft.com/office/drawing/2014/main" id="{588A306F-E6EA-4719-A63C-F4BA55B4C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7637" y="531019"/>
            <a:ext cx="914400" cy="914400"/>
          </a:xfrm>
          <a:prstGeom prst="rect">
            <a:avLst/>
          </a:prstGeom>
        </p:spPr>
      </p:pic>
      <p:pic>
        <p:nvPicPr>
          <p:cNvPr id="12" name="Graphic 11" descr="Female Profile with solid fill">
            <a:extLst>
              <a:ext uri="{FF2B5EF4-FFF2-40B4-BE49-F238E27FC236}">
                <a16:creationId xmlns:a16="http://schemas.microsoft.com/office/drawing/2014/main" id="{07D0CF39-9452-4FA9-A773-0EA92399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8006" y="544116"/>
            <a:ext cx="914400" cy="914400"/>
          </a:xfrm>
          <a:prstGeom prst="rect">
            <a:avLst/>
          </a:prstGeom>
        </p:spPr>
      </p:pic>
      <p:pic>
        <p:nvPicPr>
          <p:cNvPr id="13" name="Graphic 12" descr="Male profile outline">
            <a:extLst>
              <a:ext uri="{FF2B5EF4-FFF2-40B4-BE49-F238E27FC236}">
                <a16:creationId xmlns:a16="http://schemas.microsoft.com/office/drawing/2014/main" id="{1D3C5F5C-ED17-451A-A750-A972C0E38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16" y="1527810"/>
            <a:ext cx="914400" cy="914400"/>
          </a:xfrm>
          <a:prstGeom prst="rect">
            <a:avLst/>
          </a:prstGeom>
        </p:spPr>
      </p:pic>
      <p:pic>
        <p:nvPicPr>
          <p:cNvPr id="14" name="Graphic 13" descr="Female Profile with solid fill">
            <a:extLst>
              <a:ext uri="{FF2B5EF4-FFF2-40B4-BE49-F238E27FC236}">
                <a16:creationId xmlns:a16="http://schemas.microsoft.com/office/drawing/2014/main" id="{741BA853-515A-4B2C-BC05-C7FAF5F3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060" y="523875"/>
            <a:ext cx="914400" cy="914400"/>
          </a:xfrm>
          <a:prstGeom prst="rect">
            <a:avLst/>
          </a:prstGeom>
        </p:spPr>
      </p:pic>
      <p:pic>
        <p:nvPicPr>
          <p:cNvPr id="15" name="Graphic 14" descr="Male profile outline">
            <a:extLst>
              <a:ext uri="{FF2B5EF4-FFF2-40B4-BE49-F238E27FC236}">
                <a16:creationId xmlns:a16="http://schemas.microsoft.com/office/drawing/2014/main" id="{F90D8091-B6CB-4C39-9DA9-17DAB5937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512" y="504825"/>
            <a:ext cx="914400" cy="914400"/>
          </a:xfrm>
          <a:prstGeom prst="rect">
            <a:avLst/>
          </a:prstGeom>
        </p:spPr>
      </p:pic>
      <p:pic>
        <p:nvPicPr>
          <p:cNvPr id="16" name="Graphic 15" descr="Female Profile with solid fill">
            <a:extLst>
              <a:ext uri="{FF2B5EF4-FFF2-40B4-BE49-F238E27FC236}">
                <a16:creationId xmlns:a16="http://schemas.microsoft.com/office/drawing/2014/main" id="{BC3D886A-A9F3-4EEE-AC85-3C92FF6D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2413" y="1561743"/>
            <a:ext cx="914400" cy="914400"/>
          </a:xfrm>
          <a:prstGeom prst="rect">
            <a:avLst/>
          </a:prstGeom>
        </p:spPr>
      </p:pic>
      <p:pic>
        <p:nvPicPr>
          <p:cNvPr id="17" name="Graphic 16" descr="Male profile outline">
            <a:extLst>
              <a:ext uri="{FF2B5EF4-FFF2-40B4-BE49-F238E27FC236}">
                <a16:creationId xmlns:a16="http://schemas.microsoft.com/office/drawing/2014/main" id="{62730196-B4ED-43A1-BD20-1193F827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989" y="1558290"/>
            <a:ext cx="914400" cy="914400"/>
          </a:xfrm>
          <a:prstGeom prst="rect">
            <a:avLst/>
          </a:prstGeom>
        </p:spPr>
      </p:pic>
      <p:pic>
        <p:nvPicPr>
          <p:cNvPr id="20" name="Graphic 19" descr="Female Profile with solid fill">
            <a:extLst>
              <a:ext uri="{FF2B5EF4-FFF2-40B4-BE49-F238E27FC236}">
                <a16:creationId xmlns:a16="http://schemas.microsoft.com/office/drawing/2014/main" id="{36EB877F-C48C-4C12-8EBF-92D5033E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2653" y="2612708"/>
            <a:ext cx="914400" cy="914400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24232D66-6185-4A30-B0D0-98A8326CD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542" y="2612708"/>
            <a:ext cx="914400" cy="914400"/>
          </a:xfrm>
          <a:prstGeom prst="rect">
            <a:avLst/>
          </a:prstGeom>
        </p:spPr>
      </p:pic>
      <p:pic>
        <p:nvPicPr>
          <p:cNvPr id="22" name="Graphic 21" descr="Female Profile with solid fill">
            <a:extLst>
              <a:ext uri="{FF2B5EF4-FFF2-40B4-BE49-F238E27FC236}">
                <a16:creationId xmlns:a16="http://schemas.microsoft.com/office/drawing/2014/main" id="{F69A1950-5AF7-46C3-8930-8982B851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923" y="2572226"/>
            <a:ext cx="914400" cy="914400"/>
          </a:xfrm>
          <a:prstGeom prst="rect">
            <a:avLst/>
          </a:prstGeom>
        </p:spPr>
      </p:pic>
      <p:pic>
        <p:nvPicPr>
          <p:cNvPr id="23" name="Graphic 22" descr="Male profile outline">
            <a:extLst>
              <a:ext uri="{FF2B5EF4-FFF2-40B4-BE49-F238E27FC236}">
                <a16:creationId xmlns:a16="http://schemas.microsoft.com/office/drawing/2014/main" id="{98588D1B-7EC4-4F8D-A336-F99C37CF6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790" y="2579370"/>
            <a:ext cx="914400" cy="914400"/>
          </a:xfrm>
          <a:prstGeom prst="rect">
            <a:avLst/>
          </a:prstGeom>
        </p:spPr>
      </p:pic>
      <p:pic>
        <p:nvPicPr>
          <p:cNvPr id="24" name="Graphic 23" descr="Female Profile with solid fill">
            <a:extLst>
              <a:ext uri="{FF2B5EF4-FFF2-40B4-BE49-F238E27FC236}">
                <a16:creationId xmlns:a16="http://schemas.microsoft.com/office/drawing/2014/main" id="{16C390DA-544E-4671-9ABB-29765A93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5159" y="2592467"/>
            <a:ext cx="914400" cy="914400"/>
          </a:xfrm>
          <a:prstGeom prst="rect">
            <a:avLst/>
          </a:prstGeom>
        </p:spPr>
      </p:pic>
      <p:pic>
        <p:nvPicPr>
          <p:cNvPr id="25" name="Graphic 24" descr="Female Profile with solid fill">
            <a:extLst>
              <a:ext uri="{FF2B5EF4-FFF2-40B4-BE49-F238E27FC236}">
                <a16:creationId xmlns:a16="http://schemas.microsoft.com/office/drawing/2014/main" id="{3436BC50-D3A9-4EDD-8FF1-44714676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4213" y="2572226"/>
            <a:ext cx="914400" cy="914400"/>
          </a:xfrm>
          <a:prstGeom prst="rect">
            <a:avLst/>
          </a:prstGeom>
        </p:spPr>
      </p:pic>
      <p:pic>
        <p:nvPicPr>
          <p:cNvPr id="26" name="Graphic 25" descr="Male profile outline">
            <a:extLst>
              <a:ext uri="{FF2B5EF4-FFF2-40B4-BE49-F238E27FC236}">
                <a16:creationId xmlns:a16="http://schemas.microsoft.com/office/drawing/2014/main" id="{9ADB1C04-CDD2-4374-B5C6-6B37C907E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7665" y="255317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B0DA9C-F211-4CAE-B362-8C98C9CEB8C9}"/>
              </a:ext>
            </a:extLst>
          </p:cNvPr>
          <p:cNvSpPr txBox="1"/>
          <p:nvPr/>
        </p:nvSpPr>
        <p:spPr>
          <a:xfrm>
            <a:off x="5561850" y="3810000"/>
            <a:ext cx="2517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BREAKOUT!!!</a:t>
            </a:r>
          </a:p>
        </p:txBody>
      </p:sp>
      <p:sp useBgFill="1">
        <p:nvSpPr>
          <p:cNvPr id="28" name="TextBox 27">
            <a:extLst>
              <a:ext uri="{FF2B5EF4-FFF2-40B4-BE49-F238E27FC236}">
                <a16:creationId xmlns:a16="http://schemas.microsoft.com/office/drawing/2014/main" id="{930A4ED8-0694-41E5-BB8A-0FFAF4D79757}"/>
              </a:ext>
            </a:extLst>
          </p:cNvPr>
          <p:cNvSpPr txBox="1"/>
          <p:nvPr/>
        </p:nvSpPr>
        <p:spPr>
          <a:xfrm>
            <a:off x="3263093" y="970419"/>
            <a:ext cx="2887137" cy="1538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274320" tIns="274320" rIns="274320" bIns="274320" rtlCol="0">
            <a:spAutoFit/>
          </a:bodyPr>
          <a:lstStyle/>
          <a:p>
            <a:pPr algn="ctr"/>
            <a:r>
              <a:rPr lang="en-US" sz="3200" dirty="0"/>
              <a:t>BREAKOUT!!!</a:t>
            </a:r>
          </a:p>
          <a:p>
            <a:pPr algn="ctr"/>
            <a:r>
              <a:rPr lang="en-US" sz="3200" dirty="0"/>
              <a:t>30 </a:t>
            </a:r>
            <a:r>
              <a:rPr lang="en-US" sz="3200" dirty="0" err="1"/>
              <a:t>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19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3 L -0.00174 -0.003 C -0.00035 0.00232 0.00121 0.00788 0.00243 0.01343 C 0.0033 0.0176 0.00382 0.02176 0.00451 0.02593 C 0.00486 0.02871 0.00486 0.03172 0.00555 0.03426 C 0.00625 0.0382 0.00764 0.04167 0.00868 0.04538 C 0.00903 0.0551 0.00972 0.06482 0.00972 0.07454 C 0.00972 0.11389 0.00399 0.09977 0.01285 0.15371 C 0.01475 0.16575 0.02378 0.19283 0.02951 0.20649 C 0.03107 0.21042 0.03281 0.21413 0.03472 0.2176 C 0.03628 0.22061 0.03802 0.22338 0.03993 0.22593 C 0.04323 0.23079 0.04757 0.2345 0.05035 0.23982 C 0.05173 0.2426 0.05278 0.24561 0.05451 0.24815 C 0.05573 0.25024 0.05712 0.25209 0.05868 0.25371 C 0.06232 0.25811 0.06632 0.26204 0.07014 0.26621 C 0.07222 0.26852 0.0743 0.27061 0.07639 0.27315 C 0.07986 0.27778 0.08212 0.28496 0.0868 0.28704 C 0.09687 0.29167 0.09392 0.28936 0.10139 0.29538 C 0.10521 0.29862 0.10868 0.30255 0.11285 0.3051 C 0.11944 0.30973 0.11736 0.31158 0.12014 0.30788 L 0.12014 0.30788 " pathEditMode="relative" ptsTypes="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67 L -0.01875 0.01667 C -0.02292 0.02385 -0.02674 0.03195 -0.03125 0.03866 C -0.04722 0.06204 -0.06562 0.08218 -0.08021 0.10672 C -0.08576 0.11598 -0.0908 0.12593 -0.09687 0.1345 C -0.12917 0.1801 -0.16979 0.22616 -0.20937 0.25672 C -0.21597 0.26181 -0.22292 0.26667 -0.22917 0.272 C -0.2316 0.27408 -0.23316 0.27709 -0.23542 0.27894 C -0.2474 0.28936 -0.25399 0.29237 -0.26667 0.30116 C -0.2724 0.30533 -0.2776 0.31042 -0.28333 0.31366 C -0.28993 0.3176 -0.29392 0.31945 -0.3 0.32477 C -0.30139 0.32593 -0.30208 0.32778 -0.30312 0.32894 C -0.30764 0.33334 -0.31181 0.3382 -0.31667 0.34144 C -0.31806 0.34237 -0.31944 0.34375 -0.32083 0.34422 C -0.32396 0.34561 -0.32708 0.34676 -0.33021 0.347 C -0.33472 0.34769 -0.33924 0.347 -0.34375 0.347 L -0.34375 0.347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48 L 0.00052 0.00648 C -0.01684 0.03657 -0.00261 0.01319 -0.02448 0.04398 C -0.02743 0.04791 -0.02986 0.05231 -0.03281 0.05648 C -0.03525 0.05949 -0.03768 0.06203 -0.04011 0.06481 C -0.0415 0.0662 -0.04323 0.06712 -0.04427 0.06898 C -0.04775 0.07361 -0.04966 0.08032 -0.05365 0.08425 C -0.05747 0.08773 -0.06268 0.09236 -0.06615 0.09675 C -0.06806 0.09884 -0.06945 0.10162 -0.07136 0.1037 C -0.07361 0.10578 -0.07639 0.10694 -0.07865 0.10925 C -0.08091 0.11111 -0.08281 0.11388 -0.0849 0.1162 C -0.08663 0.11759 -0.08872 0.11851 -0.09011 0.12037 C -0.10313 0.13495 -0.09323 0.12847 -0.10365 0.13425 C -0.11007 0.14259 -0.10313 0.13449 -0.11198 0.1412 C -0.11354 0.14212 -0.11476 0.14398 -0.11615 0.14537 C -0.11788 0.14675 -0.11979 0.14768 -0.12136 0.14953 C -0.13438 0.16273 -0.11389 0.14583 -0.13281 0.16203 C -0.13698 0.16527 -0.13785 0.16458 -0.14219 0.16759 C -0.14341 0.16828 -0.14427 0.16944 -0.14531 0.17037 C -0.14636 0.17083 -0.14757 0.17106 -0.14844 0.17175 C -0.1566 0.17708 -0.14636 0.17152 -0.15469 0.1787 C -0.15747 0.18078 -0.16025 0.1824 -0.16302 0.18425 L -0.16302 0.18425 " pathEditMode="relative" ptsTypes="AAAAAAAAAAAAAAAAAAAAA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3C13C-91C8-4AD3-B586-6DA6B351D421}"/>
              </a:ext>
            </a:extLst>
          </p:cNvPr>
          <p:cNvSpPr txBox="1"/>
          <p:nvPr/>
        </p:nvSpPr>
        <p:spPr>
          <a:xfrm>
            <a:off x="3352800" y="30882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[[[ </a:t>
            </a:r>
            <a:r>
              <a:rPr lang="es-ES" dirty="0" err="1"/>
              <a:t>Breakout</a:t>
            </a:r>
            <a:r>
              <a:rPr lang="es-ES" dirty="0"/>
              <a:t> </a:t>
            </a:r>
            <a:r>
              <a:rPr lang="es-ES" dirty="0" err="1"/>
              <a:t>Rooms</a:t>
            </a:r>
            <a:r>
              <a:rPr lang="es-ES" dirty="0"/>
              <a:t> ]]]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2EF27-8BF9-47E7-A8D5-3F9D5AE09070}"/>
              </a:ext>
            </a:extLst>
          </p:cNvPr>
          <p:cNvSpPr txBox="1"/>
          <p:nvPr/>
        </p:nvSpPr>
        <p:spPr>
          <a:xfrm>
            <a:off x="3962400" y="43434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bye!</a:t>
            </a:r>
          </a:p>
        </p:txBody>
      </p:sp>
      <p:pic>
        <p:nvPicPr>
          <p:cNvPr id="5" name="Graphic 4" descr="Wave Gesture">
            <a:extLst>
              <a:ext uri="{FF2B5EF4-FFF2-40B4-BE49-F238E27FC236}">
                <a16:creationId xmlns:a16="http://schemas.microsoft.com/office/drawing/2014/main" id="{CCDE84F0-AB23-45C2-8488-58B77B8B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8165" flipH="1">
            <a:off x="5747057" y="3634981"/>
            <a:ext cx="1771093" cy="1771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79694-7C22-4703-A485-2B3BFDAB5D75}"/>
              </a:ext>
            </a:extLst>
          </p:cNvPr>
          <p:cNvSpPr txBox="1"/>
          <p:nvPr/>
        </p:nvSpPr>
        <p:spPr>
          <a:xfrm>
            <a:off x="3352800" y="1371600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20 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30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2" presetClass="emph" presetSubtype="0" repeatCount="5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3C13C-91C8-4AD3-B586-6DA6B351D421}"/>
              </a:ext>
            </a:extLst>
          </p:cNvPr>
          <p:cNvSpPr txBox="1"/>
          <p:nvPr/>
        </p:nvSpPr>
        <p:spPr>
          <a:xfrm>
            <a:off x="3352800" y="30882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[[[ </a:t>
            </a:r>
            <a:r>
              <a:rPr lang="es-ES" dirty="0" err="1"/>
              <a:t>Breakout</a:t>
            </a:r>
            <a:r>
              <a:rPr lang="es-ES" dirty="0"/>
              <a:t> </a:t>
            </a:r>
            <a:r>
              <a:rPr lang="es-ES" dirty="0" err="1"/>
              <a:t>Rooms</a:t>
            </a:r>
            <a:r>
              <a:rPr lang="es-ES" dirty="0"/>
              <a:t> ]]]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2EF27-8BF9-47E7-A8D5-3F9D5AE09070}"/>
              </a:ext>
            </a:extLst>
          </p:cNvPr>
          <p:cNvSpPr txBox="1"/>
          <p:nvPr/>
        </p:nvSpPr>
        <p:spPr>
          <a:xfrm>
            <a:off x="3747319" y="4343400"/>
            <a:ext cx="164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Welcome Back!</a:t>
            </a:r>
          </a:p>
        </p:txBody>
      </p:sp>
      <p:pic>
        <p:nvPicPr>
          <p:cNvPr id="6" name="Graphic 5" descr="Sun">
            <a:extLst>
              <a:ext uri="{FF2B5EF4-FFF2-40B4-BE49-F238E27FC236}">
                <a16:creationId xmlns:a16="http://schemas.microsoft.com/office/drawing/2014/main" id="{2B0BC38E-FC58-4F0B-BFFD-DE1B9302D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38366">
            <a:off x="6152736" y="3549415"/>
            <a:ext cx="1214561" cy="121456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5AA1F5-7784-47BB-A60B-2DF3E0811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90408"/>
              </p:ext>
            </p:extLst>
          </p:nvPr>
        </p:nvGraphicFramePr>
        <p:xfrm>
          <a:off x="395204" y="211674"/>
          <a:ext cx="8353591" cy="643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796">
                  <a:extLst>
                    <a:ext uri="{9D8B030D-6E8A-4147-A177-3AD203B41FA5}">
                      <a16:colId xmlns:a16="http://schemas.microsoft.com/office/drawing/2014/main" val="244996396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26434191"/>
                    </a:ext>
                  </a:extLst>
                </a:gridCol>
                <a:gridCol w="4557795">
                  <a:extLst>
                    <a:ext uri="{9D8B030D-6E8A-4147-A177-3AD203B41FA5}">
                      <a16:colId xmlns:a16="http://schemas.microsoft.com/office/drawing/2014/main" val="398193000"/>
                    </a:ext>
                  </a:extLst>
                </a:gridCol>
              </a:tblGrid>
              <a:tr h="762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Tema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Equipo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2268982501"/>
                  </a:ext>
                </a:extLst>
              </a:tr>
              <a:tr h="567246">
                <a:tc>
                  <a:txBody>
                    <a:bodyPr/>
                    <a:lstStyle/>
                    <a:p>
                      <a:pPr marL="457200" marR="0" indent="-4572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lang="en-US" sz="2000" dirty="0">
                          <a:effectLst/>
                        </a:rPr>
                        <a:t>BREXIT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1545407985"/>
                  </a:ext>
                </a:extLst>
              </a:tr>
              <a:tr h="5672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2. AFGANIST</a:t>
                      </a: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ÁN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2926264778"/>
                  </a:ext>
                </a:extLst>
              </a:tr>
              <a:tr h="5672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3.  TRUMP / EU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2234081588"/>
                  </a:ext>
                </a:extLst>
              </a:tr>
              <a:tr h="5672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4. CENTROAMÉRICA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2914328694"/>
                  </a:ext>
                </a:extLst>
              </a:tr>
              <a:tr h="5672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5. TERRORISMO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2389229890"/>
                  </a:ext>
                </a:extLst>
              </a:tr>
              <a:tr h="5672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6. DEMOCRACIA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1734909485"/>
                  </a:ext>
                </a:extLst>
              </a:tr>
              <a:tr h="5672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7. CHINA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1518731801"/>
                  </a:ext>
                </a:extLst>
              </a:tr>
              <a:tr h="5672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8. RUSIA Y PUTIN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3971284954"/>
                  </a:ext>
                </a:extLst>
              </a:tr>
              <a:tr h="5672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9. EU DEMOGRAFÍA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848908052"/>
                  </a:ext>
                </a:extLst>
              </a:tr>
              <a:tr h="56724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effectLst/>
                        </a:rPr>
                        <a:t>10. CALENTAMIENTO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8496" marR="58496" marT="29248" marB="29248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58496" marR="58496" marT="29248" marB="29248" anchor="ctr"/>
                </a:tc>
                <a:extLst>
                  <a:ext uri="{0D108BD9-81ED-4DB2-BD59-A6C34878D82A}">
                    <a16:rowId xmlns:a16="http://schemas.microsoft.com/office/drawing/2014/main" val="56647679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E54788C-216D-4872-B2A6-3D03BAAFC110}"/>
              </a:ext>
            </a:extLst>
          </p:cNvPr>
          <p:cNvSpPr txBox="1"/>
          <p:nvPr/>
        </p:nvSpPr>
        <p:spPr>
          <a:xfrm>
            <a:off x="6172200" y="1021633"/>
            <a:ext cx="193514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for on-line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0A013-EB4D-447D-A4C6-D3807F4B8383}"/>
              </a:ext>
            </a:extLst>
          </p:cNvPr>
          <p:cNvSpPr txBox="1"/>
          <p:nvPr/>
        </p:nvSpPr>
        <p:spPr>
          <a:xfrm rot="495714">
            <a:off x="3538050" y="2035937"/>
            <a:ext cx="3932257" cy="2862322"/>
          </a:xfrm>
          <a:prstGeom prst="rect">
            <a:avLst/>
          </a:prstGeom>
          <a:solidFill>
            <a:srgbClr val="CFE3E8"/>
          </a:solidFill>
          <a:ln>
            <a:solidFill>
              <a:schemeClr val="accent1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Para preparer para la </a:t>
            </a:r>
            <a:r>
              <a:rPr lang="en-US" dirty="0" err="1">
                <a:solidFill>
                  <a:schemeClr val="bg1"/>
                </a:solidFill>
              </a:rPr>
              <a:t>próxima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tarea</a:t>
            </a:r>
            <a:r>
              <a:rPr lang="en-US" dirty="0">
                <a:solidFill>
                  <a:schemeClr val="bg1"/>
                </a:solidFill>
              </a:rPr>
              <a:t> …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nombre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pantalla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pon</a:t>
            </a:r>
            <a:r>
              <a:rPr lang="en-US" dirty="0">
                <a:solidFill>
                  <a:schemeClr val="bg1"/>
                </a:solidFill>
              </a:rPr>
              <a:t> LA LETRA (“A” o “B”) de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pareja </a:t>
            </a:r>
            <a:r>
              <a:rPr lang="en-US" dirty="0" err="1">
                <a:solidFill>
                  <a:schemeClr val="bg1"/>
                </a:solidFill>
              </a:rPr>
              <a:t>detrás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número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Ejemplo</a:t>
            </a:r>
            <a:r>
              <a:rPr lang="en-US" dirty="0">
                <a:solidFill>
                  <a:schemeClr val="bg1"/>
                </a:solidFill>
              </a:rPr>
              <a:t>:  Si </a:t>
            </a:r>
            <a:r>
              <a:rPr lang="en-US" dirty="0" err="1">
                <a:solidFill>
                  <a:schemeClr val="bg1"/>
                </a:solidFill>
              </a:rPr>
              <a:t>eres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equipo</a:t>
            </a:r>
            <a:r>
              <a:rPr lang="en-US" dirty="0">
                <a:solidFill>
                  <a:schemeClr val="bg1"/>
                </a:solidFill>
              </a:rPr>
              <a:t> “Brexit” y la pareja “A”, </a:t>
            </a:r>
            <a:r>
              <a:rPr lang="en-US" dirty="0" err="1">
                <a:solidFill>
                  <a:schemeClr val="bg1"/>
                </a:solidFill>
              </a:rPr>
              <a:t>pon</a:t>
            </a:r>
            <a:r>
              <a:rPr lang="en-US" dirty="0">
                <a:solidFill>
                  <a:schemeClr val="bg1"/>
                </a:solidFill>
              </a:rPr>
              <a:t> “1A” </a:t>
            </a:r>
            <a:r>
              <a:rPr lang="en-US" dirty="0" err="1">
                <a:solidFill>
                  <a:schemeClr val="bg1"/>
                </a:solidFill>
              </a:rPr>
              <a:t>enfrente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nombre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pantalla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1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3C13C-91C8-4AD3-B586-6DA6B351D421}"/>
              </a:ext>
            </a:extLst>
          </p:cNvPr>
          <p:cNvSpPr txBox="1"/>
          <p:nvPr/>
        </p:nvSpPr>
        <p:spPr>
          <a:xfrm>
            <a:off x="2667000" y="2514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¿Cómo fue?</a:t>
            </a:r>
            <a:br>
              <a:rPr lang="es-ES" sz="2400" dirty="0"/>
            </a:br>
            <a:endParaRPr lang="es-ES" sz="2400" dirty="0"/>
          </a:p>
          <a:p>
            <a:pPr algn="ctr"/>
            <a:r>
              <a:rPr lang="es-ES" sz="2400" dirty="0"/>
              <a:t>¿Tenéis idea sobre a dónde irá vuestro análisis?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2878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7C3054-11B9-49B5-B56B-76A89F68386B}"/>
              </a:ext>
            </a:extLst>
          </p:cNvPr>
          <p:cNvGraphicFramePr>
            <a:graphicFrameLocks noGrp="1"/>
          </p:cNvGraphicFramePr>
          <p:nvPr/>
        </p:nvGraphicFramePr>
        <p:xfrm>
          <a:off x="495300" y="457200"/>
          <a:ext cx="8153400" cy="59245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21431">
                  <a:extLst>
                    <a:ext uri="{9D8B030D-6E8A-4147-A177-3AD203B41FA5}">
                      <a16:colId xmlns:a16="http://schemas.microsoft.com/office/drawing/2014/main" val="1989808755"/>
                    </a:ext>
                  </a:extLst>
                </a:gridCol>
                <a:gridCol w="3631969">
                  <a:extLst>
                    <a:ext uri="{9D8B030D-6E8A-4147-A177-3AD203B41FA5}">
                      <a16:colId xmlns:a16="http://schemas.microsoft.com/office/drawing/2014/main" val="2300132103"/>
                    </a:ext>
                  </a:extLst>
                </a:gridCol>
              </a:tblGrid>
              <a:tr h="642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TOPICS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TEAMS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183693"/>
                  </a:ext>
                </a:extLst>
              </a:tr>
              <a:tr h="5370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800" dirty="0"/>
                        <a:t>¿Qué importancia tienen las políticas de Washington para la UE?</a:t>
                      </a:r>
                    </a:p>
                  </a:txBody>
                  <a:tcPr marL="40263" marR="40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Pareja 1: Roberto; Clara</a:t>
                      </a:r>
                    </a:p>
                  </a:txBody>
                  <a:tcPr marL="40263" marR="4026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1063064"/>
                  </a:ext>
                </a:extLst>
              </a:tr>
              <a:tr h="63635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¿</a:t>
                      </a:r>
                      <a:r>
                        <a:rPr lang="es-ES" sz="1800" dirty="0"/>
                        <a:t>Cuáles son las intenciones a largo plazo de Rusia y/o Putin</a:t>
                      </a:r>
                      <a:r>
                        <a:rPr lang="es-ES" sz="1800" dirty="0">
                          <a:effectLst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Pareja 2: Felipe;  Nacho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705404"/>
                  </a:ext>
                </a:extLst>
              </a:tr>
              <a:tr h="86775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s-ES" sz="1800" dirty="0"/>
                        <a:t>¿Cuán serio es el terrorismo internacional?</a:t>
                      </a:r>
                    </a:p>
                  </a:txBody>
                  <a:tcPr marL="40263" marR="402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Pareja 1: Erika; Luisa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Pareja 2: Rebeca; Elisa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90670"/>
                  </a:ext>
                </a:extLst>
              </a:tr>
              <a:tr h="867759">
                <a:tc>
                  <a:txBody>
                    <a:bodyPr/>
                    <a:lstStyle/>
                    <a:p>
                      <a:pPr marL="0" marR="202565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</a:rPr>
                        <a:t>¿</a:t>
                      </a:r>
                      <a:r>
                        <a:rPr lang="es-ES" sz="1800" dirty="0"/>
                        <a:t>Cuál es la estrategia política-económica de China en el mundo?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Pareja 1: Catalina; Marina C.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Pareja 2: Marina A;  Kristina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627922"/>
                  </a:ext>
                </a:extLst>
              </a:tr>
              <a:tr h="989728">
                <a:tc>
                  <a:txBody>
                    <a:bodyPr/>
                    <a:lstStyle/>
                    <a:p>
                      <a:pPr marL="0" marR="202565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800" dirty="0"/>
                        <a:t>¿Cómo resolverá Europa su problema demográfico?</a:t>
                      </a:r>
                    </a:p>
                  </a:txBody>
                  <a:tcPr marL="40263" marR="402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Pareja 1: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Juan; José Domingo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Pareja 2: Adriana; Jessica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35453"/>
                  </a:ext>
                </a:extLst>
              </a:tr>
              <a:tr h="502435">
                <a:tc>
                  <a:txBody>
                    <a:bodyPr/>
                    <a:lstStyle/>
                    <a:p>
                      <a:pPr marL="0" marR="202565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¿</a:t>
                      </a:r>
                      <a:r>
                        <a:rPr lang="es-ES" sz="1800" dirty="0"/>
                        <a:t>A dónde va el calentamiento ambiental</a:t>
                      </a:r>
                      <a:r>
                        <a:rPr lang="es-ES" sz="1800" dirty="0">
                          <a:effectLst/>
                        </a:rPr>
                        <a:t>?</a:t>
                      </a:r>
                    </a:p>
                  </a:txBody>
                  <a:tcPr marL="40263" marR="40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s-ES" sz="1800" dirty="0">
                          <a:effectLst/>
                        </a:rPr>
                        <a:t>Pareja 1: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 Luis; Guillermo</a:t>
                      </a:r>
                      <a:b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Pareja 2: Irene; Marina G.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0263" marR="4026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2580"/>
                  </a:ext>
                </a:extLst>
              </a:tr>
              <a:tr h="823226">
                <a:tc>
                  <a:txBody>
                    <a:bodyPr/>
                    <a:lstStyle/>
                    <a:p>
                      <a:pPr marL="0" marR="202565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800" dirty="0"/>
                        <a:t>¿Cómo será Afganistán en uno, dos y cinco años?</a:t>
                      </a:r>
                    </a:p>
                  </a:txBody>
                  <a:tcPr marL="40263" marR="402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Pareja 1: Ana; Nico</a:t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Pareja 2: Guillem; Pablo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0263" marR="4026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874547"/>
                  </a:ext>
                </a:extLst>
              </a:tr>
            </a:tbl>
          </a:graphicData>
        </a:graphic>
      </p:graphicFrame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C5D299D6-5D47-C682-5267-EE024D400718}"/>
              </a:ext>
            </a:extLst>
          </p:cNvPr>
          <p:cNvSpPr/>
          <p:nvPr/>
        </p:nvSpPr>
        <p:spPr>
          <a:xfrm>
            <a:off x="536331" y="5501795"/>
            <a:ext cx="7505700" cy="746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BF57A8C-2A52-9C67-B4A1-6AE780A502C6}"/>
              </a:ext>
            </a:extLst>
          </p:cNvPr>
          <p:cNvSpPr/>
          <p:nvPr/>
        </p:nvSpPr>
        <p:spPr>
          <a:xfrm>
            <a:off x="495300" y="5048248"/>
            <a:ext cx="7505700" cy="457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CE65B7C-8642-D7F6-C4C6-1E78595A69CA}"/>
              </a:ext>
            </a:extLst>
          </p:cNvPr>
          <p:cNvSpPr/>
          <p:nvPr/>
        </p:nvSpPr>
        <p:spPr>
          <a:xfrm>
            <a:off x="524608" y="4229096"/>
            <a:ext cx="7505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1E3AAE4-82AC-DB7C-5478-204D17D7A903}"/>
              </a:ext>
            </a:extLst>
          </p:cNvPr>
          <p:cNvSpPr/>
          <p:nvPr/>
        </p:nvSpPr>
        <p:spPr>
          <a:xfrm>
            <a:off x="530470" y="3225314"/>
            <a:ext cx="7505700" cy="746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372E298-575F-FD54-5E6D-641DAB266371}"/>
              </a:ext>
            </a:extLst>
          </p:cNvPr>
          <p:cNvSpPr/>
          <p:nvPr/>
        </p:nvSpPr>
        <p:spPr>
          <a:xfrm>
            <a:off x="524608" y="2406162"/>
            <a:ext cx="7505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A540EA-0504-F781-3933-6549D6C10A08}"/>
              </a:ext>
            </a:extLst>
          </p:cNvPr>
          <p:cNvSpPr/>
          <p:nvPr/>
        </p:nvSpPr>
        <p:spPr>
          <a:xfrm>
            <a:off x="495300" y="1126880"/>
            <a:ext cx="7505700" cy="568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1952789-A2B2-B038-6A3D-8CE6ED74849C}"/>
              </a:ext>
            </a:extLst>
          </p:cNvPr>
          <p:cNvSpPr/>
          <p:nvPr/>
        </p:nvSpPr>
        <p:spPr>
          <a:xfrm>
            <a:off x="495300" y="1709015"/>
            <a:ext cx="7804638" cy="568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84175E-F1A5-93B6-6F40-B7D71EC43194}"/>
              </a:ext>
            </a:extLst>
          </p:cNvPr>
          <p:cNvSpPr txBox="1"/>
          <p:nvPr/>
        </p:nvSpPr>
        <p:spPr>
          <a:xfrm>
            <a:off x="410308" y="152400"/>
            <a:ext cx="1663019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7559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277D4C-47A4-4098-A41B-1D644911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38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61E0A-662F-44A8-901B-4ED573B2D6EB}"/>
              </a:ext>
            </a:extLst>
          </p:cNvPr>
          <p:cNvSpPr txBox="1"/>
          <p:nvPr/>
        </p:nvSpPr>
        <p:spPr>
          <a:xfrm>
            <a:off x="5533627" y="521703"/>
            <a:ext cx="2995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EXERCISE WORKSHEET</a:t>
            </a:r>
          </a:p>
          <a:p>
            <a:r>
              <a:rPr lang="es-ES" sz="2400" dirty="0" err="1"/>
              <a:t>Building</a:t>
            </a:r>
            <a:r>
              <a:rPr lang="es-ES" sz="2400" dirty="0"/>
              <a:t> </a:t>
            </a:r>
            <a:r>
              <a:rPr lang="es-ES" sz="2400" dirty="0" err="1"/>
              <a:t>Analysis</a:t>
            </a:r>
            <a:endParaRPr lang="es-ES" sz="2400" dirty="0"/>
          </a:p>
          <a:p>
            <a:pPr algn="ctr"/>
            <a:r>
              <a:rPr lang="es-ES" sz="2400" dirty="0"/>
              <a:t>- </a:t>
            </a:r>
            <a:r>
              <a:rPr lang="es-ES" sz="2400" dirty="0" err="1"/>
              <a:t>Part</a:t>
            </a:r>
            <a:r>
              <a:rPr lang="es-ES" sz="2400" dirty="0"/>
              <a:t> </a:t>
            </a:r>
            <a:r>
              <a:rPr lang="es-ES" sz="2400" dirty="0" err="1"/>
              <a:t>One</a:t>
            </a:r>
            <a:r>
              <a:rPr lang="es-ES" sz="2400" dirty="0"/>
              <a:t> -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9EFA7-E825-4AC0-9BDA-8D0E606D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2" y="353076"/>
            <a:ext cx="4769384" cy="6217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477DD2-43BB-45B7-A6EC-5EE8461B9578}"/>
              </a:ext>
            </a:extLst>
          </p:cNvPr>
          <p:cNvSpPr/>
          <p:nvPr/>
        </p:nvSpPr>
        <p:spPr>
          <a:xfrm>
            <a:off x="5284809" y="4572000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45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minutos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8AFD9-3FB4-48ED-8172-ACDE39A20DE0}"/>
              </a:ext>
            </a:extLst>
          </p:cNvPr>
          <p:cNvSpPr txBox="1"/>
          <p:nvPr/>
        </p:nvSpPr>
        <p:spPr>
          <a:xfrm>
            <a:off x="4662538" y="496303"/>
            <a:ext cx="4572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47006-5BF0-4DEB-A812-1A5B6BCDB07F}"/>
              </a:ext>
            </a:extLst>
          </p:cNvPr>
          <p:cNvSpPr/>
          <p:nvPr/>
        </p:nvSpPr>
        <p:spPr>
          <a:xfrm>
            <a:off x="762000" y="6096000"/>
            <a:ext cx="990600" cy="408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733D0-1E42-4673-9179-FA66AC50FFF1}"/>
              </a:ext>
            </a:extLst>
          </p:cNvPr>
          <p:cNvSpPr txBox="1"/>
          <p:nvPr/>
        </p:nvSpPr>
        <p:spPr>
          <a:xfrm rot="357994">
            <a:off x="6038842" y="358665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¿Todo claro?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9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Female Profile with solid fill">
            <a:extLst>
              <a:ext uri="{FF2B5EF4-FFF2-40B4-BE49-F238E27FC236}">
                <a16:creationId xmlns:a16="http://schemas.microsoft.com/office/drawing/2014/main" id="{6ED21D41-9F60-40DE-A879-B5F249D22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500" y="564357"/>
            <a:ext cx="914400" cy="914400"/>
          </a:xfrm>
          <a:prstGeom prst="rect">
            <a:avLst/>
          </a:prstGeom>
        </p:spPr>
      </p:pic>
      <p:pic>
        <p:nvPicPr>
          <p:cNvPr id="5" name="Graphic 4" descr="Male profile outline">
            <a:extLst>
              <a:ext uri="{FF2B5EF4-FFF2-40B4-BE49-F238E27FC236}">
                <a16:creationId xmlns:a16="http://schemas.microsoft.com/office/drawing/2014/main" id="{BEB2B597-490E-4FE6-9E53-B59F42AAC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564357"/>
            <a:ext cx="914400" cy="914400"/>
          </a:xfrm>
          <a:prstGeom prst="rect">
            <a:avLst/>
          </a:prstGeom>
        </p:spPr>
      </p:pic>
      <p:pic>
        <p:nvPicPr>
          <p:cNvPr id="6" name="Graphic 5" descr="Female Profile with solid fill">
            <a:extLst>
              <a:ext uri="{FF2B5EF4-FFF2-40B4-BE49-F238E27FC236}">
                <a16:creationId xmlns:a16="http://schemas.microsoft.com/office/drawing/2014/main" id="{4694C113-A770-43FD-B828-719D4642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790" y="1555194"/>
            <a:ext cx="914400" cy="914400"/>
          </a:xfrm>
          <a:prstGeom prst="rect">
            <a:avLst/>
          </a:prstGeom>
        </p:spPr>
      </p:pic>
      <p:pic>
        <p:nvPicPr>
          <p:cNvPr id="7" name="Graphic 6" descr="Male profile outline">
            <a:extLst>
              <a:ext uri="{FF2B5EF4-FFF2-40B4-BE49-F238E27FC236}">
                <a16:creationId xmlns:a16="http://schemas.microsoft.com/office/drawing/2014/main" id="{CDB0F62A-E3CF-44E0-AC69-3CA48C94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1937" y="1579245"/>
            <a:ext cx="914400" cy="914400"/>
          </a:xfrm>
          <a:prstGeom prst="rect">
            <a:avLst/>
          </a:prstGeom>
        </p:spPr>
      </p:pic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26DF3278-AD64-40A2-9E69-76616275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770" y="523875"/>
            <a:ext cx="914400" cy="914400"/>
          </a:xfrm>
          <a:prstGeom prst="rect">
            <a:avLst/>
          </a:prstGeom>
        </p:spPr>
      </p:pic>
      <p:pic>
        <p:nvPicPr>
          <p:cNvPr id="9" name="Graphic 8" descr="Male profile outline">
            <a:extLst>
              <a:ext uri="{FF2B5EF4-FFF2-40B4-BE49-F238E27FC236}">
                <a16:creationId xmlns:a16="http://schemas.microsoft.com/office/drawing/2014/main" id="{EFC19858-6B60-4D88-97A7-ACB8CE64F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1548288"/>
            <a:ext cx="914400" cy="914400"/>
          </a:xfrm>
          <a:prstGeom prst="rect">
            <a:avLst/>
          </a:prstGeom>
        </p:spPr>
      </p:pic>
      <p:pic>
        <p:nvPicPr>
          <p:cNvPr id="10" name="Graphic 9" descr="Female Profile with solid fill">
            <a:extLst>
              <a:ext uri="{FF2B5EF4-FFF2-40B4-BE49-F238E27FC236}">
                <a16:creationId xmlns:a16="http://schemas.microsoft.com/office/drawing/2014/main" id="{7465AD68-D2A2-4C74-AAFC-7B629CA97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1" y="1561743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 outline">
            <a:extLst>
              <a:ext uri="{FF2B5EF4-FFF2-40B4-BE49-F238E27FC236}">
                <a16:creationId xmlns:a16="http://schemas.microsoft.com/office/drawing/2014/main" id="{588A306F-E6EA-4719-A63C-F4BA55B4C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7637" y="531019"/>
            <a:ext cx="914400" cy="914400"/>
          </a:xfrm>
          <a:prstGeom prst="rect">
            <a:avLst/>
          </a:prstGeom>
        </p:spPr>
      </p:pic>
      <p:pic>
        <p:nvPicPr>
          <p:cNvPr id="12" name="Graphic 11" descr="Female Profile with solid fill">
            <a:extLst>
              <a:ext uri="{FF2B5EF4-FFF2-40B4-BE49-F238E27FC236}">
                <a16:creationId xmlns:a16="http://schemas.microsoft.com/office/drawing/2014/main" id="{07D0CF39-9452-4FA9-A773-0EA92399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8006" y="544116"/>
            <a:ext cx="914400" cy="914400"/>
          </a:xfrm>
          <a:prstGeom prst="rect">
            <a:avLst/>
          </a:prstGeom>
        </p:spPr>
      </p:pic>
      <p:pic>
        <p:nvPicPr>
          <p:cNvPr id="13" name="Graphic 12" descr="Male profile outline">
            <a:extLst>
              <a:ext uri="{FF2B5EF4-FFF2-40B4-BE49-F238E27FC236}">
                <a16:creationId xmlns:a16="http://schemas.microsoft.com/office/drawing/2014/main" id="{1D3C5F5C-ED17-451A-A750-A972C0E38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16" y="1527810"/>
            <a:ext cx="914400" cy="914400"/>
          </a:xfrm>
          <a:prstGeom prst="rect">
            <a:avLst/>
          </a:prstGeom>
        </p:spPr>
      </p:pic>
      <p:pic>
        <p:nvPicPr>
          <p:cNvPr id="14" name="Graphic 13" descr="Female Profile with solid fill">
            <a:extLst>
              <a:ext uri="{FF2B5EF4-FFF2-40B4-BE49-F238E27FC236}">
                <a16:creationId xmlns:a16="http://schemas.microsoft.com/office/drawing/2014/main" id="{741BA853-515A-4B2C-BC05-C7FAF5F3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060" y="523875"/>
            <a:ext cx="914400" cy="914400"/>
          </a:xfrm>
          <a:prstGeom prst="rect">
            <a:avLst/>
          </a:prstGeom>
        </p:spPr>
      </p:pic>
      <p:pic>
        <p:nvPicPr>
          <p:cNvPr id="15" name="Graphic 14" descr="Male profile outline">
            <a:extLst>
              <a:ext uri="{FF2B5EF4-FFF2-40B4-BE49-F238E27FC236}">
                <a16:creationId xmlns:a16="http://schemas.microsoft.com/office/drawing/2014/main" id="{F90D8091-B6CB-4C39-9DA9-17DAB5937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512" y="504825"/>
            <a:ext cx="914400" cy="914400"/>
          </a:xfrm>
          <a:prstGeom prst="rect">
            <a:avLst/>
          </a:prstGeom>
        </p:spPr>
      </p:pic>
      <p:pic>
        <p:nvPicPr>
          <p:cNvPr id="16" name="Graphic 15" descr="Female Profile with solid fill">
            <a:extLst>
              <a:ext uri="{FF2B5EF4-FFF2-40B4-BE49-F238E27FC236}">
                <a16:creationId xmlns:a16="http://schemas.microsoft.com/office/drawing/2014/main" id="{BC3D886A-A9F3-4EEE-AC85-3C92FF6D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2413" y="1561743"/>
            <a:ext cx="914400" cy="914400"/>
          </a:xfrm>
          <a:prstGeom prst="rect">
            <a:avLst/>
          </a:prstGeom>
        </p:spPr>
      </p:pic>
      <p:pic>
        <p:nvPicPr>
          <p:cNvPr id="17" name="Graphic 16" descr="Male profile outline">
            <a:extLst>
              <a:ext uri="{FF2B5EF4-FFF2-40B4-BE49-F238E27FC236}">
                <a16:creationId xmlns:a16="http://schemas.microsoft.com/office/drawing/2014/main" id="{62730196-B4ED-43A1-BD20-1193F827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989" y="1558290"/>
            <a:ext cx="914400" cy="914400"/>
          </a:xfrm>
          <a:prstGeom prst="rect">
            <a:avLst/>
          </a:prstGeom>
        </p:spPr>
      </p:pic>
      <p:pic>
        <p:nvPicPr>
          <p:cNvPr id="20" name="Graphic 19" descr="Female Profile with solid fill">
            <a:extLst>
              <a:ext uri="{FF2B5EF4-FFF2-40B4-BE49-F238E27FC236}">
                <a16:creationId xmlns:a16="http://schemas.microsoft.com/office/drawing/2014/main" id="{36EB877F-C48C-4C12-8EBF-92D5033E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2653" y="2612708"/>
            <a:ext cx="914400" cy="914400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24232D66-6185-4A30-B0D0-98A8326CD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542" y="2612708"/>
            <a:ext cx="914400" cy="914400"/>
          </a:xfrm>
          <a:prstGeom prst="rect">
            <a:avLst/>
          </a:prstGeom>
        </p:spPr>
      </p:pic>
      <p:pic>
        <p:nvPicPr>
          <p:cNvPr id="22" name="Graphic 21" descr="Female Profile with solid fill">
            <a:extLst>
              <a:ext uri="{FF2B5EF4-FFF2-40B4-BE49-F238E27FC236}">
                <a16:creationId xmlns:a16="http://schemas.microsoft.com/office/drawing/2014/main" id="{F69A1950-5AF7-46C3-8930-8982B851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923" y="2572226"/>
            <a:ext cx="914400" cy="914400"/>
          </a:xfrm>
          <a:prstGeom prst="rect">
            <a:avLst/>
          </a:prstGeom>
        </p:spPr>
      </p:pic>
      <p:pic>
        <p:nvPicPr>
          <p:cNvPr id="23" name="Graphic 22" descr="Male profile outline">
            <a:extLst>
              <a:ext uri="{FF2B5EF4-FFF2-40B4-BE49-F238E27FC236}">
                <a16:creationId xmlns:a16="http://schemas.microsoft.com/office/drawing/2014/main" id="{98588D1B-7EC4-4F8D-A336-F99C37CF6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790" y="2579370"/>
            <a:ext cx="914400" cy="914400"/>
          </a:xfrm>
          <a:prstGeom prst="rect">
            <a:avLst/>
          </a:prstGeom>
        </p:spPr>
      </p:pic>
      <p:pic>
        <p:nvPicPr>
          <p:cNvPr id="24" name="Graphic 23" descr="Female Profile with solid fill">
            <a:extLst>
              <a:ext uri="{FF2B5EF4-FFF2-40B4-BE49-F238E27FC236}">
                <a16:creationId xmlns:a16="http://schemas.microsoft.com/office/drawing/2014/main" id="{16C390DA-544E-4671-9ABB-29765A93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5159" y="2592467"/>
            <a:ext cx="914400" cy="914400"/>
          </a:xfrm>
          <a:prstGeom prst="rect">
            <a:avLst/>
          </a:prstGeom>
        </p:spPr>
      </p:pic>
      <p:pic>
        <p:nvPicPr>
          <p:cNvPr id="25" name="Graphic 24" descr="Female Profile with solid fill">
            <a:extLst>
              <a:ext uri="{FF2B5EF4-FFF2-40B4-BE49-F238E27FC236}">
                <a16:creationId xmlns:a16="http://schemas.microsoft.com/office/drawing/2014/main" id="{3436BC50-D3A9-4EDD-8FF1-44714676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4213" y="2572226"/>
            <a:ext cx="914400" cy="914400"/>
          </a:xfrm>
          <a:prstGeom prst="rect">
            <a:avLst/>
          </a:prstGeom>
        </p:spPr>
      </p:pic>
      <p:pic>
        <p:nvPicPr>
          <p:cNvPr id="26" name="Graphic 25" descr="Male profile outline">
            <a:extLst>
              <a:ext uri="{FF2B5EF4-FFF2-40B4-BE49-F238E27FC236}">
                <a16:creationId xmlns:a16="http://schemas.microsoft.com/office/drawing/2014/main" id="{9ADB1C04-CDD2-4374-B5C6-6B37C907E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7665" y="255317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B0DA9C-F211-4CAE-B362-8C98C9CEB8C9}"/>
              </a:ext>
            </a:extLst>
          </p:cNvPr>
          <p:cNvSpPr txBox="1"/>
          <p:nvPr/>
        </p:nvSpPr>
        <p:spPr>
          <a:xfrm>
            <a:off x="5561850" y="3810000"/>
            <a:ext cx="2517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BREAKOUT!!!</a:t>
            </a:r>
          </a:p>
        </p:txBody>
      </p:sp>
      <p:sp useBgFill="1">
        <p:nvSpPr>
          <p:cNvPr id="28" name="TextBox 27">
            <a:extLst>
              <a:ext uri="{FF2B5EF4-FFF2-40B4-BE49-F238E27FC236}">
                <a16:creationId xmlns:a16="http://schemas.microsoft.com/office/drawing/2014/main" id="{930A4ED8-0694-41E5-BB8A-0FFAF4D79757}"/>
              </a:ext>
            </a:extLst>
          </p:cNvPr>
          <p:cNvSpPr txBox="1"/>
          <p:nvPr/>
        </p:nvSpPr>
        <p:spPr>
          <a:xfrm>
            <a:off x="3263093" y="970419"/>
            <a:ext cx="2887137" cy="1538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274320" tIns="274320" rIns="274320" bIns="274320" rtlCol="0">
            <a:spAutoFit/>
          </a:bodyPr>
          <a:lstStyle/>
          <a:p>
            <a:pPr algn="ctr"/>
            <a:r>
              <a:rPr lang="en-US" sz="3200" dirty="0"/>
              <a:t>BREAKOUT!!!</a:t>
            </a:r>
          </a:p>
          <a:p>
            <a:pPr algn="ctr"/>
            <a:r>
              <a:rPr lang="es-ES" sz="3200" dirty="0"/>
              <a:t>45 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03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3 L -0.00174 -0.003 C -0.00035 0.00232 0.00121 0.00788 0.00243 0.01343 C 0.0033 0.0176 0.00382 0.02176 0.00451 0.02593 C 0.00486 0.02871 0.00486 0.03172 0.00555 0.03426 C 0.00625 0.0382 0.00764 0.04167 0.00868 0.04538 C 0.00903 0.0551 0.00972 0.06482 0.00972 0.07454 C 0.00972 0.11389 0.00399 0.09977 0.01285 0.15371 C 0.01475 0.16575 0.02378 0.19283 0.02951 0.20649 C 0.03107 0.21042 0.03281 0.21413 0.03472 0.2176 C 0.03628 0.22061 0.03802 0.22338 0.03993 0.22593 C 0.04323 0.23079 0.04757 0.2345 0.05035 0.23982 C 0.05173 0.2426 0.05278 0.24561 0.05451 0.24815 C 0.05573 0.25024 0.05712 0.25209 0.05868 0.25371 C 0.06232 0.25811 0.06632 0.26204 0.07014 0.26621 C 0.07222 0.26852 0.0743 0.27061 0.07639 0.27315 C 0.07986 0.27778 0.08212 0.28496 0.0868 0.28704 C 0.09687 0.29167 0.09392 0.28936 0.10139 0.29538 C 0.10521 0.29862 0.10868 0.30255 0.11285 0.3051 C 0.11944 0.30973 0.11736 0.31158 0.12014 0.30788 L 0.12014 0.30788 " pathEditMode="relative" ptsTypes="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67 L -0.01875 0.01667 C -0.02292 0.02385 -0.02674 0.03195 -0.03125 0.03866 C -0.04722 0.06204 -0.06562 0.08218 -0.08021 0.10672 C -0.08576 0.11598 -0.0908 0.12593 -0.09687 0.1345 C -0.12917 0.1801 -0.16979 0.22616 -0.20937 0.25672 C -0.21597 0.26181 -0.22292 0.26667 -0.22917 0.272 C -0.2316 0.27408 -0.23316 0.27709 -0.23542 0.27894 C -0.2474 0.28936 -0.25399 0.29237 -0.26667 0.30116 C -0.2724 0.30533 -0.2776 0.31042 -0.28333 0.31366 C -0.28993 0.3176 -0.29392 0.31945 -0.3 0.32477 C -0.30139 0.32593 -0.30208 0.32778 -0.30312 0.32894 C -0.30764 0.33334 -0.31181 0.3382 -0.31667 0.34144 C -0.31806 0.34237 -0.31944 0.34375 -0.32083 0.34422 C -0.32396 0.34561 -0.32708 0.34676 -0.33021 0.347 C -0.33472 0.34769 -0.33924 0.347 -0.34375 0.347 L -0.34375 0.347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48 L 0.00052 0.00648 C -0.01684 0.03657 -0.00261 0.01319 -0.02448 0.04398 C -0.02743 0.04791 -0.02986 0.05231 -0.03281 0.05648 C -0.03525 0.05949 -0.03768 0.06203 -0.04011 0.06481 C -0.0415 0.0662 -0.04323 0.06712 -0.04427 0.06898 C -0.04775 0.07361 -0.04966 0.08032 -0.05365 0.08425 C -0.05747 0.08773 -0.06268 0.09236 -0.06615 0.09675 C -0.06806 0.09884 -0.06945 0.10162 -0.07136 0.1037 C -0.07361 0.10578 -0.07639 0.10694 -0.07865 0.10925 C -0.08091 0.11111 -0.08281 0.11388 -0.0849 0.1162 C -0.08663 0.11759 -0.08872 0.11851 -0.09011 0.12037 C -0.10313 0.13495 -0.09323 0.12847 -0.10365 0.13425 C -0.11007 0.14259 -0.10313 0.13449 -0.11198 0.1412 C -0.11354 0.14212 -0.11476 0.14398 -0.11615 0.14537 C -0.11788 0.14675 -0.11979 0.14768 -0.12136 0.14953 C -0.13438 0.16273 -0.11389 0.14583 -0.13281 0.16203 C -0.13698 0.16527 -0.13785 0.16458 -0.14219 0.16759 C -0.14341 0.16828 -0.14427 0.16944 -0.14531 0.17037 C -0.14636 0.17083 -0.14757 0.17106 -0.14844 0.17175 C -0.1566 0.17708 -0.14636 0.17152 -0.15469 0.1787 C -0.15747 0.18078 -0.16025 0.1824 -0.16302 0.18425 L -0.16302 0.18425 " pathEditMode="relative" ptsTypes="AAAAAAAAAAAAAAAAAAAAA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quilibregaia.files.wordpress.com/2011/02/conte-sufc3ad0001-copi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96" y="1555483"/>
            <a:ext cx="6688808" cy="42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023A-7ED7-4443-885E-1708AAB73DB5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85900" y="1085850"/>
            <a:ext cx="62293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100" i="1" dirty="0"/>
              <a:t>Cuento indio: Los ciegos y el elefante</a:t>
            </a:r>
            <a:endParaRPr lang="en-US" sz="2100" i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D03984-EB05-4233-B702-C18CBB11C02D}"/>
              </a:ext>
            </a:extLst>
          </p:cNvPr>
          <p:cNvSpPr/>
          <p:nvPr/>
        </p:nvSpPr>
        <p:spPr>
          <a:xfrm>
            <a:off x="1885950" y="2057400"/>
            <a:ext cx="1257300" cy="857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001BCB-7436-4DE1-9E01-CBFFD23FFAEA}"/>
              </a:ext>
            </a:extLst>
          </p:cNvPr>
          <p:cNvGrpSpPr/>
          <p:nvPr/>
        </p:nvGrpSpPr>
        <p:grpSpPr>
          <a:xfrm>
            <a:off x="2343150" y="4000500"/>
            <a:ext cx="1085850" cy="742950"/>
            <a:chOff x="3124200" y="4191000"/>
            <a:chExt cx="1447800" cy="9906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FB923F-9CFC-4B62-BDD2-E5B5613EAF7C}"/>
                </a:ext>
              </a:extLst>
            </p:cNvPr>
            <p:cNvSpPr/>
            <p:nvPr/>
          </p:nvSpPr>
          <p:spPr>
            <a:xfrm>
              <a:off x="3124200" y="4191000"/>
              <a:ext cx="1447800" cy="990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B724DDA-AB0B-4079-80A6-EB853A7AC984}"/>
                </a:ext>
              </a:extLst>
            </p:cNvPr>
            <p:cNvSpPr/>
            <p:nvPr/>
          </p:nvSpPr>
          <p:spPr>
            <a:xfrm>
              <a:off x="4350772" y="4328688"/>
              <a:ext cx="207051" cy="236224"/>
            </a:xfrm>
            <a:custGeom>
              <a:avLst/>
              <a:gdLst>
                <a:gd name="connsiteX0" fmla="*/ 36930 w 207051"/>
                <a:gd name="connsiteY0" fmla="*/ 37749 h 236224"/>
                <a:gd name="connsiteX1" fmla="*/ 44019 w 207051"/>
                <a:gd name="connsiteY1" fmla="*/ 2307 h 236224"/>
                <a:gd name="connsiteX2" fmla="*/ 79461 w 207051"/>
                <a:gd name="connsiteY2" fmla="*/ 9396 h 236224"/>
                <a:gd name="connsiteX3" fmla="*/ 100726 w 207051"/>
                <a:gd name="connsiteY3" fmla="*/ 23572 h 236224"/>
                <a:gd name="connsiteX4" fmla="*/ 136168 w 207051"/>
                <a:gd name="connsiteY4" fmla="*/ 30661 h 236224"/>
                <a:gd name="connsiteX5" fmla="*/ 157433 w 207051"/>
                <a:gd name="connsiteY5" fmla="*/ 37749 h 236224"/>
                <a:gd name="connsiteX6" fmla="*/ 178698 w 207051"/>
                <a:gd name="connsiteY6" fmla="*/ 59014 h 236224"/>
                <a:gd name="connsiteX7" fmla="*/ 207051 w 207051"/>
                <a:gd name="connsiteY7" fmla="*/ 101545 h 236224"/>
                <a:gd name="connsiteX8" fmla="*/ 199963 w 207051"/>
                <a:gd name="connsiteY8" fmla="*/ 193693 h 236224"/>
                <a:gd name="connsiteX9" fmla="*/ 192875 w 207051"/>
                <a:gd name="connsiteY9" fmla="*/ 214959 h 236224"/>
                <a:gd name="connsiteX10" fmla="*/ 164521 w 207051"/>
                <a:gd name="connsiteY10" fmla="*/ 229135 h 236224"/>
                <a:gd name="connsiteX11" fmla="*/ 129079 w 207051"/>
                <a:gd name="connsiteY11" fmla="*/ 236224 h 236224"/>
                <a:gd name="connsiteX12" fmla="*/ 65284 w 207051"/>
                <a:gd name="connsiteY12" fmla="*/ 179517 h 236224"/>
                <a:gd name="connsiteX13" fmla="*/ 15665 w 207051"/>
                <a:gd name="connsiteY13" fmla="*/ 108633 h 236224"/>
                <a:gd name="connsiteX14" fmla="*/ 1488 w 207051"/>
                <a:gd name="connsiteY14" fmla="*/ 87368 h 236224"/>
                <a:gd name="connsiteX15" fmla="*/ 36930 w 207051"/>
                <a:gd name="connsiteY15" fmla="*/ 37749 h 23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7051" h="236224">
                  <a:moveTo>
                    <a:pt x="36930" y="37749"/>
                  </a:moveTo>
                  <a:cubicBezTo>
                    <a:pt x="44018" y="23572"/>
                    <a:pt x="33994" y="8990"/>
                    <a:pt x="44019" y="2307"/>
                  </a:cubicBezTo>
                  <a:cubicBezTo>
                    <a:pt x="54044" y="-4376"/>
                    <a:pt x="68180" y="5166"/>
                    <a:pt x="79461" y="9396"/>
                  </a:cubicBezTo>
                  <a:cubicBezTo>
                    <a:pt x="87438" y="12387"/>
                    <a:pt x="92749" y="20581"/>
                    <a:pt x="100726" y="23572"/>
                  </a:cubicBezTo>
                  <a:cubicBezTo>
                    <a:pt x="112007" y="27802"/>
                    <a:pt x="124480" y="27739"/>
                    <a:pt x="136168" y="30661"/>
                  </a:cubicBezTo>
                  <a:cubicBezTo>
                    <a:pt x="143417" y="32473"/>
                    <a:pt x="150345" y="35386"/>
                    <a:pt x="157433" y="37749"/>
                  </a:cubicBezTo>
                  <a:cubicBezTo>
                    <a:pt x="164521" y="44837"/>
                    <a:pt x="172544" y="51101"/>
                    <a:pt x="178698" y="59014"/>
                  </a:cubicBezTo>
                  <a:cubicBezTo>
                    <a:pt x="189158" y="72463"/>
                    <a:pt x="207051" y="101545"/>
                    <a:pt x="207051" y="101545"/>
                  </a:cubicBezTo>
                  <a:cubicBezTo>
                    <a:pt x="204688" y="132261"/>
                    <a:pt x="203784" y="163124"/>
                    <a:pt x="199963" y="193693"/>
                  </a:cubicBezTo>
                  <a:cubicBezTo>
                    <a:pt x="199036" y="201107"/>
                    <a:pt x="198159" y="209675"/>
                    <a:pt x="192875" y="214959"/>
                  </a:cubicBezTo>
                  <a:cubicBezTo>
                    <a:pt x="185403" y="222431"/>
                    <a:pt x="174546" y="225794"/>
                    <a:pt x="164521" y="229135"/>
                  </a:cubicBezTo>
                  <a:cubicBezTo>
                    <a:pt x="153091" y="232945"/>
                    <a:pt x="140893" y="233861"/>
                    <a:pt x="129079" y="236224"/>
                  </a:cubicBezTo>
                  <a:cubicBezTo>
                    <a:pt x="107814" y="217322"/>
                    <a:pt x="85402" y="199635"/>
                    <a:pt x="65284" y="179517"/>
                  </a:cubicBezTo>
                  <a:cubicBezTo>
                    <a:pt x="40177" y="154410"/>
                    <a:pt x="33919" y="137840"/>
                    <a:pt x="15665" y="108633"/>
                  </a:cubicBezTo>
                  <a:cubicBezTo>
                    <a:pt x="11150" y="101409"/>
                    <a:pt x="6214" y="94456"/>
                    <a:pt x="1488" y="87368"/>
                  </a:cubicBezTo>
                  <a:cubicBezTo>
                    <a:pt x="-7892" y="49845"/>
                    <a:pt x="29842" y="51926"/>
                    <a:pt x="36930" y="377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E627641-7C56-42A5-8B67-B3353ACD4D1F}"/>
              </a:ext>
            </a:extLst>
          </p:cNvPr>
          <p:cNvSpPr/>
          <p:nvPr/>
        </p:nvSpPr>
        <p:spPr>
          <a:xfrm>
            <a:off x="5143500" y="1936334"/>
            <a:ext cx="1149558" cy="864017"/>
          </a:xfrm>
          <a:custGeom>
            <a:avLst/>
            <a:gdLst>
              <a:gd name="connsiteX0" fmla="*/ 498514 w 1476622"/>
              <a:gd name="connsiteY0" fmla="*/ 37753 h 1162015"/>
              <a:gd name="connsiteX1" fmla="*/ 464786 w 1476622"/>
              <a:gd name="connsiteY1" fmla="*/ 60238 h 1162015"/>
              <a:gd name="connsiteX2" fmla="*/ 431058 w 1476622"/>
              <a:gd name="connsiteY2" fmla="*/ 78976 h 1162015"/>
              <a:gd name="connsiteX3" fmla="*/ 404826 w 1476622"/>
              <a:gd name="connsiteY3" fmla="*/ 90219 h 1162015"/>
              <a:gd name="connsiteX4" fmla="*/ 386088 w 1476622"/>
              <a:gd name="connsiteY4" fmla="*/ 86471 h 1162015"/>
              <a:gd name="connsiteX5" fmla="*/ 363603 w 1476622"/>
              <a:gd name="connsiteY5" fmla="*/ 71481 h 1162015"/>
              <a:gd name="connsiteX6" fmla="*/ 356108 w 1476622"/>
              <a:gd name="connsiteY6" fmla="*/ 82724 h 1162015"/>
              <a:gd name="connsiteX7" fmla="*/ 344865 w 1476622"/>
              <a:gd name="connsiteY7" fmla="*/ 86471 h 1162015"/>
              <a:gd name="connsiteX8" fmla="*/ 318632 w 1476622"/>
              <a:gd name="connsiteY8" fmla="*/ 101461 h 1162015"/>
              <a:gd name="connsiteX9" fmla="*/ 299894 w 1476622"/>
              <a:gd name="connsiteY9" fmla="*/ 108956 h 1162015"/>
              <a:gd name="connsiteX10" fmla="*/ 292399 w 1476622"/>
              <a:gd name="connsiteY10" fmla="*/ 120199 h 1162015"/>
              <a:gd name="connsiteX11" fmla="*/ 258671 w 1476622"/>
              <a:gd name="connsiteY11" fmla="*/ 135189 h 1162015"/>
              <a:gd name="connsiteX12" fmla="*/ 247429 w 1476622"/>
              <a:gd name="connsiteY12" fmla="*/ 150179 h 1162015"/>
              <a:gd name="connsiteX13" fmla="*/ 228691 w 1476622"/>
              <a:gd name="connsiteY13" fmla="*/ 165170 h 1162015"/>
              <a:gd name="connsiteX14" fmla="*/ 213701 w 1476622"/>
              <a:gd name="connsiteY14" fmla="*/ 180160 h 1162015"/>
              <a:gd name="connsiteX15" fmla="*/ 191216 w 1476622"/>
              <a:gd name="connsiteY15" fmla="*/ 228878 h 1162015"/>
              <a:gd name="connsiteX16" fmla="*/ 176226 w 1476622"/>
              <a:gd name="connsiteY16" fmla="*/ 262606 h 1162015"/>
              <a:gd name="connsiteX17" fmla="*/ 168730 w 1476622"/>
              <a:gd name="connsiteY17" fmla="*/ 281343 h 1162015"/>
              <a:gd name="connsiteX18" fmla="*/ 153740 w 1476622"/>
              <a:gd name="connsiteY18" fmla="*/ 292586 h 1162015"/>
              <a:gd name="connsiteX19" fmla="*/ 138750 w 1476622"/>
              <a:gd name="connsiteY19" fmla="*/ 315071 h 1162015"/>
              <a:gd name="connsiteX20" fmla="*/ 105022 w 1476622"/>
              <a:gd name="connsiteY20" fmla="*/ 360042 h 1162015"/>
              <a:gd name="connsiteX21" fmla="*/ 93780 w 1476622"/>
              <a:gd name="connsiteY21" fmla="*/ 371284 h 1162015"/>
              <a:gd name="connsiteX22" fmla="*/ 78789 w 1476622"/>
              <a:gd name="connsiteY22" fmla="*/ 382527 h 1162015"/>
              <a:gd name="connsiteX23" fmla="*/ 67547 w 1476622"/>
              <a:gd name="connsiteY23" fmla="*/ 390022 h 1162015"/>
              <a:gd name="connsiteX24" fmla="*/ 56304 w 1476622"/>
              <a:gd name="connsiteY24" fmla="*/ 401265 h 1162015"/>
              <a:gd name="connsiteX25" fmla="*/ 37567 w 1476622"/>
              <a:gd name="connsiteY25" fmla="*/ 431245 h 1162015"/>
              <a:gd name="connsiteX26" fmla="*/ 30071 w 1476622"/>
              <a:gd name="connsiteY26" fmla="*/ 446235 h 1162015"/>
              <a:gd name="connsiteX27" fmla="*/ 7586 w 1476622"/>
              <a:gd name="connsiteY27" fmla="*/ 483711 h 1162015"/>
              <a:gd name="connsiteX28" fmla="*/ 91 w 1476622"/>
              <a:gd name="connsiteY28" fmla="*/ 509943 h 1162015"/>
              <a:gd name="connsiteX29" fmla="*/ 3839 w 1476622"/>
              <a:gd name="connsiteY29" fmla="*/ 532429 h 1162015"/>
              <a:gd name="connsiteX30" fmla="*/ 41314 w 1476622"/>
              <a:gd name="connsiteY30" fmla="*/ 592389 h 1162015"/>
              <a:gd name="connsiteX31" fmla="*/ 82537 w 1476622"/>
              <a:gd name="connsiteY31" fmla="*/ 637360 h 1162015"/>
              <a:gd name="connsiteX32" fmla="*/ 105022 w 1476622"/>
              <a:gd name="connsiteY32" fmla="*/ 656097 h 1162015"/>
              <a:gd name="connsiteX33" fmla="*/ 157488 w 1476622"/>
              <a:gd name="connsiteY33" fmla="*/ 712311 h 1162015"/>
              <a:gd name="connsiteX34" fmla="*/ 179973 w 1476622"/>
              <a:gd name="connsiteY34" fmla="*/ 731048 h 1162015"/>
              <a:gd name="connsiteX35" fmla="*/ 194963 w 1476622"/>
              <a:gd name="connsiteY35" fmla="*/ 749786 h 1162015"/>
              <a:gd name="connsiteX36" fmla="*/ 217448 w 1476622"/>
              <a:gd name="connsiteY36" fmla="*/ 772271 h 1162015"/>
              <a:gd name="connsiteX37" fmla="*/ 236186 w 1476622"/>
              <a:gd name="connsiteY37" fmla="*/ 798504 h 1162015"/>
              <a:gd name="connsiteX38" fmla="*/ 251176 w 1476622"/>
              <a:gd name="connsiteY38" fmla="*/ 813494 h 1162015"/>
              <a:gd name="connsiteX39" fmla="*/ 273662 w 1476622"/>
              <a:gd name="connsiteY39" fmla="*/ 850970 h 1162015"/>
              <a:gd name="connsiteX40" fmla="*/ 284904 w 1476622"/>
              <a:gd name="connsiteY40" fmla="*/ 862212 h 1162015"/>
              <a:gd name="connsiteX41" fmla="*/ 299894 w 1476622"/>
              <a:gd name="connsiteY41" fmla="*/ 884697 h 1162015"/>
              <a:gd name="connsiteX42" fmla="*/ 307389 w 1476622"/>
              <a:gd name="connsiteY42" fmla="*/ 899688 h 1162015"/>
              <a:gd name="connsiteX43" fmla="*/ 322380 w 1476622"/>
              <a:gd name="connsiteY43" fmla="*/ 933415 h 1162015"/>
              <a:gd name="connsiteX44" fmla="*/ 337370 w 1476622"/>
              <a:gd name="connsiteY44" fmla="*/ 952153 h 1162015"/>
              <a:gd name="connsiteX45" fmla="*/ 344865 w 1476622"/>
              <a:gd name="connsiteY45" fmla="*/ 967143 h 1162015"/>
              <a:gd name="connsiteX46" fmla="*/ 356108 w 1476622"/>
              <a:gd name="connsiteY46" fmla="*/ 978386 h 1162015"/>
              <a:gd name="connsiteX47" fmla="*/ 371098 w 1476622"/>
              <a:gd name="connsiteY47" fmla="*/ 997124 h 1162015"/>
              <a:gd name="connsiteX48" fmla="*/ 389835 w 1476622"/>
              <a:gd name="connsiteY48" fmla="*/ 1030852 h 1162015"/>
              <a:gd name="connsiteX49" fmla="*/ 397330 w 1476622"/>
              <a:gd name="connsiteY49" fmla="*/ 1042094 h 1162015"/>
              <a:gd name="connsiteX50" fmla="*/ 408573 w 1476622"/>
              <a:gd name="connsiteY50" fmla="*/ 1064579 h 1162015"/>
              <a:gd name="connsiteX51" fmla="*/ 431058 w 1476622"/>
              <a:gd name="connsiteY51" fmla="*/ 1083317 h 1162015"/>
              <a:gd name="connsiteX52" fmla="*/ 449796 w 1476622"/>
              <a:gd name="connsiteY52" fmla="*/ 1090812 h 1162015"/>
              <a:gd name="connsiteX53" fmla="*/ 468534 w 1476622"/>
              <a:gd name="connsiteY53" fmla="*/ 1102055 h 1162015"/>
              <a:gd name="connsiteX54" fmla="*/ 483524 w 1476622"/>
              <a:gd name="connsiteY54" fmla="*/ 1113297 h 1162015"/>
              <a:gd name="connsiteX55" fmla="*/ 498514 w 1476622"/>
              <a:gd name="connsiteY55" fmla="*/ 1117045 h 1162015"/>
              <a:gd name="connsiteX56" fmla="*/ 517252 w 1476622"/>
              <a:gd name="connsiteY56" fmla="*/ 1124540 h 1162015"/>
              <a:gd name="connsiteX57" fmla="*/ 532242 w 1476622"/>
              <a:gd name="connsiteY57" fmla="*/ 1135783 h 1162015"/>
              <a:gd name="connsiteX58" fmla="*/ 543485 w 1476622"/>
              <a:gd name="connsiteY58" fmla="*/ 1143278 h 1162015"/>
              <a:gd name="connsiteX59" fmla="*/ 562222 w 1476622"/>
              <a:gd name="connsiteY59" fmla="*/ 1158268 h 1162015"/>
              <a:gd name="connsiteX60" fmla="*/ 577212 w 1476622"/>
              <a:gd name="connsiteY60" fmla="*/ 1162015 h 1162015"/>
              <a:gd name="connsiteX61" fmla="*/ 599698 w 1476622"/>
              <a:gd name="connsiteY61" fmla="*/ 1139530 h 1162015"/>
              <a:gd name="connsiteX62" fmla="*/ 618435 w 1476622"/>
              <a:gd name="connsiteY62" fmla="*/ 1128288 h 1162015"/>
              <a:gd name="connsiteX63" fmla="*/ 629678 w 1476622"/>
              <a:gd name="connsiteY63" fmla="*/ 1120792 h 1162015"/>
              <a:gd name="connsiteX64" fmla="*/ 648416 w 1476622"/>
              <a:gd name="connsiteY64" fmla="*/ 1117045 h 1162015"/>
              <a:gd name="connsiteX65" fmla="*/ 685891 w 1476622"/>
              <a:gd name="connsiteY65" fmla="*/ 1105802 h 1162015"/>
              <a:gd name="connsiteX66" fmla="*/ 689639 w 1476622"/>
              <a:gd name="connsiteY66" fmla="*/ 1075822 h 1162015"/>
              <a:gd name="connsiteX67" fmla="*/ 693386 w 1476622"/>
              <a:gd name="connsiteY67" fmla="*/ 1064579 h 1162015"/>
              <a:gd name="connsiteX68" fmla="*/ 715871 w 1476622"/>
              <a:gd name="connsiteY68" fmla="*/ 1060832 h 1162015"/>
              <a:gd name="connsiteX69" fmla="*/ 772085 w 1476622"/>
              <a:gd name="connsiteY69" fmla="*/ 1083317 h 1162015"/>
              <a:gd name="connsiteX70" fmla="*/ 869521 w 1476622"/>
              <a:gd name="connsiteY70" fmla="*/ 1087065 h 1162015"/>
              <a:gd name="connsiteX71" fmla="*/ 888258 w 1476622"/>
              <a:gd name="connsiteY71" fmla="*/ 1090812 h 1162015"/>
              <a:gd name="connsiteX72" fmla="*/ 933229 w 1476622"/>
              <a:gd name="connsiteY72" fmla="*/ 1102055 h 1162015"/>
              <a:gd name="connsiteX73" fmla="*/ 1008180 w 1476622"/>
              <a:gd name="connsiteY73" fmla="*/ 1090812 h 1162015"/>
              <a:gd name="connsiteX74" fmla="*/ 1109363 w 1476622"/>
              <a:gd name="connsiteY74" fmla="*/ 1083317 h 1162015"/>
              <a:gd name="connsiteX75" fmla="*/ 1124353 w 1476622"/>
              <a:gd name="connsiteY75" fmla="*/ 1075822 h 1162015"/>
              <a:gd name="connsiteX76" fmla="*/ 1146839 w 1476622"/>
              <a:gd name="connsiteY76" fmla="*/ 1060832 h 1162015"/>
              <a:gd name="connsiteX77" fmla="*/ 1173071 w 1476622"/>
              <a:gd name="connsiteY77" fmla="*/ 1038347 h 1162015"/>
              <a:gd name="connsiteX78" fmla="*/ 1206799 w 1476622"/>
              <a:gd name="connsiteY78" fmla="*/ 1012114 h 1162015"/>
              <a:gd name="connsiteX79" fmla="*/ 1221789 w 1476622"/>
              <a:gd name="connsiteY79" fmla="*/ 1000871 h 1162015"/>
              <a:gd name="connsiteX80" fmla="*/ 1240527 w 1476622"/>
              <a:gd name="connsiteY80" fmla="*/ 989629 h 1162015"/>
              <a:gd name="connsiteX81" fmla="*/ 1244275 w 1476622"/>
              <a:gd name="connsiteY81" fmla="*/ 974638 h 1162015"/>
              <a:gd name="connsiteX82" fmla="*/ 1248022 w 1476622"/>
              <a:gd name="connsiteY82" fmla="*/ 952153 h 1162015"/>
              <a:gd name="connsiteX83" fmla="*/ 1259265 w 1476622"/>
              <a:gd name="connsiteY83" fmla="*/ 933415 h 1162015"/>
              <a:gd name="connsiteX84" fmla="*/ 1274255 w 1476622"/>
              <a:gd name="connsiteY84" fmla="*/ 892192 h 1162015"/>
              <a:gd name="connsiteX85" fmla="*/ 1289245 w 1476622"/>
              <a:gd name="connsiteY85" fmla="*/ 854717 h 1162015"/>
              <a:gd name="connsiteX86" fmla="*/ 1304235 w 1476622"/>
              <a:gd name="connsiteY86" fmla="*/ 835979 h 1162015"/>
              <a:gd name="connsiteX87" fmla="*/ 1315478 w 1476622"/>
              <a:gd name="connsiteY87" fmla="*/ 802252 h 1162015"/>
              <a:gd name="connsiteX88" fmla="*/ 1326721 w 1476622"/>
              <a:gd name="connsiteY88" fmla="*/ 779766 h 1162015"/>
              <a:gd name="connsiteX89" fmla="*/ 1334216 w 1476622"/>
              <a:gd name="connsiteY89" fmla="*/ 761029 h 1162015"/>
              <a:gd name="connsiteX90" fmla="*/ 1345458 w 1476622"/>
              <a:gd name="connsiteY90" fmla="*/ 742291 h 1162015"/>
              <a:gd name="connsiteX91" fmla="*/ 1360448 w 1476622"/>
              <a:gd name="connsiteY91" fmla="*/ 708563 h 1162015"/>
              <a:gd name="connsiteX92" fmla="*/ 1371691 w 1476622"/>
              <a:gd name="connsiteY92" fmla="*/ 671088 h 1162015"/>
              <a:gd name="connsiteX93" fmla="*/ 1375439 w 1476622"/>
              <a:gd name="connsiteY93" fmla="*/ 656097 h 1162015"/>
              <a:gd name="connsiteX94" fmla="*/ 1386681 w 1476622"/>
              <a:gd name="connsiteY94" fmla="*/ 644855 h 1162015"/>
              <a:gd name="connsiteX95" fmla="*/ 1405419 w 1476622"/>
              <a:gd name="connsiteY95" fmla="*/ 611127 h 1162015"/>
              <a:gd name="connsiteX96" fmla="*/ 1416662 w 1476622"/>
              <a:gd name="connsiteY96" fmla="*/ 603632 h 1162015"/>
              <a:gd name="connsiteX97" fmla="*/ 1420409 w 1476622"/>
              <a:gd name="connsiteY97" fmla="*/ 588642 h 1162015"/>
              <a:gd name="connsiteX98" fmla="*/ 1431652 w 1476622"/>
              <a:gd name="connsiteY98" fmla="*/ 577399 h 1162015"/>
              <a:gd name="connsiteX99" fmla="*/ 1439147 w 1476622"/>
              <a:gd name="connsiteY99" fmla="*/ 566156 h 1162015"/>
              <a:gd name="connsiteX100" fmla="*/ 1457885 w 1476622"/>
              <a:gd name="connsiteY100" fmla="*/ 547419 h 1162015"/>
              <a:gd name="connsiteX101" fmla="*/ 1465380 w 1476622"/>
              <a:gd name="connsiteY101" fmla="*/ 532429 h 1162015"/>
              <a:gd name="connsiteX102" fmla="*/ 1472875 w 1476622"/>
              <a:gd name="connsiteY102" fmla="*/ 521186 h 1162015"/>
              <a:gd name="connsiteX103" fmla="*/ 1476622 w 1476622"/>
              <a:gd name="connsiteY103" fmla="*/ 502448 h 1162015"/>
              <a:gd name="connsiteX104" fmla="*/ 1472875 w 1476622"/>
              <a:gd name="connsiteY104" fmla="*/ 416255 h 1162015"/>
              <a:gd name="connsiteX105" fmla="*/ 1469127 w 1476622"/>
              <a:gd name="connsiteY105" fmla="*/ 405012 h 1162015"/>
              <a:gd name="connsiteX106" fmla="*/ 1461632 w 1476622"/>
              <a:gd name="connsiteY106" fmla="*/ 378779 h 1162015"/>
              <a:gd name="connsiteX107" fmla="*/ 1457885 w 1476622"/>
              <a:gd name="connsiteY107" fmla="*/ 363789 h 1162015"/>
              <a:gd name="connsiteX108" fmla="*/ 1435399 w 1476622"/>
              <a:gd name="connsiteY108" fmla="*/ 322566 h 1162015"/>
              <a:gd name="connsiteX109" fmla="*/ 1420409 w 1476622"/>
              <a:gd name="connsiteY109" fmla="*/ 300081 h 1162015"/>
              <a:gd name="connsiteX110" fmla="*/ 1405419 w 1476622"/>
              <a:gd name="connsiteY110" fmla="*/ 277596 h 1162015"/>
              <a:gd name="connsiteX111" fmla="*/ 1394176 w 1476622"/>
              <a:gd name="connsiteY111" fmla="*/ 258858 h 1162015"/>
              <a:gd name="connsiteX112" fmla="*/ 1382934 w 1476622"/>
              <a:gd name="connsiteY112" fmla="*/ 247615 h 1162015"/>
              <a:gd name="connsiteX113" fmla="*/ 1356701 w 1476622"/>
              <a:gd name="connsiteY113" fmla="*/ 217635 h 1162015"/>
              <a:gd name="connsiteX114" fmla="*/ 1341711 w 1476622"/>
              <a:gd name="connsiteY114" fmla="*/ 206392 h 1162015"/>
              <a:gd name="connsiteX115" fmla="*/ 1326721 w 1476622"/>
              <a:gd name="connsiteY115" fmla="*/ 191402 h 1162015"/>
              <a:gd name="connsiteX116" fmla="*/ 1311730 w 1476622"/>
              <a:gd name="connsiteY116" fmla="*/ 172665 h 1162015"/>
              <a:gd name="connsiteX117" fmla="*/ 1292993 w 1476622"/>
              <a:gd name="connsiteY117" fmla="*/ 161422 h 1162015"/>
              <a:gd name="connsiteX118" fmla="*/ 1274255 w 1476622"/>
              <a:gd name="connsiteY118" fmla="*/ 146432 h 1162015"/>
              <a:gd name="connsiteX119" fmla="*/ 1240527 w 1476622"/>
              <a:gd name="connsiteY119" fmla="*/ 123947 h 1162015"/>
              <a:gd name="connsiteX120" fmla="*/ 1218042 w 1476622"/>
              <a:gd name="connsiteY120" fmla="*/ 97714 h 1162015"/>
              <a:gd name="connsiteX121" fmla="*/ 1203052 w 1476622"/>
              <a:gd name="connsiteY121" fmla="*/ 90219 h 1162015"/>
              <a:gd name="connsiteX122" fmla="*/ 1184314 w 1476622"/>
              <a:gd name="connsiteY122" fmla="*/ 78976 h 1162015"/>
              <a:gd name="connsiteX123" fmla="*/ 1165576 w 1476622"/>
              <a:gd name="connsiteY123" fmla="*/ 71481 h 1162015"/>
              <a:gd name="connsiteX124" fmla="*/ 1131848 w 1476622"/>
              <a:gd name="connsiteY124" fmla="*/ 52743 h 1162015"/>
              <a:gd name="connsiteX125" fmla="*/ 1109363 w 1476622"/>
              <a:gd name="connsiteY125" fmla="*/ 48996 h 1162015"/>
              <a:gd name="connsiteX126" fmla="*/ 1053150 w 1476622"/>
              <a:gd name="connsiteY126" fmla="*/ 30258 h 1162015"/>
              <a:gd name="connsiteX127" fmla="*/ 1034412 w 1476622"/>
              <a:gd name="connsiteY127" fmla="*/ 22763 h 1162015"/>
              <a:gd name="connsiteX128" fmla="*/ 1019422 w 1476622"/>
              <a:gd name="connsiteY128" fmla="*/ 15268 h 1162015"/>
              <a:gd name="connsiteX129" fmla="*/ 996937 w 1476622"/>
              <a:gd name="connsiteY129" fmla="*/ 7773 h 1162015"/>
              <a:gd name="connsiteX130" fmla="*/ 963209 w 1476622"/>
              <a:gd name="connsiteY130" fmla="*/ 15268 h 1162015"/>
              <a:gd name="connsiteX131" fmla="*/ 944471 w 1476622"/>
              <a:gd name="connsiteY131" fmla="*/ 26511 h 1162015"/>
              <a:gd name="connsiteX132" fmla="*/ 910744 w 1476622"/>
              <a:gd name="connsiteY132" fmla="*/ 41501 h 1162015"/>
              <a:gd name="connsiteX133" fmla="*/ 895753 w 1476622"/>
              <a:gd name="connsiteY133" fmla="*/ 45248 h 1162015"/>
              <a:gd name="connsiteX134" fmla="*/ 828298 w 1476622"/>
              <a:gd name="connsiteY134" fmla="*/ 37753 h 1162015"/>
              <a:gd name="connsiteX135" fmla="*/ 790822 w 1476622"/>
              <a:gd name="connsiteY135" fmla="*/ 19015 h 1162015"/>
              <a:gd name="connsiteX136" fmla="*/ 753347 w 1476622"/>
              <a:gd name="connsiteY136" fmla="*/ 11520 h 1162015"/>
              <a:gd name="connsiteX137" fmla="*/ 734609 w 1476622"/>
              <a:gd name="connsiteY137" fmla="*/ 4025 h 1162015"/>
              <a:gd name="connsiteX138" fmla="*/ 633426 w 1476622"/>
              <a:gd name="connsiteY138" fmla="*/ 7773 h 1162015"/>
              <a:gd name="connsiteX139" fmla="*/ 603445 w 1476622"/>
              <a:gd name="connsiteY139" fmla="*/ 15268 h 1162015"/>
              <a:gd name="connsiteX140" fmla="*/ 577212 w 1476622"/>
              <a:gd name="connsiteY140" fmla="*/ 26511 h 1162015"/>
              <a:gd name="connsiteX141" fmla="*/ 498514 w 1476622"/>
              <a:gd name="connsiteY141" fmla="*/ 37753 h 11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476622" h="1162015">
                <a:moveTo>
                  <a:pt x="498514" y="37753"/>
                </a:moveTo>
                <a:cubicBezTo>
                  <a:pt x="479776" y="43374"/>
                  <a:pt x="511626" y="29012"/>
                  <a:pt x="464786" y="60238"/>
                </a:cubicBezTo>
                <a:cubicBezTo>
                  <a:pt x="436688" y="78970"/>
                  <a:pt x="456068" y="64685"/>
                  <a:pt x="431058" y="78976"/>
                </a:cubicBezTo>
                <a:cubicBezTo>
                  <a:pt x="410929" y="90479"/>
                  <a:pt x="429448" y="84063"/>
                  <a:pt x="404826" y="90219"/>
                </a:cubicBezTo>
                <a:cubicBezTo>
                  <a:pt x="398580" y="88970"/>
                  <a:pt x="391887" y="89107"/>
                  <a:pt x="386088" y="86471"/>
                </a:cubicBezTo>
                <a:cubicBezTo>
                  <a:pt x="377888" y="82743"/>
                  <a:pt x="372541" y="72598"/>
                  <a:pt x="363603" y="71481"/>
                </a:cubicBezTo>
                <a:cubicBezTo>
                  <a:pt x="359134" y="70922"/>
                  <a:pt x="359625" y="79910"/>
                  <a:pt x="356108" y="82724"/>
                </a:cubicBezTo>
                <a:cubicBezTo>
                  <a:pt x="353023" y="85192"/>
                  <a:pt x="348496" y="84915"/>
                  <a:pt x="344865" y="86471"/>
                </a:cubicBezTo>
                <a:cubicBezTo>
                  <a:pt x="298890" y="106173"/>
                  <a:pt x="356257" y="82649"/>
                  <a:pt x="318632" y="101461"/>
                </a:cubicBezTo>
                <a:cubicBezTo>
                  <a:pt x="312615" y="104469"/>
                  <a:pt x="306140" y="106458"/>
                  <a:pt x="299894" y="108956"/>
                </a:cubicBezTo>
                <a:cubicBezTo>
                  <a:pt x="297396" y="112704"/>
                  <a:pt x="295819" y="117268"/>
                  <a:pt x="292399" y="120199"/>
                </a:cubicBezTo>
                <a:cubicBezTo>
                  <a:pt x="279050" y="131641"/>
                  <a:pt x="273795" y="131409"/>
                  <a:pt x="258671" y="135189"/>
                </a:cubicBezTo>
                <a:cubicBezTo>
                  <a:pt x="254924" y="140186"/>
                  <a:pt x="251845" y="145763"/>
                  <a:pt x="247429" y="150179"/>
                </a:cubicBezTo>
                <a:cubicBezTo>
                  <a:pt x="241773" y="155835"/>
                  <a:pt x="234669" y="159856"/>
                  <a:pt x="228691" y="165170"/>
                </a:cubicBezTo>
                <a:cubicBezTo>
                  <a:pt x="223410" y="169865"/>
                  <a:pt x="218698" y="175163"/>
                  <a:pt x="213701" y="180160"/>
                </a:cubicBezTo>
                <a:cubicBezTo>
                  <a:pt x="197038" y="221817"/>
                  <a:pt x="206174" y="206440"/>
                  <a:pt x="191216" y="228878"/>
                </a:cubicBezTo>
                <a:cubicBezTo>
                  <a:pt x="184003" y="264937"/>
                  <a:pt x="193486" y="231539"/>
                  <a:pt x="176226" y="262606"/>
                </a:cubicBezTo>
                <a:cubicBezTo>
                  <a:pt x="172959" y="268486"/>
                  <a:pt x="172766" y="275962"/>
                  <a:pt x="168730" y="281343"/>
                </a:cubicBezTo>
                <a:cubicBezTo>
                  <a:pt x="164982" y="286340"/>
                  <a:pt x="157890" y="287918"/>
                  <a:pt x="153740" y="292586"/>
                </a:cubicBezTo>
                <a:cubicBezTo>
                  <a:pt x="147756" y="299319"/>
                  <a:pt x="143747" y="307576"/>
                  <a:pt x="138750" y="315071"/>
                </a:cubicBezTo>
                <a:cubicBezTo>
                  <a:pt x="128593" y="330307"/>
                  <a:pt x="117455" y="347609"/>
                  <a:pt x="105022" y="360042"/>
                </a:cubicBezTo>
                <a:cubicBezTo>
                  <a:pt x="101275" y="363789"/>
                  <a:pt x="97804" y="367835"/>
                  <a:pt x="93780" y="371284"/>
                </a:cubicBezTo>
                <a:cubicBezTo>
                  <a:pt x="89037" y="375349"/>
                  <a:pt x="83872" y="378896"/>
                  <a:pt x="78789" y="382527"/>
                </a:cubicBezTo>
                <a:cubicBezTo>
                  <a:pt x="75124" y="385145"/>
                  <a:pt x="71007" y="387139"/>
                  <a:pt x="67547" y="390022"/>
                </a:cubicBezTo>
                <a:cubicBezTo>
                  <a:pt x="63475" y="393415"/>
                  <a:pt x="60052" y="397517"/>
                  <a:pt x="56304" y="401265"/>
                </a:cubicBezTo>
                <a:cubicBezTo>
                  <a:pt x="49147" y="429899"/>
                  <a:pt x="58527" y="403300"/>
                  <a:pt x="37567" y="431245"/>
                </a:cubicBezTo>
                <a:cubicBezTo>
                  <a:pt x="34215" y="435714"/>
                  <a:pt x="32843" y="441384"/>
                  <a:pt x="30071" y="446235"/>
                </a:cubicBezTo>
                <a:cubicBezTo>
                  <a:pt x="22843" y="458883"/>
                  <a:pt x="7586" y="483711"/>
                  <a:pt x="7586" y="483711"/>
                </a:cubicBezTo>
                <a:cubicBezTo>
                  <a:pt x="5088" y="492455"/>
                  <a:pt x="788" y="500876"/>
                  <a:pt x="91" y="509943"/>
                </a:cubicBezTo>
                <a:cubicBezTo>
                  <a:pt x="-492" y="517519"/>
                  <a:pt x="1840" y="525098"/>
                  <a:pt x="3839" y="532429"/>
                </a:cubicBezTo>
                <a:cubicBezTo>
                  <a:pt x="10433" y="556607"/>
                  <a:pt x="25591" y="571829"/>
                  <a:pt x="41314" y="592389"/>
                </a:cubicBezTo>
                <a:cubicBezTo>
                  <a:pt x="51536" y="605756"/>
                  <a:pt x="69778" y="626728"/>
                  <a:pt x="82537" y="637360"/>
                </a:cubicBezTo>
                <a:cubicBezTo>
                  <a:pt x="90032" y="643606"/>
                  <a:pt x="98123" y="649198"/>
                  <a:pt x="105022" y="656097"/>
                </a:cubicBezTo>
                <a:cubicBezTo>
                  <a:pt x="143707" y="694782"/>
                  <a:pt x="100942" y="665191"/>
                  <a:pt x="157488" y="712311"/>
                </a:cubicBezTo>
                <a:cubicBezTo>
                  <a:pt x="164983" y="718557"/>
                  <a:pt x="173074" y="724149"/>
                  <a:pt x="179973" y="731048"/>
                </a:cubicBezTo>
                <a:cubicBezTo>
                  <a:pt x="185629" y="736704"/>
                  <a:pt x="189583" y="743867"/>
                  <a:pt x="194963" y="749786"/>
                </a:cubicBezTo>
                <a:cubicBezTo>
                  <a:pt x="202093" y="757629"/>
                  <a:pt x="211568" y="763452"/>
                  <a:pt x="217448" y="772271"/>
                </a:cubicBezTo>
                <a:cubicBezTo>
                  <a:pt x="223042" y="780661"/>
                  <a:pt x="229683" y="791072"/>
                  <a:pt x="236186" y="798504"/>
                </a:cubicBezTo>
                <a:cubicBezTo>
                  <a:pt x="240839" y="803822"/>
                  <a:pt x="246762" y="807976"/>
                  <a:pt x="251176" y="813494"/>
                </a:cubicBezTo>
                <a:cubicBezTo>
                  <a:pt x="313421" y="891298"/>
                  <a:pt x="234754" y="796496"/>
                  <a:pt x="273662" y="850970"/>
                </a:cubicBezTo>
                <a:cubicBezTo>
                  <a:pt x="276742" y="855282"/>
                  <a:pt x="281157" y="858465"/>
                  <a:pt x="284904" y="862212"/>
                </a:cubicBezTo>
                <a:cubicBezTo>
                  <a:pt x="292945" y="886331"/>
                  <a:pt x="282348" y="860132"/>
                  <a:pt x="299894" y="884697"/>
                </a:cubicBezTo>
                <a:cubicBezTo>
                  <a:pt x="303141" y="889243"/>
                  <a:pt x="305120" y="894583"/>
                  <a:pt x="307389" y="899688"/>
                </a:cubicBezTo>
                <a:cubicBezTo>
                  <a:pt x="311714" y="909420"/>
                  <a:pt x="316233" y="924194"/>
                  <a:pt x="322380" y="933415"/>
                </a:cubicBezTo>
                <a:cubicBezTo>
                  <a:pt x="326817" y="940070"/>
                  <a:pt x="332933" y="945498"/>
                  <a:pt x="337370" y="952153"/>
                </a:cubicBezTo>
                <a:cubicBezTo>
                  <a:pt x="340469" y="956801"/>
                  <a:pt x="341618" y="962597"/>
                  <a:pt x="344865" y="967143"/>
                </a:cubicBezTo>
                <a:cubicBezTo>
                  <a:pt x="347946" y="971456"/>
                  <a:pt x="352618" y="974397"/>
                  <a:pt x="356108" y="978386"/>
                </a:cubicBezTo>
                <a:cubicBezTo>
                  <a:pt x="361375" y="984406"/>
                  <a:pt x="366511" y="990571"/>
                  <a:pt x="371098" y="997124"/>
                </a:cubicBezTo>
                <a:cubicBezTo>
                  <a:pt x="385665" y="1017934"/>
                  <a:pt x="378737" y="1011431"/>
                  <a:pt x="389835" y="1030852"/>
                </a:cubicBezTo>
                <a:cubicBezTo>
                  <a:pt x="392069" y="1034762"/>
                  <a:pt x="395143" y="1038157"/>
                  <a:pt x="397330" y="1042094"/>
                </a:cubicBezTo>
                <a:cubicBezTo>
                  <a:pt x="401400" y="1049419"/>
                  <a:pt x="403267" y="1058093"/>
                  <a:pt x="408573" y="1064579"/>
                </a:cubicBezTo>
                <a:cubicBezTo>
                  <a:pt x="414751" y="1072130"/>
                  <a:pt x="422827" y="1078079"/>
                  <a:pt x="431058" y="1083317"/>
                </a:cubicBezTo>
                <a:cubicBezTo>
                  <a:pt x="436733" y="1086929"/>
                  <a:pt x="443779" y="1087804"/>
                  <a:pt x="449796" y="1090812"/>
                </a:cubicBezTo>
                <a:cubicBezTo>
                  <a:pt x="456311" y="1094070"/>
                  <a:pt x="462473" y="1098015"/>
                  <a:pt x="468534" y="1102055"/>
                </a:cubicBezTo>
                <a:cubicBezTo>
                  <a:pt x="473731" y="1105519"/>
                  <a:pt x="477938" y="1110504"/>
                  <a:pt x="483524" y="1113297"/>
                </a:cubicBezTo>
                <a:cubicBezTo>
                  <a:pt x="488131" y="1115600"/>
                  <a:pt x="493628" y="1115416"/>
                  <a:pt x="498514" y="1117045"/>
                </a:cubicBezTo>
                <a:cubicBezTo>
                  <a:pt x="504896" y="1119172"/>
                  <a:pt x="511371" y="1121273"/>
                  <a:pt x="517252" y="1124540"/>
                </a:cubicBezTo>
                <a:cubicBezTo>
                  <a:pt x="522712" y="1127573"/>
                  <a:pt x="527159" y="1132153"/>
                  <a:pt x="532242" y="1135783"/>
                </a:cubicBezTo>
                <a:cubicBezTo>
                  <a:pt x="535907" y="1138401"/>
                  <a:pt x="539882" y="1140576"/>
                  <a:pt x="543485" y="1143278"/>
                </a:cubicBezTo>
                <a:cubicBezTo>
                  <a:pt x="549884" y="1148077"/>
                  <a:pt x="555230" y="1154384"/>
                  <a:pt x="562222" y="1158268"/>
                </a:cubicBezTo>
                <a:cubicBezTo>
                  <a:pt x="566724" y="1160769"/>
                  <a:pt x="572215" y="1160766"/>
                  <a:pt x="577212" y="1162015"/>
                </a:cubicBezTo>
                <a:cubicBezTo>
                  <a:pt x="617186" y="1142029"/>
                  <a:pt x="569719" y="1169509"/>
                  <a:pt x="599698" y="1139530"/>
                </a:cubicBezTo>
                <a:cubicBezTo>
                  <a:pt x="604848" y="1134380"/>
                  <a:pt x="612259" y="1132148"/>
                  <a:pt x="618435" y="1128288"/>
                </a:cubicBezTo>
                <a:cubicBezTo>
                  <a:pt x="622255" y="1125901"/>
                  <a:pt x="625461" y="1122374"/>
                  <a:pt x="629678" y="1120792"/>
                </a:cubicBezTo>
                <a:cubicBezTo>
                  <a:pt x="635642" y="1118555"/>
                  <a:pt x="642261" y="1118686"/>
                  <a:pt x="648416" y="1117045"/>
                </a:cubicBezTo>
                <a:cubicBezTo>
                  <a:pt x="661017" y="1113685"/>
                  <a:pt x="673399" y="1109550"/>
                  <a:pt x="685891" y="1105802"/>
                </a:cubicBezTo>
                <a:cubicBezTo>
                  <a:pt x="687140" y="1095809"/>
                  <a:pt x="687837" y="1085731"/>
                  <a:pt x="689639" y="1075822"/>
                </a:cubicBezTo>
                <a:cubicBezTo>
                  <a:pt x="690346" y="1071935"/>
                  <a:pt x="689956" y="1066539"/>
                  <a:pt x="693386" y="1064579"/>
                </a:cubicBezTo>
                <a:cubicBezTo>
                  <a:pt x="699983" y="1060809"/>
                  <a:pt x="708376" y="1062081"/>
                  <a:pt x="715871" y="1060832"/>
                </a:cubicBezTo>
                <a:cubicBezTo>
                  <a:pt x="720483" y="1062882"/>
                  <a:pt x="761262" y="1082302"/>
                  <a:pt x="772085" y="1083317"/>
                </a:cubicBezTo>
                <a:cubicBezTo>
                  <a:pt x="804446" y="1086351"/>
                  <a:pt x="837042" y="1085816"/>
                  <a:pt x="869521" y="1087065"/>
                </a:cubicBezTo>
                <a:cubicBezTo>
                  <a:pt x="875767" y="1088314"/>
                  <a:pt x="882058" y="1089353"/>
                  <a:pt x="888258" y="1090812"/>
                </a:cubicBezTo>
                <a:cubicBezTo>
                  <a:pt x="903299" y="1094351"/>
                  <a:pt x="933229" y="1102055"/>
                  <a:pt x="933229" y="1102055"/>
                </a:cubicBezTo>
                <a:cubicBezTo>
                  <a:pt x="966415" y="1096021"/>
                  <a:pt x="976095" y="1093280"/>
                  <a:pt x="1008180" y="1090812"/>
                </a:cubicBezTo>
                <a:cubicBezTo>
                  <a:pt x="1144205" y="1080349"/>
                  <a:pt x="1015439" y="1092711"/>
                  <a:pt x="1109363" y="1083317"/>
                </a:cubicBezTo>
                <a:cubicBezTo>
                  <a:pt x="1114360" y="1080819"/>
                  <a:pt x="1119563" y="1078696"/>
                  <a:pt x="1124353" y="1075822"/>
                </a:cubicBezTo>
                <a:cubicBezTo>
                  <a:pt x="1132077" y="1071187"/>
                  <a:pt x="1146839" y="1060832"/>
                  <a:pt x="1146839" y="1060832"/>
                </a:cubicBezTo>
                <a:cubicBezTo>
                  <a:pt x="1160407" y="1040479"/>
                  <a:pt x="1147185" y="1056837"/>
                  <a:pt x="1173071" y="1038347"/>
                </a:cubicBezTo>
                <a:cubicBezTo>
                  <a:pt x="1184661" y="1030068"/>
                  <a:pt x="1195510" y="1020798"/>
                  <a:pt x="1206799" y="1012114"/>
                </a:cubicBezTo>
                <a:cubicBezTo>
                  <a:pt x="1211750" y="1008306"/>
                  <a:pt x="1216433" y="1004084"/>
                  <a:pt x="1221789" y="1000871"/>
                </a:cubicBezTo>
                <a:lnTo>
                  <a:pt x="1240527" y="989629"/>
                </a:lnTo>
                <a:cubicBezTo>
                  <a:pt x="1241776" y="984632"/>
                  <a:pt x="1243265" y="979689"/>
                  <a:pt x="1244275" y="974638"/>
                </a:cubicBezTo>
                <a:cubicBezTo>
                  <a:pt x="1245765" y="967187"/>
                  <a:pt x="1245425" y="959294"/>
                  <a:pt x="1248022" y="952153"/>
                </a:cubicBezTo>
                <a:cubicBezTo>
                  <a:pt x="1250511" y="945307"/>
                  <a:pt x="1255517" y="939661"/>
                  <a:pt x="1259265" y="933415"/>
                </a:cubicBezTo>
                <a:cubicBezTo>
                  <a:pt x="1266160" y="892037"/>
                  <a:pt x="1257232" y="928669"/>
                  <a:pt x="1274255" y="892192"/>
                </a:cubicBezTo>
                <a:cubicBezTo>
                  <a:pt x="1279945" y="880000"/>
                  <a:pt x="1280841" y="865223"/>
                  <a:pt x="1289245" y="854717"/>
                </a:cubicBezTo>
                <a:cubicBezTo>
                  <a:pt x="1294242" y="848471"/>
                  <a:pt x="1300120" y="842838"/>
                  <a:pt x="1304235" y="835979"/>
                </a:cubicBezTo>
                <a:cubicBezTo>
                  <a:pt x="1316880" y="814905"/>
                  <a:pt x="1307620" y="821896"/>
                  <a:pt x="1315478" y="802252"/>
                </a:cubicBezTo>
                <a:cubicBezTo>
                  <a:pt x="1318590" y="794471"/>
                  <a:pt x="1323253" y="787395"/>
                  <a:pt x="1326721" y="779766"/>
                </a:cubicBezTo>
                <a:cubicBezTo>
                  <a:pt x="1329505" y="773642"/>
                  <a:pt x="1331208" y="767046"/>
                  <a:pt x="1334216" y="761029"/>
                </a:cubicBezTo>
                <a:cubicBezTo>
                  <a:pt x="1337473" y="754514"/>
                  <a:pt x="1341921" y="748658"/>
                  <a:pt x="1345458" y="742291"/>
                </a:cubicBezTo>
                <a:cubicBezTo>
                  <a:pt x="1352962" y="728784"/>
                  <a:pt x="1354491" y="723457"/>
                  <a:pt x="1360448" y="708563"/>
                </a:cubicBezTo>
                <a:cubicBezTo>
                  <a:pt x="1368078" y="662787"/>
                  <a:pt x="1358619" y="705947"/>
                  <a:pt x="1371691" y="671088"/>
                </a:cubicBezTo>
                <a:cubicBezTo>
                  <a:pt x="1373500" y="666265"/>
                  <a:pt x="1372884" y="660569"/>
                  <a:pt x="1375439" y="656097"/>
                </a:cubicBezTo>
                <a:cubicBezTo>
                  <a:pt x="1378068" y="651496"/>
                  <a:pt x="1383741" y="649264"/>
                  <a:pt x="1386681" y="644855"/>
                </a:cubicBezTo>
                <a:cubicBezTo>
                  <a:pt x="1390599" y="638979"/>
                  <a:pt x="1398296" y="618250"/>
                  <a:pt x="1405419" y="611127"/>
                </a:cubicBezTo>
                <a:cubicBezTo>
                  <a:pt x="1408604" y="607942"/>
                  <a:pt x="1412914" y="606130"/>
                  <a:pt x="1416662" y="603632"/>
                </a:cubicBezTo>
                <a:cubicBezTo>
                  <a:pt x="1417911" y="598635"/>
                  <a:pt x="1417854" y="593114"/>
                  <a:pt x="1420409" y="588642"/>
                </a:cubicBezTo>
                <a:cubicBezTo>
                  <a:pt x="1423038" y="584040"/>
                  <a:pt x="1428259" y="581471"/>
                  <a:pt x="1431652" y="577399"/>
                </a:cubicBezTo>
                <a:cubicBezTo>
                  <a:pt x="1434535" y="573939"/>
                  <a:pt x="1436181" y="569546"/>
                  <a:pt x="1439147" y="566156"/>
                </a:cubicBezTo>
                <a:cubicBezTo>
                  <a:pt x="1444964" y="559509"/>
                  <a:pt x="1457885" y="547419"/>
                  <a:pt x="1457885" y="547419"/>
                </a:cubicBezTo>
                <a:cubicBezTo>
                  <a:pt x="1460383" y="542422"/>
                  <a:pt x="1462608" y="537279"/>
                  <a:pt x="1465380" y="532429"/>
                </a:cubicBezTo>
                <a:cubicBezTo>
                  <a:pt x="1467615" y="528518"/>
                  <a:pt x="1471294" y="525403"/>
                  <a:pt x="1472875" y="521186"/>
                </a:cubicBezTo>
                <a:cubicBezTo>
                  <a:pt x="1475111" y="515222"/>
                  <a:pt x="1475373" y="508694"/>
                  <a:pt x="1476622" y="502448"/>
                </a:cubicBezTo>
                <a:cubicBezTo>
                  <a:pt x="1475373" y="473717"/>
                  <a:pt x="1475081" y="444928"/>
                  <a:pt x="1472875" y="416255"/>
                </a:cubicBezTo>
                <a:cubicBezTo>
                  <a:pt x="1472572" y="412316"/>
                  <a:pt x="1470262" y="408796"/>
                  <a:pt x="1469127" y="405012"/>
                </a:cubicBezTo>
                <a:cubicBezTo>
                  <a:pt x="1466514" y="396301"/>
                  <a:pt x="1464025" y="387553"/>
                  <a:pt x="1461632" y="378779"/>
                </a:cubicBezTo>
                <a:cubicBezTo>
                  <a:pt x="1460277" y="373810"/>
                  <a:pt x="1459514" y="368675"/>
                  <a:pt x="1457885" y="363789"/>
                </a:cubicBezTo>
                <a:cubicBezTo>
                  <a:pt x="1450659" y="342114"/>
                  <a:pt x="1449278" y="343384"/>
                  <a:pt x="1435399" y="322566"/>
                </a:cubicBezTo>
                <a:lnTo>
                  <a:pt x="1420409" y="300081"/>
                </a:lnTo>
                <a:cubicBezTo>
                  <a:pt x="1412437" y="268188"/>
                  <a:pt x="1423687" y="298908"/>
                  <a:pt x="1405419" y="277596"/>
                </a:cubicBezTo>
                <a:cubicBezTo>
                  <a:pt x="1400679" y="272066"/>
                  <a:pt x="1398546" y="264685"/>
                  <a:pt x="1394176" y="258858"/>
                </a:cubicBezTo>
                <a:cubicBezTo>
                  <a:pt x="1390996" y="254618"/>
                  <a:pt x="1386383" y="251639"/>
                  <a:pt x="1382934" y="247615"/>
                </a:cubicBezTo>
                <a:cubicBezTo>
                  <a:pt x="1365959" y="227810"/>
                  <a:pt x="1377796" y="236094"/>
                  <a:pt x="1356701" y="217635"/>
                </a:cubicBezTo>
                <a:cubicBezTo>
                  <a:pt x="1352000" y="213522"/>
                  <a:pt x="1346412" y="210505"/>
                  <a:pt x="1341711" y="206392"/>
                </a:cubicBezTo>
                <a:cubicBezTo>
                  <a:pt x="1336393" y="201739"/>
                  <a:pt x="1331416" y="196683"/>
                  <a:pt x="1326721" y="191402"/>
                </a:cubicBezTo>
                <a:cubicBezTo>
                  <a:pt x="1321407" y="185424"/>
                  <a:pt x="1317708" y="177979"/>
                  <a:pt x="1311730" y="172665"/>
                </a:cubicBezTo>
                <a:cubicBezTo>
                  <a:pt x="1306286" y="167826"/>
                  <a:pt x="1298960" y="165599"/>
                  <a:pt x="1292993" y="161422"/>
                </a:cubicBezTo>
                <a:cubicBezTo>
                  <a:pt x="1286440" y="156835"/>
                  <a:pt x="1280764" y="151081"/>
                  <a:pt x="1274255" y="146432"/>
                </a:cubicBezTo>
                <a:cubicBezTo>
                  <a:pt x="1263260" y="138578"/>
                  <a:pt x="1249320" y="134206"/>
                  <a:pt x="1240527" y="123947"/>
                </a:cubicBezTo>
                <a:cubicBezTo>
                  <a:pt x="1233032" y="115203"/>
                  <a:pt x="1226602" y="105418"/>
                  <a:pt x="1218042" y="97714"/>
                </a:cubicBezTo>
                <a:cubicBezTo>
                  <a:pt x="1213890" y="93977"/>
                  <a:pt x="1207935" y="92932"/>
                  <a:pt x="1203052" y="90219"/>
                </a:cubicBezTo>
                <a:cubicBezTo>
                  <a:pt x="1196685" y="86682"/>
                  <a:pt x="1190829" y="82234"/>
                  <a:pt x="1184314" y="78976"/>
                </a:cubicBezTo>
                <a:cubicBezTo>
                  <a:pt x="1178297" y="75968"/>
                  <a:pt x="1171593" y="74489"/>
                  <a:pt x="1165576" y="71481"/>
                </a:cubicBezTo>
                <a:cubicBezTo>
                  <a:pt x="1143394" y="60390"/>
                  <a:pt x="1165744" y="64041"/>
                  <a:pt x="1131848" y="52743"/>
                </a:cubicBezTo>
                <a:cubicBezTo>
                  <a:pt x="1124640" y="50340"/>
                  <a:pt x="1116858" y="50245"/>
                  <a:pt x="1109363" y="48996"/>
                </a:cubicBezTo>
                <a:cubicBezTo>
                  <a:pt x="1054199" y="15895"/>
                  <a:pt x="1142374" y="65946"/>
                  <a:pt x="1053150" y="30258"/>
                </a:cubicBezTo>
                <a:cubicBezTo>
                  <a:pt x="1046904" y="27760"/>
                  <a:pt x="1040559" y="25495"/>
                  <a:pt x="1034412" y="22763"/>
                </a:cubicBezTo>
                <a:cubicBezTo>
                  <a:pt x="1029307" y="20494"/>
                  <a:pt x="1024609" y="17343"/>
                  <a:pt x="1019422" y="15268"/>
                </a:cubicBezTo>
                <a:cubicBezTo>
                  <a:pt x="1012087" y="12334"/>
                  <a:pt x="1004432" y="10271"/>
                  <a:pt x="996937" y="7773"/>
                </a:cubicBezTo>
                <a:cubicBezTo>
                  <a:pt x="985694" y="10271"/>
                  <a:pt x="974055" y="11394"/>
                  <a:pt x="963209" y="15268"/>
                </a:cubicBezTo>
                <a:cubicBezTo>
                  <a:pt x="956349" y="17718"/>
                  <a:pt x="950838" y="22974"/>
                  <a:pt x="944471" y="26511"/>
                </a:cubicBezTo>
                <a:cubicBezTo>
                  <a:pt x="934678" y="31951"/>
                  <a:pt x="921165" y="38028"/>
                  <a:pt x="910744" y="41501"/>
                </a:cubicBezTo>
                <a:cubicBezTo>
                  <a:pt x="905858" y="43130"/>
                  <a:pt x="900750" y="43999"/>
                  <a:pt x="895753" y="45248"/>
                </a:cubicBezTo>
                <a:cubicBezTo>
                  <a:pt x="895617" y="45238"/>
                  <a:pt x="841524" y="43043"/>
                  <a:pt x="828298" y="37753"/>
                </a:cubicBezTo>
                <a:cubicBezTo>
                  <a:pt x="815331" y="32566"/>
                  <a:pt x="804372" y="22402"/>
                  <a:pt x="790822" y="19015"/>
                </a:cubicBezTo>
                <a:cubicBezTo>
                  <a:pt x="768460" y="13425"/>
                  <a:pt x="780912" y="16115"/>
                  <a:pt x="753347" y="11520"/>
                </a:cubicBezTo>
                <a:cubicBezTo>
                  <a:pt x="747101" y="9022"/>
                  <a:pt x="741099" y="5795"/>
                  <a:pt x="734609" y="4025"/>
                </a:cubicBezTo>
                <a:cubicBezTo>
                  <a:pt x="700106" y="-5384"/>
                  <a:pt x="671224" y="4173"/>
                  <a:pt x="633426" y="7773"/>
                </a:cubicBezTo>
                <a:cubicBezTo>
                  <a:pt x="623432" y="10271"/>
                  <a:pt x="613126" y="11748"/>
                  <a:pt x="603445" y="15268"/>
                </a:cubicBezTo>
                <a:cubicBezTo>
                  <a:pt x="581473" y="23258"/>
                  <a:pt x="603942" y="24373"/>
                  <a:pt x="577212" y="26511"/>
                </a:cubicBezTo>
                <a:cubicBezTo>
                  <a:pt x="551033" y="28605"/>
                  <a:pt x="517252" y="32132"/>
                  <a:pt x="498514" y="377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BD37EF-4520-4D28-B1E7-A189C47A066C}"/>
              </a:ext>
            </a:extLst>
          </p:cNvPr>
          <p:cNvSpPr/>
          <p:nvPr/>
        </p:nvSpPr>
        <p:spPr>
          <a:xfrm>
            <a:off x="6388348" y="2119235"/>
            <a:ext cx="1004297" cy="834765"/>
          </a:xfrm>
          <a:custGeom>
            <a:avLst/>
            <a:gdLst>
              <a:gd name="connsiteX0" fmla="*/ 450068 w 1339062"/>
              <a:gd name="connsiteY0" fmla="*/ 44970 h 1113020"/>
              <a:gd name="connsiteX1" fmla="*/ 431330 w 1339062"/>
              <a:gd name="connsiteY1" fmla="*/ 52465 h 1113020"/>
              <a:gd name="connsiteX2" fmla="*/ 397602 w 1339062"/>
              <a:gd name="connsiteY2" fmla="*/ 41223 h 1113020"/>
              <a:gd name="connsiteX3" fmla="*/ 375117 w 1339062"/>
              <a:gd name="connsiteY3" fmla="*/ 33728 h 1113020"/>
              <a:gd name="connsiteX4" fmla="*/ 356379 w 1339062"/>
              <a:gd name="connsiteY4" fmla="*/ 26233 h 1113020"/>
              <a:gd name="connsiteX5" fmla="*/ 333894 w 1339062"/>
              <a:gd name="connsiteY5" fmla="*/ 22485 h 1113020"/>
              <a:gd name="connsiteX6" fmla="*/ 277681 w 1339062"/>
              <a:gd name="connsiteY6" fmla="*/ 33728 h 1113020"/>
              <a:gd name="connsiteX7" fmla="*/ 236458 w 1339062"/>
              <a:gd name="connsiteY7" fmla="*/ 44970 h 1113020"/>
              <a:gd name="connsiteX8" fmla="*/ 124032 w 1339062"/>
              <a:gd name="connsiteY8" fmla="*/ 41223 h 1113020"/>
              <a:gd name="connsiteX9" fmla="*/ 94051 w 1339062"/>
              <a:gd name="connsiteY9" fmla="*/ 33728 h 1113020"/>
              <a:gd name="connsiteX10" fmla="*/ 45333 w 1339062"/>
              <a:gd name="connsiteY10" fmla="*/ 41223 h 1113020"/>
              <a:gd name="connsiteX11" fmla="*/ 34091 w 1339062"/>
              <a:gd name="connsiteY11" fmla="*/ 56213 h 1113020"/>
              <a:gd name="connsiteX12" fmla="*/ 26595 w 1339062"/>
              <a:gd name="connsiteY12" fmla="*/ 86193 h 1113020"/>
              <a:gd name="connsiteX13" fmla="*/ 22848 w 1339062"/>
              <a:gd name="connsiteY13" fmla="*/ 97436 h 1113020"/>
              <a:gd name="connsiteX14" fmla="*/ 19100 w 1339062"/>
              <a:gd name="connsiteY14" fmla="*/ 127416 h 1113020"/>
              <a:gd name="connsiteX15" fmla="*/ 15353 w 1339062"/>
              <a:gd name="connsiteY15" fmla="*/ 172387 h 1113020"/>
              <a:gd name="connsiteX16" fmla="*/ 7858 w 1339062"/>
              <a:gd name="connsiteY16" fmla="*/ 187377 h 1113020"/>
              <a:gd name="connsiteX17" fmla="*/ 4110 w 1339062"/>
              <a:gd name="connsiteY17" fmla="*/ 202367 h 1113020"/>
              <a:gd name="connsiteX18" fmla="*/ 11605 w 1339062"/>
              <a:gd name="connsiteY18" fmla="*/ 258580 h 1113020"/>
              <a:gd name="connsiteX19" fmla="*/ 15353 w 1339062"/>
              <a:gd name="connsiteY19" fmla="*/ 273570 h 1113020"/>
              <a:gd name="connsiteX20" fmla="*/ 30343 w 1339062"/>
              <a:gd name="connsiteY20" fmla="*/ 311046 h 1113020"/>
              <a:gd name="connsiteX21" fmla="*/ 22848 w 1339062"/>
              <a:gd name="connsiteY21" fmla="*/ 374754 h 1113020"/>
              <a:gd name="connsiteX22" fmla="*/ 4110 w 1339062"/>
              <a:gd name="connsiteY22" fmla="*/ 404734 h 1113020"/>
              <a:gd name="connsiteX23" fmla="*/ 4110 w 1339062"/>
              <a:gd name="connsiteY23" fmla="*/ 524656 h 1113020"/>
              <a:gd name="connsiteX24" fmla="*/ 7858 w 1339062"/>
              <a:gd name="connsiteY24" fmla="*/ 674557 h 1113020"/>
              <a:gd name="connsiteX25" fmla="*/ 15353 w 1339062"/>
              <a:gd name="connsiteY25" fmla="*/ 708285 h 1113020"/>
              <a:gd name="connsiteX26" fmla="*/ 19100 w 1339062"/>
              <a:gd name="connsiteY26" fmla="*/ 727023 h 1113020"/>
              <a:gd name="connsiteX27" fmla="*/ 26595 w 1339062"/>
              <a:gd name="connsiteY27" fmla="*/ 742013 h 1113020"/>
              <a:gd name="connsiteX28" fmla="*/ 41586 w 1339062"/>
              <a:gd name="connsiteY28" fmla="*/ 783236 h 1113020"/>
              <a:gd name="connsiteX29" fmla="*/ 82809 w 1339062"/>
              <a:gd name="connsiteY29" fmla="*/ 831954 h 1113020"/>
              <a:gd name="connsiteX30" fmla="*/ 90304 w 1339062"/>
              <a:gd name="connsiteY30" fmla="*/ 843197 h 1113020"/>
              <a:gd name="connsiteX31" fmla="*/ 124032 w 1339062"/>
              <a:gd name="connsiteY31" fmla="*/ 880672 h 1113020"/>
              <a:gd name="connsiteX32" fmla="*/ 139022 w 1339062"/>
              <a:gd name="connsiteY32" fmla="*/ 899410 h 1113020"/>
              <a:gd name="connsiteX33" fmla="*/ 150264 w 1339062"/>
              <a:gd name="connsiteY33" fmla="*/ 910652 h 1113020"/>
              <a:gd name="connsiteX34" fmla="*/ 161507 w 1339062"/>
              <a:gd name="connsiteY34" fmla="*/ 925643 h 1113020"/>
              <a:gd name="connsiteX35" fmla="*/ 176497 w 1339062"/>
              <a:gd name="connsiteY35" fmla="*/ 940633 h 1113020"/>
              <a:gd name="connsiteX36" fmla="*/ 195235 w 1339062"/>
              <a:gd name="connsiteY36" fmla="*/ 970613 h 1113020"/>
              <a:gd name="connsiteX37" fmla="*/ 217720 w 1339062"/>
              <a:gd name="connsiteY37" fmla="*/ 993098 h 1113020"/>
              <a:gd name="connsiteX38" fmla="*/ 236458 w 1339062"/>
              <a:gd name="connsiteY38" fmla="*/ 1008088 h 1113020"/>
              <a:gd name="connsiteX39" fmla="*/ 281428 w 1339062"/>
              <a:gd name="connsiteY39" fmla="*/ 1045564 h 1113020"/>
              <a:gd name="connsiteX40" fmla="*/ 303913 w 1339062"/>
              <a:gd name="connsiteY40" fmla="*/ 1056806 h 1113020"/>
              <a:gd name="connsiteX41" fmla="*/ 315156 w 1339062"/>
              <a:gd name="connsiteY41" fmla="*/ 1064302 h 1113020"/>
              <a:gd name="connsiteX42" fmla="*/ 348884 w 1339062"/>
              <a:gd name="connsiteY42" fmla="*/ 1079292 h 1113020"/>
              <a:gd name="connsiteX43" fmla="*/ 378864 w 1339062"/>
              <a:gd name="connsiteY43" fmla="*/ 1098029 h 1113020"/>
              <a:gd name="connsiteX44" fmla="*/ 408845 w 1339062"/>
              <a:gd name="connsiteY44" fmla="*/ 1109272 h 1113020"/>
              <a:gd name="connsiteX45" fmla="*/ 423835 w 1339062"/>
              <a:gd name="connsiteY45" fmla="*/ 1113020 h 1113020"/>
              <a:gd name="connsiteX46" fmla="*/ 487543 w 1339062"/>
              <a:gd name="connsiteY46" fmla="*/ 1109272 h 1113020"/>
              <a:gd name="connsiteX47" fmla="*/ 502533 w 1339062"/>
              <a:gd name="connsiteY47" fmla="*/ 1098029 h 1113020"/>
              <a:gd name="connsiteX48" fmla="*/ 517523 w 1339062"/>
              <a:gd name="connsiteY48" fmla="*/ 1090534 h 1113020"/>
              <a:gd name="connsiteX49" fmla="*/ 588727 w 1339062"/>
              <a:gd name="connsiteY49" fmla="*/ 1094282 h 1113020"/>
              <a:gd name="connsiteX50" fmla="*/ 637445 w 1339062"/>
              <a:gd name="connsiteY50" fmla="*/ 1101777 h 1113020"/>
              <a:gd name="connsiteX51" fmla="*/ 719891 w 1339062"/>
              <a:gd name="connsiteY51" fmla="*/ 1094282 h 1113020"/>
              <a:gd name="connsiteX52" fmla="*/ 734881 w 1339062"/>
              <a:gd name="connsiteY52" fmla="*/ 1086787 h 1113020"/>
              <a:gd name="connsiteX53" fmla="*/ 757366 w 1339062"/>
              <a:gd name="connsiteY53" fmla="*/ 1071797 h 1113020"/>
              <a:gd name="connsiteX54" fmla="*/ 858550 w 1339062"/>
              <a:gd name="connsiteY54" fmla="*/ 1068049 h 1113020"/>
              <a:gd name="connsiteX55" fmla="*/ 896025 w 1339062"/>
              <a:gd name="connsiteY55" fmla="*/ 1064302 h 1113020"/>
              <a:gd name="connsiteX56" fmla="*/ 914763 w 1339062"/>
              <a:gd name="connsiteY56" fmla="*/ 1060554 h 1113020"/>
              <a:gd name="connsiteX57" fmla="*/ 922258 w 1339062"/>
              <a:gd name="connsiteY57" fmla="*/ 1045564 h 1113020"/>
              <a:gd name="connsiteX58" fmla="*/ 926005 w 1339062"/>
              <a:gd name="connsiteY58" fmla="*/ 1026826 h 1113020"/>
              <a:gd name="connsiteX59" fmla="*/ 933500 w 1339062"/>
              <a:gd name="connsiteY59" fmla="*/ 1011836 h 1113020"/>
              <a:gd name="connsiteX60" fmla="*/ 948491 w 1339062"/>
              <a:gd name="connsiteY60" fmla="*/ 974361 h 1113020"/>
              <a:gd name="connsiteX61" fmla="*/ 959733 w 1339062"/>
              <a:gd name="connsiteY61" fmla="*/ 948128 h 1113020"/>
              <a:gd name="connsiteX62" fmla="*/ 967228 w 1339062"/>
              <a:gd name="connsiteY62" fmla="*/ 921895 h 1113020"/>
              <a:gd name="connsiteX63" fmla="*/ 970976 w 1339062"/>
              <a:gd name="connsiteY63" fmla="*/ 895662 h 1113020"/>
              <a:gd name="connsiteX64" fmla="*/ 985966 w 1339062"/>
              <a:gd name="connsiteY64" fmla="*/ 888167 h 1113020"/>
              <a:gd name="connsiteX65" fmla="*/ 1027189 w 1339062"/>
              <a:gd name="connsiteY65" fmla="*/ 880672 h 1113020"/>
              <a:gd name="connsiteX66" fmla="*/ 1038432 w 1339062"/>
              <a:gd name="connsiteY66" fmla="*/ 873177 h 1113020"/>
              <a:gd name="connsiteX67" fmla="*/ 1072159 w 1339062"/>
              <a:gd name="connsiteY67" fmla="*/ 858187 h 1113020"/>
              <a:gd name="connsiteX68" fmla="*/ 1109635 w 1339062"/>
              <a:gd name="connsiteY68" fmla="*/ 861934 h 1113020"/>
              <a:gd name="connsiteX69" fmla="*/ 1147110 w 1339062"/>
              <a:gd name="connsiteY69" fmla="*/ 839449 h 1113020"/>
              <a:gd name="connsiteX70" fmla="*/ 1184586 w 1339062"/>
              <a:gd name="connsiteY70" fmla="*/ 805721 h 1113020"/>
              <a:gd name="connsiteX71" fmla="*/ 1214566 w 1339062"/>
              <a:gd name="connsiteY71" fmla="*/ 783236 h 1113020"/>
              <a:gd name="connsiteX72" fmla="*/ 1237051 w 1339062"/>
              <a:gd name="connsiteY72" fmla="*/ 760751 h 1113020"/>
              <a:gd name="connsiteX73" fmla="*/ 1270779 w 1339062"/>
              <a:gd name="connsiteY73" fmla="*/ 723275 h 1113020"/>
              <a:gd name="connsiteX74" fmla="*/ 1285769 w 1339062"/>
              <a:gd name="connsiteY74" fmla="*/ 670810 h 1113020"/>
              <a:gd name="connsiteX75" fmla="*/ 1289517 w 1339062"/>
              <a:gd name="connsiteY75" fmla="*/ 655820 h 1113020"/>
              <a:gd name="connsiteX76" fmla="*/ 1293264 w 1339062"/>
              <a:gd name="connsiteY76" fmla="*/ 637082 h 1113020"/>
              <a:gd name="connsiteX77" fmla="*/ 1300759 w 1339062"/>
              <a:gd name="connsiteY77" fmla="*/ 618344 h 1113020"/>
              <a:gd name="connsiteX78" fmla="*/ 1312002 w 1339062"/>
              <a:gd name="connsiteY78" fmla="*/ 592111 h 1113020"/>
              <a:gd name="connsiteX79" fmla="*/ 1319497 w 1339062"/>
              <a:gd name="connsiteY79" fmla="*/ 580869 h 1113020"/>
              <a:gd name="connsiteX80" fmla="*/ 1330740 w 1339062"/>
              <a:gd name="connsiteY80" fmla="*/ 562131 h 1113020"/>
              <a:gd name="connsiteX81" fmla="*/ 1334487 w 1339062"/>
              <a:gd name="connsiteY81" fmla="*/ 547141 h 1113020"/>
              <a:gd name="connsiteX82" fmla="*/ 1334487 w 1339062"/>
              <a:gd name="connsiteY82" fmla="*/ 393492 h 1113020"/>
              <a:gd name="connsiteX83" fmla="*/ 1330740 w 1339062"/>
              <a:gd name="connsiteY83" fmla="*/ 367259 h 1113020"/>
              <a:gd name="connsiteX84" fmla="*/ 1297012 w 1339062"/>
              <a:gd name="connsiteY84" fmla="*/ 314793 h 1113020"/>
              <a:gd name="connsiteX85" fmla="*/ 1282022 w 1339062"/>
              <a:gd name="connsiteY85" fmla="*/ 284813 h 1113020"/>
              <a:gd name="connsiteX86" fmla="*/ 1285769 w 1339062"/>
              <a:gd name="connsiteY86" fmla="*/ 251085 h 1113020"/>
              <a:gd name="connsiteX87" fmla="*/ 1293264 w 1339062"/>
              <a:gd name="connsiteY87" fmla="*/ 228600 h 1113020"/>
              <a:gd name="connsiteX88" fmla="*/ 1285769 w 1339062"/>
              <a:gd name="connsiteY88" fmla="*/ 198620 h 1113020"/>
              <a:gd name="connsiteX89" fmla="*/ 1274527 w 1339062"/>
              <a:gd name="connsiteY89" fmla="*/ 187377 h 1113020"/>
              <a:gd name="connsiteX90" fmla="*/ 1267032 w 1339062"/>
              <a:gd name="connsiteY90" fmla="*/ 176134 h 1113020"/>
              <a:gd name="connsiteX91" fmla="*/ 1255789 w 1339062"/>
              <a:gd name="connsiteY91" fmla="*/ 161144 h 1113020"/>
              <a:gd name="connsiteX92" fmla="*/ 1244546 w 1339062"/>
              <a:gd name="connsiteY92" fmla="*/ 142406 h 1113020"/>
              <a:gd name="connsiteX93" fmla="*/ 1237051 w 1339062"/>
              <a:gd name="connsiteY93" fmla="*/ 127416 h 1113020"/>
              <a:gd name="connsiteX94" fmla="*/ 1225809 w 1339062"/>
              <a:gd name="connsiteY94" fmla="*/ 116174 h 1113020"/>
              <a:gd name="connsiteX95" fmla="*/ 1188333 w 1339062"/>
              <a:gd name="connsiteY95" fmla="*/ 93688 h 1113020"/>
              <a:gd name="connsiteX96" fmla="*/ 1173343 w 1339062"/>
              <a:gd name="connsiteY96" fmla="*/ 82446 h 1113020"/>
              <a:gd name="connsiteX97" fmla="*/ 1143363 w 1339062"/>
              <a:gd name="connsiteY97" fmla="*/ 74951 h 1113020"/>
              <a:gd name="connsiteX98" fmla="*/ 1105887 w 1339062"/>
              <a:gd name="connsiteY98" fmla="*/ 59961 h 1113020"/>
              <a:gd name="connsiteX99" fmla="*/ 1042179 w 1339062"/>
              <a:gd name="connsiteY99" fmla="*/ 56213 h 1113020"/>
              <a:gd name="connsiteX100" fmla="*/ 1023441 w 1339062"/>
              <a:gd name="connsiteY100" fmla="*/ 52465 h 1113020"/>
              <a:gd name="connsiteX101" fmla="*/ 1008451 w 1339062"/>
              <a:gd name="connsiteY101" fmla="*/ 41223 h 1113020"/>
              <a:gd name="connsiteX102" fmla="*/ 985966 w 1339062"/>
              <a:gd name="connsiteY102" fmla="*/ 29980 h 1113020"/>
              <a:gd name="connsiteX103" fmla="*/ 944743 w 1339062"/>
              <a:gd name="connsiteY103" fmla="*/ 18738 h 1113020"/>
              <a:gd name="connsiteX104" fmla="*/ 903520 w 1339062"/>
              <a:gd name="connsiteY104" fmla="*/ 14990 h 1113020"/>
              <a:gd name="connsiteX105" fmla="*/ 866045 w 1339062"/>
              <a:gd name="connsiteY105" fmla="*/ 22485 h 1113020"/>
              <a:gd name="connsiteX106" fmla="*/ 806084 w 1339062"/>
              <a:gd name="connsiteY106" fmla="*/ 29980 h 1113020"/>
              <a:gd name="connsiteX107" fmla="*/ 787346 w 1339062"/>
              <a:gd name="connsiteY107" fmla="*/ 44970 h 1113020"/>
              <a:gd name="connsiteX108" fmla="*/ 757366 w 1339062"/>
              <a:gd name="connsiteY108" fmla="*/ 52465 h 1113020"/>
              <a:gd name="connsiteX109" fmla="*/ 723638 w 1339062"/>
              <a:gd name="connsiteY109" fmla="*/ 63708 h 1113020"/>
              <a:gd name="connsiteX110" fmla="*/ 697405 w 1339062"/>
              <a:gd name="connsiteY110" fmla="*/ 71203 h 1113020"/>
              <a:gd name="connsiteX111" fmla="*/ 633697 w 1339062"/>
              <a:gd name="connsiteY111" fmla="*/ 59961 h 1113020"/>
              <a:gd name="connsiteX112" fmla="*/ 577484 w 1339062"/>
              <a:gd name="connsiteY112" fmla="*/ 29980 h 1113020"/>
              <a:gd name="connsiteX113" fmla="*/ 554999 w 1339062"/>
              <a:gd name="connsiteY113" fmla="*/ 11243 h 1113020"/>
              <a:gd name="connsiteX114" fmla="*/ 540009 w 1339062"/>
              <a:gd name="connsiteY114" fmla="*/ 7495 h 1113020"/>
              <a:gd name="connsiteX115" fmla="*/ 506281 w 1339062"/>
              <a:gd name="connsiteY115" fmla="*/ 0 h 1113020"/>
              <a:gd name="connsiteX116" fmla="*/ 476300 w 1339062"/>
              <a:gd name="connsiteY116" fmla="*/ 11243 h 1113020"/>
              <a:gd name="connsiteX117" fmla="*/ 450068 w 1339062"/>
              <a:gd name="connsiteY117" fmla="*/ 44970 h 111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339062" h="1113020">
                <a:moveTo>
                  <a:pt x="450068" y="44970"/>
                </a:moveTo>
                <a:cubicBezTo>
                  <a:pt x="443822" y="47468"/>
                  <a:pt x="438016" y="51722"/>
                  <a:pt x="431330" y="52465"/>
                </a:cubicBezTo>
                <a:cubicBezTo>
                  <a:pt x="424800" y="53191"/>
                  <a:pt x="401548" y="42658"/>
                  <a:pt x="397602" y="41223"/>
                </a:cubicBezTo>
                <a:cubicBezTo>
                  <a:pt x="390177" y="38523"/>
                  <a:pt x="382542" y="36428"/>
                  <a:pt x="375117" y="33728"/>
                </a:cubicBezTo>
                <a:cubicBezTo>
                  <a:pt x="368795" y="31429"/>
                  <a:pt x="362869" y="28003"/>
                  <a:pt x="356379" y="26233"/>
                </a:cubicBezTo>
                <a:cubicBezTo>
                  <a:pt x="349048" y="24234"/>
                  <a:pt x="341389" y="23734"/>
                  <a:pt x="333894" y="22485"/>
                </a:cubicBezTo>
                <a:cubicBezTo>
                  <a:pt x="315156" y="26233"/>
                  <a:pt x="295809" y="27686"/>
                  <a:pt x="277681" y="33728"/>
                </a:cubicBezTo>
                <a:cubicBezTo>
                  <a:pt x="249152" y="43237"/>
                  <a:pt x="262942" y="39674"/>
                  <a:pt x="236458" y="44970"/>
                </a:cubicBezTo>
                <a:cubicBezTo>
                  <a:pt x="198983" y="43721"/>
                  <a:pt x="161412" y="44174"/>
                  <a:pt x="124032" y="41223"/>
                </a:cubicBezTo>
                <a:cubicBezTo>
                  <a:pt x="113763" y="40412"/>
                  <a:pt x="94051" y="33728"/>
                  <a:pt x="94051" y="33728"/>
                </a:cubicBezTo>
                <a:cubicBezTo>
                  <a:pt x="77812" y="36226"/>
                  <a:pt x="60717" y="35454"/>
                  <a:pt x="45333" y="41223"/>
                </a:cubicBezTo>
                <a:cubicBezTo>
                  <a:pt x="39485" y="43416"/>
                  <a:pt x="37190" y="50790"/>
                  <a:pt x="34091" y="56213"/>
                </a:cubicBezTo>
                <a:cubicBezTo>
                  <a:pt x="30283" y="62876"/>
                  <a:pt x="27966" y="80709"/>
                  <a:pt x="26595" y="86193"/>
                </a:cubicBezTo>
                <a:cubicBezTo>
                  <a:pt x="25637" y="90025"/>
                  <a:pt x="24097" y="93688"/>
                  <a:pt x="22848" y="97436"/>
                </a:cubicBezTo>
                <a:cubicBezTo>
                  <a:pt x="21599" y="107429"/>
                  <a:pt x="20102" y="117395"/>
                  <a:pt x="19100" y="127416"/>
                </a:cubicBezTo>
                <a:cubicBezTo>
                  <a:pt x="17603" y="142384"/>
                  <a:pt x="18125" y="157602"/>
                  <a:pt x="15353" y="172387"/>
                </a:cubicBezTo>
                <a:cubicBezTo>
                  <a:pt x="14324" y="177878"/>
                  <a:pt x="9820" y="182146"/>
                  <a:pt x="7858" y="187377"/>
                </a:cubicBezTo>
                <a:cubicBezTo>
                  <a:pt x="6049" y="192200"/>
                  <a:pt x="5359" y="197370"/>
                  <a:pt x="4110" y="202367"/>
                </a:cubicBezTo>
                <a:cubicBezTo>
                  <a:pt x="6608" y="221105"/>
                  <a:pt x="8657" y="239908"/>
                  <a:pt x="11605" y="258580"/>
                </a:cubicBezTo>
                <a:cubicBezTo>
                  <a:pt x="12408" y="263667"/>
                  <a:pt x="13873" y="268637"/>
                  <a:pt x="15353" y="273570"/>
                </a:cubicBezTo>
                <a:cubicBezTo>
                  <a:pt x="22300" y="296728"/>
                  <a:pt x="20951" y="292262"/>
                  <a:pt x="30343" y="311046"/>
                </a:cubicBezTo>
                <a:cubicBezTo>
                  <a:pt x="30164" y="313373"/>
                  <a:pt x="29291" y="360256"/>
                  <a:pt x="22848" y="374754"/>
                </a:cubicBezTo>
                <a:cubicBezTo>
                  <a:pt x="19834" y="381535"/>
                  <a:pt x="9125" y="397212"/>
                  <a:pt x="4110" y="404734"/>
                </a:cubicBezTo>
                <a:cubicBezTo>
                  <a:pt x="-3162" y="470193"/>
                  <a:pt x="761" y="419157"/>
                  <a:pt x="4110" y="524656"/>
                </a:cubicBezTo>
                <a:cubicBezTo>
                  <a:pt x="5696" y="574613"/>
                  <a:pt x="5687" y="624622"/>
                  <a:pt x="7858" y="674557"/>
                </a:cubicBezTo>
                <a:cubicBezTo>
                  <a:pt x="8944" y="699538"/>
                  <a:pt x="10922" y="690563"/>
                  <a:pt x="15353" y="708285"/>
                </a:cubicBezTo>
                <a:cubicBezTo>
                  <a:pt x="16898" y="714464"/>
                  <a:pt x="17086" y="720980"/>
                  <a:pt x="19100" y="727023"/>
                </a:cubicBezTo>
                <a:cubicBezTo>
                  <a:pt x="20866" y="732323"/>
                  <a:pt x="24520" y="736826"/>
                  <a:pt x="26595" y="742013"/>
                </a:cubicBezTo>
                <a:cubicBezTo>
                  <a:pt x="28778" y="747470"/>
                  <a:pt x="37492" y="777096"/>
                  <a:pt x="41586" y="783236"/>
                </a:cubicBezTo>
                <a:cubicBezTo>
                  <a:pt x="92523" y="859643"/>
                  <a:pt x="54408" y="797872"/>
                  <a:pt x="82809" y="831954"/>
                </a:cubicBezTo>
                <a:cubicBezTo>
                  <a:pt x="85692" y="835414"/>
                  <a:pt x="87539" y="839642"/>
                  <a:pt x="90304" y="843197"/>
                </a:cubicBezTo>
                <a:cubicBezTo>
                  <a:pt x="124667" y="887380"/>
                  <a:pt x="94101" y="847000"/>
                  <a:pt x="124032" y="880672"/>
                </a:cubicBezTo>
                <a:cubicBezTo>
                  <a:pt x="129346" y="886650"/>
                  <a:pt x="133755" y="893390"/>
                  <a:pt x="139022" y="899410"/>
                </a:cubicBezTo>
                <a:cubicBezTo>
                  <a:pt x="142512" y="903398"/>
                  <a:pt x="146815" y="906628"/>
                  <a:pt x="150264" y="910652"/>
                </a:cubicBezTo>
                <a:cubicBezTo>
                  <a:pt x="154329" y="915395"/>
                  <a:pt x="157394" y="920942"/>
                  <a:pt x="161507" y="925643"/>
                </a:cubicBezTo>
                <a:cubicBezTo>
                  <a:pt x="166160" y="930961"/>
                  <a:pt x="172257" y="934980"/>
                  <a:pt x="176497" y="940633"/>
                </a:cubicBezTo>
                <a:cubicBezTo>
                  <a:pt x="204597" y="978100"/>
                  <a:pt x="160725" y="932269"/>
                  <a:pt x="195235" y="970613"/>
                </a:cubicBezTo>
                <a:cubicBezTo>
                  <a:pt x="202326" y="978492"/>
                  <a:pt x="209443" y="986477"/>
                  <a:pt x="217720" y="993098"/>
                </a:cubicBezTo>
                <a:cubicBezTo>
                  <a:pt x="223966" y="998095"/>
                  <a:pt x="231033" y="1002211"/>
                  <a:pt x="236458" y="1008088"/>
                </a:cubicBezTo>
                <a:cubicBezTo>
                  <a:pt x="273508" y="1048225"/>
                  <a:pt x="245636" y="1038404"/>
                  <a:pt x="281428" y="1045564"/>
                </a:cubicBezTo>
                <a:cubicBezTo>
                  <a:pt x="288923" y="1049311"/>
                  <a:pt x="296588" y="1052736"/>
                  <a:pt x="303913" y="1056806"/>
                </a:cubicBezTo>
                <a:cubicBezTo>
                  <a:pt x="307850" y="1058993"/>
                  <a:pt x="311127" y="1062288"/>
                  <a:pt x="315156" y="1064302"/>
                </a:cubicBezTo>
                <a:cubicBezTo>
                  <a:pt x="342507" y="1077978"/>
                  <a:pt x="325032" y="1065379"/>
                  <a:pt x="348884" y="1079292"/>
                </a:cubicBezTo>
                <a:cubicBezTo>
                  <a:pt x="359063" y="1085230"/>
                  <a:pt x="367922" y="1093652"/>
                  <a:pt x="378864" y="1098029"/>
                </a:cubicBezTo>
                <a:cubicBezTo>
                  <a:pt x="388760" y="1101987"/>
                  <a:pt x="398566" y="1106335"/>
                  <a:pt x="408845" y="1109272"/>
                </a:cubicBezTo>
                <a:cubicBezTo>
                  <a:pt x="413797" y="1110687"/>
                  <a:pt x="418838" y="1111771"/>
                  <a:pt x="423835" y="1113020"/>
                </a:cubicBezTo>
                <a:cubicBezTo>
                  <a:pt x="445071" y="1111771"/>
                  <a:pt x="466646" y="1113253"/>
                  <a:pt x="487543" y="1109272"/>
                </a:cubicBezTo>
                <a:cubicBezTo>
                  <a:pt x="493679" y="1108103"/>
                  <a:pt x="497236" y="1101339"/>
                  <a:pt x="502533" y="1098029"/>
                </a:cubicBezTo>
                <a:cubicBezTo>
                  <a:pt x="507270" y="1095068"/>
                  <a:pt x="512526" y="1093032"/>
                  <a:pt x="517523" y="1090534"/>
                </a:cubicBezTo>
                <a:cubicBezTo>
                  <a:pt x="541258" y="1091783"/>
                  <a:pt x="565024" y="1092526"/>
                  <a:pt x="588727" y="1094282"/>
                </a:cubicBezTo>
                <a:cubicBezTo>
                  <a:pt x="610354" y="1095884"/>
                  <a:pt x="618112" y="1097910"/>
                  <a:pt x="637445" y="1101777"/>
                </a:cubicBezTo>
                <a:cubicBezTo>
                  <a:pt x="661067" y="1100534"/>
                  <a:pt x="694664" y="1105093"/>
                  <a:pt x="719891" y="1094282"/>
                </a:cubicBezTo>
                <a:cubicBezTo>
                  <a:pt x="725026" y="1092082"/>
                  <a:pt x="730091" y="1089661"/>
                  <a:pt x="734881" y="1086787"/>
                </a:cubicBezTo>
                <a:cubicBezTo>
                  <a:pt x="742605" y="1082152"/>
                  <a:pt x="748364" y="1072130"/>
                  <a:pt x="757366" y="1071797"/>
                </a:cubicBezTo>
                <a:lnTo>
                  <a:pt x="858550" y="1068049"/>
                </a:lnTo>
                <a:cubicBezTo>
                  <a:pt x="871042" y="1066800"/>
                  <a:pt x="883581" y="1065961"/>
                  <a:pt x="896025" y="1064302"/>
                </a:cubicBezTo>
                <a:cubicBezTo>
                  <a:pt x="902339" y="1063460"/>
                  <a:pt x="909580" y="1064256"/>
                  <a:pt x="914763" y="1060554"/>
                </a:cubicBezTo>
                <a:cubicBezTo>
                  <a:pt x="919309" y="1057307"/>
                  <a:pt x="919760" y="1050561"/>
                  <a:pt x="922258" y="1045564"/>
                </a:cubicBezTo>
                <a:cubicBezTo>
                  <a:pt x="923507" y="1039318"/>
                  <a:pt x="923991" y="1032869"/>
                  <a:pt x="926005" y="1026826"/>
                </a:cubicBezTo>
                <a:cubicBezTo>
                  <a:pt x="927771" y="1021526"/>
                  <a:pt x="931299" y="1016971"/>
                  <a:pt x="933500" y="1011836"/>
                </a:cubicBezTo>
                <a:cubicBezTo>
                  <a:pt x="938800" y="999470"/>
                  <a:pt x="945229" y="987414"/>
                  <a:pt x="948491" y="974361"/>
                </a:cubicBezTo>
                <a:cubicBezTo>
                  <a:pt x="953330" y="955001"/>
                  <a:pt x="949381" y="963656"/>
                  <a:pt x="959733" y="948128"/>
                </a:cubicBezTo>
                <a:cubicBezTo>
                  <a:pt x="962231" y="939384"/>
                  <a:pt x="965322" y="930787"/>
                  <a:pt x="967228" y="921895"/>
                </a:cubicBezTo>
                <a:cubicBezTo>
                  <a:pt x="969079" y="913258"/>
                  <a:pt x="966686" y="903384"/>
                  <a:pt x="970976" y="895662"/>
                </a:cubicBezTo>
                <a:cubicBezTo>
                  <a:pt x="973689" y="890779"/>
                  <a:pt x="980568" y="889606"/>
                  <a:pt x="985966" y="888167"/>
                </a:cubicBezTo>
                <a:cubicBezTo>
                  <a:pt x="999461" y="884568"/>
                  <a:pt x="1013448" y="883170"/>
                  <a:pt x="1027189" y="880672"/>
                </a:cubicBezTo>
                <a:cubicBezTo>
                  <a:pt x="1030937" y="878174"/>
                  <a:pt x="1034521" y="875412"/>
                  <a:pt x="1038432" y="873177"/>
                </a:cubicBezTo>
                <a:cubicBezTo>
                  <a:pt x="1050686" y="866175"/>
                  <a:pt x="1058774" y="863541"/>
                  <a:pt x="1072159" y="858187"/>
                </a:cubicBezTo>
                <a:cubicBezTo>
                  <a:pt x="1084651" y="859436"/>
                  <a:pt x="1097167" y="863401"/>
                  <a:pt x="1109635" y="861934"/>
                </a:cubicBezTo>
                <a:cubicBezTo>
                  <a:pt x="1136952" y="858720"/>
                  <a:pt x="1131251" y="851784"/>
                  <a:pt x="1147110" y="839449"/>
                </a:cubicBezTo>
                <a:cubicBezTo>
                  <a:pt x="1193937" y="803027"/>
                  <a:pt x="1148262" y="846584"/>
                  <a:pt x="1184586" y="805721"/>
                </a:cubicBezTo>
                <a:cubicBezTo>
                  <a:pt x="1221126" y="764614"/>
                  <a:pt x="1179342" y="811415"/>
                  <a:pt x="1214566" y="783236"/>
                </a:cubicBezTo>
                <a:cubicBezTo>
                  <a:pt x="1222843" y="776615"/>
                  <a:pt x="1229208" y="767881"/>
                  <a:pt x="1237051" y="760751"/>
                </a:cubicBezTo>
                <a:cubicBezTo>
                  <a:pt x="1259645" y="740211"/>
                  <a:pt x="1254931" y="752329"/>
                  <a:pt x="1270779" y="723275"/>
                </a:cubicBezTo>
                <a:cubicBezTo>
                  <a:pt x="1279677" y="706962"/>
                  <a:pt x="1281817" y="688594"/>
                  <a:pt x="1285769" y="670810"/>
                </a:cubicBezTo>
                <a:cubicBezTo>
                  <a:pt x="1286886" y="665782"/>
                  <a:pt x="1288400" y="660848"/>
                  <a:pt x="1289517" y="655820"/>
                </a:cubicBezTo>
                <a:cubicBezTo>
                  <a:pt x="1290899" y="649602"/>
                  <a:pt x="1291434" y="643183"/>
                  <a:pt x="1293264" y="637082"/>
                </a:cubicBezTo>
                <a:cubicBezTo>
                  <a:pt x="1295197" y="630639"/>
                  <a:pt x="1298397" y="624643"/>
                  <a:pt x="1300759" y="618344"/>
                </a:cubicBezTo>
                <a:cubicBezTo>
                  <a:pt x="1306490" y="603061"/>
                  <a:pt x="1302435" y="608854"/>
                  <a:pt x="1312002" y="592111"/>
                </a:cubicBezTo>
                <a:cubicBezTo>
                  <a:pt x="1314236" y="588201"/>
                  <a:pt x="1317110" y="584688"/>
                  <a:pt x="1319497" y="580869"/>
                </a:cubicBezTo>
                <a:cubicBezTo>
                  <a:pt x="1323358" y="574692"/>
                  <a:pt x="1326992" y="568377"/>
                  <a:pt x="1330740" y="562131"/>
                </a:cubicBezTo>
                <a:cubicBezTo>
                  <a:pt x="1331989" y="557134"/>
                  <a:pt x="1333704" y="552232"/>
                  <a:pt x="1334487" y="547141"/>
                </a:cubicBezTo>
                <a:cubicBezTo>
                  <a:pt x="1342879" y="492591"/>
                  <a:pt x="1337785" y="457805"/>
                  <a:pt x="1334487" y="393492"/>
                </a:cubicBezTo>
                <a:cubicBezTo>
                  <a:pt x="1334035" y="384671"/>
                  <a:pt x="1334103" y="375427"/>
                  <a:pt x="1330740" y="367259"/>
                </a:cubicBezTo>
                <a:cubicBezTo>
                  <a:pt x="1301597" y="296485"/>
                  <a:pt x="1318470" y="353419"/>
                  <a:pt x="1297012" y="314793"/>
                </a:cubicBezTo>
                <a:cubicBezTo>
                  <a:pt x="1266458" y="259793"/>
                  <a:pt x="1307568" y="323134"/>
                  <a:pt x="1282022" y="284813"/>
                </a:cubicBezTo>
                <a:cubicBezTo>
                  <a:pt x="1283271" y="273570"/>
                  <a:pt x="1283551" y="262177"/>
                  <a:pt x="1285769" y="251085"/>
                </a:cubicBezTo>
                <a:cubicBezTo>
                  <a:pt x="1287318" y="243338"/>
                  <a:pt x="1293264" y="228600"/>
                  <a:pt x="1293264" y="228600"/>
                </a:cubicBezTo>
                <a:cubicBezTo>
                  <a:pt x="1290766" y="218607"/>
                  <a:pt x="1290031" y="207998"/>
                  <a:pt x="1285769" y="198620"/>
                </a:cubicBezTo>
                <a:cubicBezTo>
                  <a:pt x="1283576" y="193795"/>
                  <a:pt x="1277920" y="191449"/>
                  <a:pt x="1274527" y="187377"/>
                </a:cubicBezTo>
                <a:cubicBezTo>
                  <a:pt x="1271644" y="183917"/>
                  <a:pt x="1269650" y="179799"/>
                  <a:pt x="1267032" y="176134"/>
                </a:cubicBezTo>
                <a:cubicBezTo>
                  <a:pt x="1263402" y="171051"/>
                  <a:pt x="1259254" y="166341"/>
                  <a:pt x="1255789" y="161144"/>
                </a:cubicBezTo>
                <a:cubicBezTo>
                  <a:pt x="1251748" y="155083"/>
                  <a:pt x="1248083" y="148773"/>
                  <a:pt x="1244546" y="142406"/>
                </a:cubicBezTo>
                <a:cubicBezTo>
                  <a:pt x="1241833" y="137523"/>
                  <a:pt x="1240298" y="131962"/>
                  <a:pt x="1237051" y="127416"/>
                </a:cubicBezTo>
                <a:cubicBezTo>
                  <a:pt x="1233971" y="123104"/>
                  <a:pt x="1229880" y="119567"/>
                  <a:pt x="1225809" y="116174"/>
                </a:cubicBezTo>
                <a:cubicBezTo>
                  <a:pt x="1218350" y="109958"/>
                  <a:pt x="1191277" y="95562"/>
                  <a:pt x="1188333" y="93688"/>
                </a:cubicBezTo>
                <a:cubicBezTo>
                  <a:pt x="1183064" y="90335"/>
                  <a:pt x="1178766" y="85545"/>
                  <a:pt x="1173343" y="82446"/>
                </a:cubicBezTo>
                <a:cubicBezTo>
                  <a:pt x="1167136" y="78899"/>
                  <a:pt x="1148112" y="75901"/>
                  <a:pt x="1143363" y="74951"/>
                </a:cubicBezTo>
                <a:cubicBezTo>
                  <a:pt x="1132094" y="69317"/>
                  <a:pt x="1118416" y="61595"/>
                  <a:pt x="1105887" y="59961"/>
                </a:cubicBezTo>
                <a:cubicBezTo>
                  <a:pt x="1084793" y="57209"/>
                  <a:pt x="1063415" y="57462"/>
                  <a:pt x="1042179" y="56213"/>
                </a:cubicBezTo>
                <a:cubicBezTo>
                  <a:pt x="1035933" y="54964"/>
                  <a:pt x="1029262" y="55052"/>
                  <a:pt x="1023441" y="52465"/>
                </a:cubicBezTo>
                <a:cubicBezTo>
                  <a:pt x="1017734" y="49928"/>
                  <a:pt x="1013807" y="44436"/>
                  <a:pt x="1008451" y="41223"/>
                </a:cubicBezTo>
                <a:cubicBezTo>
                  <a:pt x="1001265" y="36912"/>
                  <a:pt x="993701" y="33203"/>
                  <a:pt x="985966" y="29980"/>
                </a:cubicBezTo>
                <a:cubicBezTo>
                  <a:pt x="974033" y="25008"/>
                  <a:pt x="957849" y="20376"/>
                  <a:pt x="944743" y="18738"/>
                </a:cubicBezTo>
                <a:cubicBezTo>
                  <a:pt x="931052" y="17027"/>
                  <a:pt x="917261" y="16239"/>
                  <a:pt x="903520" y="14990"/>
                </a:cubicBezTo>
                <a:cubicBezTo>
                  <a:pt x="891028" y="17488"/>
                  <a:pt x="878656" y="20683"/>
                  <a:pt x="866045" y="22485"/>
                </a:cubicBezTo>
                <a:cubicBezTo>
                  <a:pt x="775213" y="35462"/>
                  <a:pt x="858325" y="19533"/>
                  <a:pt x="806084" y="29980"/>
                </a:cubicBezTo>
                <a:cubicBezTo>
                  <a:pt x="799838" y="34977"/>
                  <a:pt x="794609" y="41618"/>
                  <a:pt x="787346" y="44970"/>
                </a:cubicBezTo>
                <a:cubicBezTo>
                  <a:pt x="777993" y="49287"/>
                  <a:pt x="767248" y="49558"/>
                  <a:pt x="757366" y="52465"/>
                </a:cubicBezTo>
                <a:cubicBezTo>
                  <a:pt x="745997" y="55809"/>
                  <a:pt x="735135" y="60833"/>
                  <a:pt x="723638" y="63708"/>
                </a:cubicBezTo>
                <a:cubicBezTo>
                  <a:pt x="704816" y="68414"/>
                  <a:pt x="713534" y="65828"/>
                  <a:pt x="697405" y="71203"/>
                </a:cubicBezTo>
                <a:cubicBezTo>
                  <a:pt x="676169" y="67456"/>
                  <a:pt x="654462" y="65775"/>
                  <a:pt x="633697" y="59961"/>
                </a:cubicBezTo>
                <a:cubicBezTo>
                  <a:pt x="627204" y="58143"/>
                  <a:pt x="584128" y="34579"/>
                  <a:pt x="577484" y="29980"/>
                </a:cubicBezTo>
                <a:cubicBezTo>
                  <a:pt x="569462" y="24427"/>
                  <a:pt x="563365" y="16263"/>
                  <a:pt x="554999" y="11243"/>
                </a:cubicBezTo>
                <a:cubicBezTo>
                  <a:pt x="550582" y="8593"/>
                  <a:pt x="545037" y="8612"/>
                  <a:pt x="540009" y="7495"/>
                </a:cubicBezTo>
                <a:cubicBezTo>
                  <a:pt x="497145" y="-2032"/>
                  <a:pt x="542875" y="9147"/>
                  <a:pt x="506281" y="0"/>
                </a:cubicBezTo>
                <a:cubicBezTo>
                  <a:pt x="496287" y="3748"/>
                  <a:pt x="485519" y="5865"/>
                  <a:pt x="476300" y="11243"/>
                </a:cubicBezTo>
                <a:lnTo>
                  <a:pt x="450068" y="449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FCC8D-8D47-4467-B55D-15C197FDA2F2}"/>
              </a:ext>
            </a:extLst>
          </p:cNvPr>
          <p:cNvSpPr txBox="1"/>
          <p:nvPr/>
        </p:nvSpPr>
        <p:spPr>
          <a:xfrm>
            <a:off x="4725689" y="4138602"/>
            <a:ext cx="3637278" cy="1569660"/>
          </a:xfrm>
          <a:prstGeom prst="rect">
            <a:avLst/>
          </a:prstGeom>
          <a:solidFill>
            <a:srgbClr val="DEEAF6"/>
          </a:solidFill>
          <a:ln>
            <a:solidFill>
              <a:schemeClr val="bg1"/>
            </a:solidFill>
          </a:ln>
        </p:spPr>
        <p:txBody>
          <a:bodyPr wrap="none" lIns="205740" tIns="137160" rIns="205740" bIns="137160" rtlCol="0">
            <a:spAutoFit/>
          </a:bodyPr>
          <a:lstStyle/>
          <a:p>
            <a:r>
              <a:rPr lang="es-ES" sz="2100" dirty="0">
                <a:solidFill>
                  <a:schemeClr val="bg1"/>
                </a:solidFill>
              </a:rPr>
              <a:t>Todos tienen razón … y</a:t>
            </a:r>
          </a:p>
          <a:p>
            <a:r>
              <a:rPr lang="es-ES" sz="2100" dirty="0">
                <a:solidFill>
                  <a:schemeClr val="bg1"/>
                </a:solidFill>
              </a:rPr>
              <a:t>       Todos están equivocados.</a:t>
            </a:r>
            <a:br>
              <a:rPr lang="es-ES" sz="2100" dirty="0">
                <a:solidFill>
                  <a:schemeClr val="bg1"/>
                </a:solidFill>
              </a:rPr>
            </a:br>
            <a:endParaRPr lang="es-ES" sz="2100" dirty="0">
              <a:solidFill>
                <a:schemeClr val="bg1"/>
              </a:solidFill>
            </a:endParaRPr>
          </a:p>
          <a:p>
            <a:r>
              <a:rPr lang="es-ES" sz="2100" dirty="0">
                <a:solidFill>
                  <a:schemeClr val="bg1"/>
                </a:solidFill>
              </a:rPr>
              <a:t>¿Esto ayuda a los decisores?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3C13C-91C8-4AD3-B586-6DA6B351D421}"/>
              </a:ext>
            </a:extLst>
          </p:cNvPr>
          <p:cNvSpPr txBox="1"/>
          <p:nvPr/>
        </p:nvSpPr>
        <p:spPr>
          <a:xfrm>
            <a:off x="3352800" y="30882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[[[ </a:t>
            </a:r>
            <a:r>
              <a:rPr lang="es-ES" dirty="0" err="1"/>
              <a:t>Breakout</a:t>
            </a:r>
            <a:r>
              <a:rPr lang="es-ES" dirty="0"/>
              <a:t> </a:t>
            </a:r>
            <a:r>
              <a:rPr lang="es-ES" dirty="0" err="1"/>
              <a:t>Rooms</a:t>
            </a:r>
            <a:r>
              <a:rPr lang="es-ES" dirty="0"/>
              <a:t> ]]]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2EF27-8BF9-47E7-A8D5-3F9D5AE09070}"/>
              </a:ext>
            </a:extLst>
          </p:cNvPr>
          <p:cNvSpPr txBox="1"/>
          <p:nvPr/>
        </p:nvSpPr>
        <p:spPr>
          <a:xfrm>
            <a:off x="3962400" y="43434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bye!</a:t>
            </a:r>
          </a:p>
        </p:txBody>
      </p:sp>
      <p:pic>
        <p:nvPicPr>
          <p:cNvPr id="5" name="Graphic 4" descr="Wave Gesture">
            <a:extLst>
              <a:ext uri="{FF2B5EF4-FFF2-40B4-BE49-F238E27FC236}">
                <a16:creationId xmlns:a16="http://schemas.microsoft.com/office/drawing/2014/main" id="{CCDE84F0-AB23-45C2-8488-58B77B8B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8165" flipH="1">
            <a:off x="5747057" y="3634981"/>
            <a:ext cx="1771093" cy="1771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79694-7C22-4703-A485-2B3BFDAB5D75}"/>
              </a:ext>
            </a:extLst>
          </p:cNvPr>
          <p:cNvSpPr txBox="1"/>
          <p:nvPr/>
        </p:nvSpPr>
        <p:spPr>
          <a:xfrm>
            <a:off x="3352800" y="137160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45 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48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2" presetClass="emph" presetSubtype="0" repeatCount="5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3C13C-91C8-4AD3-B586-6DA6B351D421}"/>
              </a:ext>
            </a:extLst>
          </p:cNvPr>
          <p:cNvSpPr txBox="1"/>
          <p:nvPr/>
        </p:nvSpPr>
        <p:spPr>
          <a:xfrm>
            <a:off x="3641432" y="2145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[[[ </a:t>
            </a:r>
            <a:r>
              <a:rPr lang="es-ES" dirty="0" err="1"/>
              <a:t>Breakouts</a:t>
            </a:r>
            <a:r>
              <a:rPr lang="es-ES" dirty="0"/>
              <a:t>]]]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2EF27-8BF9-47E7-A8D5-3F9D5AE09070}"/>
              </a:ext>
            </a:extLst>
          </p:cNvPr>
          <p:cNvSpPr txBox="1"/>
          <p:nvPr/>
        </p:nvSpPr>
        <p:spPr>
          <a:xfrm>
            <a:off x="3747319" y="4343400"/>
            <a:ext cx="164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Welcome Back!</a:t>
            </a:r>
          </a:p>
        </p:txBody>
      </p:sp>
      <p:pic>
        <p:nvPicPr>
          <p:cNvPr id="6" name="Graphic 5" descr="Sun">
            <a:extLst>
              <a:ext uri="{FF2B5EF4-FFF2-40B4-BE49-F238E27FC236}">
                <a16:creationId xmlns:a16="http://schemas.microsoft.com/office/drawing/2014/main" id="{2B0BC38E-FC58-4F0B-BFFD-DE1B9302D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38366">
            <a:off x="6152736" y="3549415"/>
            <a:ext cx="1214561" cy="121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45913-DA66-400E-B3BE-978123C9BBAD}"/>
              </a:ext>
            </a:extLst>
          </p:cNvPr>
          <p:cNvSpPr txBox="1"/>
          <p:nvPr/>
        </p:nvSpPr>
        <p:spPr>
          <a:xfrm>
            <a:off x="1219200" y="1066800"/>
            <a:ext cx="2518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¿</a:t>
            </a:r>
            <a:r>
              <a:rPr lang="en-US" sz="3200" dirty="0" err="1"/>
              <a:t>Ya</a:t>
            </a:r>
            <a:r>
              <a:rPr lang="en-US" sz="3200" dirty="0"/>
              <a:t> </a:t>
            </a:r>
            <a:r>
              <a:rPr lang="en-US" sz="3200" dirty="0" err="1"/>
              <a:t>tenéis</a:t>
            </a:r>
            <a:r>
              <a:rPr lang="en-US" sz="3200" dirty="0"/>
              <a:t> …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26D25-5DAC-4ADE-B84C-C0ABFC7CB190}"/>
              </a:ext>
            </a:extLst>
          </p:cNvPr>
          <p:cNvSpPr txBox="1"/>
          <p:nvPr/>
        </p:nvSpPr>
        <p:spPr>
          <a:xfrm>
            <a:off x="2057400" y="2133600"/>
            <a:ext cx="37151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/>
              <a:t>¿Tema?</a:t>
            </a:r>
          </a:p>
          <a:p>
            <a:pPr>
              <a:spcAft>
                <a:spcPts val="1200"/>
              </a:spcAft>
            </a:pPr>
            <a:r>
              <a:rPr lang="es-ES" sz="2800" dirty="0"/>
              <a:t>¿</a:t>
            </a:r>
            <a:r>
              <a:rPr lang="es-ES" sz="2800" dirty="0" err="1"/>
              <a:t>Tésis</a:t>
            </a:r>
            <a:r>
              <a:rPr lang="es-ES" sz="2800" dirty="0"/>
              <a:t>?</a:t>
            </a:r>
          </a:p>
          <a:p>
            <a:pPr>
              <a:spcAft>
                <a:spcPts val="1200"/>
              </a:spcAft>
            </a:pPr>
            <a:r>
              <a:rPr lang="es-ES" sz="2800" dirty="0"/>
              <a:t>¿Hechos básicos?</a:t>
            </a:r>
          </a:p>
          <a:p>
            <a:pPr>
              <a:spcAft>
                <a:spcPts val="1200"/>
              </a:spcAft>
            </a:pPr>
            <a:r>
              <a:rPr lang="es-ES" sz="2800" dirty="0"/>
              <a:t>¿Impulsores?</a:t>
            </a:r>
          </a:p>
          <a:p>
            <a:pPr>
              <a:spcAft>
                <a:spcPts val="1200"/>
              </a:spcAft>
            </a:pPr>
            <a:r>
              <a:rPr lang="es-ES" sz="2800" dirty="0"/>
              <a:t>¿Tendencias/corrientes?</a:t>
            </a:r>
            <a:endParaRPr lang="en-US" sz="28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E6D7951-5957-4D25-80D0-D0B8AEBA6B36}"/>
              </a:ext>
            </a:extLst>
          </p:cNvPr>
          <p:cNvSpPr/>
          <p:nvPr/>
        </p:nvSpPr>
        <p:spPr>
          <a:xfrm>
            <a:off x="3706940" y="5638800"/>
            <a:ext cx="22098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37D58-BC25-461C-AD1D-B70E7289D6A3}"/>
              </a:ext>
            </a:extLst>
          </p:cNvPr>
          <p:cNvSpPr txBox="1"/>
          <p:nvPr/>
        </p:nvSpPr>
        <p:spPr>
          <a:xfrm>
            <a:off x="6172200" y="5715000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Próxima etapa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AE3F2-E6B7-4004-9882-7AE4BC4D4930}"/>
              </a:ext>
            </a:extLst>
          </p:cNvPr>
          <p:cNvSpPr txBox="1"/>
          <p:nvPr/>
        </p:nvSpPr>
        <p:spPr>
          <a:xfrm>
            <a:off x="1219200" y="1066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Escenario</a:t>
            </a:r>
            <a:r>
              <a:rPr lang="en-US" sz="2800" dirty="0"/>
              <a:t> Principal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777E7-293C-465E-8145-75769405EEE1}"/>
              </a:ext>
            </a:extLst>
          </p:cNvPr>
          <p:cNvSpPr txBox="1"/>
          <p:nvPr/>
        </p:nvSpPr>
        <p:spPr>
          <a:xfrm>
            <a:off x="1752600" y="2514600"/>
            <a:ext cx="6629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/>
              <a:t>¿Qué va a pasar a corto, mediano, largo plazo?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¿En qué impulsores (y sus tendencias) se basa este escenario?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¿Cuánta confianza tenemos en este escenario?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¿Qué nivel de probabilidad le designamos?</a:t>
            </a:r>
            <a:endParaRPr lang="en-US" sz="24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21E9D32-2A39-4EDC-83B2-96FBB8176637}"/>
              </a:ext>
            </a:extLst>
          </p:cNvPr>
          <p:cNvSpPr/>
          <p:nvPr/>
        </p:nvSpPr>
        <p:spPr>
          <a:xfrm>
            <a:off x="6324600" y="5688925"/>
            <a:ext cx="1447800" cy="3048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E0A8A2-06E8-4EE3-808B-4C85146E3848}"/>
              </a:ext>
            </a:extLst>
          </p:cNvPr>
          <p:cNvGrpSpPr/>
          <p:nvPr/>
        </p:nvGrpSpPr>
        <p:grpSpPr>
          <a:xfrm>
            <a:off x="168921" y="1498180"/>
            <a:ext cx="4654437" cy="4436001"/>
            <a:chOff x="168920" y="1498179"/>
            <a:chExt cx="4654437" cy="443600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0432194-2004-46BA-B68A-53B96D8E09CE}"/>
                </a:ext>
              </a:extLst>
            </p:cNvPr>
            <p:cNvSpPr txBox="1"/>
            <p:nvPr/>
          </p:nvSpPr>
          <p:spPr>
            <a:xfrm>
              <a:off x="533400" y="1498179"/>
              <a:ext cx="428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latin typeface="Arial Black" panose="020B0A04020102020204" pitchFamily="34" charset="0"/>
                </a:rPr>
                <a:t>impulsor y tendencia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416D8C-4470-4D55-B4B0-F1871301B90E}"/>
                </a:ext>
              </a:extLst>
            </p:cNvPr>
            <p:cNvSpPr/>
            <p:nvPr/>
          </p:nvSpPr>
          <p:spPr>
            <a:xfrm>
              <a:off x="1977545" y="2149170"/>
              <a:ext cx="28392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Footlight MT Light" panose="0204060206030A020304" pitchFamily="18" charset="0"/>
                </a:rPr>
                <a:t>impulsor y tendencia</a:t>
              </a:r>
              <a:endParaRPr lang="en-US" sz="2400" dirty="0">
                <a:latin typeface="Footlight MT Light" panose="0204060206030A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159EE1-A3FF-421A-BC77-E3FE9526DEF3}"/>
                </a:ext>
              </a:extLst>
            </p:cNvPr>
            <p:cNvSpPr/>
            <p:nvPr/>
          </p:nvSpPr>
          <p:spPr>
            <a:xfrm>
              <a:off x="457199" y="4601023"/>
              <a:ext cx="28841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Brush Script MT" panose="03060802040406070304" pitchFamily="66" charset="0"/>
                </a:rPr>
                <a:t>impulsor y tendencia</a:t>
              </a:r>
              <a:endParaRPr lang="en-US" sz="3200" dirty="0">
                <a:latin typeface="Brush Script MT" panose="030608020404060703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E68EF-104B-49A0-B1AE-B4432F36568C}"/>
                </a:ext>
              </a:extLst>
            </p:cNvPr>
            <p:cNvSpPr/>
            <p:nvPr/>
          </p:nvSpPr>
          <p:spPr>
            <a:xfrm>
              <a:off x="526374" y="3616245"/>
              <a:ext cx="25571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LilyUPC" panose="020B0502040204020203" pitchFamily="34" charset="-34"/>
                  <a:cs typeface="LilyUPC" panose="020B0502040204020203" pitchFamily="34" charset="-34"/>
                </a:rPr>
                <a:t>impulsor y tendencia</a:t>
              </a:r>
              <a:endParaRPr lang="en-US" sz="3200" dirty="0">
                <a:latin typeface="LilyUPC" panose="020B0502040204020203" pitchFamily="34" charset="-34"/>
                <a:cs typeface="LilyUPC" panose="020B05020402040202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AE1733-B225-496D-B9C8-EB6FD5B3D749}"/>
                </a:ext>
              </a:extLst>
            </p:cNvPr>
            <p:cNvSpPr/>
            <p:nvPr/>
          </p:nvSpPr>
          <p:spPr>
            <a:xfrm>
              <a:off x="168920" y="2841560"/>
              <a:ext cx="28280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/>
                <a:t>impulsor y tendencia</a:t>
              </a:r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D55DDC-F5F1-4382-BC32-1164A9454F20}"/>
                </a:ext>
              </a:extLst>
            </p:cNvPr>
            <p:cNvSpPr/>
            <p:nvPr/>
          </p:nvSpPr>
          <p:spPr>
            <a:xfrm>
              <a:off x="965548" y="5472515"/>
              <a:ext cx="37240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Showcard Gothic" panose="04020904020102020604" pitchFamily="82" charset="0"/>
                </a:rPr>
                <a:t>impulsor y tendencia</a:t>
              </a:r>
              <a:endParaRPr lang="en-US" sz="2400" dirty="0">
                <a:latin typeface="Showcard Gothic" panose="04020904020102020604" pitchFamily="8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327CDB-FDA2-43BF-B780-C8A655ECDB1E}"/>
              </a:ext>
            </a:extLst>
          </p:cNvPr>
          <p:cNvSpPr txBox="1"/>
          <p:nvPr/>
        </p:nvSpPr>
        <p:spPr>
          <a:xfrm>
            <a:off x="533400" y="534249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Creando</a:t>
            </a:r>
            <a:r>
              <a:rPr lang="en-US" sz="2800" dirty="0"/>
              <a:t> el </a:t>
            </a:r>
            <a:r>
              <a:rPr lang="en-US" sz="2800" dirty="0" err="1"/>
              <a:t>Escenario</a:t>
            </a:r>
            <a:r>
              <a:rPr lang="en-US" sz="2800" dirty="0"/>
              <a:t> Principal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943071-5498-4716-92DE-25C4F1A44492}"/>
              </a:ext>
            </a:extLst>
          </p:cNvPr>
          <p:cNvSpPr/>
          <p:nvPr/>
        </p:nvSpPr>
        <p:spPr>
          <a:xfrm>
            <a:off x="6207456" y="1650451"/>
            <a:ext cx="2403144" cy="10624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Escenario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</a:rPr>
              <a:t>Principal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6C3016-015F-4DA1-99B3-83B3894ADE50}"/>
              </a:ext>
            </a:extLst>
          </p:cNvPr>
          <p:cNvGrpSpPr/>
          <p:nvPr/>
        </p:nvGrpSpPr>
        <p:grpSpPr>
          <a:xfrm>
            <a:off x="2936547" y="1759790"/>
            <a:ext cx="3388055" cy="3726613"/>
            <a:chOff x="2936545" y="1759788"/>
            <a:chExt cx="3388055" cy="3726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EDFB7A-AB4C-48CD-B8A4-C032A1488AF3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>
              <a:off x="4823357" y="1759788"/>
              <a:ext cx="481265" cy="1361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C278785-F031-45CA-B182-E59AA2B4A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595" y="2299836"/>
              <a:ext cx="492027" cy="569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AAB8EA-BFEF-4035-80B9-F013E6CD59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0731" y="2712944"/>
              <a:ext cx="2054698" cy="11526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04AE3C-E908-4DE3-8428-F6DB46821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2961" y="2942824"/>
              <a:ext cx="2524439" cy="1873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BA0263-167E-4E1D-B8AF-33B59556F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3210060"/>
              <a:ext cx="1600200" cy="22763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832A8F-2D68-4DE1-8CFB-4756265E7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6545" y="2522887"/>
              <a:ext cx="2407691" cy="5259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08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777E7-293C-465E-8145-75769405EEE1}"/>
              </a:ext>
            </a:extLst>
          </p:cNvPr>
          <p:cNvSpPr txBox="1"/>
          <p:nvPr/>
        </p:nvSpPr>
        <p:spPr>
          <a:xfrm>
            <a:off x="1752600" y="2514600"/>
            <a:ext cx="45911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/>
              <a:t>¿Qué es, y qué nos aporta?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¿Cómo lo desarrollamos?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¿Cómo asignamos su probabilidad?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¿Cómo lo presentamos?</a:t>
            </a:r>
            <a:endParaRPr lang="en-US" sz="24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21E9D32-2A39-4EDC-83B2-96FBB8176637}"/>
              </a:ext>
            </a:extLst>
          </p:cNvPr>
          <p:cNvSpPr/>
          <p:nvPr/>
        </p:nvSpPr>
        <p:spPr>
          <a:xfrm>
            <a:off x="5410200" y="5562600"/>
            <a:ext cx="2209800" cy="457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ED196-8542-469E-B909-E39E420AADA2}"/>
              </a:ext>
            </a:extLst>
          </p:cNvPr>
          <p:cNvSpPr txBox="1"/>
          <p:nvPr/>
        </p:nvSpPr>
        <p:spPr>
          <a:xfrm>
            <a:off x="533400" y="534249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Creando</a:t>
            </a:r>
            <a:r>
              <a:rPr lang="en-US" sz="2800" dirty="0"/>
              <a:t> el </a:t>
            </a:r>
            <a:r>
              <a:rPr lang="en-US" sz="2800" dirty="0" err="1"/>
              <a:t>Escenario</a:t>
            </a:r>
            <a:r>
              <a:rPr lang="en-US" sz="2800" dirty="0"/>
              <a:t> Alternativo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E57BD4-0A70-A9FE-ACB2-FF362C27BB91}"/>
              </a:ext>
            </a:extLst>
          </p:cNvPr>
          <p:cNvGrpSpPr/>
          <p:nvPr/>
        </p:nvGrpSpPr>
        <p:grpSpPr>
          <a:xfrm>
            <a:off x="2362200" y="1219200"/>
            <a:ext cx="3048000" cy="1295400"/>
            <a:chOff x="2362200" y="1219200"/>
            <a:chExt cx="3048000" cy="12954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846595EF-FFFF-B30C-2528-96F6DFB579A7}"/>
                </a:ext>
              </a:extLst>
            </p:cNvPr>
            <p:cNvSpPr/>
            <p:nvPr/>
          </p:nvSpPr>
          <p:spPr>
            <a:xfrm rot="5400000">
              <a:off x="3695700" y="-114300"/>
              <a:ext cx="381000" cy="3048000"/>
            </a:xfrm>
            <a:prstGeom prst="rightBrace">
              <a:avLst>
                <a:gd name="adj1" fmla="val 8333"/>
                <a:gd name="adj2" fmla="val 5013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3B21FE5-EA37-3B35-9F44-D50ACB150570}"/>
                </a:ext>
              </a:extLst>
            </p:cNvPr>
            <p:cNvCxnSpPr>
              <a:cxnSpLocks/>
            </p:cNvCxnSpPr>
            <p:nvPr/>
          </p:nvCxnSpPr>
          <p:spPr>
            <a:xfrm>
              <a:off x="3886200" y="1600200"/>
              <a:ext cx="0" cy="914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09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E0A8A2-06E8-4EE3-808B-4C85146E3848}"/>
              </a:ext>
            </a:extLst>
          </p:cNvPr>
          <p:cNvGrpSpPr/>
          <p:nvPr/>
        </p:nvGrpSpPr>
        <p:grpSpPr>
          <a:xfrm>
            <a:off x="142371" y="1498180"/>
            <a:ext cx="4855523" cy="4538977"/>
            <a:chOff x="142369" y="1498179"/>
            <a:chExt cx="4855523" cy="453897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0432194-2004-46BA-B68A-53B96D8E09CE}"/>
                </a:ext>
              </a:extLst>
            </p:cNvPr>
            <p:cNvSpPr txBox="1"/>
            <p:nvPr/>
          </p:nvSpPr>
          <p:spPr>
            <a:xfrm>
              <a:off x="533400" y="1498179"/>
              <a:ext cx="428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latin typeface="Arial Black" panose="020B0A04020102020204" pitchFamily="34" charset="0"/>
                </a:rPr>
                <a:t>impulsor y tendencia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416D8C-4470-4D55-B4B0-F1871301B90E}"/>
                </a:ext>
              </a:extLst>
            </p:cNvPr>
            <p:cNvSpPr/>
            <p:nvPr/>
          </p:nvSpPr>
          <p:spPr>
            <a:xfrm>
              <a:off x="1954044" y="2276819"/>
              <a:ext cx="28392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Footlight MT Light" panose="0204060206030A020304" pitchFamily="18" charset="0"/>
                </a:rPr>
                <a:t>impulsor y tendencia</a:t>
              </a:r>
              <a:endParaRPr lang="en-US" sz="2400" dirty="0">
                <a:latin typeface="Footlight MT Light" panose="0204060206030A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159EE1-A3FF-421A-BC77-E3FE9526DEF3}"/>
                </a:ext>
              </a:extLst>
            </p:cNvPr>
            <p:cNvSpPr/>
            <p:nvPr/>
          </p:nvSpPr>
          <p:spPr>
            <a:xfrm>
              <a:off x="685800" y="4596364"/>
              <a:ext cx="28841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Brush Script MT" panose="03060802040406070304" pitchFamily="66" charset="0"/>
                </a:rPr>
                <a:t>impulsor y tendencia</a:t>
              </a:r>
              <a:endParaRPr lang="en-US" sz="3200" dirty="0">
                <a:latin typeface="Brush Script MT" panose="030608020404060703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E68EF-104B-49A0-B1AE-B4432F36568C}"/>
                </a:ext>
              </a:extLst>
            </p:cNvPr>
            <p:cNvSpPr/>
            <p:nvPr/>
          </p:nvSpPr>
          <p:spPr>
            <a:xfrm>
              <a:off x="142369" y="3765192"/>
              <a:ext cx="25571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LilyUPC" panose="020B0502040204020203" pitchFamily="34" charset="-34"/>
                  <a:cs typeface="LilyUPC" panose="020B0502040204020203" pitchFamily="34" charset="-34"/>
                </a:rPr>
                <a:t>impulsor y tendencia</a:t>
              </a:r>
              <a:endParaRPr lang="en-US" sz="3200" dirty="0">
                <a:latin typeface="LilyUPC" panose="020B0502040204020203" pitchFamily="34" charset="-34"/>
                <a:cs typeface="LilyUPC" panose="020B05020402040202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AE1733-B225-496D-B9C8-EB6FD5B3D749}"/>
                </a:ext>
              </a:extLst>
            </p:cNvPr>
            <p:cNvSpPr/>
            <p:nvPr/>
          </p:nvSpPr>
          <p:spPr>
            <a:xfrm>
              <a:off x="494133" y="2964466"/>
              <a:ext cx="28280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/>
                <a:t>impulsor y tendencia</a:t>
              </a:r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D55DDC-F5F1-4382-BC32-1164A9454F20}"/>
                </a:ext>
              </a:extLst>
            </p:cNvPr>
            <p:cNvSpPr/>
            <p:nvPr/>
          </p:nvSpPr>
          <p:spPr>
            <a:xfrm>
              <a:off x="1273796" y="5575491"/>
              <a:ext cx="37240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Showcard Gothic" panose="04020904020102020604" pitchFamily="82" charset="0"/>
                </a:rPr>
                <a:t>impulsor y tendencia</a:t>
              </a:r>
              <a:endParaRPr lang="en-US" sz="2400" dirty="0">
                <a:latin typeface="Showcard Gothic" panose="04020904020102020604" pitchFamily="8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327CDB-FDA2-43BF-B780-C8A655ECDB1E}"/>
              </a:ext>
            </a:extLst>
          </p:cNvPr>
          <p:cNvSpPr txBox="1"/>
          <p:nvPr/>
        </p:nvSpPr>
        <p:spPr>
          <a:xfrm>
            <a:off x="533400" y="534249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Creando</a:t>
            </a:r>
            <a:r>
              <a:rPr lang="en-US" sz="2800" dirty="0"/>
              <a:t> el </a:t>
            </a:r>
            <a:r>
              <a:rPr lang="en-US" sz="2800" dirty="0" err="1"/>
              <a:t>Escenario</a:t>
            </a:r>
            <a:r>
              <a:rPr lang="en-US" sz="2800" dirty="0"/>
              <a:t> Alternativo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943071-5498-4716-92DE-25C4F1A44492}"/>
              </a:ext>
            </a:extLst>
          </p:cNvPr>
          <p:cNvSpPr/>
          <p:nvPr/>
        </p:nvSpPr>
        <p:spPr>
          <a:xfrm>
            <a:off x="5849772" y="4581450"/>
            <a:ext cx="2555544" cy="10624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solidFill>
                  <a:schemeClr val="bg1"/>
                </a:solidFill>
              </a:rPr>
              <a:t>Escenario</a:t>
            </a:r>
          </a:p>
          <a:p>
            <a:pPr algn="ctr"/>
            <a:r>
              <a:rPr lang="es-ES" sz="2600" dirty="0">
                <a:solidFill>
                  <a:schemeClr val="bg1"/>
                </a:solidFill>
              </a:rPr>
              <a:t>Alternativo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6C3016-015F-4DA1-99B3-83B3894ADE50}"/>
              </a:ext>
            </a:extLst>
          </p:cNvPr>
          <p:cNvGrpSpPr/>
          <p:nvPr/>
        </p:nvGrpSpPr>
        <p:grpSpPr>
          <a:xfrm>
            <a:off x="3210039" y="1973193"/>
            <a:ext cx="2520289" cy="3748511"/>
            <a:chOff x="2936545" y="1737891"/>
            <a:chExt cx="2520289" cy="374851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EDFB7A-AB4C-48CD-B8A4-C032A1488AF3}"/>
                </a:ext>
              </a:extLst>
            </p:cNvPr>
            <p:cNvCxnSpPr>
              <a:cxnSpLocks/>
            </p:cNvCxnSpPr>
            <p:nvPr/>
          </p:nvCxnSpPr>
          <p:spPr>
            <a:xfrm>
              <a:off x="4443424" y="1737891"/>
              <a:ext cx="1013410" cy="8301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C278785-F031-45CA-B182-E59AA2B4AC0D}"/>
                </a:ext>
              </a:extLst>
            </p:cNvPr>
            <p:cNvCxnSpPr>
              <a:cxnSpLocks/>
            </p:cNvCxnSpPr>
            <p:nvPr/>
          </p:nvCxnSpPr>
          <p:spPr>
            <a:xfrm>
              <a:off x="4603308" y="2477643"/>
              <a:ext cx="629918" cy="522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AAB8EA-BFEF-4035-80B9-F013E6CD593D}"/>
                </a:ext>
              </a:extLst>
            </p:cNvPr>
            <p:cNvCxnSpPr>
              <a:cxnSpLocks/>
            </p:cNvCxnSpPr>
            <p:nvPr/>
          </p:nvCxnSpPr>
          <p:spPr>
            <a:xfrm>
              <a:off x="3660731" y="3865604"/>
              <a:ext cx="1397877" cy="3127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04AE3C-E908-4DE3-8428-F6DB46821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2961" y="4816145"/>
              <a:ext cx="189026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BA0263-167E-4E1D-B8AF-33B59556F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5236082"/>
              <a:ext cx="732434" cy="250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832A8F-2D68-4DE1-8CFB-4756265E7550}"/>
                </a:ext>
              </a:extLst>
            </p:cNvPr>
            <p:cNvCxnSpPr>
              <a:cxnSpLocks/>
            </p:cNvCxnSpPr>
            <p:nvPr/>
          </p:nvCxnSpPr>
          <p:spPr>
            <a:xfrm>
              <a:off x="2936545" y="3048819"/>
              <a:ext cx="2122063" cy="6054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38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E0A8A2-06E8-4EE3-808B-4C85146E3848}"/>
              </a:ext>
            </a:extLst>
          </p:cNvPr>
          <p:cNvGrpSpPr/>
          <p:nvPr/>
        </p:nvGrpSpPr>
        <p:grpSpPr>
          <a:xfrm>
            <a:off x="142371" y="1498180"/>
            <a:ext cx="4855523" cy="4538977"/>
            <a:chOff x="142369" y="1498179"/>
            <a:chExt cx="4855523" cy="453897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0432194-2004-46BA-B68A-53B96D8E09CE}"/>
                </a:ext>
              </a:extLst>
            </p:cNvPr>
            <p:cNvSpPr txBox="1"/>
            <p:nvPr/>
          </p:nvSpPr>
          <p:spPr>
            <a:xfrm>
              <a:off x="533400" y="1498179"/>
              <a:ext cx="428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latin typeface="Arial Black" panose="020B0A04020102020204" pitchFamily="34" charset="0"/>
                </a:rPr>
                <a:t>impulsor y tendencia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416D8C-4470-4D55-B4B0-F1871301B90E}"/>
                </a:ext>
              </a:extLst>
            </p:cNvPr>
            <p:cNvSpPr/>
            <p:nvPr/>
          </p:nvSpPr>
          <p:spPr>
            <a:xfrm>
              <a:off x="1954044" y="2276819"/>
              <a:ext cx="28392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Footlight MT Light" panose="0204060206030A020304" pitchFamily="18" charset="0"/>
                </a:rPr>
                <a:t>impulsor y tendencia</a:t>
              </a:r>
              <a:endParaRPr lang="en-US" sz="2400" dirty="0">
                <a:latin typeface="Footlight MT Light" panose="0204060206030A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159EE1-A3FF-421A-BC77-E3FE9526DEF3}"/>
                </a:ext>
              </a:extLst>
            </p:cNvPr>
            <p:cNvSpPr/>
            <p:nvPr/>
          </p:nvSpPr>
          <p:spPr>
            <a:xfrm>
              <a:off x="685800" y="4596364"/>
              <a:ext cx="28841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Brush Script MT" panose="03060802040406070304" pitchFamily="66" charset="0"/>
                </a:rPr>
                <a:t>impulsor y tendencia</a:t>
              </a:r>
              <a:endParaRPr lang="en-US" sz="3200" dirty="0">
                <a:latin typeface="Brush Script MT" panose="030608020404060703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E68EF-104B-49A0-B1AE-B4432F36568C}"/>
                </a:ext>
              </a:extLst>
            </p:cNvPr>
            <p:cNvSpPr/>
            <p:nvPr/>
          </p:nvSpPr>
          <p:spPr>
            <a:xfrm>
              <a:off x="142369" y="3765192"/>
              <a:ext cx="25571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LilyUPC" panose="020B0502040204020203" pitchFamily="34" charset="-34"/>
                  <a:cs typeface="LilyUPC" panose="020B0502040204020203" pitchFamily="34" charset="-34"/>
                </a:rPr>
                <a:t>impulsor y tendencia</a:t>
              </a:r>
              <a:endParaRPr lang="en-US" sz="3200" dirty="0">
                <a:latin typeface="LilyUPC" panose="020B0502040204020203" pitchFamily="34" charset="-34"/>
                <a:cs typeface="LilyUPC" panose="020B05020402040202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AE1733-B225-496D-B9C8-EB6FD5B3D749}"/>
                </a:ext>
              </a:extLst>
            </p:cNvPr>
            <p:cNvSpPr/>
            <p:nvPr/>
          </p:nvSpPr>
          <p:spPr>
            <a:xfrm>
              <a:off x="494133" y="2964466"/>
              <a:ext cx="28280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/>
                <a:t>impulsor y tendencia</a:t>
              </a:r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D55DDC-F5F1-4382-BC32-1164A9454F20}"/>
                </a:ext>
              </a:extLst>
            </p:cNvPr>
            <p:cNvSpPr/>
            <p:nvPr/>
          </p:nvSpPr>
          <p:spPr>
            <a:xfrm>
              <a:off x="1273796" y="5575491"/>
              <a:ext cx="37240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Showcard Gothic" panose="04020904020102020604" pitchFamily="82" charset="0"/>
                </a:rPr>
                <a:t>impulsor y tendencia</a:t>
              </a:r>
              <a:endParaRPr lang="en-US" sz="2400" dirty="0">
                <a:latin typeface="Showcard Gothic" panose="04020904020102020604" pitchFamily="8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327CDB-FDA2-43BF-B780-C8A655ECDB1E}"/>
              </a:ext>
            </a:extLst>
          </p:cNvPr>
          <p:cNvSpPr txBox="1"/>
          <p:nvPr/>
        </p:nvSpPr>
        <p:spPr>
          <a:xfrm>
            <a:off x="533400" y="534249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Creando</a:t>
            </a:r>
            <a:r>
              <a:rPr lang="en-US" sz="2800" dirty="0"/>
              <a:t> el </a:t>
            </a:r>
            <a:r>
              <a:rPr lang="en-US" sz="2800" dirty="0" err="1"/>
              <a:t>Escenario</a:t>
            </a:r>
            <a:r>
              <a:rPr lang="en-US" sz="2800" dirty="0"/>
              <a:t> Alternativo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943071-5498-4716-92DE-25C4F1A44492}"/>
              </a:ext>
            </a:extLst>
          </p:cNvPr>
          <p:cNvSpPr/>
          <p:nvPr/>
        </p:nvSpPr>
        <p:spPr>
          <a:xfrm>
            <a:off x="6169688" y="3856204"/>
            <a:ext cx="2555544" cy="10624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solidFill>
                  <a:schemeClr val="bg1"/>
                </a:solidFill>
              </a:rPr>
              <a:t>Escenario</a:t>
            </a:r>
          </a:p>
          <a:p>
            <a:pPr algn="ctr"/>
            <a:r>
              <a:rPr lang="es-ES" sz="2600" dirty="0">
                <a:solidFill>
                  <a:schemeClr val="bg1"/>
                </a:solidFill>
              </a:rPr>
              <a:t>Alternativo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6C3016-015F-4DA1-99B3-83B3894ADE50}"/>
              </a:ext>
            </a:extLst>
          </p:cNvPr>
          <p:cNvGrpSpPr/>
          <p:nvPr/>
        </p:nvGrpSpPr>
        <p:grpSpPr>
          <a:xfrm>
            <a:off x="3210039" y="1847983"/>
            <a:ext cx="2733561" cy="3873721"/>
            <a:chOff x="2936545" y="1612681"/>
            <a:chExt cx="2733561" cy="387372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EDFB7A-AB4C-48CD-B8A4-C032A1488A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3424" y="1612681"/>
              <a:ext cx="1226682" cy="1252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C278785-F031-45CA-B182-E59AA2B4AC0D}"/>
                </a:ext>
              </a:extLst>
            </p:cNvPr>
            <p:cNvCxnSpPr>
              <a:cxnSpLocks/>
            </p:cNvCxnSpPr>
            <p:nvPr/>
          </p:nvCxnSpPr>
          <p:spPr>
            <a:xfrm>
              <a:off x="4603308" y="2477643"/>
              <a:ext cx="629918" cy="5229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AAB8EA-BFEF-4035-80B9-F013E6CD593D}"/>
                </a:ext>
              </a:extLst>
            </p:cNvPr>
            <p:cNvCxnSpPr>
              <a:cxnSpLocks/>
            </p:cNvCxnSpPr>
            <p:nvPr/>
          </p:nvCxnSpPr>
          <p:spPr>
            <a:xfrm>
              <a:off x="3660731" y="3865604"/>
              <a:ext cx="1397877" cy="3127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04AE3C-E908-4DE3-8428-F6DB46821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2961" y="3620902"/>
              <a:ext cx="2327145" cy="11952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BA0263-167E-4E1D-B8AF-33B59556F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5236082"/>
              <a:ext cx="732434" cy="250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832A8F-2D68-4DE1-8CFB-4756265E7550}"/>
                </a:ext>
              </a:extLst>
            </p:cNvPr>
            <p:cNvCxnSpPr>
              <a:cxnSpLocks/>
            </p:cNvCxnSpPr>
            <p:nvPr/>
          </p:nvCxnSpPr>
          <p:spPr>
            <a:xfrm>
              <a:off x="2936545" y="3048819"/>
              <a:ext cx="2122063" cy="6054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699BCB-9CDE-E510-7923-F6B9C4E1A086}"/>
              </a:ext>
            </a:extLst>
          </p:cNvPr>
          <p:cNvSpPr txBox="1"/>
          <p:nvPr/>
        </p:nvSpPr>
        <p:spPr>
          <a:xfrm>
            <a:off x="6187273" y="1138572"/>
            <a:ext cx="221804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ES_tradnl" sz="2400" dirty="0"/>
              <a:t>O MÁS COMÚN</a:t>
            </a:r>
          </a:p>
        </p:txBody>
      </p:sp>
    </p:spTree>
    <p:extLst>
      <p:ext uri="{BB962C8B-B14F-4D97-AF65-F5344CB8AC3E}">
        <p14:creationId xmlns:p14="http://schemas.microsoft.com/office/powerpoint/2010/main" val="35287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18D32-6D6F-9EB0-507D-06E396A48CBA}"/>
              </a:ext>
            </a:extLst>
          </p:cNvPr>
          <p:cNvSpPr txBox="1"/>
          <p:nvPr/>
        </p:nvSpPr>
        <p:spPr>
          <a:xfrm>
            <a:off x="2895600" y="2905780"/>
            <a:ext cx="312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Veamos un Ejemplo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0342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CE0A8A2-06E8-4EE3-808B-4C85146E3848}"/>
              </a:ext>
            </a:extLst>
          </p:cNvPr>
          <p:cNvGrpSpPr/>
          <p:nvPr/>
        </p:nvGrpSpPr>
        <p:grpSpPr>
          <a:xfrm>
            <a:off x="1180470" y="1980885"/>
            <a:ext cx="4446095" cy="3489366"/>
            <a:chOff x="49959" y="1498179"/>
            <a:chExt cx="5928124" cy="465248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0432194-2004-46BA-B68A-53B96D8E09CE}"/>
                </a:ext>
              </a:extLst>
            </p:cNvPr>
            <p:cNvSpPr txBox="1"/>
            <p:nvPr/>
          </p:nvSpPr>
          <p:spPr>
            <a:xfrm>
              <a:off x="533400" y="1498179"/>
              <a:ext cx="309494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latin typeface="Arial Black" panose="020B0A04020102020204" pitchFamily="34" charset="0"/>
                </a:rPr>
                <a:t>corrupción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416D8C-4470-4D55-B4B0-F1871301B90E}"/>
                </a:ext>
              </a:extLst>
            </p:cNvPr>
            <p:cNvSpPr/>
            <p:nvPr/>
          </p:nvSpPr>
          <p:spPr>
            <a:xfrm>
              <a:off x="2011678" y="2270759"/>
              <a:ext cx="1759455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Footlight MT Light" panose="0204060206030A020304" pitchFamily="18" charset="0"/>
                </a:rPr>
                <a:t>violencia</a:t>
              </a:r>
              <a:endParaRPr lang="en-US" sz="2400" dirty="0">
                <a:latin typeface="Footlight MT Light" panose="0204060206030A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159EE1-A3FF-421A-BC77-E3FE9526DEF3}"/>
                </a:ext>
              </a:extLst>
            </p:cNvPr>
            <p:cNvSpPr/>
            <p:nvPr/>
          </p:nvSpPr>
          <p:spPr>
            <a:xfrm>
              <a:off x="685800" y="4596365"/>
              <a:ext cx="2190428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Brush Script MT" panose="03060802040406070304" pitchFamily="66" charset="0"/>
                </a:rPr>
                <a:t>demografía</a:t>
              </a:r>
              <a:endParaRPr lang="en-US" sz="3200" dirty="0">
                <a:latin typeface="Brush Script MT" panose="03060802040406070304" pitchFamily="66" charset="0"/>
              </a:endParaRPr>
            </a:p>
          </p:txBody>
        </p:sp>
        <p:sp useBgFill="1">
          <p:nvSpPr>
            <p:cNvPr id="5" name="Rectangle 4">
              <a:extLst>
                <a:ext uri="{FF2B5EF4-FFF2-40B4-BE49-F238E27FC236}">
                  <a16:creationId xmlns:a16="http://schemas.microsoft.com/office/drawing/2014/main" id="{137E68EF-104B-49A0-B1AE-B4432F36568C}"/>
                </a:ext>
              </a:extLst>
            </p:cNvPr>
            <p:cNvSpPr/>
            <p:nvPr/>
          </p:nvSpPr>
          <p:spPr>
            <a:xfrm>
              <a:off x="49959" y="3604260"/>
              <a:ext cx="3886199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3200" dirty="0">
                  <a:latin typeface="LilyUPC" panose="020B0502040204020203" pitchFamily="34" charset="-34"/>
                  <a:cs typeface="LilyUPC" panose="020B0502040204020203" pitchFamily="34" charset="-34"/>
                </a:rPr>
                <a:t>gobierno débil</a:t>
              </a:r>
              <a:endParaRPr lang="en-US" sz="3200" dirty="0">
                <a:latin typeface="LilyUPC" panose="020B0502040204020203" pitchFamily="34" charset="-34"/>
                <a:cs typeface="LilyUPC" panose="020B05020402040202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AE1733-B225-496D-B9C8-EB6FD5B3D749}"/>
                </a:ext>
              </a:extLst>
            </p:cNvPr>
            <p:cNvSpPr/>
            <p:nvPr/>
          </p:nvSpPr>
          <p:spPr>
            <a:xfrm>
              <a:off x="457200" y="2841560"/>
              <a:ext cx="1626941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/>
                <a:t>pobreza</a:t>
              </a:r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D55DDC-F5F1-4382-BC32-1164A9454F20}"/>
                </a:ext>
              </a:extLst>
            </p:cNvPr>
            <p:cNvSpPr/>
            <p:nvPr/>
          </p:nvSpPr>
          <p:spPr>
            <a:xfrm>
              <a:off x="1316125" y="5535114"/>
              <a:ext cx="466195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Showcard Gothic" panose="04020904020102020604" pitchFamily="82" charset="0"/>
                </a:rPr>
                <a:t>“Luz verde” en EE.UU.</a:t>
              </a:r>
              <a:endParaRPr lang="en-US" sz="2400" dirty="0">
                <a:latin typeface="Showcard Gothic" panose="04020904020102020604" pitchFamily="8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327CDB-FDA2-43BF-B780-C8A655ECDB1E}"/>
              </a:ext>
            </a:extLst>
          </p:cNvPr>
          <p:cNvSpPr txBox="1"/>
          <p:nvPr/>
        </p:nvSpPr>
        <p:spPr>
          <a:xfrm>
            <a:off x="583374" y="784594"/>
            <a:ext cx="66103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EJEMPLO</a:t>
            </a:r>
            <a:r>
              <a:rPr lang="en-US" sz="2100" dirty="0"/>
              <a:t>: La </a:t>
            </a:r>
            <a:r>
              <a:rPr lang="en-US" sz="2100" dirty="0" err="1"/>
              <a:t>migración</a:t>
            </a:r>
            <a:r>
              <a:rPr lang="en-US" sz="2100" dirty="0"/>
              <a:t> </a:t>
            </a:r>
            <a:r>
              <a:rPr lang="en-US" sz="2100" dirty="0" err="1"/>
              <a:t>centroamericana</a:t>
            </a:r>
            <a:r>
              <a:rPr lang="en-US" sz="2100" dirty="0"/>
              <a:t> al </a:t>
            </a:r>
            <a:r>
              <a:rPr lang="en-US" sz="2100" dirty="0" err="1"/>
              <a:t>norte</a:t>
            </a:r>
            <a:endParaRPr lang="en-US" sz="21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943071-5498-4716-92DE-25C4F1A44492}"/>
              </a:ext>
            </a:extLst>
          </p:cNvPr>
          <p:cNvSpPr/>
          <p:nvPr/>
        </p:nvSpPr>
        <p:spPr>
          <a:xfrm>
            <a:off x="5798592" y="2095088"/>
            <a:ext cx="1802358" cy="7968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dirty="0">
                <a:solidFill>
                  <a:schemeClr val="bg1"/>
                </a:solidFill>
              </a:rPr>
              <a:t>Escenario</a:t>
            </a:r>
          </a:p>
          <a:p>
            <a:pPr algn="ctr"/>
            <a:r>
              <a:rPr lang="es-ES" sz="2100" dirty="0">
                <a:solidFill>
                  <a:schemeClr val="bg1"/>
                </a:solidFill>
              </a:rPr>
              <a:t>Principal</a:t>
            </a:r>
            <a:endParaRPr lang="en-US" sz="21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6C3016-015F-4DA1-99B3-83B3894ADE50}"/>
              </a:ext>
            </a:extLst>
          </p:cNvPr>
          <p:cNvGrpSpPr/>
          <p:nvPr/>
        </p:nvGrpSpPr>
        <p:grpSpPr>
          <a:xfrm>
            <a:off x="3345410" y="2196825"/>
            <a:ext cx="2541041" cy="2775227"/>
            <a:chOff x="2936545" y="1786098"/>
            <a:chExt cx="3388055" cy="370030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EDFB7A-AB4C-48CD-B8A4-C032A1488AF3}"/>
                </a:ext>
              </a:extLst>
            </p:cNvPr>
            <p:cNvCxnSpPr>
              <a:cxnSpLocks/>
            </p:cNvCxnSpPr>
            <p:nvPr/>
          </p:nvCxnSpPr>
          <p:spPr>
            <a:xfrm>
              <a:off x="4166882" y="1786098"/>
              <a:ext cx="1137740" cy="1098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C278785-F031-45CA-B182-E59AA2B4AC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6882" y="2299835"/>
              <a:ext cx="1137739" cy="1139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AAB8EA-BFEF-4035-80B9-F013E6CD59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0731" y="2712944"/>
              <a:ext cx="2054698" cy="11526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04AE3C-E908-4DE3-8428-F6DB46821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2961" y="2942824"/>
              <a:ext cx="2524439" cy="1873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BA0263-167E-4E1D-B8AF-33B59556F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24400" y="3210060"/>
              <a:ext cx="1600200" cy="22763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832A8F-2D68-4DE1-8CFB-4756265E7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6545" y="2522887"/>
              <a:ext cx="2407691" cy="5259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FFF3F90-9499-4CAC-88DC-B1D8F2BFFABA}"/>
              </a:ext>
            </a:extLst>
          </p:cNvPr>
          <p:cNvSpPr txBox="1"/>
          <p:nvPr/>
        </p:nvSpPr>
        <p:spPr>
          <a:xfrm>
            <a:off x="6156945" y="3560446"/>
            <a:ext cx="153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s-ES" dirty="0"/>
              <a:t>Seguirá empeorando</a:t>
            </a:r>
            <a:r>
              <a:rPr lang="en-US" dirty="0"/>
              <a:t>”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8C362A4-2980-4753-8E8B-CE38EC39D00F}"/>
              </a:ext>
            </a:extLst>
          </p:cNvPr>
          <p:cNvSpPr/>
          <p:nvPr/>
        </p:nvSpPr>
        <p:spPr>
          <a:xfrm>
            <a:off x="6477633" y="2940189"/>
            <a:ext cx="449821" cy="440580"/>
          </a:xfrm>
          <a:prstGeom prst="downArrow">
            <a:avLst/>
          </a:prstGeom>
          <a:solidFill>
            <a:srgbClr val="E6B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403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023A-7ED7-4443-885E-1708AAB73DB5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85900" y="1085850"/>
            <a:ext cx="62293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100" i="1" dirty="0"/>
              <a:t>Versión italiana: Dos hombres y una pared</a:t>
            </a:r>
            <a:endParaRPr lang="en-US" sz="21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7E9AB4-85F2-4465-FFCE-3A7B67A95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7" y="1530082"/>
            <a:ext cx="6088513" cy="4946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2FCC8D-8D47-4467-B55D-15C197FDA2F2}"/>
              </a:ext>
            </a:extLst>
          </p:cNvPr>
          <p:cNvSpPr txBox="1"/>
          <p:nvPr/>
        </p:nvSpPr>
        <p:spPr>
          <a:xfrm>
            <a:off x="5476242" y="5151816"/>
            <a:ext cx="3761927" cy="1569660"/>
          </a:xfrm>
          <a:prstGeom prst="rect">
            <a:avLst/>
          </a:prstGeom>
          <a:solidFill>
            <a:srgbClr val="9FC6B3">
              <a:alpha val="89000"/>
            </a:srgbClr>
          </a:solidFill>
          <a:ln>
            <a:solidFill>
              <a:schemeClr val="bg1"/>
            </a:solidFill>
          </a:ln>
        </p:spPr>
        <p:txBody>
          <a:bodyPr wrap="none" lIns="205740" tIns="137160" rIns="205740" bIns="137160" rtlCol="0">
            <a:spAutoFit/>
          </a:bodyPr>
          <a:lstStyle/>
          <a:p>
            <a:r>
              <a:rPr lang="es-ES" sz="2100" dirty="0">
                <a:solidFill>
                  <a:schemeClr val="bg1"/>
                </a:solidFill>
              </a:rPr>
              <a:t>Ambos tienen razón … y</a:t>
            </a:r>
          </a:p>
          <a:p>
            <a:r>
              <a:rPr lang="es-ES" sz="2100" dirty="0">
                <a:solidFill>
                  <a:schemeClr val="bg1"/>
                </a:solidFill>
              </a:rPr>
              <a:t>       Ambos están equivocados.</a:t>
            </a:r>
            <a:br>
              <a:rPr lang="es-ES" sz="2100" dirty="0">
                <a:solidFill>
                  <a:schemeClr val="bg1"/>
                </a:solidFill>
              </a:rPr>
            </a:br>
            <a:endParaRPr lang="es-ES" sz="2100" dirty="0">
              <a:solidFill>
                <a:schemeClr val="bg1"/>
              </a:solidFill>
            </a:endParaRPr>
          </a:p>
          <a:p>
            <a:r>
              <a:rPr lang="es-ES" sz="2100" dirty="0">
                <a:solidFill>
                  <a:schemeClr val="bg1"/>
                </a:solidFill>
              </a:rPr>
              <a:t>Que no ayuda a los decisores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F6EBCC-61E9-6BD1-CAD9-1CB2FF32E9A3}"/>
              </a:ext>
            </a:extLst>
          </p:cNvPr>
          <p:cNvSpPr/>
          <p:nvPr/>
        </p:nvSpPr>
        <p:spPr>
          <a:xfrm>
            <a:off x="3542503" y="2895600"/>
            <a:ext cx="2058993" cy="1468126"/>
          </a:xfrm>
          <a:custGeom>
            <a:avLst/>
            <a:gdLst>
              <a:gd name="connsiteX0" fmla="*/ 87953 w 1906593"/>
              <a:gd name="connsiteY0" fmla="*/ 204050 h 1468126"/>
              <a:gd name="connsiteX1" fmla="*/ 77793 w 1906593"/>
              <a:gd name="connsiteY1" fmla="*/ 305650 h 1468126"/>
              <a:gd name="connsiteX2" fmla="*/ 37153 w 1906593"/>
              <a:gd name="connsiteY2" fmla="*/ 356450 h 1468126"/>
              <a:gd name="connsiteX3" fmla="*/ 47313 w 1906593"/>
              <a:gd name="connsiteY3" fmla="*/ 458050 h 1468126"/>
              <a:gd name="connsiteX4" fmla="*/ 67633 w 1906593"/>
              <a:gd name="connsiteY4" fmla="*/ 559650 h 1468126"/>
              <a:gd name="connsiteX5" fmla="*/ 47313 w 1906593"/>
              <a:gd name="connsiteY5" fmla="*/ 722210 h 1468126"/>
              <a:gd name="connsiteX6" fmla="*/ 47313 w 1906593"/>
              <a:gd name="connsiteY6" fmla="*/ 1057490 h 1468126"/>
              <a:gd name="connsiteX7" fmla="*/ 189553 w 1906593"/>
              <a:gd name="connsiteY7" fmla="*/ 1189570 h 1468126"/>
              <a:gd name="connsiteX8" fmla="*/ 220033 w 1906593"/>
              <a:gd name="connsiteY8" fmla="*/ 1230210 h 1468126"/>
              <a:gd name="connsiteX9" fmla="*/ 250513 w 1906593"/>
              <a:gd name="connsiteY9" fmla="*/ 1250530 h 1468126"/>
              <a:gd name="connsiteX10" fmla="*/ 301313 w 1906593"/>
              <a:gd name="connsiteY10" fmla="*/ 1301330 h 1468126"/>
              <a:gd name="connsiteX11" fmla="*/ 352113 w 1906593"/>
              <a:gd name="connsiteY11" fmla="*/ 1321650 h 1468126"/>
              <a:gd name="connsiteX12" fmla="*/ 402913 w 1906593"/>
              <a:gd name="connsiteY12" fmla="*/ 1362290 h 1468126"/>
              <a:gd name="connsiteX13" fmla="*/ 453713 w 1906593"/>
              <a:gd name="connsiteY13" fmla="*/ 1372450 h 1468126"/>
              <a:gd name="connsiteX14" fmla="*/ 565473 w 1906593"/>
              <a:gd name="connsiteY14" fmla="*/ 1402930 h 1468126"/>
              <a:gd name="connsiteX15" fmla="*/ 677233 w 1906593"/>
              <a:gd name="connsiteY15" fmla="*/ 1433410 h 1468126"/>
              <a:gd name="connsiteX16" fmla="*/ 1032833 w 1906593"/>
              <a:gd name="connsiteY16" fmla="*/ 1453730 h 1468126"/>
              <a:gd name="connsiteX17" fmla="*/ 1286833 w 1906593"/>
              <a:gd name="connsiteY17" fmla="*/ 1453730 h 1468126"/>
              <a:gd name="connsiteX18" fmla="*/ 1327473 w 1906593"/>
              <a:gd name="connsiteY18" fmla="*/ 1433410 h 1468126"/>
              <a:gd name="connsiteX19" fmla="*/ 1601793 w 1906593"/>
              <a:gd name="connsiteY19" fmla="*/ 1423250 h 1468126"/>
              <a:gd name="connsiteX20" fmla="*/ 1632273 w 1906593"/>
              <a:gd name="connsiteY20" fmla="*/ 1402930 h 1468126"/>
              <a:gd name="connsiteX21" fmla="*/ 1693233 w 1906593"/>
              <a:gd name="connsiteY21" fmla="*/ 1331810 h 1468126"/>
              <a:gd name="connsiteX22" fmla="*/ 1723713 w 1906593"/>
              <a:gd name="connsiteY22" fmla="*/ 1321650 h 1468126"/>
              <a:gd name="connsiteX23" fmla="*/ 1744033 w 1906593"/>
              <a:gd name="connsiteY23" fmla="*/ 1291170 h 1468126"/>
              <a:gd name="connsiteX24" fmla="*/ 1764353 w 1906593"/>
              <a:gd name="connsiteY24" fmla="*/ 1230210 h 1468126"/>
              <a:gd name="connsiteX25" fmla="*/ 1804993 w 1906593"/>
              <a:gd name="connsiteY25" fmla="*/ 1159090 h 1468126"/>
              <a:gd name="connsiteX26" fmla="*/ 1815153 w 1906593"/>
              <a:gd name="connsiteY26" fmla="*/ 1047330 h 1468126"/>
              <a:gd name="connsiteX27" fmla="*/ 1865953 w 1906593"/>
              <a:gd name="connsiteY27" fmla="*/ 945730 h 1468126"/>
              <a:gd name="connsiteX28" fmla="*/ 1876113 w 1906593"/>
              <a:gd name="connsiteY28" fmla="*/ 915250 h 1468126"/>
              <a:gd name="connsiteX29" fmla="*/ 1886273 w 1906593"/>
              <a:gd name="connsiteY29" fmla="*/ 844130 h 1468126"/>
              <a:gd name="connsiteX30" fmla="*/ 1896433 w 1906593"/>
              <a:gd name="connsiteY30" fmla="*/ 783170 h 1468126"/>
              <a:gd name="connsiteX31" fmla="*/ 1906593 w 1906593"/>
              <a:gd name="connsiteY31" fmla="*/ 630770 h 1468126"/>
              <a:gd name="connsiteX32" fmla="*/ 1896433 w 1906593"/>
              <a:gd name="connsiteY32" fmla="*/ 325970 h 1468126"/>
              <a:gd name="connsiteX33" fmla="*/ 1865953 w 1906593"/>
              <a:gd name="connsiteY33" fmla="*/ 254850 h 1468126"/>
              <a:gd name="connsiteX34" fmla="*/ 1855793 w 1906593"/>
              <a:gd name="connsiteY34" fmla="*/ 193890 h 1468126"/>
              <a:gd name="connsiteX35" fmla="*/ 1815153 w 1906593"/>
              <a:gd name="connsiteY35" fmla="*/ 183730 h 1468126"/>
              <a:gd name="connsiteX36" fmla="*/ 1703393 w 1906593"/>
              <a:gd name="connsiteY36" fmla="*/ 102450 h 1468126"/>
              <a:gd name="connsiteX37" fmla="*/ 1581473 w 1906593"/>
              <a:gd name="connsiteY37" fmla="*/ 82130 h 1468126"/>
              <a:gd name="connsiteX38" fmla="*/ 1490033 w 1906593"/>
              <a:gd name="connsiteY38" fmla="*/ 61810 h 1468126"/>
              <a:gd name="connsiteX39" fmla="*/ 1317313 w 1906593"/>
              <a:gd name="connsiteY39" fmla="*/ 41490 h 1468126"/>
              <a:gd name="connsiteX40" fmla="*/ 1114113 w 1906593"/>
              <a:gd name="connsiteY40" fmla="*/ 11010 h 1468126"/>
              <a:gd name="connsiteX41" fmla="*/ 1063313 w 1906593"/>
              <a:gd name="connsiteY41" fmla="*/ 21170 h 1468126"/>
              <a:gd name="connsiteX42" fmla="*/ 1012513 w 1906593"/>
              <a:gd name="connsiteY42" fmla="*/ 51650 h 1468126"/>
              <a:gd name="connsiteX43" fmla="*/ 717873 w 1906593"/>
              <a:gd name="connsiteY43" fmla="*/ 51650 h 1468126"/>
              <a:gd name="connsiteX44" fmla="*/ 585793 w 1906593"/>
              <a:gd name="connsiteY44" fmla="*/ 31330 h 1468126"/>
              <a:gd name="connsiteX45" fmla="*/ 504513 w 1906593"/>
              <a:gd name="connsiteY45" fmla="*/ 850 h 1468126"/>
              <a:gd name="connsiteX46" fmla="*/ 392753 w 1906593"/>
              <a:gd name="connsiteY46" fmla="*/ 11010 h 1468126"/>
              <a:gd name="connsiteX47" fmla="*/ 331793 w 1906593"/>
              <a:gd name="connsiteY47" fmla="*/ 41490 h 1468126"/>
              <a:gd name="connsiteX48" fmla="*/ 301313 w 1906593"/>
              <a:gd name="connsiteY48" fmla="*/ 61810 h 1468126"/>
              <a:gd name="connsiteX49" fmla="*/ 138753 w 1906593"/>
              <a:gd name="connsiteY49" fmla="*/ 143090 h 1468126"/>
              <a:gd name="connsiteX50" fmla="*/ 128593 w 1906593"/>
              <a:gd name="connsiteY50" fmla="*/ 183730 h 1468126"/>
              <a:gd name="connsiteX51" fmla="*/ 87953 w 1906593"/>
              <a:gd name="connsiteY51" fmla="*/ 204050 h 146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906593" h="1468126">
                <a:moveTo>
                  <a:pt x="87953" y="204050"/>
                </a:moveTo>
                <a:cubicBezTo>
                  <a:pt x="79486" y="224370"/>
                  <a:pt x="88556" y="273361"/>
                  <a:pt x="77793" y="305650"/>
                </a:cubicBezTo>
                <a:cubicBezTo>
                  <a:pt x="70936" y="326222"/>
                  <a:pt x="41406" y="335186"/>
                  <a:pt x="37153" y="356450"/>
                </a:cubicBezTo>
                <a:cubicBezTo>
                  <a:pt x="30478" y="389825"/>
                  <a:pt x="43091" y="424277"/>
                  <a:pt x="47313" y="458050"/>
                </a:cubicBezTo>
                <a:cubicBezTo>
                  <a:pt x="53541" y="507872"/>
                  <a:pt x="56698" y="515910"/>
                  <a:pt x="67633" y="559650"/>
                </a:cubicBezTo>
                <a:cubicBezTo>
                  <a:pt x="60860" y="613837"/>
                  <a:pt x="55414" y="668206"/>
                  <a:pt x="47313" y="722210"/>
                </a:cubicBezTo>
                <a:cubicBezTo>
                  <a:pt x="25221" y="869488"/>
                  <a:pt x="-47096" y="669365"/>
                  <a:pt x="47313" y="1057490"/>
                </a:cubicBezTo>
                <a:cubicBezTo>
                  <a:pt x="54328" y="1086329"/>
                  <a:pt x="163338" y="1163355"/>
                  <a:pt x="189553" y="1189570"/>
                </a:cubicBezTo>
                <a:cubicBezTo>
                  <a:pt x="201527" y="1201544"/>
                  <a:pt x="208059" y="1218236"/>
                  <a:pt x="220033" y="1230210"/>
                </a:cubicBezTo>
                <a:cubicBezTo>
                  <a:pt x="228667" y="1238844"/>
                  <a:pt x="241323" y="1242489"/>
                  <a:pt x="250513" y="1250530"/>
                </a:cubicBezTo>
                <a:cubicBezTo>
                  <a:pt x="268535" y="1266299"/>
                  <a:pt x="281695" y="1287597"/>
                  <a:pt x="301313" y="1301330"/>
                </a:cubicBezTo>
                <a:cubicBezTo>
                  <a:pt x="316254" y="1311789"/>
                  <a:pt x="336474" y="1312267"/>
                  <a:pt x="352113" y="1321650"/>
                </a:cubicBezTo>
                <a:cubicBezTo>
                  <a:pt x="370708" y="1332807"/>
                  <a:pt x="383517" y="1352592"/>
                  <a:pt x="402913" y="1362290"/>
                </a:cubicBezTo>
                <a:cubicBezTo>
                  <a:pt x="418359" y="1370013"/>
                  <a:pt x="436960" y="1368262"/>
                  <a:pt x="453713" y="1372450"/>
                </a:cubicBezTo>
                <a:cubicBezTo>
                  <a:pt x="491174" y="1381815"/>
                  <a:pt x="528345" y="1392322"/>
                  <a:pt x="565473" y="1402930"/>
                </a:cubicBezTo>
                <a:cubicBezTo>
                  <a:pt x="607889" y="1415049"/>
                  <a:pt x="623527" y="1428414"/>
                  <a:pt x="677233" y="1433410"/>
                </a:cubicBezTo>
                <a:cubicBezTo>
                  <a:pt x="795449" y="1444407"/>
                  <a:pt x="914300" y="1446957"/>
                  <a:pt x="1032833" y="1453730"/>
                </a:cubicBezTo>
                <a:cubicBezTo>
                  <a:pt x="1139468" y="1471503"/>
                  <a:pt x="1129161" y="1474296"/>
                  <a:pt x="1286833" y="1453730"/>
                </a:cubicBezTo>
                <a:cubicBezTo>
                  <a:pt x="1301851" y="1451771"/>
                  <a:pt x="1312398" y="1434869"/>
                  <a:pt x="1327473" y="1433410"/>
                </a:cubicBezTo>
                <a:cubicBezTo>
                  <a:pt x="1418550" y="1424596"/>
                  <a:pt x="1510353" y="1426637"/>
                  <a:pt x="1601793" y="1423250"/>
                </a:cubicBezTo>
                <a:cubicBezTo>
                  <a:pt x="1611953" y="1416477"/>
                  <a:pt x="1623639" y="1411564"/>
                  <a:pt x="1632273" y="1402930"/>
                </a:cubicBezTo>
                <a:cubicBezTo>
                  <a:pt x="1685971" y="1349232"/>
                  <a:pt x="1608264" y="1392502"/>
                  <a:pt x="1693233" y="1331810"/>
                </a:cubicBezTo>
                <a:cubicBezTo>
                  <a:pt x="1701948" y="1325585"/>
                  <a:pt x="1713553" y="1325037"/>
                  <a:pt x="1723713" y="1321650"/>
                </a:cubicBezTo>
                <a:cubicBezTo>
                  <a:pt x="1730486" y="1311490"/>
                  <a:pt x="1739074" y="1302328"/>
                  <a:pt x="1744033" y="1291170"/>
                </a:cubicBezTo>
                <a:cubicBezTo>
                  <a:pt x="1752732" y="1271597"/>
                  <a:pt x="1752472" y="1248032"/>
                  <a:pt x="1764353" y="1230210"/>
                </a:cubicBezTo>
                <a:cubicBezTo>
                  <a:pt x="1793074" y="1187128"/>
                  <a:pt x="1779212" y="1210652"/>
                  <a:pt x="1804993" y="1159090"/>
                </a:cubicBezTo>
                <a:cubicBezTo>
                  <a:pt x="1808380" y="1121837"/>
                  <a:pt x="1804877" y="1083298"/>
                  <a:pt x="1815153" y="1047330"/>
                </a:cubicBezTo>
                <a:cubicBezTo>
                  <a:pt x="1825555" y="1010923"/>
                  <a:pt x="1853979" y="981651"/>
                  <a:pt x="1865953" y="945730"/>
                </a:cubicBezTo>
                <a:lnTo>
                  <a:pt x="1876113" y="915250"/>
                </a:lnTo>
                <a:cubicBezTo>
                  <a:pt x="1879500" y="891543"/>
                  <a:pt x="1882632" y="867799"/>
                  <a:pt x="1886273" y="844130"/>
                </a:cubicBezTo>
                <a:cubicBezTo>
                  <a:pt x="1889405" y="823769"/>
                  <a:pt x="1894480" y="803677"/>
                  <a:pt x="1896433" y="783170"/>
                </a:cubicBezTo>
                <a:cubicBezTo>
                  <a:pt x="1901260" y="732487"/>
                  <a:pt x="1903206" y="681570"/>
                  <a:pt x="1906593" y="630770"/>
                </a:cubicBezTo>
                <a:cubicBezTo>
                  <a:pt x="1903206" y="529170"/>
                  <a:pt x="1907359" y="427038"/>
                  <a:pt x="1896433" y="325970"/>
                </a:cubicBezTo>
                <a:cubicBezTo>
                  <a:pt x="1893661" y="300327"/>
                  <a:pt x="1873538" y="279502"/>
                  <a:pt x="1865953" y="254850"/>
                </a:cubicBezTo>
                <a:cubicBezTo>
                  <a:pt x="1859895" y="235161"/>
                  <a:pt x="1867767" y="210653"/>
                  <a:pt x="1855793" y="193890"/>
                </a:cubicBezTo>
                <a:cubicBezTo>
                  <a:pt x="1847677" y="182527"/>
                  <a:pt x="1828700" y="187117"/>
                  <a:pt x="1815153" y="183730"/>
                </a:cubicBezTo>
                <a:cubicBezTo>
                  <a:pt x="1756093" y="133107"/>
                  <a:pt x="1760532" y="126938"/>
                  <a:pt x="1703393" y="102450"/>
                </a:cubicBezTo>
                <a:cubicBezTo>
                  <a:pt x="1657920" y="82962"/>
                  <a:pt x="1643177" y="92414"/>
                  <a:pt x="1581473" y="82130"/>
                </a:cubicBezTo>
                <a:cubicBezTo>
                  <a:pt x="1550674" y="76997"/>
                  <a:pt x="1520893" y="66558"/>
                  <a:pt x="1490033" y="61810"/>
                </a:cubicBezTo>
                <a:cubicBezTo>
                  <a:pt x="1432737" y="52995"/>
                  <a:pt x="1374886" y="48263"/>
                  <a:pt x="1317313" y="41490"/>
                </a:cubicBezTo>
                <a:cubicBezTo>
                  <a:pt x="1230653" y="19825"/>
                  <a:pt x="1213947" y="11010"/>
                  <a:pt x="1114113" y="11010"/>
                </a:cubicBezTo>
                <a:cubicBezTo>
                  <a:pt x="1096844" y="11010"/>
                  <a:pt x="1080246" y="17783"/>
                  <a:pt x="1063313" y="21170"/>
                </a:cubicBezTo>
                <a:cubicBezTo>
                  <a:pt x="1046380" y="31330"/>
                  <a:pt x="1031501" y="46225"/>
                  <a:pt x="1012513" y="51650"/>
                </a:cubicBezTo>
                <a:cubicBezTo>
                  <a:pt x="936283" y="73430"/>
                  <a:pt x="769012" y="54207"/>
                  <a:pt x="717873" y="51650"/>
                </a:cubicBezTo>
                <a:cubicBezTo>
                  <a:pt x="673846" y="44877"/>
                  <a:pt x="629126" y="41647"/>
                  <a:pt x="585793" y="31330"/>
                </a:cubicBezTo>
                <a:cubicBezTo>
                  <a:pt x="557644" y="24628"/>
                  <a:pt x="533290" y="3879"/>
                  <a:pt x="504513" y="850"/>
                </a:cubicBezTo>
                <a:cubicBezTo>
                  <a:pt x="467312" y="-3066"/>
                  <a:pt x="430006" y="7623"/>
                  <a:pt x="392753" y="11010"/>
                </a:cubicBezTo>
                <a:cubicBezTo>
                  <a:pt x="305402" y="69244"/>
                  <a:pt x="415921" y="-574"/>
                  <a:pt x="331793" y="41490"/>
                </a:cubicBezTo>
                <a:cubicBezTo>
                  <a:pt x="320871" y="46951"/>
                  <a:pt x="312119" y="56123"/>
                  <a:pt x="301313" y="61810"/>
                </a:cubicBezTo>
                <a:cubicBezTo>
                  <a:pt x="247702" y="90026"/>
                  <a:pt x="138753" y="143090"/>
                  <a:pt x="138753" y="143090"/>
                </a:cubicBezTo>
                <a:cubicBezTo>
                  <a:pt x="135366" y="156637"/>
                  <a:pt x="134094" y="170895"/>
                  <a:pt x="128593" y="183730"/>
                </a:cubicBezTo>
                <a:cubicBezTo>
                  <a:pt x="119977" y="203835"/>
                  <a:pt x="96420" y="183730"/>
                  <a:pt x="87953" y="204050"/>
                </a:cubicBezTo>
                <a:close/>
              </a:path>
            </a:pathLst>
          </a:custGeom>
          <a:solidFill>
            <a:srgbClr val="FBFC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ysClr val="windowText" lastClr="000000"/>
                </a:solidFill>
              </a:rPr>
              <a:t>¡Está lloviendo! ¡Me has mentido! ¡¡Puedo ver todo de aquí!!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F943071-5498-4716-92DE-25C4F1A44492}"/>
              </a:ext>
            </a:extLst>
          </p:cNvPr>
          <p:cNvSpPr/>
          <p:nvPr/>
        </p:nvSpPr>
        <p:spPr>
          <a:xfrm>
            <a:off x="5915137" y="3467473"/>
            <a:ext cx="1996952" cy="7968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Escenario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Alternativo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A4971D-38F0-4A0F-AEC7-D801EB109E71}"/>
              </a:ext>
            </a:extLst>
          </p:cNvPr>
          <p:cNvGrpSpPr/>
          <p:nvPr/>
        </p:nvGrpSpPr>
        <p:grpSpPr>
          <a:xfrm>
            <a:off x="3068694" y="2203014"/>
            <a:ext cx="2824238" cy="2805572"/>
            <a:chOff x="2567592" y="1794350"/>
            <a:chExt cx="3765650" cy="374076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EDFB7A-AB4C-48CD-B8A4-C032A1488AF3}"/>
                </a:ext>
              </a:extLst>
            </p:cNvPr>
            <p:cNvCxnSpPr>
              <a:cxnSpLocks/>
            </p:cNvCxnSpPr>
            <p:nvPr/>
          </p:nvCxnSpPr>
          <p:spPr>
            <a:xfrm>
              <a:off x="4313074" y="1794350"/>
              <a:ext cx="1912118" cy="9398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C278785-F031-45CA-B182-E59AA2B4AC0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595577"/>
              <a:ext cx="1200789" cy="3659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AAB8EA-BFEF-4035-80B9-F013E6CD59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400" y="4011543"/>
              <a:ext cx="242416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04AE3C-E908-4DE3-8428-F6DB46821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2961" y="4430376"/>
              <a:ext cx="2662604" cy="3857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ABA0263-167E-4E1D-B8AF-33B59556F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3200" y="4841543"/>
              <a:ext cx="1050042" cy="6935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832A8F-2D68-4DE1-8CFB-4756265E7550}"/>
                </a:ext>
              </a:extLst>
            </p:cNvPr>
            <p:cNvCxnSpPr>
              <a:cxnSpLocks/>
            </p:cNvCxnSpPr>
            <p:nvPr/>
          </p:nvCxnSpPr>
          <p:spPr>
            <a:xfrm>
              <a:off x="2567592" y="3299218"/>
              <a:ext cx="3490965" cy="374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0609B01-34BF-4AAA-9173-28E46CEEDB67}"/>
              </a:ext>
            </a:extLst>
          </p:cNvPr>
          <p:cNvSpPr txBox="1"/>
          <p:nvPr/>
        </p:nvSpPr>
        <p:spPr>
          <a:xfrm>
            <a:off x="6355530" y="5012438"/>
            <a:ext cx="153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Disminuirá</a:t>
            </a:r>
            <a:r>
              <a:rPr lang="en-US" dirty="0"/>
              <a:t>”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954D2121-A49A-4F96-93CE-152E42366161}"/>
              </a:ext>
            </a:extLst>
          </p:cNvPr>
          <p:cNvSpPr/>
          <p:nvPr/>
        </p:nvSpPr>
        <p:spPr>
          <a:xfrm>
            <a:off x="6763383" y="4503647"/>
            <a:ext cx="449821" cy="440580"/>
          </a:xfrm>
          <a:prstGeom prst="downArrow">
            <a:avLst/>
          </a:prstGeom>
          <a:solidFill>
            <a:srgbClr val="E6B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500B53-413F-4E16-8E01-A5ECBDEBE686}"/>
              </a:ext>
            </a:extLst>
          </p:cNvPr>
          <p:cNvGrpSpPr/>
          <p:nvPr/>
        </p:nvGrpSpPr>
        <p:grpSpPr>
          <a:xfrm>
            <a:off x="1180470" y="1980885"/>
            <a:ext cx="4446095" cy="3489366"/>
            <a:chOff x="49959" y="1498179"/>
            <a:chExt cx="5928124" cy="465248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8E593F-CE88-4BBB-AEB8-5B08853AA8ED}"/>
                </a:ext>
              </a:extLst>
            </p:cNvPr>
            <p:cNvSpPr txBox="1"/>
            <p:nvPr/>
          </p:nvSpPr>
          <p:spPr>
            <a:xfrm>
              <a:off x="533400" y="1498179"/>
              <a:ext cx="309494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latin typeface="Arial Black" panose="020B0A04020102020204" pitchFamily="34" charset="0"/>
                </a:rPr>
                <a:t>corrupción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36F4BE-2572-40A4-9FED-0C225ADFBA63}"/>
                </a:ext>
              </a:extLst>
            </p:cNvPr>
            <p:cNvSpPr/>
            <p:nvPr/>
          </p:nvSpPr>
          <p:spPr>
            <a:xfrm>
              <a:off x="2011678" y="2270759"/>
              <a:ext cx="1759455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Footlight MT Light" panose="0204060206030A020304" pitchFamily="18" charset="0"/>
                </a:rPr>
                <a:t>violencia</a:t>
              </a:r>
              <a:endParaRPr lang="en-US" sz="2400" dirty="0">
                <a:latin typeface="Footlight MT Light" panose="0204060206030A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2750286-7A23-418D-B864-8BE76337672A}"/>
                </a:ext>
              </a:extLst>
            </p:cNvPr>
            <p:cNvSpPr/>
            <p:nvPr/>
          </p:nvSpPr>
          <p:spPr>
            <a:xfrm>
              <a:off x="685800" y="4596365"/>
              <a:ext cx="2190428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3200" dirty="0">
                  <a:latin typeface="Brush Script MT" panose="03060802040406070304" pitchFamily="66" charset="0"/>
                </a:rPr>
                <a:t>demografía</a:t>
              </a:r>
              <a:endParaRPr lang="en-US" sz="3200" dirty="0">
                <a:latin typeface="Brush Script MT" panose="03060802040406070304" pitchFamily="66" charset="0"/>
              </a:endParaRPr>
            </a:p>
          </p:txBody>
        </p:sp>
        <p:sp useBgFill="1">
          <p:nvSpPr>
            <p:cNvPr id="34" name="Rectangle 33">
              <a:extLst>
                <a:ext uri="{FF2B5EF4-FFF2-40B4-BE49-F238E27FC236}">
                  <a16:creationId xmlns:a16="http://schemas.microsoft.com/office/drawing/2014/main" id="{ED3D2DD7-5B79-4831-981A-4E85DCFA0A31}"/>
                </a:ext>
              </a:extLst>
            </p:cNvPr>
            <p:cNvSpPr/>
            <p:nvPr/>
          </p:nvSpPr>
          <p:spPr>
            <a:xfrm>
              <a:off x="49959" y="3604260"/>
              <a:ext cx="3886199" cy="77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3200" dirty="0">
                  <a:latin typeface="LilyUPC" panose="020B0502040204020203" pitchFamily="34" charset="-34"/>
                  <a:cs typeface="LilyUPC" panose="020B0502040204020203" pitchFamily="34" charset="-34"/>
                </a:rPr>
                <a:t>gobierno débil</a:t>
              </a:r>
              <a:endParaRPr lang="en-US" sz="3200" dirty="0">
                <a:latin typeface="LilyUPC" panose="020B0502040204020203" pitchFamily="34" charset="-34"/>
                <a:cs typeface="LilyUPC" panose="020B0502040204020203" pitchFamily="34" charset="-3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91C609-D254-4FD4-BDB9-FE114CAEAB9B}"/>
                </a:ext>
              </a:extLst>
            </p:cNvPr>
            <p:cNvSpPr/>
            <p:nvPr/>
          </p:nvSpPr>
          <p:spPr>
            <a:xfrm>
              <a:off x="457200" y="2841560"/>
              <a:ext cx="1626941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/>
                <a:t>pobreza</a:t>
              </a:r>
              <a:endParaRPr lang="en-US" sz="2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A0DB9F4-4128-4473-B4FC-D2D82B2B0749}"/>
                </a:ext>
              </a:extLst>
            </p:cNvPr>
            <p:cNvSpPr/>
            <p:nvPr/>
          </p:nvSpPr>
          <p:spPr>
            <a:xfrm>
              <a:off x="1316125" y="5535114"/>
              <a:ext cx="466195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latin typeface="Showcard Gothic" panose="04020904020102020604" pitchFamily="82" charset="0"/>
                </a:rPr>
                <a:t>“Luz verde” en EE.UU.</a:t>
              </a:r>
              <a:endParaRPr lang="en-US" sz="2400" dirty="0">
                <a:latin typeface="Showcard Gothic" panose="04020904020102020604" pitchFamily="82" charset="0"/>
              </a:endParaRPr>
            </a:p>
          </p:txBody>
        </p:sp>
      </p:grp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CCAE7723-FA30-441D-B3F1-A1BFC76FC2F0}"/>
              </a:ext>
            </a:extLst>
          </p:cNvPr>
          <p:cNvSpPr txBox="1"/>
          <p:nvPr/>
        </p:nvSpPr>
        <p:spPr>
          <a:xfrm>
            <a:off x="5915137" y="1808148"/>
            <a:ext cx="3020956" cy="106182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 lIns="274320" tIns="205740" rIns="274320" bIns="205740" rtlCol="0">
            <a:spAutoFit/>
          </a:bodyPr>
          <a:lstStyle/>
          <a:p>
            <a:pPr algn="ctr"/>
            <a:r>
              <a:rPr lang="es-ES" sz="2100" dirty="0"/>
              <a:t>¿Qué le comunicas a tu decisor con esto?</a:t>
            </a:r>
            <a:endParaRPr lang="en-US" sz="2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BE787F-C3A0-9167-7BFA-9E22526F5B5C}"/>
              </a:ext>
            </a:extLst>
          </p:cNvPr>
          <p:cNvSpPr txBox="1"/>
          <p:nvPr/>
        </p:nvSpPr>
        <p:spPr>
          <a:xfrm>
            <a:off x="583374" y="784594"/>
            <a:ext cx="66103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EJEMPLO</a:t>
            </a:r>
            <a:r>
              <a:rPr lang="en-US" sz="2100" dirty="0"/>
              <a:t>: La </a:t>
            </a:r>
            <a:r>
              <a:rPr lang="en-US" sz="2100" dirty="0" err="1"/>
              <a:t>migración</a:t>
            </a:r>
            <a:r>
              <a:rPr lang="en-US" sz="2100" dirty="0"/>
              <a:t> </a:t>
            </a:r>
            <a:r>
              <a:rPr lang="en-US" sz="2100" dirty="0" err="1"/>
              <a:t>centroamericana</a:t>
            </a:r>
            <a:r>
              <a:rPr lang="en-US" sz="2100" dirty="0"/>
              <a:t> al </a:t>
            </a:r>
            <a:r>
              <a:rPr lang="en-US" sz="2100" dirty="0" err="1"/>
              <a:t>norte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457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18D32-6D6F-9EB0-507D-06E396A48CBA}"/>
              </a:ext>
            </a:extLst>
          </p:cNvPr>
          <p:cNvSpPr txBox="1"/>
          <p:nvPr/>
        </p:nvSpPr>
        <p:spPr>
          <a:xfrm>
            <a:off x="1524000" y="1219200"/>
            <a:ext cx="6345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¿Ves el valor … para ti … y para el decisor?</a:t>
            </a:r>
            <a:endParaRPr lang="en-US" sz="2800" dirty="0"/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0B51D33F-A9F6-0D35-1ACA-7929F9103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8" y="2209800"/>
            <a:ext cx="4226095" cy="2834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7A596DC-4D7C-DAA1-73BC-6A9AD4FE2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98261"/>
            <a:ext cx="4226095" cy="2834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77363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6F9C56-5031-4B34-9C5F-52EB60051B36}"/>
              </a:ext>
            </a:extLst>
          </p:cNvPr>
          <p:cNvGrpSpPr/>
          <p:nvPr/>
        </p:nvGrpSpPr>
        <p:grpSpPr>
          <a:xfrm>
            <a:off x="1143000" y="236220"/>
            <a:ext cx="4601761" cy="6385560"/>
            <a:chOff x="5561881" y="1288488"/>
            <a:chExt cx="3383280" cy="5249472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94CBF52C-A706-4269-9ABE-295EB1003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881" y="4000500"/>
              <a:ext cx="3383280" cy="25374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 descr="Chart, diagram&#10;&#10;Description automatically generated">
              <a:extLst>
                <a:ext uri="{FF2B5EF4-FFF2-40B4-BE49-F238E27FC236}">
                  <a16:creationId xmlns:a16="http://schemas.microsoft.com/office/drawing/2014/main" id="{EFE01B03-1EE4-4D5E-8AFE-6D69E6872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881" y="1288488"/>
              <a:ext cx="3383280" cy="25374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B7A05B5-993D-4FE7-AAE6-67F010412A01}"/>
              </a:ext>
            </a:extLst>
          </p:cNvPr>
          <p:cNvSpPr txBox="1"/>
          <p:nvPr/>
        </p:nvSpPr>
        <p:spPr>
          <a:xfrm>
            <a:off x="6324600" y="250567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¿Con qué nivel de probabilidad?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14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471A4E-05E7-4BCF-A429-620534EB5A23}"/>
              </a:ext>
            </a:extLst>
          </p:cNvPr>
          <p:cNvSpPr txBox="1"/>
          <p:nvPr/>
        </p:nvSpPr>
        <p:spPr>
          <a:xfrm>
            <a:off x="717727" y="697399"/>
            <a:ext cx="2120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¿Qué probabilidad hay?</a:t>
            </a:r>
            <a:endParaRPr lang="en-US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BF8586-91E0-47B7-959D-3F62D7581690}"/>
              </a:ext>
            </a:extLst>
          </p:cNvPr>
          <p:cNvCxnSpPr/>
          <p:nvPr/>
        </p:nvCxnSpPr>
        <p:spPr>
          <a:xfrm>
            <a:off x="7703820" y="830769"/>
            <a:ext cx="0" cy="5570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C4784A-2C41-4148-88DC-93AAF8850811}"/>
              </a:ext>
            </a:extLst>
          </p:cNvPr>
          <p:cNvGraphicFramePr>
            <a:graphicFrameLocks noGrp="1"/>
          </p:cNvGraphicFramePr>
          <p:nvPr/>
        </p:nvGraphicFramePr>
        <p:xfrm>
          <a:off x="7703820" y="754569"/>
          <a:ext cx="1142999" cy="5898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99">
                  <a:extLst>
                    <a:ext uri="{9D8B030D-6E8A-4147-A177-3AD203B41FA5}">
                      <a16:colId xmlns:a16="http://schemas.microsoft.com/office/drawing/2014/main" val="238697150"/>
                    </a:ext>
                  </a:extLst>
                </a:gridCol>
              </a:tblGrid>
              <a:tr h="536221"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08644"/>
                  </a:ext>
                </a:extLst>
              </a:tr>
              <a:tr h="536221"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905903"/>
                  </a:ext>
                </a:extLst>
              </a:tr>
              <a:tr h="536221">
                <a:tc>
                  <a:txBody>
                    <a:bodyPr/>
                    <a:lstStyle/>
                    <a:p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86357"/>
                  </a:ext>
                </a:extLst>
              </a:tr>
              <a:tr h="536221"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736845"/>
                  </a:ext>
                </a:extLst>
              </a:tr>
              <a:tr h="536221"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112829"/>
                  </a:ext>
                </a:extLst>
              </a:tr>
              <a:tr h="536221"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261738"/>
                  </a:ext>
                </a:extLst>
              </a:tr>
              <a:tr h="536221"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04281"/>
                  </a:ext>
                </a:extLst>
              </a:tr>
              <a:tr h="536221"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96642"/>
                  </a:ext>
                </a:extLst>
              </a:tr>
              <a:tr h="536221"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288020"/>
                  </a:ext>
                </a:extLst>
              </a:tr>
              <a:tr h="536221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altLang="zh-CN" dirty="0"/>
                        <a:t>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274042"/>
                  </a:ext>
                </a:extLst>
              </a:tr>
              <a:tr h="536221">
                <a:tc>
                  <a:txBody>
                    <a:bodyPr/>
                    <a:lstStyle/>
                    <a:p>
                      <a:r>
                        <a:rPr lang="en-US" altLang="zh-CN" dirty="0"/>
                        <a:t>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2190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C6B8979-59AD-4F53-B331-B545689A9E10}"/>
              </a:ext>
            </a:extLst>
          </p:cNvPr>
          <p:cNvGrpSpPr/>
          <p:nvPr/>
        </p:nvGrpSpPr>
        <p:grpSpPr>
          <a:xfrm>
            <a:off x="4850017" y="727066"/>
            <a:ext cx="2515975" cy="400110"/>
            <a:chOff x="4850017" y="727066"/>
            <a:chExt cx="2515975" cy="400110"/>
          </a:xfrm>
        </p:grpSpPr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382A1F0B-A15C-4CD5-8EF1-646C3DB4C01B}"/>
                </a:ext>
              </a:extLst>
            </p:cNvPr>
            <p:cNvSpPr/>
            <p:nvPr/>
          </p:nvSpPr>
          <p:spPr>
            <a:xfrm>
              <a:off x="7162800" y="754569"/>
              <a:ext cx="203192" cy="3048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485CFE-C9A3-452D-84D4-D66D3977C0D3}"/>
                </a:ext>
              </a:extLst>
            </p:cNvPr>
            <p:cNvSpPr txBox="1"/>
            <p:nvPr/>
          </p:nvSpPr>
          <p:spPr>
            <a:xfrm>
              <a:off x="6427840" y="72706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100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DDF5B3-4CDC-4B09-83B6-5D1DEE273C5E}"/>
                </a:ext>
              </a:extLst>
            </p:cNvPr>
            <p:cNvSpPr txBox="1"/>
            <p:nvPr/>
          </p:nvSpPr>
          <p:spPr>
            <a:xfrm>
              <a:off x="4850017" y="727066"/>
              <a:ext cx="1154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“Certain”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565B4A-6270-4C71-B561-56E4F89BE618}"/>
              </a:ext>
            </a:extLst>
          </p:cNvPr>
          <p:cNvGrpSpPr/>
          <p:nvPr/>
        </p:nvGrpSpPr>
        <p:grpSpPr>
          <a:xfrm>
            <a:off x="3554177" y="3043000"/>
            <a:ext cx="3846790" cy="1224200"/>
            <a:chOff x="3554177" y="3043000"/>
            <a:chExt cx="3846790" cy="1224200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F7FF1606-3B8F-43D5-B14A-7167AC0A5E08}"/>
                </a:ext>
              </a:extLst>
            </p:cNvPr>
            <p:cNvSpPr/>
            <p:nvPr/>
          </p:nvSpPr>
          <p:spPr>
            <a:xfrm>
              <a:off x="7162804" y="3043000"/>
              <a:ext cx="238163" cy="12242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FF8EB6-B1A2-47BB-8042-EBBA9774957E}"/>
                </a:ext>
              </a:extLst>
            </p:cNvPr>
            <p:cNvSpPr txBox="1"/>
            <p:nvPr/>
          </p:nvSpPr>
          <p:spPr>
            <a:xfrm>
              <a:off x="6208865" y="34704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40-60</a:t>
              </a:r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B9CDAC2-916A-4506-9DFD-675B570FF362}"/>
                </a:ext>
              </a:extLst>
            </p:cNvPr>
            <p:cNvSpPr txBox="1"/>
            <p:nvPr/>
          </p:nvSpPr>
          <p:spPr>
            <a:xfrm>
              <a:off x="3554177" y="3439656"/>
              <a:ext cx="2496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“About-even chances”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1C6546D-37FB-4F0C-91B1-DBBC4E4DE05D}"/>
              </a:ext>
            </a:extLst>
          </p:cNvPr>
          <p:cNvGrpSpPr/>
          <p:nvPr/>
        </p:nvGrpSpPr>
        <p:grpSpPr>
          <a:xfrm>
            <a:off x="4272812" y="4353809"/>
            <a:ext cx="3093179" cy="980191"/>
            <a:chOff x="4272812" y="4353809"/>
            <a:chExt cx="3093179" cy="9801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EBA7D7-1E77-46B0-AE77-FAF3ED20E98C}"/>
                </a:ext>
              </a:extLst>
            </p:cNvPr>
            <p:cNvSpPr txBox="1"/>
            <p:nvPr/>
          </p:nvSpPr>
          <p:spPr>
            <a:xfrm>
              <a:off x="6232767" y="4677109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20-40</a:t>
              </a:r>
              <a:endParaRPr lang="en-US" dirty="0"/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10150184-0118-4724-ADE4-6DE4E6E3C435}"/>
                </a:ext>
              </a:extLst>
            </p:cNvPr>
            <p:cNvSpPr/>
            <p:nvPr/>
          </p:nvSpPr>
          <p:spPr>
            <a:xfrm>
              <a:off x="7157138" y="4353809"/>
              <a:ext cx="208853" cy="980191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47F901-026D-49B5-87B0-D80C210DA4CC}"/>
                </a:ext>
              </a:extLst>
            </p:cNvPr>
            <p:cNvSpPr txBox="1"/>
            <p:nvPr/>
          </p:nvSpPr>
          <p:spPr>
            <a:xfrm>
              <a:off x="4272812" y="4661720"/>
              <a:ext cx="1742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“Probably not”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76DA9C-1CC3-453B-9373-29B68D3006A6}"/>
              </a:ext>
            </a:extLst>
          </p:cNvPr>
          <p:cNvGrpSpPr/>
          <p:nvPr/>
        </p:nvGrpSpPr>
        <p:grpSpPr>
          <a:xfrm>
            <a:off x="3518320" y="5656569"/>
            <a:ext cx="3882648" cy="446861"/>
            <a:chOff x="3518320" y="5656569"/>
            <a:chExt cx="3882648" cy="44686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A42ED2-64C7-40B2-9399-86218F6DD81F}"/>
                </a:ext>
              </a:extLst>
            </p:cNvPr>
            <p:cNvSpPr txBox="1"/>
            <p:nvPr/>
          </p:nvSpPr>
          <p:spPr>
            <a:xfrm>
              <a:off x="6325282" y="5695333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2-12</a:t>
              </a:r>
              <a:endParaRPr lang="en-US" dirty="0"/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79AE2F2E-05F4-4702-A019-9D273B9ED3E5}"/>
                </a:ext>
              </a:extLst>
            </p:cNvPr>
            <p:cNvSpPr/>
            <p:nvPr/>
          </p:nvSpPr>
          <p:spPr>
            <a:xfrm>
              <a:off x="7154886" y="5656569"/>
              <a:ext cx="246082" cy="446861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B5CCCC-DAE5-4AB0-A6B5-91B7F5989925}"/>
                </a:ext>
              </a:extLst>
            </p:cNvPr>
            <p:cNvSpPr txBox="1"/>
            <p:nvPr/>
          </p:nvSpPr>
          <p:spPr>
            <a:xfrm>
              <a:off x="3518320" y="5695333"/>
              <a:ext cx="24935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“Almost certainly not”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9319F8-F7C0-406F-992B-3B875CED9751}"/>
              </a:ext>
            </a:extLst>
          </p:cNvPr>
          <p:cNvGrpSpPr/>
          <p:nvPr/>
        </p:nvGrpSpPr>
        <p:grpSpPr>
          <a:xfrm>
            <a:off x="4431921" y="6091366"/>
            <a:ext cx="2979201" cy="400110"/>
            <a:chOff x="4431921" y="6091366"/>
            <a:chExt cx="2979201" cy="400110"/>
          </a:xfrm>
        </p:grpSpPr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304CD18D-F264-4BEA-BC11-306F5F6A5DD4}"/>
                </a:ext>
              </a:extLst>
            </p:cNvPr>
            <p:cNvSpPr/>
            <p:nvPr/>
          </p:nvSpPr>
          <p:spPr>
            <a:xfrm>
              <a:off x="7163097" y="6165310"/>
              <a:ext cx="248025" cy="23549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95AEBB-4303-4738-B9C9-576498514A79}"/>
                </a:ext>
              </a:extLst>
            </p:cNvPr>
            <p:cNvSpPr txBox="1"/>
            <p:nvPr/>
          </p:nvSpPr>
          <p:spPr>
            <a:xfrm>
              <a:off x="6629852" y="61171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0</a:t>
              </a: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C7C395-A624-4230-9338-95BB6B0DC829}"/>
                </a:ext>
              </a:extLst>
            </p:cNvPr>
            <p:cNvSpPr txBox="1"/>
            <p:nvPr/>
          </p:nvSpPr>
          <p:spPr>
            <a:xfrm>
              <a:off x="4431921" y="6091366"/>
              <a:ext cx="1521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“Impossible”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A54D7E-44CA-4A4E-B602-3EE0B805A897}"/>
              </a:ext>
            </a:extLst>
          </p:cNvPr>
          <p:cNvGrpSpPr/>
          <p:nvPr/>
        </p:nvGrpSpPr>
        <p:grpSpPr>
          <a:xfrm>
            <a:off x="4119244" y="1201430"/>
            <a:ext cx="3246747" cy="523220"/>
            <a:chOff x="4119244" y="1201430"/>
            <a:chExt cx="3246747" cy="523220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0844CE4C-705D-4D74-90E8-7CF3D9204C38}"/>
                </a:ext>
              </a:extLst>
            </p:cNvPr>
            <p:cNvSpPr/>
            <p:nvPr/>
          </p:nvSpPr>
          <p:spPr>
            <a:xfrm>
              <a:off x="7145027" y="1201430"/>
              <a:ext cx="220964" cy="52322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F5DA95-47D2-4B58-9349-A8C3D6A7B822}"/>
                </a:ext>
              </a:extLst>
            </p:cNvPr>
            <p:cNvSpPr txBox="1"/>
            <p:nvPr/>
          </p:nvSpPr>
          <p:spPr>
            <a:xfrm>
              <a:off x="6221014" y="129439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87-99</a:t>
              </a:r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EEA558-447C-46D7-8A31-4B7E44ABC929}"/>
                </a:ext>
              </a:extLst>
            </p:cNvPr>
            <p:cNvSpPr txBox="1"/>
            <p:nvPr/>
          </p:nvSpPr>
          <p:spPr>
            <a:xfrm>
              <a:off x="4119244" y="1256194"/>
              <a:ext cx="1896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“Almost certain”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B18301-3DA0-4A67-B3AC-4C6C5D27B6DA}"/>
              </a:ext>
            </a:extLst>
          </p:cNvPr>
          <p:cNvGrpSpPr/>
          <p:nvPr/>
        </p:nvGrpSpPr>
        <p:grpSpPr>
          <a:xfrm>
            <a:off x="4636068" y="1896194"/>
            <a:ext cx="2729923" cy="824237"/>
            <a:chOff x="4636068" y="1896194"/>
            <a:chExt cx="2729923" cy="824237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F0DDAC5B-2837-4938-90FC-147F374D71F4}"/>
                </a:ext>
              </a:extLst>
            </p:cNvPr>
            <p:cNvSpPr/>
            <p:nvPr/>
          </p:nvSpPr>
          <p:spPr>
            <a:xfrm>
              <a:off x="7172965" y="1896194"/>
              <a:ext cx="193026" cy="824237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B819A74-B5F2-4EF7-8A5A-0E6ED9DACB21}"/>
                </a:ext>
              </a:extLst>
            </p:cNvPr>
            <p:cNvSpPr txBox="1"/>
            <p:nvPr/>
          </p:nvSpPr>
          <p:spPr>
            <a:xfrm>
              <a:off x="6218154" y="214133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63-87</a:t>
              </a:r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FCD22B-DF2C-4FC0-B27C-65A1F0D72B86}"/>
                </a:ext>
              </a:extLst>
            </p:cNvPr>
            <p:cNvSpPr txBox="1"/>
            <p:nvPr/>
          </p:nvSpPr>
          <p:spPr>
            <a:xfrm>
              <a:off x="4636068" y="2110556"/>
              <a:ext cx="1328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“Probably”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D32E7CA-71DC-4BAA-A63F-484F4E549C86}"/>
              </a:ext>
            </a:extLst>
          </p:cNvPr>
          <p:cNvSpPr/>
          <p:nvPr/>
        </p:nvSpPr>
        <p:spPr>
          <a:xfrm>
            <a:off x="3276600" y="457201"/>
            <a:ext cx="5257800" cy="61386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CEFD6D-D287-4ADB-97B2-A54750726E60}"/>
              </a:ext>
            </a:extLst>
          </p:cNvPr>
          <p:cNvSpPr txBox="1"/>
          <p:nvPr/>
        </p:nvSpPr>
        <p:spPr>
          <a:xfrm>
            <a:off x="930036" y="4705417"/>
            <a:ext cx="2202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</a:t>
            </a:r>
            <a:br>
              <a:rPr lang="en-US" sz="1400" dirty="0"/>
            </a:br>
            <a:r>
              <a:rPr lang="en-US" sz="1400" dirty="0"/>
              <a:t>Informal CIA Working Paper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F7F3CA-1141-4BB1-AF81-0A66C6068D3B}"/>
              </a:ext>
            </a:extLst>
          </p:cNvPr>
          <p:cNvSpPr txBox="1"/>
          <p:nvPr/>
        </p:nvSpPr>
        <p:spPr>
          <a:xfrm>
            <a:off x="757812" y="3276600"/>
            <a:ext cx="1387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“Es </a:t>
            </a:r>
            <a:r>
              <a:rPr lang="en-US" sz="2000" i="1" dirty="0" err="1"/>
              <a:t>arte</a:t>
            </a:r>
            <a:r>
              <a:rPr lang="en-US" sz="2000" i="1" dirty="0"/>
              <a:t>,</a:t>
            </a:r>
          </a:p>
          <a:p>
            <a:r>
              <a:rPr lang="en-US" sz="2000" i="1" dirty="0"/>
              <a:t>no </a:t>
            </a:r>
            <a:r>
              <a:rPr lang="en-US" sz="2000" i="1" dirty="0" err="1"/>
              <a:t>ciencia</a:t>
            </a:r>
            <a:r>
              <a:rPr lang="en-US" sz="2000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384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471A4E-05E7-4BCF-A429-620534EB5A23}"/>
              </a:ext>
            </a:extLst>
          </p:cNvPr>
          <p:cNvSpPr txBox="1"/>
          <p:nvPr/>
        </p:nvSpPr>
        <p:spPr>
          <a:xfrm>
            <a:off x="717727" y="697399"/>
            <a:ext cx="2120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¿Qué probabilidad hay?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7101D0-5DE3-4701-BE32-9D743FF8F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65" y="2819400"/>
            <a:ext cx="7369869" cy="10667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07988A-969C-4270-98FD-86636F664EED}"/>
              </a:ext>
            </a:extLst>
          </p:cNvPr>
          <p:cNvSpPr/>
          <p:nvPr/>
        </p:nvSpPr>
        <p:spPr>
          <a:xfrm>
            <a:off x="1066800" y="4191000"/>
            <a:ext cx="719013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Words of Estimative Probability</a:t>
            </a:r>
            <a:br>
              <a:rPr lang="en-US" sz="2000" dirty="0"/>
            </a:br>
            <a:br>
              <a:rPr lang="en-US" sz="2000" dirty="0"/>
            </a:br>
            <a:r>
              <a:rPr lang="en-US" dirty="0"/>
              <a:t>Source: 2007 National Intelligence Estimate, </a:t>
            </a:r>
            <a:r>
              <a:rPr lang="en-US" i="1" dirty="0"/>
              <a:t>Iran: Nuclear Intentions and Capabilities</a:t>
            </a:r>
            <a:r>
              <a:rPr lang="en-US" dirty="0"/>
              <a:t>, and other products)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1749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6F7B4B-CD28-5073-018A-BC779F30FFA2}"/>
              </a:ext>
            </a:extLst>
          </p:cNvPr>
          <p:cNvGraphicFramePr>
            <a:graphicFrameLocks noGrp="1"/>
          </p:cNvGraphicFramePr>
          <p:nvPr/>
        </p:nvGraphicFramePr>
        <p:xfrm>
          <a:off x="333371" y="2706075"/>
          <a:ext cx="814388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388">
                  <a:extLst>
                    <a:ext uri="{9D8B030D-6E8A-4147-A177-3AD203B41FA5}">
                      <a16:colId xmlns:a16="http://schemas.microsoft.com/office/drawing/2014/main" val="3602679409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541036776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766425192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3630580753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466495209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746535372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766813825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2226893674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4003160343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1300317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818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375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EE6055-5BEA-3BE1-EB05-193BD0ECDC7E}"/>
              </a:ext>
            </a:extLst>
          </p:cNvPr>
          <p:cNvSpPr txBox="1"/>
          <p:nvPr/>
        </p:nvSpPr>
        <p:spPr>
          <a:xfrm>
            <a:off x="276222" y="218537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5B42-5FA0-C478-5203-30297C9B5273}"/>
              </a:ext>
            </a:extLst>
          </p:cNvPr>
          <p:cNvSpPr txBox="1"/>
          <p:nvPr/>
        </p:nvSpPr>
        <p:spPr>
          <a:xfrm>
            <a:off x="179922" y="364046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31F79-B130-C6B0-AB48-C15558845D53}"/>
              </a:ext>
            </a:extLst>
          </p:cNvPr>
          <p:cNvSpPr txBox="1"/>
          <p:nvPr/>
        </p:nvSpPr>
        <p:spPr>
          <a:xfrm>
            <a:off x="4163978" y="364269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DCBF2-C5C4-6935-02AF-39D7FA208D7C}"/>
              </a:ext>
            </a:extLst>
          </p:cNvPr>
          <p:cNvSpPr txBox="1"/>
          <p:nvPr/>
        </p:nvSpPr>
        <p:spPr>
          <a:xfrm>
            <a:off x="6183278" y="364046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B502D-556A-496A-0844-D120E1114EC4}"/>
              </a:ext>
            </a:extLst>
          </p:cNvPr>
          <p:cNvSpPr txBox="1"/>
          <p:nvPr/>
        </p:nvSpPr>
        <p:spPr>
          <a:xfrm>
            <a:off x="8041875" y="3640467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2B74E-E786-B326-8089-7B017B06B698}"/>
              </a:ext>
            </a:extLst>
          </p:cNvPr>
          <p:cNvSpPr txBox="1"/>
          <p:nvPr/>
        </p:nvSpPr>
        <p:spPr>
          <a:xfrm>
            <a:off x="2043731" y="364046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2EF06-41E8-053B-5406-4A8136E8BBE2}"/>
              </a:ext>
            </a:extLst>
          </p:cNvPr>
          <p:cNvSpPr txBox="1"/>
          <p:nvPr/>
        </p:nvSpPr>
        <p:spPr>
          <a:xfrm>
            <a:off x="2134661" y="2185375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¼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C0D72-1544-F31B-74D9-0EC2E3E5CF42}"/>
              </a:ext>
            </a:extLst>
          </p:cNvPr>
          <p:cNvSpPr txBox="1"/>
          <p:nvPr/>
        </p:nvSpPr>
        <p:spPr>
          <a:xfrm>
            <a:off x="4216709" y="218537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½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47E5B-A760-E6C8-AAB2-CE23ED53D4FD}"/>
              </a:ext>
            </a:extLst>
          </p:cNvPr>
          <p:cNvSpPr txBox="1"/>
          <p:nvPr/>
        </p:nvSpPr>
        <p:spPr>
          <a:xfrm>
            <a:off x="6306604" y="224038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¾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AFBECC-5811-DB45-36EB-B43B2EC307BC}"/>
              </a:ext>
            </a:extLst>
          </p:cNvPr>
          <p:cNvSpPr txBox="1"/>
          <p:nvPr/>
        </p:nvSpPr>
        <p:spPr>
          <a:xfrm>
            <a:off x="8247684" y="2240387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CCB6EE-51DD-1162-B623-38489548F287}"/>
              </a:ext>
            </a:extLst>
          </p:cNvPr>
          <p:cNvSpPr/>
          <p:nvPr/>
        </p:nvSpPr>
        <p:spPr>
          <a:xfrm>
            <a:off x="334324" y="2868434"/>
            <a:ext cx="404534" cy="416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5C4E5C43-D900-F4F0-C971-3D91CC8CE5BC}"/>
              </a:ext>
            </a:extLst>
          </p:cNvPr>
          <p:cNvGraphicFramePr>
            <a:graphicFrameLocks noGrp="1"/>
          </p:cNvGraphicFramePr>
          <p:nvPr/>
        </p:nvGraphicFramePr>
        <p:xfrm>
          <a:off x="2294946" y="4395810"/>
          <a:ext cx="5264553" cy="2154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810">
                  <a:extLst>
                    <a:ext uri="{9D8B030D-6E8A-4147-A177-3AD203B41FA5}">
                      <a16:colId xmlns:a16="http://schemas.microsoft.com/office/drawing/2014/main" val="3705409708"/>
                    </a:ext>
                  </a:extLst>
                </a:gridCol>
                <a:gridCol w="1154964">
                  <a:extLst>
                    <a:ext uri="{9D8B030D-6E8A-4147-A177-3AD203B41FA5}">
                      <a16:colId xmlns:a16="http://schemas.microsoft.com/office/drawing/2014/main" val="1904312320"/>
                    </a:ext>
                  </a:extLst>
                </a:gridCol>
                <a:gridCol w="3533779">
                  <a:extLst>
                    <a:ext uri="{9D8B030D-6E8A-4147-A177-3AD203B41FA5}">
                      <a16:colId xmlns:a16="http://schemas.microsoft.com/office/drawing/2014/main" val="85387204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0-5%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Remote chance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5017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10-20%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Highly unlikely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82864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25-35%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Unlikely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2015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40-50%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Realistic possibility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3272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55-75%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Likely or probable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78578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F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80-90%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Highly likely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59724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G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95-100%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Almost certain</a:t>
                      </a:r>
                    </a:p>
                  </a:txBody>
                  <a:tcPr marB="182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46485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65D738D6-BB7B-E471-4025-A3D4684BDDF3}"/>
              </a:ext>
            </a:extLst>
          </p:cNvPr>
          <p:cNvSpPr/>
          <p:nvPr/>
        </p:nvSpPr>
        <p:spPr>
          <a:xfrm>
            <a:off x="1135257" y="2868434"/>
            <a:ext cx="807840" cy="416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EA4D66-1280-22D3-E712-9BC881691B47}"/>
              </a:ext>
            </a:extLst>
          </p:cNvPr>
          <p:cNvSpPr/>
          <p:nvPr/>
        </p:nvSpPr>
        <p:spPr>
          <a:xfrm>
            <a:off x="2294946" y="2868434"/>
            <a:ext cx="917752" cy="416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B97627-2EB4-1EEF-9283-058C8FDC42CE}"/>
              </a:ext>
            </a:extLst>
          </p:cNvPr>
          <p:cNvSpPr/>
          <p:nvPr/>
        </p:nvSpPr>
        <p:spPr>
          <a:xfrm>
            <a:off x="3507976" y="2879580"/>
            <a:ext cx="863996" cy="416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1787D4-DC55-E856-CD12-504FFC4B8520}"/>
              </a:ext>
            </a:extLst>
          </p:cNvPr>
          <p:cNvSpPr/>
          <p:nvPr/>
        </p:nvSpPr>
        <p:spPr>
          <a:xfrm>
            <a:off x="4716797" y="2868434"/>
            <a:ext cx="1760200" cy="416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33FB77-B016-FFCC-9AB0-5012924FA2BE}"/>
              </a:ext>
            </a:extLst>
          </p:cNvPr>
          <p:cNvSpPr/>
          <p:nvPr/>
        </p:nvSpPr>
        <p:spPr>
          <a:xfrm>
            <a:off x="6845770" y="2879580"/>
            <a:ext cx="807840" cy="416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68CE4-F200-00E8-742E-58AEE0506439}"/>
              </a:ext>
            </a:extLst>
          </p:cNvPr>
          <p:cNvSpPr/>
          <p:nvPr/>
        </p:nvSpPr>
        <p:spPr>
          <a:xfrm>
            <a:off x="8041875" y="2870665"/>
            <a:ext cx="430891" cy="4169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DB5CDB-F4A6-0EEE-F420-B8463E6374F7}"/>
              </a:ext>
            </a:extLst>
          </p:cNvPr>
          <p:cNvSpPr txBox="1"/>
          <p:nvPr/>
        </p:nvSpPr>
        <p:spPr>
          <a:xfrm>
            <a:off x="2959475" y="1495131"/>
            <a:ext cx="460002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PROBABILITY YARDSTICK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E78DA45-A940-A098-4457-14332B7B3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9" y="320217"/>
            <a:ext cx="1858368" cy="1238912"/>
          </a:xfrm>
          <a:prstGeom prst="rect">
            <a:avLst/>
          </a:prstGeom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4FC34352-56C0-BFFF-CBD5-68D74418DAAD}"/>
              </a:ext>
            </a:extLst>
          </p:cNvPr>
          <p:cNvSpPr/>
          <p:nvPr/>
        </p:nvSpPr>
        <p:spPr>
          <a:xfrm>
            <a:off x="266512" y="2640497"/>
            <a:ext cx="8353390" cy="872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0AA42EE-1939-E69B-1E93-942152392B55}"/>
              </a:ext>
            </a:extLst>
          </p:cNvPr>
          <p:cNvSpPr/>
          <p:nvPr/>
        </p:nvSpPr>
        <p:spPr>
          <a:xfrm>
            <a:off x="2069131" y="6309360"/>
            <a:ext cx="3961340" cy="689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5455F6-712F-5E1E-D282-BA5F909F68AF}"/>
              </a:ext>
            </a:extLst>
          </p:cNvPr>
          <p:cNvSpPr/>
          <p:nvPr/>
        </p:nvSpPr>
        <p:spPr>
          <a:xfrm>
            <a:off x="2154635" y="5964810"/>
            <a:ext cx="3961340" cy="689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E7B539C-5F67-62B3-BA8C-35A855CC9B9E}"/>
              </a:ext>
            </a:extLst>
          </p:cNvPr>
          <p:cNvSpPr/>
          <p:nvPr/>
        </p:nvSpPr>
        <p:spPr>
          <a:xfrm>
            <a:off x="2116535" y="5629852"/>
            <a:ext cx="3961340" cy="689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2336A10-D326-2078-333E-14D5339ACEB8}"/>
              </a:ext>
            </a:extLst>
          </p:cNvPr>
          <p:cNvSpPr/>
          <p:nvPr/>
        </p:nvSpPr>
        <p:spPr>
          <a:xfrm>
            <a:off x="2092758" y="5343258"/>
            <a:ext cx="3961340" cy="689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3A31BEA-507A-8A96-1E26-1F910AB3850B}"/>
              </a:ext>
            </a:extLst>
          </p:cNvPr>
          <p:cNvSpPr/>
          <p:nvPr/>
        </p:nvSpPr>
        <p:spPr>
          <a:xfrm>
            <a:off x="2078435" y="5082333"/>
            <a:ext cx="3961340" cy="689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FFEF405-14B7-1FE8-B360-B31176367F98}"/>
              </a:ext>
            </a:extLst>
          </p:cNvPr>
          <p:cNvSpPr/>
          <p:nvPr/>
        </p:nvSpPr>
        <p:spPr>
          <a:xfrm>
            <a:off x="2043731" y="4737783"/>
            <a:ext cx="3961340" cy="689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1464A93-D001-EE65-3CBC-5721B5365ED8}"/>
              </a:ext>
            </a:extLst>
          </p:cNvPr>
          <p:cNvSpPr/>
          <p:nvPr/>
        </p:nvSpPr>
        <p:spPr>
          <a:xfrm>
            <a:off x="2055811" y="4403249"/>
            <a:ext cx="3961340" cy="689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76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25" grpId="0" animBg="1"/>
      <p:bldP spid="26" grpId="0" animBg="1"/>
      <p:bldP spid="28" grpId="0" animBg="1"/>
      <p:bldP spid="30" grpId="0" animBg="1"/>
      <p:bldP spid="3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8C740-EC49-96F2-58D0-F066DE37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1" y="1143000"/>
            <a:ext cx="5024523" cy="34747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E199C1-6FE9-D9E0-40B0-67F0484C8D8A}"/>
              </a:ext>
            </a:extLst>
          </p:cNvPr>
          <p:cNvSpPr/>
          <p:nvPr/>
        </p:nvSpPr>
        <p:spPr>
          <a:xfrm>
            <a:off x="6172200" y="905758"/>
            <a:ext cx="1295400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dirty="0" err="1"/>
              <a:t>Handout</a:t>
            </a:r>
            <a:r>
              <a:rPr lang="es-ES" sz="1600" dirty="0"/>
              <a:t> J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C0153-C95A-2218-16C7-EB6116C73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09055"/>
            <a:ext cx="5486400" cy="381732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B36684-395C-8411-D98D-A5B9675EEA1D}"/>
              </a:ext>
            </a:extLst>
          </p:cNvPr>
          <p:cNvSpPr txBox="1"/>
          <p:nvPr/>
        </p:nvSpPr>
        <p:spPr>
          <a:xfrm>
            <a:off x="762000" y="419193"/>
            <a:ext cx="4000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¿Qué dirías en castellano?</a:t>
            </a:r>
            <a:endParaRPr lang="en-US" sz="28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2F2453E-0BEA-800F-942E-8A4D67C91E9C}"/>
              </a:ext>
            </a:extLst>
          </p:cNvPr>
          <p:cNvSpPr/>
          <p:nvPr/>
        </p:nvSpPr>
        <p:spPr>
          <a:xfrm>
            <a:off x="6515100" y="1637216"/>
            <a:ext cx="6096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B0CE1-6539-DD15-0DB7-51C674860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24800" y="1657536"/>
            <a:ext cx="672868" cy="6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6E3B5-CC96-4B2C-BD80-E7C7AABCBCF7}"/>
              </a:ext>
            </a:extLst>
          </p:cNvPr>
          <p:cNvSpPr txBox="1"/>
          <p:nvPr/>
        </p:nvSpPr>
        <p:spPr>
          <a:xfrm>
            <a:off x="820780" y="599792"/>
            <a:ext cx="3461630" cy="4901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2585" dirty="0"/>
              <a:t>¿Qué probabilidad hay?</a:t>
            </a:r>
            <a:endParaRPr lang="en-US" sz="2585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36DD9-248D-4291-B205-0CCB3C221A22}"/>
              </a:ext>
            </a:extLst>
          </p:cNvPr>
          <p:cNvSpPr txBox="1"/>
          <p:nvPr/>
        </p:nvSpPr>
        <p:spPr>
          <a:xfrm>
            <a:off x="411525" y="1220396"/>
            <a:ext cx="380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¿Qué escala y qué palabras en español</a:t>
            </a:r>
            <a:br>
              <a:rPr lang="es-ES" dirty="0"/>
            </a:br>
            <a:r>
              <a:rPr lang="es-ES" dirty="0"/>
              <a:t>usarías tú?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01A421-DAE5-43C1-B4EA-777EA21019A1}"/>
              </a:ext>
            </a:extLst>
          </p:cNvPr>
          <p:cNvGraphicFramePr>
            <a:graphicFrameLocks noGrp="1"/>
          </p:cNvGraphicFramePr>
          <p:nvPr/>
        </p:nvGraphicFramePr>
        <p:xfrm>
          <a:off x="4572002" y="810826"/>
          <a:ext cx="4112254" cy="5444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2358">
                  <a:extLst>
                    <a:ext uri="{9D8B030D-6E8A-4147-A177-3AD203B41FA5}">
                      <a16:colId xmlns:a16="http://schemas.microsoft.com/office/drawing/2014/main" val="102266237"/>
                    </a:ext>
                  </a:extLst>
                </a:gridCol>
                <a:gridCol w="199767">
                  <a:extLst>
                    <a:ext uri="{9D8B030D-6E8A-4147-A177-3AD203B41FA5}">
                      <a16:colId xmlns:a16="http://schemas.microsoft.com/office/drawing/2014/main" val="3704702737"/>
                    </a:ext>
                  </a:extLst>
                </a:gridCol>
                <a:gridCol w="770129">
                  <a:extLst>
                    <a:ext uri="{9D8B030D-6E8A-4147-A177-3AD203B41FA5}">
                      <a16:colId xmlns:a16="http://schemas.microsoft.com/office/drawing/2014/main" val="238697150"/>
                    </a:ext>
                  </a:extLst>
                </a:gridCol>
              </a:tblGrid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100%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39508644"/>
                  </a:ext>
                </a:extLst>
              </a:tr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90%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95905903"/>
                  </a:ext>
                </a:extLst>
              </a:tr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80%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2386357"/>
                  </a:ext>
                </a:extLst>
              </a:tr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70%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6736845"/>
                  </a:ext>
                </a:extLst>
              </a:tr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60%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01112829"/>
                  </a:ext>
                </a:extLst>
              </a:tr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50%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74261738"/>
                  </a:ext>
                </a:extLst>
              </a:tr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40%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2004281"/>
                  </a:ext>
                </a:extLst>
              </a:tr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30%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3496642"/>
                  </a:ext>
                </a:extLst>
              </a:tr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20%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4288020"/>
                  </a:ext>
                </a:extLst>
              </a:tr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  <a:r>
                        <a:rPr lang="en-US" altLang="zh-CN" sz="1200" dirty="0"/>
                        <a:t>%</a:t>
                      </a:r>
                      <a:endParaRPr lang="en-US" sz="12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0274042"/>
                  </a:ext>
                </a:extLst>
              </a:tr>
              <a:tr h="4949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0%</a:t>
                      </a:r>
                      <a:endParaRPr lang="en-US" sz="12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15219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34D086A-C519-4707-9C91-EBF92B28A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5308" r="5558"/>
          <a:stretch/>
        </p:blipFill>
        <p:spPr>
          <a:xfrm>
            <a:off x="717915" y="2286000"/>
            <a:ext cx="3495150" cy="41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98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4F4B2-9E0E-488D-BDB5-EAC22EC49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"/>
            <a:ext cx="4748089" cy="6217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013494-66F7-44F8-A493-52B3C22C8465}"/>
              </a:ext>
            </a:extLst>
          </p:cNvPr>
          <p:cNvSpPr txBox="1"/>
          <p:nvPr/>
        </p:nvSpPr>
        <p:spPr>
          <a:xfrm>
            <a:off x="5533627" y="521703"/>
            <a:ext cx="2995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EXERCISE WORKSHEET</a:t>
            </a:r>
          </a:p>
          <a:p>
            <a:pPr algn="ctr"/>
            <a:r>
              <a:rPr lang="es-ES" sz="2400" dirty="0" err="1"/>
              <a:t>Building</a:t>
            </a:r>
            <a:r>
              <a:rPr lang="es-ES" sz="2400" dirty="0"/>
              <a:t> </a:t>
            </a:r>
            <a:r>
              <a:rPr lang="es-ES" sz="2400" dirty="0" err="1"/>
              <a:t>Analysis</a:t>
            </a:r>
            <a:endParaRPr lang="es-ES" sz="2400" dirty="0"/>
          </a:p>
          <a:p>
            <a:pPr algn="ctr"/>
            <a:r>
              <a:rPr lang="es-ES" sz="2400" dirty="0"/>
              <a:t>- </a:t>
            </a:r>
            <a:r>
              <a:rPr lang="es-ES" sz="2400" dirty="0" err="1"/>
              <a:t>Part</a:t>
            </a:r>
            <a:r>
              <a:rPr lang="es-ES" sz="2400" dirty="0"/>
              <a:t> </a:t>
            </a:r>
            <a:r>
              <a:rPr lang="es-ES" sz="2400" dirty="0" err="1"/>
              <a:t>Two</a:t>
            </a:r>
            <a:r>
              <a:rPr lang="es-ES" sz="2400" dirty="0"/>
              <a:t> -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A94391-66C7-4507-9C3D-5F63BE0F4996}"/>
              </a:ext>
            </a:extLst>
          </p:cNvPr>
          <p:cNvSpPr/>
          <p:nvPr/>
        </p:nvSpPr>
        <p:spPr>
          <a:xfrm>
            <a:off x="6172200" y="5867400"/>
            <a:ext cx="1676400" cy="609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 err="1"/>
              <a:t>Handout</a:t>
            </a:r>
            <a:r>
              <a:rPr lang="es-ES" dirty="0"/>
              <a:t> K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9BC572-EFC8-4889-8AD2-712FEB95FFE6}"/>
              </a:ext>
            </a:extLst>
          </p:cNvPr>
          <p:cNvSpPr/>
          <p:nvPr/>
        </p:nvSpPr>
        <p:spPr>
          <a:xfrm>
            <a:off x="762000" y="6101273"/>
            <a:ext cx="1219200" cy="214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FF9F1-580C-4188-93C5-56845007F245}"/>
              </a:ext>
            </a:extLst>
          </p:cNvPr>
          <p:cNvSpPr txBox="1"/>
          <p:nvPr/>
        </p:nvSpPr>
        <p:spPr>
          <a:xfrm>
            <a:off x="914400" y="466681"/>
            <a:ext cx="32412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617782-1306-447C-957B-065995A8BDA4}"/>
              </a:ext>
            </a:extLst>
          </p:cNvPr>
          <p:cNvSpPr/>
          <p:nvPr/>
        </p:nvSpPr>
        <p:spPr>
          <a:xfrm>
            <a:off x="533400" y="1371600"/>
            <a:ext cx="91440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DB142D-7B9B-4DB9-9732-1092B98D7064}"/>
              </a:ext>
            </a:extLst>
          </p:cNvPr>
          <p:cNvSpPr/>
          <p:nvPr/>
        </p:nvSpPr>
        <p:spPr>
          <a:xfrm>
            <a:off x="582821" y="1798641"/>
            <a:ext cx="91440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3A7B0F-59A3-4276-B56D-2B4577F6F413}"/>
              </a:ext>
            </a:extLst>
          </p:cNvPr>
          <p:cNvSpPr/>
          <p:nvPr/>
        </p:nvSpPr>
        <p:spPr>
          <a:xfrm>
            <a:off x="599386" y="3173407"/>
            <a:ext cx="91440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6627A3-83F0-4EE6-8A48-684F0FAAD0F0}"/>
              </a:ext>
            </a:extLst>
          </p:cNvPr>
          <p:cNvSpPr/>
          <p:nvPr/>
        </p:nvSpPr>
        <p:spPr>
          <a:xfrm>
            <a:off x="619264" y="4114800"/>
            <a:ext cx="914400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4F4B2-9E0E-488D-BDB5-EAC22EC49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"/>
            <a:ext cx="4748089" cy="6217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013494-66F7-44F8-A493-52B3C22C8465}"/>
              </a:ext>
            </a:extLst>
          </p:cNvPr>
          <p:cNvSpPr txBox="1"/>
          <p:nvPr/>
        </p:nvSpPr>
        <p:spPr>
          <a:xfrm>
            <a:off x="5533627" y="521703"/>
            <a:ext cx="3277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EXERCISE WORKSHEET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D3F02-D849-4B9C-86B1-26C4C9048A2C}"/>
              </a:ext>
            </a:extLst>
          </p:cNvPr>
          <p:cNvSpPr/>
          <p:nvPr/>
        </p:nvSpPr>
        <p:spPr>
          <a:xfrm>
            <a:off x="659544" y="1981200"/>
            <a:ext cx="4495800" cy="35814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¿Cuál es el escenario principal?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¿Cuál es el alternativo?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¿Qué probabilidades tienen?</a:t>
            </a:r>
          </a:p>
          <a:p>
            <a:pPr algn="ctr"/>
            <a:endParaRPr lang="es-ES" sz="2400" dirty="0">
              <a:solidFill>
                <a:schemeClr val="bg1"/>
              </a:solidFill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¿Los impulsores (y el peso que les asignas) y las tendencias que producen el escenario?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9BC572-EFC8-4889-8AD2-712FEB95FFE6}"/>
              </a:ext>
            </a:extLst>
          </p:cNvPr>
          <p:cNvSpPr/>
          <p:nvPr/>
        </p:nvSpPr>
        <p:spPr>
          <a:xfrm>
            <a:off x="762000" y="6101273"/>
            <a:ext cx="1219200" cy="214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FF9F1-580C-4188-93C5-56845007F245}"/>
              </a:ext>
            </a:extLst>
          </p:cNvPr>
          <p:cNvSpPr txBox="1"/>
          <p:nvPr/>
        </p:nvSpPr>
        <p:spPr>
          <a:xfrm>
            <a:off x="914400" y="466681"/>
            <a:ext cx="32412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9E0DE6-F0C3-46AB-AAA4-BA251EC92218}"/>
              </a:ext>
            </a:extLst>
          </p:cNvPr>
          <p:cNvGrpSpPr/>
          <p:nvPr/>
        </p:nvGrpSpPr>
        <p:grpSpPr>
          <a:xfrm>
            <a:off x="5561881" y="1288488"/>
            <a:ext cx="3383280" cy="5249472"/>
            <a:chOff x="5561881" y="1288488"/>
            <a:chExt cx="3383280" cy="5249472"/>
          </a:xfrm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D66056CC-9F2D-463A-94E7-7C271363C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881" y="4000500"/>
              <a:ext cx="3383280" cy="25374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 descr="Chart, diagram&#10;&#10;Description automatically generated">
              <a:extLst>
                <a:ext uri="{FF2B5EF4-FFF2-40B4-BE49-F238E27FC236}">
                  <a16:creationId xmlns:a16="http://schemas.microsoft.com/office/drawing/2014/main" id="{80EB4700-121C-4BAC-96D5-03A931A1A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881" y="1288488"/>
              <a:ext cx="3383280" cy="25374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904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3657600" cy="609600"/>
          </a:xfrm>
        </p:spPr>
        <p:txBody>
          <a:bodyPr>
            <a:noAutofit/>
          </a:bodyPr>
          <a:lstStyle/>
          <a:p>
            <a:pPr algn="l"/>
            <a:r>
              <a:rPr lang="en-US" sz="2700" u="sng" dirty="0" err="1"/>
              <a:t>Producto</a:t>
            </a:r>
            <a:r>
              <a:rPr lang="en-US" sz="2700" u="sng" dirty="0"/>
              <a:t> de </a:t>
            </a:r>
            <a:r>
              <a:rPr lang="en-US" sz="2700" u="sng" dirty="0" err="1"/>
              <a:t>Inteligencia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705600" cy="383181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es «</a:t>
            </a:r>
            <a:r>
              <a:rPr lang="en-US" sz="2400" dirty="0" err="1"/>
              <a:t>análisis</a:t>
            </a:r>
            <a:r>
              <a:rPr lang="en-US" sz="2400" dirty="0"/>
              <a:t>», y </a:t>
            </a:r>
            <a:r>
              <a:rPr lang="en-US" sz="2400" dirty="0" err="1"/>
              <a:t>cuál</a:t>
            </a:r>
            <a:r>
              <a:rPr lang="en-US" sz="2400" dirty="0"/>
              <a:t> es </a:t>
            </a:r>
            <a:r>
              <a:rPr lang="en-US" sz="2400" dirty="0" err="1"/>
              <a:t>su</a:t>
            </a:r>
            <a:r>
              <a:rPr lang="en-US" sz="2400" dirty="0"/>
              <a:t> valor?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¿</a:t>
            </a:r>
            <a:r>
              <a:rPr lang="en-US" sz="2400" dirty="0" err="1"/>
              <a:t>Quién</a:t>
            </a:r>
            <a:r>
              <a:rPr lang="en-US" sz="2400" dirty="0"/>
              <a:t> es el </a:t>
            </a:r>
            <a:r>
              <a:rPr lang="en-US" sz="2400" dirty="0" err="1"/>
              <a:t>decisor</a:t>
            </a:r>
            <a:r>
              <a:rPr lang="en-US" sz="2400" dirty="0"/>
              <a:t>, y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necesita</a:t>
            </a:r>
            <a:r>
              <a:rPr lang="en-US" sz="2400" dirty="0"/>
              <a:t> de </a:t>
            </a:r>
            <a:r>
              <a:rPr lang="en-US" sz="2400" dirty="0" err="1"/>
              <a:t>nosotros</a:t>
            </a:r>
            <a:r>
              <a:rPr lang="en-US" sz="2400" dirty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ES" sz="2400" dirty="0"/>
              <a:t>¿Qué son los impulsores, y qué importancia tienen?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es «</a:t>
            </a:r>
            <a:r>
              <a:rPr lang="en-US" sz="2400" dirty="0" err="1"/>
              <a:t>arte</a:t>
            </a:r>
            <a:r>
              <a:rPr lang="en-US" sz="2400" dirty="0"/>
              <a:t> del </a:t>
            </a:r>
            <a:r>
              <a:rPr lang="en-US" sz="2400" dirty="0" err="1"/>
              <a:t>oficio</a:t>
            </a:r>
            <a:r>
              <a:rPr lang="en-US" sz="2400" dirty="0"/>
              <a:t>», y por </a:t>
            </a:r>
            <a:r>
              <a:rPr lang="en-US" sz="2400" dirty="0" err="1"/>
              <a:t>qué</a:t>
            </a:r>
            <a:r>
              <a:rPr lang="en-US" sz="2400" dirty="0"/>
              <a:t> es </a:t>
            </a:r>
            <a:r>
              <a:rPr lang="en-US" sz="2400" dirty="0" err="1"/>
              <a:t>importante</a:t>
            </a:r>
            <a:r>
              <a:rPr lang="en-US" sz="2400" dirty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¿</a:t>
            </a:r>
            <a:r>
              <a:rPr lang="en-US" sz="2400" dirty="0" err="1"/>
              <a:t>Cuál</a:t>
            </a:r>
            <a:r>
              <a:rPr lang="en-US" sz="2400" dirty="0"/>
              <a:t> es una </a:t>
            </a:r>
            <a:r>
              <a:rPr lang="en-US" sz="2400" dirty="0" err="1"/>
              <a:t>estructura</a:t>
            </a:r>
            <a:r>
              <a:rPr lang="en-US" sz="2400" dirty="0"/>
              <a:t> </a:t>
            </a:r>
            <a:r>
              <a:rPr lang="en-US" sz="2400" dirty="0" err="1"/>
              <a:t>eficaz</a:t>
            </a:r>
            <a:r>
              <a:rPr lang="en-US" sz="2400" dirty="0"/>
              <a:t> para mi </a:t>
            </a:r>
            <a:r>
              <a:rPr lang="en-US" sz="2400" dirty="0" err="1"/>
              <a:t>análisis</a:t>
            </a:r>
            <a:r>
              <a:rPr lang="en-US" sz="2400" dirty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</a:t>
            </a:r>
            <a:r>
              <a:rPr lang="en-US" sz="2400" dirty="0" err="1"/>
              <a:t>protejo</a:t>
            </a:r>
            <a:r>
              <a:rPr lang="en-US" sz="2400" dirty="0"/>
              <a:t> la </a:t>
            </a:r>
            <a:r>
              <a:rPr lang="en-US" sz="2400" dirty="0" err="1"/>
              <a:t>calidad</a:t>
            </a:r>
            <a:r>
              <a:rPr lang="en-US" sz="2400" dirty="0"/>
              <a:t> y la </a:t>
            </a:r>
            <a:r>
              <a:rPr lang="en-US" sz="2400" dirty="0" err="1"/>
              <a:t>integridad</a:t>
            </a:r>
            <a:r>
              <a:rPr lang="en-US" sz="2400" dirty="0"/>
              <a:t> de mi </a:t>
            </a:r>
            <a:r>
              <a:rPr lang="en-US" sz="2400" dirty="0" err="1"/>
              <a:t>análisis</a:t>
            </a:r>
            <a:r>
              <a:rPr lang="en-US" sz="24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 rot="21042017">
            <a:off x="1325524" y="1456828"/>
            <a:ext cx="109235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731520" tIns="457200" rIns="731520" bIns="457200" rtlCol="0" anchor="ctr" anchorCtr="1">
            <a:noAutofit/>
          </a:bodyPr>
          <a:lstStyle/>
          <a:p>
            <a:r>
              <a:rPr lang="es-ES" sz="2400" dirty="0"/>
              <a:t>AYER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34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4F4B2-9E0E-488D-BDB5-EAC22EC49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"/>
            <a:ext cx="4748089" cy="6217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013494-66F7-44F8-A493-52B3C22C8465}"/>
              </a:ext>
            </a:extLst>
          </p:cNvPr>
          <p:cNvSpPr txBox="1"/>
          <p:nvPr/>
        </p:nvSpPr>
        <p:spPr>
          <a:xfrm>
            <a:off x="5533627" y="521703"/>
            <a:ext cx="2995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EXERCISE WORKSHEET</a:t>
            </a:r>
          </a:p>
          <a:p>
            <a:pPr algn="ctr"/>
            <a:r>
              <a:rPr lang="es-ES" sz="2400" dirty="0" err="1"/>
              <a:t>Building</a:t>
            </a:r>
            <a:r>
              <a:rPr lang="es-ES" sz="2400" dirty="0"/>
              <a:t> </a:t>
            </a:r>
            <a:r>
              <a:rPr lang="es-ES" sz="2400" dirty="0" err="1"/>
              <a:t>Analysis</a:t>
            </a:r>
            <a:endParaRPr lang="es-ES" sz="2400" dirty="0"/>
          </a:p>
          <a:p>
            <a:pPr algn="ctr"/>
            <a:r>
              <a:rPr lang="es-ES" sz="2400" dirty="0"/>
              <a:t>- </a:t>
            </a:r>
            <a:r>
              <a:rPr lang="es-ES" sz="2400" dirty="0" err="1"/>
              <a:t>Part</a:t>
            </a:r>
            <a:r>
              <a:rPr lang="es-ES" sz="2400" dirty="0"/>
              <a:t> </a:t>
            </a:r>
            <a:r>
              <a:rPr lang="es-ES" sz="2400" dirty="0" err="1"/>
              <a:t>Two</a:t>
            </a:r>
            <a:r>
              <a:rPr lang="es-ES" sz="2400" dirty="0"/>
              <a:t> -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29757-5170-45B8-8C4D-1EE908ECCA6E}"/>
              </a:ext>
            </a:extLst>
          </p:cNvPr>
          <p:cNvSpPr/>
          <p:nvPr/>
        </p:nvSpPr>
        <p:spPr>
          <a:xfrm>
            <a:off x="5447319" y="2284864"/>
            <a:ext cx="3479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minutos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D3F02-D849-4B9C-86B1-26C4C9048A2C}"/>
              </a:ext>
            </a:extLst>
          </p:cNvPr>
          <p:cNvSpPr/>
          <p:nvPr/>
        </p:nvSpPr>
        <p:spPr>
          <a:xfrm>
            <a:off x="659544" y="1981200"/>
            <a:ext cx="4495800" cy="35814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¿Cuál es el escenario principal?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¿Cuál es el alternativo?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¿Qué probabilidades tienen?</a:t>
            </a:r>
          </a:p>
          <a:p>
            <a:pPr algn="ctr"/>
            <a:endParaRPr lang="es-ES" sz="2400" dirty="0">
              <a:solidFill>
                <a:schemeClr val="bg1"/>
              </a:solidFill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¿Los impulsores (y el peso que les asignas) y las tendencias que producen el escenario?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A94391-66C7-4507-9C3D-5F63BE0F4996}"/>
              </a:ext>
            </a:extLst>
          </p:cNvPr>
          <p:cNvSpPr/>
          <p:nvPr/>
        </p:nvSpPr>
        <p:spPr>
          <a:xfrm>
            <a:off x="6172200" y="5929765"/>
            <a:ext cx="1219200" cy="332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 err="1"/>
              <a:t>handout</a:t>
            </a:r>
            <a:r>
              <a:rPr lang="es-ES" dirty="0"/>
              <a:t> K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9BC572-EFC8-4889-8AD2-712FEB95FFE6}"/>
              </a:ext>
            </a:extLst>
          </p:cNvPr>
          <p:cNvSpPr/>
          <p:nvPr/>
        </p:nvSpPr>
        <p:spPr>
          <a:xfrm>
            <a:off x="762000" y="6101273"/>
            <a:ext cx="1219200" cy="214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FF9F1-580C-4188-93C5-56845007F245}"/>
              </a:ext>
            </a:extLst>
          </p:cNvPr>
          <p:cNvSpPr txBox="1"/>
          <p:nvPr/>
        </p:nvSpPr>
        <p:spPr>
          <a:xfrm>
            <a:off x="914400" y="466681"/>
            <a:ext cx="32412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0AA4E-2451-415B-8C57-4A39EE851568}"/>
              </a:ext>
            </a:extLst>
          </p:cNvPr>
          <p:cNvSpPr txBox="1"/>
          <p:nvPr/>
        </p:nvSpPr>
        <p:spPr>
          <a:xfrm>
            <a:off x="5561025" y="40386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/>
              <a:t>¿Comentarios?</a:t>
            </a:r>
          </a:p>
          <a:p>
            <a:pPr>
              <a:spcAft>
                <a:spcPts val="1200"/>
              </a:spcAft>
            </a:pPr>
            <a:r>
              <a:rPr lang="es-ES" sz="2000" dirty="0"/>
              <a:t>		¿Dudas?</a:t>
            </a:r>
          </a:p>
          <a:p>
            <a:pPr>
              <a:spcAft>
                <a:spcPts val="1200"/>
              </a:spcAft>
            </a:pPr>
            <a:r>
              <a:rPr lang="es-ES" sz="2000" dirty="0"/>
              <a:t>			¿Preguntas?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3E9E8-18EC-3180-9907-C5FB84085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54186" y="5925801"/>
            <a:ext cx="672868" cy="6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Female Profile with solid fill">
            <a:extLst>
              <a:ext uri="{FF2B5EF4-FFF2-40B4-BE49-F238E27FC236}">
                <a16:creationId xmlns:a16="http://schemas.microsoft.com/office/drawing/2014/main" id="{6ED21D41-9F60-40DE-A879-B5F249D22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500" y="564357"/>
            <a:ext cx="914400" cy="914400"/>
          </a:xfrm>
          <a:prstGeom prst="rect">
            <a:avLst/>
          </a:prstGeom>
        </p:spPr>
      </p:pic>
      <p:pic>
        <p:nvPicPr>
          <p:cNvPr id="5" name="Graphic 4" descr="Male profile outline">
            <a:extLst>
              <a:ext uri="{FF2B5EF4-FFF2-40B4-BE49-F238E27FC236}">
                <a16:creationId xmlns:a16="http://schemas.microsoft.com/office/drawing/2014/main" id="{BEB2B597-490E-4FE6-9E53-B59F42AAC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564357"/>
            <a:ext cx="914400" cy="914400"/>
          </a:xfrm>
          <a:prstGeom prst="rect">
            <a:avLst/>
          </a:prstGeom>
        </p:spPr>
      </p:pic>
      <p:pic>
        <p:nvPicPr>
          <p:cNvPr id="6" name="Graphic 5" descr="Female Profile with solid fill">
            <a:extLst>
              <a:ext uri="{FF2B5EF4-FFF2-40B4-BE49-F238E27FC236}">
                <a16:creationId xmlns:a16="http://schemas.microsoft.com/office/drawing/2014/main" id="{4694C113-A770-43FD-B828-719D4642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790" y="1555194"/>
            <a:ext cx="914400" cy="914400"/>
          </a:xfrm>
          <a:prstGeom prst="rect">
            <a:avLst/>
          </a:prstGeom>
        </p:spPr>
      </p:pic>
      <p:pic>
        <p:nvPicPr>
          <p:cNvPr id="7" name="Graphic 6" descr="Male profile outline">
            <a:extLst>
              <a:ext uri="{FF2B5EF4-FFF2-40B4-BE49-F238E27FC236}">
                <a16:creationId xmlns:a16="http://schemas.microsoft.com/office/drawing/2014/main" id="{CDB0F62A-E3CF-44E0-AC69-3CA48C94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1937" y="1579245"/>
            <a:ext cx="914400" cy="914400"/>
          </a:xfrm>
          <a:prstGeom prst="rect">
            <a:avLst/>
          </a:prstGeom>
        </p:spPr>
      </p:pic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26DF3278-AD64-40A2-9E69-76616275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770" y="523875"/>
            <a:ext cx="914400" cy="914400"/>
          </a:xfrm>
          <a:prstGeom prst="rect">
            <a:avLst/>
          </a:prstGeom>
        </p:spPr>
      </p:pic>
      <p:pic>
        <p:nvPicPr>
          <p:cNvPr id="9" name="Graphic 8" descr="Male profile outline">
            <a:extLst>
              <a:ext uri="{FF2B5EF4-FFF2-40B4-BE49-F238E27FC236}">
                <a16:creationId xmlns:a16="http://schemas.microsoft.com/office/drawing/2014/main" id="{EFC19858-6B60-4D88-97A7-ACB8CE64F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1548288"/>
            <a:ext cx="914400" cy="914400"/>
          </a:xfrm>
          <a:prstGeom prst="rect">
            <a:avLst/>
          </a:prstGeom>
        </p:spPr>
      </p:pic>
      <p:pic>
        <p:nvPicPr>
          <p:cNvPr id="10" name="Graphic 9" descr="Female Profile with solid fill">
            <a:extLst>
              <a:ext uri="{FF2B5EF4-FFF2-40B4-BE49-F238E27FC236}">
                <a16:creationId xmlns:a16="http://schemas.microsoft.com/office/drawing/2014/main" id="{7465AD68-D2A2-4C74-AAFC-7B629CA97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1" y="1561743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 outline">
            <a:extLst>
              <a:ext uri="{FF2B5EF4-FFF2-40B4-BE49-F238E27FC236}">
                <a16:creationId xmlns:a16="http://schemas.microsoft.com/office/drawing/2014/main" id="{588A306F-E6EA-4719-A63C-F4BA55B4C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7637" y="531019"/>
            <a:ext cx="914400" cy="914400"/>
          </a:xfrm>
          <a:prstGeom prst="rect">
            <a:avLst/>
          </a:prstGeom>
        </p:spPr>
      </p:pic>
      <p:pic>
        <p:nvPicPr>
          <p:cNvPr id="12" name="Graphic 11" descr="Female Profile with solid fill">
            <a:extLst>
              <a:ext uri="{FF2B5EF4-FFF2-40B4-BE49-F238E27FC236}">
                <a16:creationId xmlns:a16="http://schemas.microsoft.com/office/drawing/2014/main" id="{07D0CF39-9452-4FA9-A773-0EA92399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8006" y="544116"/>
            <a:ext cx="914400" cy="914400"/>
          </a:xfrm>
          <a:prstGeom prst="rect">
            <a:avLst/>
          </a:prstGeom>
        </p:spPr>
      </p:pic>
      <p:pic>
        <p:nvPicPr>
          <p:cNvPr id="13" name="Graphic 12" descr="Male profile outline">
            <a:extLst>
              <a:ext uri="{FF2B5EF4-FFF2-40B4-BE49-F238E27FC236}">
                <a16:creationId xmlns:a16="http://schemas.microsoft.com/office/drawing/2014/main" id="{1D3C5F5C-ED17-451A-A750-A972C0E38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16" y="1527810"/>
            <a:ext cx="914400" cy="914400"/>
          </a:xfrm>
          <a:prstGeom prst="rect">
            <a:avLst/>
          </a:prstGeom>
        </p:spPr>
      </p:pic>
      <p:pic>
        <p:nvPicPr>
          <p:cNvPr id="14" name="Graphic 13" descr="Female Profile with solid fill">
            <a:extLst>
              <a:ext uri="{FF2B5EF4-FFF2-40B4-BE49-F238E27FC236}">
                <a16:creationId xmlns:a16="http://schemas.microsoft.com/office/drawing/2014/main" id="{741BA853-515A-4B2C-BC05-C7FAF5F3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060" y="523875"/>
            <a:ext cx="914400" cy="914400"/>
          </a:xfrm>
          <a:prstGeom prst="rect">
            <a:avLst/>
          </a:prstGeom>
        </p:spPr>
      </p:pic>
      <p:pic>
        <p:nvPicPr>
          <p:cNvPr id="15" name="Graphic 14" descr="Male profile outline">
            <a:extLst>
              <a:ext uri="{FF2B5EF4-FFF2-40B4-BE49-F238E27FC236}">
                <a16:creationId xmlns:a16="http://schemas.microsoft.com/office/drawing/2014/main" id="{F90D8091-B6CB-4C39-9DA9-17DAB5937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512" y="504825"/>
            <a:ext cx="914400" cy="914400"/>
          </a:xfrm>
          <a:prstGeom prst="rect">
            <a:avLst/>
          </a:prstGeom>
        </p:spPr>
      </p:pic>
      <p:pic>
        <p:nvPicPr>
          <p:cNvPr id="16" name="Graphic 15" descr="Female Profile with solid fill">
            <a:extLst>
              <a:ext uri="{FF2B5EF4-FFF2-40B4-BE49-F238E27FC236}">
                <a16:creationId xmlns:a16="http://schemas.microsoft.com/office/drawing/2014/main" id="{BC3D886A-A9F3-4EEE-AC85-3C92FF6D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2413" y="1561743"/>
            <a:ext cx="914400" cy="914400"/>
          </a:xfrm>
          <a:prstGeom prst="rect">
            <a:avLst/>
          </a:prstGeom>
        </p:spPr>
      </p:pic>
      <p:pic>
        <p:nvPicPr>
          <p:cNvPr id="17" name="Graphic 16" descr="Male profile outline">
            <a:extLst>
              <a:ext uri="{FF2B5EF4-FFF2-40B4-BE49-F238E27FC236}">
                <a16:creationId xmlns:a16="http://schemas.microsoft.com/office/drawing/2014/main" id="{62730196-B4ED-43A1-BD20-1193F827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989" y="1558290"/>
            <a:ext cx="914400" cy="914400"/>
          </a:xfrm>
          <a:prstGeom prst="rect">
            <a:avLst/>
          </a:prstGeom>
        </p:spPr>
      </p:pic>
      <p:pic>
        <p:nvPicPr>
          <p:cNvPr id="20" name="Graphic 19" descr="Female Profile with solid fill">
            <a:extLst>
              <a:ext uri="{FF2B5EF4-FFF2-40B4-BE49-F238E27FC236}">
                <a16:creationId xmlns:a16="http://schemas.microsoft.com/office/drawing/2014/main" id="{36EB877F-C48C-4C12-8EBF-92D5033E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2653" y="2612708"/>
            <a:ext cx="914400" cy="914400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24232D66-6185-4A30-B0D0-98A8326CD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542" y="2612708"/>
            <a:ext cx="914400" cy="914400"/>
          </a:xfrm>
          <a:prstGeom prst="rect">
            <a:avLst/>
          </a:prstGeom>
        </p:spPr>
      </p:pic>
      <p:pic>
        <p:nvPicPr>
          <p:cNvPr id="22" name="Graphic 21" descr="Female Profile with solid fill">
            <a:extLst>
              <a:ext uri="{FF2B5EF4-FFF2-40B4-BE49-F238E27FC236}">
                <a16:creationId xmlns:a16="http://schemas.microsoft.com/office/drawing/2014/main" id="{F69A1950-5AF7-46C3-8930-8982B851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923" y="2572226"/>
            <a:ext cx="914400" cy="914400"/>
          </a:xfrm>
          <a:prstGeom prst="rect">
            <a:avLst/>
          </a:prstGeom>
        </p:spPr>
      </p:pic>
      <p:pic>
        <p:nvPicPr>
          <p:cNvPr id="23" name="Graphic 22" descr="Male profile outline">
            <a:extLst>
              <a:ext uri="{FF2B5EF4-FFF2-40B4-BE49-F238E27FC236}">
                <a16:creationId xmlns:a16="http://schemas.microsoft.com/office/drawing/2014/main" id="{98588D1B-7EC4-4F8D-A336-F99C37CF6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790" y="2579370"/>
            <a:ext cx="914400" cy="914400"/>
          </a:xfrm>
          <a:prstGeom prst="rect">
            <a:avLst/>
          </a:prstGeom>
        </p:spPr>
      </p:pic>
      <p:pic>
        <p:nvPicPr>
          <p:cNvPr id="24" name="Graphic 23" descr="Female Profile with solid fill">
            <a:extLst>
              <a:ext uri="{FF2B5EF4-FFF2-40B4-BE49-F238E27FC236}">
                <a16:creationId xmlns:a16="http://schemas.microsoft.com/office/drawing/2014/main" id="{16C390DA-544E-4671-9ABB-29765A93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5159" y="2592467"/>
            <a:ext cx="914400" cy="914400"/>
          </a:xfrm>
          <a:prstGeom prst="rect">
            <a:avLst/>
          </a:prstGeom>
        </p:spPr>
      </p:pic>
      <p:pic>
        <p:nvPicPr>
          <p:cNvPr id="25" name="Graphic 24" descr="Female Profile with solid fill">
            <a:extLst>
              <a:ext uri="{FF2B5EF4-FFF2-40B4-BE49-F238E27FC236}">
                <a16:creationId xmlns:a16="http://schemas.microsoft.com/office/drawing/2014/main" id="{3436BC50-D3A9-4EDD-8FF1-44714676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4213" y="2572226"/>
            <a:ext cx="914400" cy="914400"/>
          </a:xfrm>
          <a:prstGeom prst="rect">
            <a:avLst/>
          </a:prstGeom>
        </p:spPr>
      </p:pic>
      <p:pic>
        <p:nvPicPr>
          <p:cNvPr id="26" name="Graphic 25" descr="Male profile outline">
            <a:extLst>
              <a:ext uri="{FF2B5EF4-FFF2-40B4-BE49-F238E27FC236}">
                <a16:creationId xmlns:a16="http://schemas.microsoft.com/office/drawing/2014/main" id="{9ADB1C04-CDD2-4374-B5C6-6B37C907E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7665" y="255317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B0DA9C-F211-4CAE-B362-8C98C9CEB8C9}"/>
              </a:ext>
            </a:extLst>
          </p:cNvPr>
          <p:cNvSpPr txBox="1"/>
          <p:nvPr/>
        </p:nvSpPr>
        <p:spPr>
          <a:xfrm>
            <a:off x="5561850" y="3810000"/>
            <a:ext cx="2517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BREAKOUT!!!</a:t>
            </a:r>
          </a:p>
        </p:txBody>
      </p:sp>
      <p:sp useBgFill="1">
        <p:nvSpPr>
          <p:cNvPr id="28" name="TextBox 27">
            <a:extLst>
              <a:ext uri="{FF2B5EF4-FFF2-40B4-BE49-F238E27FC236}">
                <a16:creationId xmlns:a16="http://schemas.microsoft.com/office/drawing/2014/main" id="{930A4ED8-0694-41E5-BB8A-0FFAF4D79757}"/>
              </a:ext>
            </a:extLst>
          </p:cNvPr>
          <p:cNvSpPr txBox="1"/>
          <p:nvPr/>
        </p:nvSpPr>
        <p:spPr>
          <a:xfrm>
            <a:off x="3263093" y="970419"/>
            <a:ext cx="2887137" cy="1538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274320" tIns="274320" rIns="274320" bIns="274320" rtlCol="0">
            <a:spAutoFit/>
          </a:bodyPr>
          <a:lstStyle/>
          <a:p>
            <a:pPr algn="ctr"/>
            <a:r>
              <a:rPr lang="en-US" sz="3200" dirty="0"/>
              <a:t>BREAKOUT!!!</a:t>
            </a:r>
          </a:p>
          <a:p>
            <a:pPr algn="ctr"/>
            <a:r>
              <a:rPr lang="es-ES" sz="3200" dirty="0"/>
              <a:t>20 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20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3 L -0.00174 -0.003 C -0.00035 0.00232 0.00121 0.00788 0.00243 0.01343 C 0.0033 0.0176 0.00382 0.02176 0.00451 0.02593 C 0.00486 0.02871 0.00486 0.03172 0.00555 0.03426 C 0.00625 0.0382 0.00764 0.04167 0.00868 0.04538 C 0.00903 0.0551 0.00972 0.06482 0.00972 0.07454 C 0.00972 0.11389 0.00399 0.09977 0.01285 0.15371 C 0.01475 0.16575 0.02378 0.19283 0.02951 0.20649 C 0.03107 0.21042 0.03281 0.21413 0.03472 0.2176 C 0.03628 0.22061 0.03802 0.22338 0.03993 0.22593 C 0.04323 0.23079 0.04757 0.2345 0.05035 0.23982 C 0.05173 0.2426 0.05278 0.24561 0.05451 0.24815 C 0.05573 0.25024 0.05712 0.25209 0.05868 0.25371 C 0.06232 0.25811 0.06632 0.26204 0.07014 0.26621 C 0.07222 0.26852 0.0743 0.27061 0.07639 0.27315 C 0.07986 0.27778 0.08212 0.28496 0.0868 0.28704 C 0.09687 0.29167 0.09392 0.28936 0.10139 0.29538 C 0.10521 0.29862 0.10868 0.30255 0.11285 0.3051 C 0.11944 0.30973 0.11736 0.31158 0.12014 0.30788 L 0.12014 0.30788 " pathEditMode="relative" ptsTypes="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67 L -0.01875 0.01667 C -0.02292 0.02385 -0.02674 0.03195 -0.03125 0.03866 C -0.04722 0.06204 -0.06562 0.08218 -0.08021 0.10672 C -0.08576 0.11598 -0.0908 0.12593 -0.09687 0.1345 C -0.12917 0.1801 -0.16979 0.22616 -0.20937 0.25672 C -0.21597 0.26181 -0.22292 0.26667 -0.22917 0.272 C -0.2316 0.27408 -0.23316 0.27709 -0.23542 0.27894 C -0.2474 0.28936 -0.25399 0.29237 -0.26667 0.30116 C -0.2724 0.30533 -0.2776 0.31042 -0.28333 0.31366 C -0.28993 0.3176 -0.29392 0.31945 -0.3 0.32477 C -0.30139 0.32593 -0.30208 0.32778 -0.30312 0.32894 C -0.30764 0.33334 -0.31181 0.3382 -0.31667 0.34144 C -0.31806 0.34237 -0.31944 0.34375 -0.32083 0.34422 C -0.32396 0.34561 -0.32708 0.34676 -0.33021 0.347 C -0.33472 0.34769 -0.33924 0.347 -0.34375 0.347 L -0.34375 0.347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48 L 0.00052 0.00648 C -0.01684 0.03657 -0.00261 0.01319 -0.02448 0.04398 C -0.02743 0.04791 -0.02986 0.05231 -0.03281 0.05648 C -0.03525 0.05949 -0.03768 0.06203 -0.04011 0.06481 C -0.0415 0.0662 -0.04323 0.06712 -0.04427 0.06898 C -0.04775 0.07361 -0.04966 0.08032 -0.05365 0.08425 C -0.05747 0.08773 -0.06268 0.09236 -0.06615 0.09675 C -0.06806 0.09884 -0.06945 0.10162 -0.07136 0.1037 C -0.07361 0.10578 -0.07639 0.10694 -0.07865 0.10925 C -0.08091 0.11111 -0.08281 0.11388 -0.0849 0.1162 C -0.08663 0.11759 -0.08872 0.11851 -0.09011 0.12037 C -0.10313 0.13495 -0.09323 0.12847 -0.10365 0.13425 C -0.11007 0.14259 -0.10313 0.13449 -0.11198 0.1412 C -0.11354 0.14212 -0.11476 0.14398 -0.11615 0.14537 C -0.11788 0.14675 -0.11979 0.14768 -0.12136 0.14953 C -0.13438 0.16273 -0.11389 0.14583 -0.13281 0.16203 C -0.13698 0.16527 -0.13785 0.16458 -0.14219 0.16759 C -0.14341 0.16828 -0.14427 0.16944 -0.14531 0.17037 C -0.14636 0.17083 -0.14757 0.17106 -0.14844 0.17175 C -0.1566 0.17708 -0.14636 0.17152 -0.15469 0.1787 C -0.15747 0.18078 -0.16025 0.1824 -0.16302 0.18425 L -0.16302 0.18425 " pathEditMode="relative" ptsTypes="AAAAAAAAAAAAAAAAAAAAA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3C13C-91C8-4AD3-B586-6DA6B351D421}"/>
              </a:ext>
            </a:extLst>
          </p:cNvPr>
          <p:cNvSpPr txBox="1"/>
          <p:nvPr/>
        </p:nvSpPr>
        <p:spPr>
          <a:xfrm>
            <a:off x="3352800" y="30882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[[[ </a:t>
            </a:r>
            <a:r>
              <a:rPr lang="es-ES" dirty="0" err="1"/>
              <a:t>Breakout</a:t>
            </a:r>
            <a:r>
              <a:rPr lang="es-ES" dirty="0"/>
              <a:t> </a:t>
            </a:r>
            <a:r>
              <a:rPr lang="es-ES" dirty="0" err="1"/>
              <a:t>Rooms</a:t>
            </a:r>
            <a:r>
              <a:rPr lang="es-ES" dirty="0"/>
              <a:t> ]]]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2EF27-8BF9-47E7-A8D5-3F9D5AE09070}"/>
              </a:ext>
            </a:extLst>
          </p:cNvPr>
          <p:cNvSpPr txBox="1"/>
          <p:nvPr/>
        </p:nvSpPr>
        <p:spPr>
          <a:xfrm>
            <a:off x="3962400" y="43434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bye!</a:t>
            </a:r>
          </a:p>
        </p:txBody>
      </p:sp>
      <p:pic>
        <p:nvPicPr>
          <p:cNvPr id="5" name="Graphic 4" descr="Wave Gesture">
            <a:extLst>
              <a:ext uri="{FF2B5EF4-FFF2-40B4-BE49-F238E27FC236}">
                <a16:creationId xmlns:a16="http://schemas.microsoft.com/office/drawing/2014/main" id="{CCDE84F0-AB23-45C2-8488-58B77B8B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8165" flipH="1">
            <a:off x="5747057" y="3634981"/>
            <a:ext cx="1771093" cy="1771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79694-7C22-4703-A485-2B3BFDAB5D75}"/>
              </a:ext>
            </a:extLst>
          </p:cNvPr>
          <p:cNvSpPr txBox="1"/>
          <p:nvPr/>
        </p:nvSpPr>
        <p:spPr>
          <a:xfrm>
            <a:off x="3352800" y="1371600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20 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253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2" presetClass="emph" presetSubtype="0" repeatCount="5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058E32-2541-4F50-A4D0-C5281EA68056}"/>
              </a:ext>
            </a:extLst>
          </p:cNvPr>
          <p:cNvSpPr txBox="1"/>
          <p:nvPr/>
        </p:nvSpPr>
        <p:spPr>
          <a:xfrm>
            <a:off x="2209800" y="2667000"/>
            <a:ext cx="4495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800" dirty="0"/>
              <a:t>¿Cómo fue?</a:t>
            </a:r>
          </a:p>
          <a:p>
            <a:pPr>
              <a:spcAft>
                <a:spcPts val="1800"/>
              </a:spcAft>
            </a:pPr>
            <a:r>
              <a:rPr lang="es-ES" sz="2800" dirty="0"/>
              <a:t>¿Dudas?  ¿Comentarios?</a:t>
            </a:r>
          </a:p>
        </p:txBody>
      </p:sp>
    </p:spTree>
    <p:extLst>
      <p:ext uri="{BB962C8B-B14F-4D97-AF65-F5344CB8AC3E}">
        <p14:creationId xmlns:p14="http://schemas.microsoft.com/office/powerpoint/2010/main" val="12945142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2514600"/>
            <a:ext cx="30155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anose="03010101010101010101" pitchFamily="66" charset="0"/>
              </a:rPr>
              <a:t>BREAK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D5532-23AD-4E14-B93B-16A3D2AC9EF9}"/>
              </a:ext>
            </a:extLst>
          </p:cNvPr>
          <p:cNvSpPr txBox="1"/>
          <p:nvPr/>
        </p:nvSpPr>
        <p:spPr>
          <a:xfrm>
            <a:off x="3657600" y="4267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 minutos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141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F8DFE3-0A49-4A38-A449-9CB05DD8C3CE}"/>
              </a:ext>
            </a:extLst>
          </p:cNvPr>
          <p:cNvSpPr txBox="1"/>
          <p:nvPr/>
        </p:nvSpPr>
        <p:spPr>
          <a:xfrm>
            <a:off x="967030" y="1136302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Armados con …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115F42-958C-4926-A66E-D176E54B0549}"/>
              </a:ext>
            </a:extLst>
          </p:cNvPr>
          <p:cNvSpPr txBox="1"/>
          <p:nvPr/>
        </p:nvSpPr>
        <p:spPr>
          <a:xfrm>
            <a:off x="3733800" y="1136302"/>
            <a:ext cx="34307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/>
              <a:t>La </a:t>
            </a:r>
            <a:r>
              <a:rPr lang="es-ES" sz="2400" dirty="0" err="1"/>
              <a:t>tésis</a:t>
            </a:r>
            <a:endParaRPr lang="es-ES" sz="2400" dirty="0"/>
          </a:p>
          <a:p>
            <a:pPr>
              <a:spcAft>
                <a:spcPts val="1200"/>
              </a:spcAft>
            </a:pPr>
            <a:r>
              <a:rPr lang="es-ES" sz="2400" dirty="0"/>
              <a:t>Los hechos básicos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Los impulsores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Las tendencias/corrientes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9D8B2-98E5-4C46-8D7A-C6F837667573}"/>
              </a:ext>
            </a:extLst>
          </p:cNvPr>
          <p:cNvSpPr txBox="1"/>
          <p:nvPr/>
        </p:nvSpPr>
        <p:spPr>
          <a:xfrm>
            <a:off x="3733800" y="3321244"/>
            <a:ext cx="423064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/>
              <a:t>Un escenario principal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Uno/dos escenarios alternativos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Probabilidades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696BA-DC02-4498-A626-028A52868DC6}"/>
              </a:ext>
            </a:extLst>
          </p:cNvPr>
          <p:cNvSpPr txBox="1"/>
          <p:nvPr/>
        </p:nvSpPr>
        <p:spPr>
          <a:xfrm>
            <a:off x="838200" y="4916091"/>
            <a:ext cx="196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Avanzamos …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8806D-C154-4D7E-8C70-40DEE8CF63DE}"/>
              </a:ext>
            </a:extLst>
          </p:cNvPr>
          <p:cNvSpPr txBox="1"/>
          <p:nvPr/>
        </p:nvSpPr>
        <p:spPr>
          <a:xfrm>
            <a:off x="3733800" y="4982966"/>
            <a:ext cx="23246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/>
              <a:t>los comodines</a:t>
            </a:r>
          </a:p>
          <a:p>
            <a:pPr>
              <a:spcAft>
                <a:spcPts val="1200"/>
              </a:spcAft>
            </a:pPr>
            <a:r>
              <a:rPr lang="es-ES" sz="2400" dirty="0"/>
              <a:t>las implicaciones</a:t>
            </a:r>
          </a:p>
        </p:txBody>
      </p:sp>
    </p:spTree>
    <p:extLst>
      <p:ext uri="{BB962C8B-B14F-4D97-AF65-F5344CB8AC3E}">
        <p14:creationId xmlns:p14="http://schemas.microsoft.com/office/powerpoint/2010/main" val="6558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92" y="1645265"/>
            <a:ext cx="7088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Sumamente</a:t>
            </a:r>
            <a:r>
              <a:rPr lang="en-US" sz="2400" dirty="0"/>
              <a:t> </a:t>
            </a:r>
            <a:r>
              <a:rPr lang="en-US" sz="2400" dirty="0" err="1"/>
              <a:t>baja</a:t>
            </a:r>
            <a:r>
              <a:rPr lang="en-US" sz="2400" dirty="0"/>
              <a:t> </a:t>
            </a:r>
            <a:r>
              <a:rPr lang="en-US" sz="2400" dirty="0" err="1"/>
              <a:t>probabilidad</a:t>
            </a:r>
            <a:r>
              <a:rPr lang="en-US" sz="2400" dirty="0"/>
              <a:t>;</a:t>
            </a:r>
            <a:br>
              <a:rPr lang="en-US" sz="2400" dirty="0"/>
            </a:br>
            <a:r>
              <a:rPr lang="en-US" sz="2400" dirty="0" err="1"/>
              <a:t>imposible</a:t>
            </a:r>
            <a:r>
              <a:rPr lang="en-US" sz="2400" dirty="0"/>
              <a:t> de </a:t>
            </a:r>
            <a:r>
              <a:rPr lang="en-US" sz="2400" dirty="0" err="1"/>
              <a:t>predecir</a:t>
            </a:r>
            <a:r>
              <a:rPr lang="en-US" sz="2400" dirty="0"/>
              <a:t> o </a:t>
            </a:r>
            <a:r>
              <a:rPr lang="en-US" sz="2400" dirty="0" err="1"/>
              <a:t>pronosticar</a:t>
            </a:r>
            <a:r>
              <a:rPr lang="en-US" sz="2400" dirty="0"/>
              <a:t> …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pero</a:t>
            </a:r>
            <a:r>
              <a:rPr lang="en-US" sz="2400" dirty="0"/>
              <a:t> …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Cambia</a:t>
            </a:r>
            <a:r>
              <a:rPr lang="es-ES" sz="2400" dirty="0"/>
              <a:t> drásticamente nuestro análisis</a:t>
            </a:r>
            <a:br>
              <a:rPr lang="es-ES" sz="2400" dirty="0"/>
            </a:b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Algo que, en nuestra lista de presunciones,</a:t>
            </a:r>
            <a:br>
              <a:rPr lang="es-ES" sz="2400" dirty="0"/>
            </a:br>
            <a:r>
              <a:rPr lang="es-ES" sz="2400" dirty="0"/>
              <a:t>calculamos como algo fuera del análisis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66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9BDAB-FE6B-40DB-93BA-DFDB90768437}"/>
              </a:ext>
            </a:extLst>
          </p:cNvPr>
          <p:cNvSpPr txBox="1"/>
          <p:nvPr/>
        </p:nvSpPr>
        <p:spPr>
          <a:xfrm>
            <a:off x="699977" y="559739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“Comodines”   (</a:t>
            </a:r>
            <a:r>
              <a:rPr lang="es-ES" sz="2800" dirty="0" err="1"/>
              <a:t>wildcards</a:t>
            </a:r>
            <a:r>
              <a:rPr lang="es-ES" sz="2800" dirty="0"/>
              <a:t>)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DD7C4-0CEF-47C7-AD0A-6E5655EB0620}"/>
              </a:ext>
            </a:extLst>
          </p:cNvPr>
          <p:cNvSpPr/>
          <p:nvPr/>
        </p:nvSpPr>
        <p:spPr>
          <a:xfrm>
            <a:off x="681689" y="5710019"/>
            <a:ext cx="6557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/>
              <a:t>RAE</a:t>
            </a:r>
            <a:r>
              <a:rPr lang="es-ES" sz="1400" dirty="0"/>
              <a:t>:  En algunos juegos de naipes o de dados, carta o cara del dado que se puede aplicar a cualquier suerte favorable.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532C6-067F-4666-AF09-859BF9D13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385">
            <a:off x="6565143" y="677839"/>
            <a:ext cx="2109712" cy="26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977" y="2218284"/>
            <a:ext cx="51001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400" dirty="0"/>
              <a:t>EJEMPLOS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Muerte por causa natural de un líder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Asesinato sin ningún indicio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Desastres naturales, epidemia, etc.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Crisis totalmente ajena al contexto del análisis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67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9BDAB-FE6B-40DB-93BA-DFDB90768437}"/>
              </a:ext>
            </a:extLst>
          </p:cNvPr>
          <p:cNvSpPr txBox="1"/>
          <p:nvPr/>
        </p:nvSpPr>
        <p:spPr>
          <a:xfrm>
            <a:off x="699977" y="559739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“Comodines”   (</a:t>
            </a:r>
            <a:r>
              <a:rPr lang="es-ES" sz="2800" dirty="0" err="1"/>
              <a:t>wildcards</a:t>
            </a:r>
            <a:r>
              <a:rPr lang="es-ES" sz="2800" dirty="0"/>
              <a:t>)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B532C6-067F-4666-AF09-859BF9D13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385">
            <a:off x="6565143" y="677839"/>
            <a:ext cx="2109712" cy="26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69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4F4B2-9E0E-488D-BDB5-EAC22EC49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"/>
            <a:ext cx="4748089" cy="6217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013494-66F7-44F8-A493-52B3C22C8465}"/>
              </a:ext>
            </a:extLst>
          </p:cNvPr>
          <p:cNvSpPr txBox="1"/>
          <p:nvPr/>
        </p:nvSpPr>
        <p:spPr>
          <a:xfrm>
            <a:off x="5533627" y="521703"/>
            <a:ext cx="2995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EXERCISE WORKSHEET</a:t>
            </a:r>
          </a:p>
          <a:p>
            <a:pPr algn="ctr"/>
            <a:r>
              <a:rPr lang="es-ES" sz="2400" dirty="0" err="1"/>
              <a:t>Building</a:t>
            </a:r>
            <a:r>
              <a:rPr lang="es-ES" sz="2400" dirty="0"/>
              <a:t> </a:t>
            </a:r>
            <a:r>
              <a:rPr lang="es-ES" sz="2400" dirty="0" err="1"/>
              <a:t>Analysis</a:t>
            </a:r>
            <a:endParaRPr lang="es-ES" sz="2400" dirty="0"/>
          </a:p>
          <a:p>
            <a:pPr algn="ctr"/>
            <a:r>
              <a:rPr lang="es-ES" sz="2400" dirty="0"/>
              <a:t>- </a:t>
            </a:r>
            <a:r>
              <a:rPr lang="es-ES" sz="2400" dirty="0" err="1"/>
              <a:t>Part</a:t>
            </a:r>
            <a:r>
              <a:rPr lang="es-ES" sz="2400" dirty="0"/>
              <a:t> </a:t>
            </a:r>
            <a:r>
              <a:rPr lang="es-ES" sz="2400" dirty="0" err="1"/>
              <a:t>Two</a:t>
            </a:r>
            <a:r>
              <a:rPr lang="es-ES" sz="2400" dirty="0"/>
              <a:t> -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D3F02-D849-4B9C-86B1-26C4C9048A2C}"/>
              </a:ext>
            </a:extLst>
          </p:cNvPr>
          <p:cNvSpPr/>
          <p:nvPr/>
        </p:nvSpPr>
        <p:spPr>
          <a:xfrm>
            <a:off x="659544" y="1447800"/>
            <a:ext cx="4495800" cy="16764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¿Qué comodines pueden, aún remotamente, suceder?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337D2-4DA8-485A-A90B-A41C89E50AA3}"/>
              </a:ext>
            </a:extLst>
          </p:cNvPr>
          <p:cNvSpPr/>
          <p:nvPr/>
        </p:nvSpPr>
        <p:spPr>
          <a:xfrm>
            <a:off x="703758" y="4114800"/>
            <a:ext cx="4495800" cy="21336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3CF327-579D-48E2-955C-B79748B5667E}"/>
              </a:ext>
            </a:extLst>
          </p:cNvPr>
          <p:cNvSpPr txBox="1"/>
          <p:nvPr/>
        </p:nvSpPr>
        <p:spPr>
          <a:xfrm>
            <a:off x="3429000" y="512693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El modelo hasta ahora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A30D-E300-495A-B1B8-E0C0AD64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1" y="1219200"/>
            <a:ext cx="3931920" cy="5126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08E2A-8C70-409C-9CB2-8410C23C7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931920" cy="51490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390A7A3-D073-4D87-A2F7-5E8702166977}"/>
              </a:ext>
            </a:extLst>
          </p:cNvPr>
          <p:cNvSpPr/>
          <p:nvPr/>
        </p:nvSpPr>
        <p:spPr>
          <a:xfrm>
            <a:off x="533400" y="2142068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358A35-E882-4A6F-BC50-6577BB5D1560}"/>
              </a:ext>
            </a:extLst>
          </p:cNvPr>
          <p:cNvSpPr/>
          <p:nvPr/>
        </p:nvSpPr>
        <p:spPr>
          <a:xfrm>
            <a:off x="533400" y="2675468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DAF91E-66D8-45FE-B9C7-1E5BA7E7C518}"/>
              </a:ext>
            </a:extLst>
          </p:cNvPr>
          <p:cNvSpPr/>
          <p:nvPr/>
        </p:nvSpPr>
        <p:spPr>
          <a:xfrm>
            <a:off x="609600" y="3357034"/>
            <a:ext cx="685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1D3035-BAFD-42F5-B969-D1FE2072167A}"/>
              </a:ext>
            </a:extLst>
          </p:cNvPr>
          <p:cNvSpPr/>
          <p:nvPr/>
        </p:nvSpPr>
        <p:spPr>
          <a:xfrm>
            <a:off x="533400" y="5486400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17D4D3-F33C-4CD6-BC75-ECB55E46DA75}"/>
              </a:ext>
            </a:extLst>
          </p:cNvPr>
          <p:cNvSpPr/>
          <p:nvPr/>
        </p:nvSpPr>
        <p:spPr>
          <a:xfrm>
            <a:off x="4876800" y="2438400"/>
            <a:ext cx="609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380A36-247A-4057-97B1-7FD5ADBDE4AB}"/>
              </a:ext>
            </a:extLst>
          </p:cNvPr>
          <p:cNvSpPr/>
          <p:nvPr/>
        </p:nvSpPr>
        <p:spPr>
          <a:xfrm>
            <a:off x="4887433" y="3653366"/>
            <a:ext cx="609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9F985AF-A923-4D00-8BA5-9A39AB766920}"/>
              </a:ext>
            </a:extLst>
          </p:cNvPr>
          <p:cNvSpPr/>
          <p:nvPr/>
        </p:nvSpPr>
        <p:spPr>
          <a:xfrm>
            <a:off x="4903382" y="4417526"/>
            <a:ext cx="6096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25D69ECF-53F9-4C9E-AD25-2D09B5538BC2}"/>
              </a:ext>
            </a:extLst>
          </p:cNvPr>
          <p:cNvSpPr txBox="1"/>
          <p:nvPr/>
        </p:nvSpPr>
        <p:spPr>
          <a:xfrm rot="21389083">
            <a:off x="1998217" y="2846567"/>
            <a:ext cx="5105401" cy="1415772"/>
          </a:xfrm>
          <a:prstGeom prst="rect">
            <a:avLst/>
          </a:prstGeom>
        </p:spPr>
        <p:txBody>
          <a:bodyPr wrap="square" lIns="365760" tIns="274320" rIns="365760" bIns="274320" rtlCol="0">
            <a:spAutoFit/>
          </a:bodyPr>
          <a:lstStyle/>
          <a:p>
            <a:pPr algn="ctr"/>
            <a:r>
              <a:rPr lang="es-ES" sz="2800" dirty="0"/>
              <a:t>¿Preguntas?  ¿Comentarios?</a:t>
            </a:r>
            <a:br>
              <a:rPr lang="es-ES" sz="2800" dirty="0"/>
            </a:br>
            <a:r>
              <a:rPr lang="es-ES" sz="2800" dirty="0"/>
              <a:t>¿Ideas para mejorarlo?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008D8-58DD-4FE7-8BE1-F8313EC97F43}"/>
              </a:ext>
            </a:extLst>
          </p:cNvPr>
          <p:cNvSpPr txBox="1"/>
          <p:nvPr/>
        </p:nvSpPr>
        <p:spPr>
          <a:xfrm>
            <a:off x="5582236" y="434716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NEXT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3" grpId="1" animBg="1"/>
      <p:bldP spid="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3404E-E442-E36B-7419-EF48B8F4A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3A8EAE-4110-C504-77D6-E86724773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B2B88C-B2ED-D8C5-D6A0-C273E5119101}"/>
              </a:ext>
            </a:extLst>
          </p:cNvPr>
          <p:cNvSpPr txBox="1"/>
          <p:nvPr/>
        </p:nvSpPr>
        <p:spPr>
          <a:xfrm>
            <a:off x="1066800" y="914400"/>
            <a:ext cx="5334000" cy="9541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¿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proteger</a:t>
            </a:r>
            <a:r>
              <a:rPr lang="en-US" sz="2800" dirty="0"/>
              <a:t> </a:t>
            </a:r>
            <a:r>
              <a:rPr lang="en-US" sz="2800" dirty="0" err="1"/>
              <a:t>intereses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durante</a:t>
            </a:r>
            <a:r>
              <a:rPr lang="en-US" sz="2800" dirty="0"/>
              <a:t> TRUMP II?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A10CC-44B3-CDB2-4C3D-0421B3CE5EFC}"/>
              </a:ext>
            </a:extLst>
          </p:cNvPr>
          <p:cNvSpPr txBox="1"/>
          <p:nvPr/>
        </p:nvSpPr>
        <p:spPr>
          <a:xfrm>
            <a:off x="882812" y="2209800"/>
            <a:ext cx="2705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noProof="0" dirty="0"/>
              <a:t>Responsabilidad</a:t>
            </a:r>
            <a:r>
              <a:rPr lang="en-US" sz="28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405B7-16E8-F745-3E47-20DF6DFD6E76}"/>
              </a:ext>
            </a:extLst>
          </p:cNvPr>
          <p:cNvSpPr txBox="1"/>
          <p:nvPr/>
        </p:nvSpPr>
        <p:spPr>
          <a:xfrm>
            <a:off x="2438400" y="3048000"/>
            <a:ext cx="5638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/>
              <a:t>Identificar la información/inteligencia que los decisores necesitan.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20745-D108-8033-D0A9-B20FF1BE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692" y="782461"/>
            <a:ext cx="2151530" cy="185609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49B815-40C7-B22A-D969-81D72DE8F1B7}"/>
              </a:ext>
            </a:extLst>
          </p:cNvPr>
          <p:cNvCxnSpPr/>
          <p:nvPr/>
        </p:nvCxnSpPr>
        <p:spPr>
          <a:xfrm flipH="1">
            <a:off x="3352800" y="4038600"/>
            <a:ext cx="7620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4DAD5C-0F08-8694-00D8-5073FE096EA3}"/>
              </a:ext>
            </a:extLst>
          </p:cNvPr>
          <p:cNvCxnSpPr>
            <a:cxnSpLocks/>
          </p:cNvCxnSpPr>
          <p:nvPr/>
        </p:nvCxnSpPr>
        <p:spPr>
          <a:xfrm>
            <a:off x="4865274" y="4039881"/>
            <a:ext cx="544926" cy="9131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8428A38-A800-4C0D-139D-A3EE5ADFCE51}"/>
              </a:ext>
            </a:extLst>
          </p:cNvPr>
          <p:cNvSpPr txBox="1"/>
          <p:nvPr/>
        </p:nvSpPr>
        <p:spPr>
          <a:xfrm>
            <a:off x="2274093" y="5357291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amenazas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97F5E-7E59-4F10-8C82-69DFF279C622}"/>
              </a:ext>
            </a:extLst>
          </p:cNvPr>
          <p:cNvSpPr txBox="1"/>
          <p:nvPr/>
        </p:nvSpPr>
        <p:spPr>
          <a:xfrm>
            <a:off x="4865274" y="5335520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oportunidades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FD409-B6E1-2C05-B86F-E235BABBA14C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327CDB-FDA2-43BF-B780-C8A655ECDB1E}"/>
              </a:ext>
            </a:extLst>
          </p:cNvPr>
          <p:cNvSpPr txBox="1"/>
          <p:nvPr/>
        </p:nvSpPr>
        <p:spPr>
          <a:xfrm>
            <a:off x="699977" y="559739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A</a:t>
            </a:r>
            <a:r>
              <a:rPr lang="en-US" sz="2800" dirty="0" err="1"/>
              <a:t>nalizando</a:t>
            </a:r>
            <a:r>
              <a:rPr lang="en-US" sz="2800" dirty="0"/>
              <a:t> las </a:t>
            </a:r>
            <a:r>
              <a:rPr lang="es-ES_tradnl" sz="2800" dirty="0"/>
              <a:t>implicaciones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A5718-DA8C-40B3-AD61-6334C8983868}"/>
              </a:ext>
            </a:extLst>
          </p:cNvPr>
          <p:cNvSpPr txBox="1"/>
          <p:nvPr/>
        </p:nvSpPr>
        <p:spPr>
          <a:xfrm>
            <a:off x="838200" y="1828800"/>
            <a:ext cx="7224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400" dirty="0"/>
              <a:t>¿Qué importancia tienen la situación actual y los escenarios para el decisor?</a:t>
            </a:r>
          </a:p>
          <a:p>
            <a:pPr lvl="2">
              <a:spcAft>
                <a:spcPts val="1800"/>
              </a:spcAft>
            </a:pPr>
            <a:r>
              <a:rPr lang="es-ES" sz="2400" dirty="0"/>
              <a:t>¿Por qué debe prestar atención?</a:t>
            </a:r>
          </a:p>
          <a:p>
            <a:pPr lvl="2">
              <a:spcAft>
                <a:spcPts val="1800"/>
              </a:spcAft>
            </a:pPr>
            <a:r>
              <a:rPr lang="es-ES" sz="2400" dirty="0"/>
              <a:t>¿Cómo pueden afectar sus intereses?</a:t>
            </a:r>
          </a:p>
        </p:txBody>
      </p:sp>
    </p:spTree>
    <p:extLst>
      <p:ext uri="{BB962C8B-B14F-4D97-AF65-F5344CB8AC3E}">
        <p14:creationId xmlns:p14="http://schemas.microsoft.com/office/powerpoint/2010/main" val="712149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327CDB-FDA2-43BF-B780-C8A655ECDB1E}"/>
              </a:ext>
            </a:extLst>
          </p:cNvPr>
          <p:cNvSpPr txBox="1"/>
          <p:nvPr/>
        </p:nvSpPr>
        <p:spPr>
          <a:xfrm>
            <a:off x="699977" y="559739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A</a:t>
            </a:r>
            <a:r>
              <a:rPr lang="en-US" sz="2800" dirty="0" err="1"/>
              <a:t>nalizando</a:t>
            </a:r>
            <a:r>
              <a:rPr lang="en-US" sz="2800" dirty="0"/>
              <a:t> las </a:t>
            </a:r>
            <a:r>
              <a:rPr lang="en-US" sz="2800" dirty="0" err="1"/>
              <a:t>implicaciones</a:t>
            </a:r>
            <a:endParaRPr lang="en-US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FEC3F5-5FEF-401A-8DB5-A0144897C002}"/>
              </a:ext>
            </a:extLst>
          </p:cNvPr>
          <p:cNvGrpSpPr/>
          <p:nvPr/>
        </p:nvGrpSpPr>
        <p:grpSpPr>
          <a:xfrm>
            <a:off x="713956" y="2070405"/>
            <a:ext cx="6753141" cy="500304"/>
            <a:chOff x="790156" y="4657633"/>
            <a:chExt cx="6753141" cy="5003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64340B-1AE7-495B-AD4F-B46E595E8C5C}"/>
                </a:ext>
              </a:extLst>
            </p:cNvPr>
            <p:cNvSpPr txBox="1"/>
            <p:nvPr/>
          </p:nvSpPr>
          <p:spPr>
            <a:xfrm>
              <a:off x="5257800" y="4696272"/>
              <a:ext cx="2285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err="1"/>
                <a:t>Warning</a:t>
              </a:r>
              <a:r>
                <a:rPr lang="es-ES" sz="2400" dirty="0"/>
                <a:t> </a:t>
              </a:r>
              <a:r>
                <a:rPr lang="es-ES" sz="2400" dirty="0" err="1"/>
                <a:t>analysis</a:t>
              </a:r>
              <a:endParaRPr lang="en-US" sz="24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288785-C15E-48C6-B383-9C4708259B43}"/>
                </a:ext>
              </a:extLst>
            </p:cNvPr>
            <p:cNvSpPr/>
            <p:nvPr/>
          </p:nvSpPr>
          <p:spPr>
            <a:xfrm>
              <a:off x="790156" y="4657633"/>
              <a:ext cx="2764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 err="1"/>
                <a:t>Opportunity</a:t>
              </a:r>
              <a:r>
                <a:rPr lang="es-ES" sz="2400" dirty="0"/>
                <a:t> </a:t>
              </a:r>
              <a:r>
                <a:rPr lang="es-ES" sz="2400" dirty="0" err="1"/>
                <a:t>analysis</a:t>
              </a:r>
              <a:endParaRPr lang="en-US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805ACF-1698-43AD-8E1D-07A22672C06F}"/>
                </a:ext>
              </a:extLst>
            </p:cNvPr>
            <p:cNvSpPr txBox="1"/>
            <p:nvPr/>
          </p:nvSpPr>
          <p:spPr>
            <a:xfrm>
              <a:off x="4112613" y="4751605"/>
              <a:ext cx="399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/>
                <a:t>vs</a:t>
              </a:r>
              <a:endParaRPr lang="en-US" sz="2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8553C4-6E5D-4004-B951-46BDE3893DEE}"/>
              </a:ext>
            </a:extLst>
          </p:cNvPr>
          <p:cNvGrpSpPr/>
          <p:nvPr/>
        </p:nvGrpSpPr>
        <p:grpSpPr>
          <a:xfrm>
            <a:off x="429612" y="3265371"/>
            <a:ext cx="7982868" cy="2891589"/>
            <a:chOff x="429612" y="3265371"/>
            <a:chExt cx="7982868" cy="28915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2FB72B-006A-4C62-B41D-3F65D7D4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12" y="3276600"/>
              <a:ext cx="3840480" cy="28803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894FC8-4E24-4247-979B-14E34B6F1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265371"/>
              <a:ext cx="3840480" cy="28803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96DE780-F365-46D7-91CF-7DE9939ADC47}"/>
              </a:ext>
            </a:extLst>
          </p:cNvPr>
          <p:cNvSpPr/>
          <p:nvPr/>
        </p:nvSpPr>
        <p:spPr>
          <a:xfrm>
            <a:off x="595806" y="4387853"/>
            <a:ext cx="1094388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7EBCD-3133-4ED9-997E-D2B00B63D106}"/>
              </a:ext>
            </a:extLst>
          </p:cNvPr>
          <p:cNvSpPr/>
          <p:nvPr/>
        </p:nvSpPr>
        <p:spPr>
          <a:xfrm>
            <a:off x="1066800" y="5504720"/>
            <a:ext cx="1447800" cy="4388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438BCA-3848-4FED-9BD9-F0E3C390571C}"/>
              </a:ext>
            </a:extLst>
          </p:cNvPr>
          <p:cNvSpPr/>
          <p:nvPr/>
        </p:nvSpPr>
        <p:spPr>
          <a:xfrm>
            <a:off x="4800600" y="4761970"/>
            <a:ext cx="1295400" cy="419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22BC0F-A7FD-4D17-AA4F-67F392D2C0E5}"/>
              </a:ext>
            </a:extLst>
          </p:cNvPr>
          <p:cNvSpPr/>
          <p:nvPr/>
        </p:nvSpPr>
        <p:spPr>
          <a:xfrm>
            <a:off x="4737041" y="3797838"/>
            <a:ext cx="1094388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532292F-A604-444E-8FDB-1E6247FCB343}"/>
              </a:ext>
            </a:extLst>
          </p:cNvPr>
          <p:cNvSpPr/>
          <p:nvPr/>
        </p:nvSpPr>
        <p:spPr>
          <a:xfrm>
            <a:off x="1549752" y="2564487"/>
            <a:ext cx="1600200" cy="49875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5F151EC-EA14-435C-8B60-3288203B1238}"/>
              </a:ext>
            </a:extLst>
          </p:cNvPr>
          <p:cNvSpPr/>
          <p:nvPr/>
        </p:nvSpPr>
        <p:spPr>
          <a:xfrm>
            <a:off x="3441641" y="4571230"/>
            <a:ext cx="1295399" cy="1136647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2" grpId="0" animBg="1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327CDB-FDA2-43BF-B780-C8A655ECDB1E}"/>
              </a:ext>
            </a:extLst>
          </p:cNvPr>
          <p:cNvSpPr txBox="1"/>
          <p:nvPr/>
        </p:nvSpPr>
        <p:spPr>
          <a:xfrm>
            <a:off x="699977" y="559739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¿Cuáles son</a:t>
            </a:r>
            <a:r>
              <a:rPr lang="en-US" sz="2800" dirty="0"/>
              <a:t> las </a:t>
            </a:r>
            <a:r>
              <a:rPr lang="en-US" sz="2800" dirty="0" err="1"/>
              <a:t>implicaciones</a:t>
            </a:r>
            <a:r>
              <a:rPr lang="en-US" sz="2800" dirty="0"/>
              <a:t> …?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BFCBB-DE40-4C05-A98D-3AF7F48A9EAA}"/>
              </a:ext>
            </a:extLst>
          </p:cNvPr>
          <p:cNvSpPr txBox="1"/>
          <p:nvPr/>
        </p:nvSpPr>
        <p:spPr>
          <a:xfrm>
            <a:off x="838200" y="1828800"/>
            <a:ext cx="16868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EJEMPLOS</a:t>
            </a:r>
            <a:br>
              <a:rPr lang="en-US" sz="2800" dirty="0"/>
            </a:br>
            <a:r>
              <a:rPr lang="en-US" sz="2800" dirty="0"/>
              <a:t>(warning)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7E29F-A4D2-4B5B-8140-4C7EBDFC9927}"/>
              </a:ext>
            </a:extLst>
          </p:cNvPr>
          <p:cNvSpPr txBox="1"/>
          <p:nvPr/>
        </p:nvSpPr>
        <p:spPr>
          <a:xfrm>
            <a:off x="4114800" y="1628745"/>
            <a:ext cx="269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ESCENARIO:  Guerra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6A296-8923-44DF-9FBA-76C2B89FD853}"/>
              </a:ext>
            </a:extLst>
          </p:cNvPr>
          <p:cNvSpPr txBox="1"/>
          <p:nvPr/>
        </p:nvSpPr>
        <p:spPr>
          <a:xfrm>
            <a:off x="4876800" y="2228671"/>
            <a:ext cx="3061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crisis </a:t>
            </a:r>
            <a:r>
              <a:rPr lang="en-US" sz="2400" dirty="0" err="1"/>
              <a:t>humanitaria</a:t>
            </a:r>
            <a:endParaRPr lang="en-US" sz="2400" dirty="0"/>
          </a:p>
          <a:p>
            <a:r>
              <a:rPr lang="en-US" sz="2400" dirty="0" err="1"/>
              <a:t>migraci</a:t>
            </a:r>
            <a:r>
              <a:rPr lang="es-ES" sz="2400" dirty="0" err="1"/>
              <a:t>ón</a:t>
            </a:r>
            <a:r>
              <a:rPr lang="es-ES" sz="2400" dirty="0"/>
              <a:t> incontrolada</a:t>
            </a:r>
          </a:p>
          <a:p>
            <a:r>
              <a:rPr lang="en-US" sz="2400" dirty="0" err="1"/>
              <a:t>desorden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C990A-70F9-4EEB-AA8A-7F35ACFF04E7}"/>
              </a:ext>
            </a:extLst>
          </p:cNvPr>
          <p:cNvSpPr txBox="1"/>
          <p:nvPr/>
        </p:nvSpPr>
        <p:spPr>
          <a:xfrm>
            <a:off x="499983" y="3567261"/>
            <a:ext cx="523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ESCENARIO:  </a:t>
            </a:r>
            <a:r>
              <a:rPr lang="en-US" sz="2400" dirty="0" err="1"/>
              <a:t>Elecciones</a:t>
            </a:r>
            <a:r>
              <a:rPr lang="en-US" sz="2400" dirty="0"/>
              <a:t> no </a:t>
            </a:r>
            <a:r>
              <a:rPr lang="en-US" sz="2400" dirty="0" err="1"/>
              <a:t>concluyentes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83CC0-EF56-4538-8E2C-3F3AC763DD6A}"/>
              </a:ext>
            </a:extLst>
          </p:cNvPr>
          <p:cNvSpPr txBox="1"/>
          <p:nvPr/>
        </p:nvSpPr>
        <p:spPr>
          <a:xfrm>
            <a:off x="1295400" y="4048918"/>
            <a:ext cx="2688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tensiones políticas</a:t>
            </a:r>
          </a:p>
          <a:p>
            <a:r>
              <a:rPr lang="es-ES" sz="2400" dirty="0"/>
              <a:t>indecisión</a:t>
            </a:r>
          </a:p>
          <a:p>
            <a:r>
              <a:rPr lang="es-ES" sz="2400" dirty="0"/>
              <a:t>daño a instituciones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21846-CA42-4024-9BF8-8CBD3EF1916C}"/>
              </a:ext>
            </a:extLst>
          </p:cNvPr>
          <p:cNvSpPr txBox="1"/>
          <p:nvPr/>
        </p:nvSpPr>
        <p:spPr>
          <a:xfrm>
            <a:off x="4398302" y="4305686"/>
            <a:ext cx="425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ESCENARIO:  </a:t>
            </a:r>
            <a:r>
              <a:rPr lang="en-US" sz="2400" dirty="0" err="1"/>
              <a:t>Colapso</a:t>
            </a:r>
            <a:r>
              <a:rPr lang="en-US" sz="2400" dirty="0"/>
              <a:t> </a:t>
            </a:r>
            <a:r>
              <a:rPr lang="en-US" sz="2400" dirty="0" err="1"/>
              <a:t>económico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5E7DFC-8443-443B-A246-491D21D7123E}"/>
              </a:ext>
            </a:extLst>
          </p:cNvPr>
          <p:cNvSpPr txBox="1"/>
          <p:nvPr/>
        </p:nvSpPr>
        <p:spPr>
          <a:xfrm>
            <a:off x="5160302" y="4905612"/>
            <a:ext cx="2671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desempleo</a:t>
            </a:r>
          </a:p>
          <a:p>
            <a:r>
              <a:rPr lang="es-ES" sz="2400" dirty="0"/>
              <a:t>sufrimiento popular</a:t>
            </a:r>
          </a:p>
          <a:p>
            <a:r>
              <a:rPr lang="en-US" sz="2400" dirty="0" err="1"/>
              <a:t>tensiones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9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2" grpId="0"/>
      <p:bldP spid="23" grpId="0"/>
      <p:bldP spid="24" grpId="0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327CDB-FDA2-43BF-B780-C8A655ECDB1E}"/>
              </a:ext>
            </a:extLst>
          </p:cNvPr>
          <p:cNvSpPr txBox="1"/>
          <p:nvPr/>
        </p:nvSpPr>
        <p:spPr>
          <a:xfrm>
            <a:off x="699977" y="559739"/>
            <a:ext cx="510017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A</a:t>
            </a:r>
            <a:r>
              <a:rPr lang="en-US" sz="2800" dirty="0" err="1"/>
              <a:t>nalizando</a:t>
            </a:r>
            <a:r>
              <a:rPr lang="en-US" sz="2800" dirty="0"/>
              <a:t> las </a:t>
            </a:r>
            <a:r>
              <a:rPr lang="en-US" sz="2800" dirty="0" err="1"/>
              <a:t>implicaciones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BFCBB-DE40-4C05-A98D-3AF7F48A9EAA}"/>
              </a:ext>
            </a:extLst>
          </p:cNvPr>
          <p:cNvSpPr txBox="1"/>
          <p:nvPr/>
        </p:nvSpPr>
        <p:spPr>
          <a:xfrm>
            <a:off x="838200" y="1828800"/>
            <a:ext cx="16868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EJEMPLOS</a:t>
            </a:r>
            <a:br>
              <a:rPr lang="en-US" sz="2800" dirty="0"/>
            </a:br>
            <a:r>
              <a:rPr lang="en-US" sz="2800" dirty="0"/>
              <a:t>(warning)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7E29F-A4D2-4B5B-8140-4C7EBDFC9927}"/>
              </a:ext>
            </a:extLst>
          </p:cNvPr>
          <p:cNvSpPr txBox="1"/>
          <p:nvPr/>
        </p:nvSpPr>
        <p:spPr>
          <a:xfrm>
            <a:off x="4114800" y="1628745"/>
            <a:ext cx="448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ESCENARIO:  </a:t>
            </a:r>
            <a:r>
              <a:rPr lang="en-US" sz="2400" dirty="0" err="1"/>
              <a:t>Calentamiento</a:t>
            </a:r>
            <a:r>
              <a:rPr lang="en-US" sz="2400" dirty="0"/>
              <a:t> global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6A296-8923-44DF-9FBA-76C2B89FD853}"/>
              </a:ext>
            </a:extLst>
          </p:cNvPr>
          <p:cNvSpPr txBox="1"/>
          <p:nvPr/>
        </p:nvSpPr>
        <p:spPr>
          <a:xfrm>
            <a:off x="4876800" y="2228671"/>
            <a:ext cx="3584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reducción en </a:t>
            </a:r>
            <a:r>
              <a:rPr lang="es-ES" sz="2400" dirty="0" err="1"/>
              <a:t>prod</a:t>
            </a:r>
            <a:r>
              <a:rPr lang="es-ES" sz="2400" dirty="0"/>
              <a:t>. agrícola</a:t>
            </a:r>
          </a:p>
          <a:p>
            <a:r>
              <a:rPr lang="es-ES" sz="2400" dirty="0"/>
              <a:t>escasez de agua</a:t>
            </a:r>
          </a:p>
          <a:p>
            <a:r>
              <a:rPr lang="es-ES" sz="2400" dirty="0"/>
              <a:t>amenaza ciudades costeras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C990A-70F9-4EEB-AA8A-7F35ACFF04E7}"/>
              </a:ext>
            </a:extLst>
          </p:cNvPr>
          <p:cNvSpPr txBox="1"/>
          <p:nvPr/>
        </p:nvSpPr>
        <p:spPr>
          <a:xfrm>
            <a:off x="499983" y="3567261"/>
            <a:ext cx="573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ESCENARIO:  </a:t>
            </a:r>
            <a:r>
              <a:rPr lang="en-US" sz="2400" dirty="0" err="1"/>
              <a:t>Manipulación</a:t>
            </a:r>
            <a:r>
              <a:rPr lang="en-US" sz="2400" dirty="0"/>
              <a:t> de redes </a:t>
            </a:r>
            <a:r>
              <a:rPr lang="en-US" sz="2400" dirty="0" err="1"/>
              <a:t>sociales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83CC0-EF56-4538-8E2C-3F3AC763DD6A}"/>
              </a:ext>
            </a:extLst>
          </p:cNvPr>
          <p:cNvSpPr txBox="1"/>
          <p:nvPr/>
        </p:nvSpPr>
        <p:spPr>
          <a:xfrm>
            <a:off x="1295400" y="4048918"/>
            <a:ext cx="2919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amenaza legitimidad </a:t>
            </a:r>
          </a:p>
          <a:p>
            <a:r>
              <a:rPr lang="es-ES" sz="2400" dirty="0"/>
              <a:t>daño a instituciones</a:t>
            </a:r>
          </a:p>
          <a:p>
            <a:r>
              <a:rPr lang="es-ES" sz="2400" dirty="0"/>
              <a:t>desorientación juvenil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21846-CA42-4024-9BF8-8CBD3EF1916C}"/>
              </a:ext>
            </a:extLst>
          </p:cNvPr>
          <p:cNvSpPr txBox="1"/>
          <p:nvPr/>
        </p:nvSpPr>
        <p:spPr>
          <a:xfrm>
            <a:off x="4398302" y="4305686"/>
            <a:ext cx="4589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ESCENARIO:  </a:t>
            </a:r>
            <a:r>
              <a:rPr lang="en-US" sz="2400" dirty="0" err="1"/>
              <a:t>Nuevos</a:t>
            </a:r>
            <a:r>
              <a:rPr lang="en-US" sz="2400" dirty="0"/>
              <a:t> </a:t>
            </a:r>
            <a:r>
              <a:rPr lang="en-US" sz="2400" dirty="0" err="1"/>
              <a:t>patentes</a:t>
            </a:r>
            <a:r>
              <a:rPr lang="en-US" sz="2400" dirty="0"/>
              <a:t> (5G)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5E7DFC-8443-443B-A246-491D21D7123E}"/>
              </a:ext>
            </a:extLst>
          </p:cNvPr>
          <p:cNvSpPr txBox="1"/>
          <p:nvPr/>
        </p:nvSpPr>
        <p:spPr>
          <a:xfrm>
            <a:off x="5160302" y="4905612"/>
            <a:ext cx="3373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monopolios</a:t>
            </a:r>
          </a:p>
          <a:p>
            <a:r>
              <a:rPr lang="es-ES" sz="2400" dirty="0"/>
              <a:t>inseguridad, dudas</a:t>
            </a:r>
          </a:p>
          <a:p>
            <a:r>
              <a:rPr lang="en-US" sz="2400" dirty="0" err="1"/>
              <a:t>tensiones</a:t>
            </a:r>
            <a:r>
              <a:rPr lang="en-US" sz="2400" dirty="0"/>
              <a:t> </a:t>
            </a:r>
            <a:r>
              <a:rPr lang="en-US" sz="2400" dirty="0" err="1"/>
              <a:t>internacionales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2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2" grpId="0"/>
      <p:bldP spid="23" grpId="0"/>
      <p:bldP spid="24" grpId="0"/>
      <p:bldP spid="2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A7C78-A463-27AC-32A1-5635C1E1CFF7}"/>
              </a:ext>
            </a:extLst>
          </p:cNvPr>
          <p:cNvSpPr txBox="1"/>
          <p:nvPr/>
        </p:nvSpPr>
        <p:spPr>
          <a:xfrm>
            <a:off x="3429000" y="2590800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¿Dudas?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15933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4F4B2-9E0E-488D-BDB5-EAC22EC49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"/>
            <a:ext cx="4748089" cy="6217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013494-66F7-44F8-A493-52B3C22C8465}"/>
              </a:ext>
            </a:extLst>
          </p:cNvPr>
          <p:cNvSpPr txBox="1"/>
          <p:nvPr/>
        </p:nvSpPr>
        <p:spPr>
          <a:xfrm>
            <a:off x="5533627" y="521703"/>
            <a:ext cx="2995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EXERCISE WORKSHEET</a:t>
            </a:r>
          </a:p>
          <a:p>
            <a:pPr algn="ctr"/>
            <a:r>
              <a:rPr lang="es-ES" sz="2400" dirty="0" err="1"/>
              <a:t>Building</a:t>
            </a:r>
            <a:r>
              <a:rPr lang="es-ES" sz="2400" dirty="0"/>
              <a:t> </a:t>
            </a:r>
            <a:r>
              <a:rPr lang="es-ES" sz="2400" dirty="0" err="1"/>
              <a:t>Analysis</a:t>
            </a:r>
            <a:endParaRPr lang="es-ES" sz="2400" dirty="0"/>
          </a:p>
          <a:p>
            <a:pPr algn="ctr"/>
            <a:r>
              <a:rPr lang="es-ES" sz="2400" dirty="0"/>
              <a:t>- </a:t>
            </a:r>
            <a:r>
              <a:rPr lang="es-ES" sz="2400" dirty="0" err="1"/>
              <a:t>Part</a:t>
            </a:r>
            <a:r>
              <a:rPr lang="es-ES" sz="2400" dirty="0"/>
              <a:t> </a:t>
            </a:r>
            <a:r>
              <a:rPr lang="es-ES" sz="2400" dirty="0" err="1"/>
              <a:t>Two</a:t>
            </a:r>
            <a:r>
              <a:rPr lang="es-ES" sz="2400" dirty="0"/>
              <a:t> -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D3F02-D849-4B9C-86B1-26C4C9048A2C}"/>
              </a:ext>
            </a:extLst>
          </p:cNvPr>
          <p:cNvSpPr/>
          <p:nvPr/>
        </p:nvSpPr>
        <p:spPr>
          <a:xfrm>
            <a:off x="659544" y="1447800"/>
            <a:ext cx="4495800" cy="2667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¿Cuáles son las implicaciones de los escenarios?</a:t>
            </a:r>
          </a:p>
          <a:p>
            <a:pPr algn="ctr"/>
            <a:endParaRPr lang="es-ES" sz="2400" dirty="0">
              <a:solidFill>
                <a:schemeClr val="bg1"/>
              </a:solidFill>
            </a:endParaRP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¿Qué </a:t>
            </a:r>
            <a:r>
              <a:rPr lang="es-ES" sz="2400" dirty="0" err="1">
                <a:solidFill>
                  <a:schemeClr val="bg1"/>
                </a:solidFill>
              </a:rPr>
              <a:t>warning</a:t>
            </a:r>
            <a:r>
              <a:rPr lang="es-ES" sz="2400" dirty="0">
                <a:solidFill>
                  <a:schemeClr val="bg1"/>
                </a:solidFill>
              </a:rPr>
              <a:t> identificas?</a:t>
            </a:r>
            <a:br>
              <a:rPr lang="es-ES" sz="2400" dirty="0">
                <a:solidFill>
                  <a:schemeClr val="bg1"/>
                </a:solidFill>
              </a:rPr>
            </a:br>
            <a:r>
              <a:rPr lang="es-ES" sz="2400" dirty="0">
                <a:solidFill>
                  <a:schemeClr val="bg1"/>
                </a:solidFill>
              </a:rPr>
              <a:t>¿Qué oportunidades? ¿Basadas en qué impulsores?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661E49-2EF8-4960-9002-04B861F87BE3}"/>
              </a:ext>
            </a:extLst>
          </p:cNvPr>
          <p:cNvSpPr/>
          <p:nvPr/>
        </p:nvSpPr>
        <p:spPr>
          <a:xfrm>
            <a:off x="838200" y="6096000"/>
            <a:ext cx="9144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D5FE6-8574-4E90-A8CF-51E0B324EB40}"/>
              </a:ext>
            </a:extLst>
          </p:cNvPr>
          <p:cNvSpPr/>
          <p:nvPr/>
        </p:nvSpPr>
        <p:spPr>
          <a:xfrm>
            <a:off x="5447319" y="2284864"/>
            <a:ext cx="3479735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minutos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Wild cards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4BBFE-71ED-1F7A-44FA-549DF0085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37732" y="5423132"/>
            <a:ext cx="672868" cy="6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Female Profile with solid fill">
            <a:extLst>
              <a:ext uri="{FF2B5EF4-FFF2-40B4-BE49-F238E27FC236}">
                <a16:creationId xmlns:a16="http://schemas.microsoft.com/office/drawing/2014/main" id="{6ED21D41-9F60-40DE-A879-B5F249D22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500" y="564357"/>
            <a:ext cx="914400" cy="914400"/>
          </a:xfrm>
          <a:prstGeom prst="rect">
            <a:avLst/>
          </a:prstGeom>
        </p:spPr>
      </p:pic>
      <p:pic>
        <p:nvPicPr>
          <p:cNvPr id="5" name="Graphic 4" descr="Male profile outline">
            <a:extLst>
              <a:ext uri="{FF2B5EF4-FFF2-40B4-BE49-F238E27FC236}">
                <a16:creationId xmlns:a16="http://schemas.microsoft.com/office/drawing/2014/main" id="{BEB2B597-490E-4FE6-9E53-B59F42AAC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564357"/>
            <a:ext cx="914400" cy="914400"/>
          </a:xfrm>
          <a:prstGeom prst="rect">
            <a:avLst/>
          </a:prstGeom>
        </p:spPr>
      </p:pic>
      <p:pic>
        <p:nvPicPr>
          <p:cNvPr id="6" name="Graphic 5" descr="Female Profile with solid fill">
            <a:extLst>
              <a:ext uri="{FF2B5EF4-FFF2-40B4-BE49-F238E27FC236}">
                <a16:creationId xmlns:a16="http://schemas.microsoft.com/office/drawing/2014/main" id="{4694C113-A770-43FD-B828-719D4642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790" y="1555194"/>
            <a:ext cx="914400" cy="914400"/>
          </a:xfrm>
          <a:prstGeom prst="rect">
            <a:avLst/>
          </a:prstGeom>
        </p:spPr>
      </p:pic>
      <p:pic>
        <p:nvPicPr>
          <p:cNvPr id="7" name="Graphic 6" descr="Male profile outline">
            <a:extLst>
              <a:ext uri="{FF2B5EF4-FFF2-40B4-BE49-F238E27FC236}">
                <a16:creationId xmlns:a16="http://schemas.microsoft.com/office/drawing/2014/main" id="{CDB0F62A-E3CF-44E0-AC69-3CA48C94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1937" y="1579245"/>
            <a:ext cx="914400" cy="914400"/>
          </a:xfrm>
          <a:prstGeom prst="rect">
            <a:avLst/>
          </a:prstGeom>
        </p:spPr>
      </p:pic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26DF3278-AD64-40A2-9E69-76616275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770" y="523875"/>
            <a:ext cx="914400" cy="914400"/>
          </a:xfrm>
          <a:prstGeom prst="rect">
            <a:avLst/>
          </a:prstGeom>
        </p:spPr>
      </p:pic>
      <p:pic>
        <p:nvPicPr>
          <p:cNvPr id="9" name="Graphic 8" descr="Male profile outline">
            <a:extLst>
              <a:ext uri="{FF2B5EF4-FFF2-40B4-BE49-F238E27FC236}">
                <a16:creationId xmlns:a16="http://schemas.microsoft.com/office/drawing/2014/main" id="{EFC19858-6B60-4D88-97A7-ACB8CE64F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1548288"/>
            <a:ext cx="914400" cy="914400"/>
          </a:xfrm>
          <a:prstGeom prst="rect">
            <a:avLst/>
          </a:prstGeom>
        </p:spPr>
      </p:pic>
      <p:pic>
        <p:nvPicPr>
          <p:cNvPr id="10" name="Graphic 9" descr="Female Profile with solid fill">
            <a:extLst>
              <a:ext uri="{FF2B5EF4-FFF2-40B4-BE49-F238E27FC236}">
                <a16:creationId xmlns:a16="http://schemas.microsoft.com/office/drawing/2014/main" id="{7465AD68-D2A2-4C74-AAFC-7B629CA97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1" y="1561743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 outline">
            <a:extLst>
              <a:ext uri="{FF2B5EF4-FFF2-40B4-BE49-F238E27FC236}">
                <a16:creationId xmlns:a16="http://schemas.microsoft.com/office/drawing/2014/main" id="{588A306F-E6EA-4719-A63C-F4BA55B4C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7637" y="531019"/>
            <a:ext cx="914400" cy="914400"/>
          </a:xfrm>
          <a:prstGeom prst="rect">
            <a:avLst/>
          </a:prstGeom>
        </p:spPr>
      </p:pic>
      <p:pic>
        <p:nvPicPr>
          <p:cNvPr id="12" name="Graphic 11" descr="Female Profile with solid fill">
            <a:extLst>
              <a:ext uri="{FF2B5EF4-FFF2-40B4-BE49-F238E27FC236}">
                <a16:creationId xmlns:a16="http://schemas.microsoft.com/office/drawing/2014/main" id="{07D0CF39-9452-4FA9-A773-0EA92399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8006" y="544116"/>
            <a:ext cx="914400" cy="914400"/>
          </a:xfrm>
          <a:prstGeom prst="rect">
            <a:avLst/>
          </a:prstGeom>
        </p:spPr>
      </p:pic>
      <p:pic>
        <p:nvPicPr>
          <p:cNvPr id="13" name="Graphic 12" descr="Male profile outline">
            <a:extLst>
              <a:ext uri="{FF2B5EF4-FFF2-40B4-BE49-F238E27FC236}">
                <a16:creationId xmlns:a16="http://schemas.microsoft.com/office/drawing/2014/main" id="{1D3C5F5C-ED17-451A-A750-A972C0E38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16" y="1527810"/>
            <a:ext cx="914400" cy="914400"/>
          </a:xfrm>
          <a:prstGeom prst="rect">
            <a:avLst/>
          </a:prstGeom>
        </p:spPr>
      </p:pic>
      <p:pic>
        <p:nvPicPr>
          <p:cNvPr id="14" name="Graphic 13" descr="Female Profile with solid fill">
            <a:extLst>
              <a:ext uri="{FF2B5EF4-FFF2-40B4-BE49-F238E27FC236}">
                <a16:creationId xmlns:a16="http://schemas.microsoft.com/office/drawing/2014/main" id="{741BA853-515A-4B2C-BC05-C7FAF5F3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060" y="523875"/>
            <a:ext cx="914400" cy="914400"/>
          </a:xfrm>
          <a:prstGeom prst="rect">
            <a:avLst/>
          </a:prstGeom>
        </p:spPr>
      </p:pic>
      <p:pic>
        <p:nvPicPr>
          <p:cNvPr id="15" name="Graphic 14" descr="Male profile outline">
            <a:extLst>
              <a:ext uri="{FF2B5EF4-FFF2-40B4-BE49-F238E27FC236}">
                <a16:creationId xmlns:a16="http://schemas.microsoft.com/office/drawing/2014/main" id="{F90D8091-B6CB-4C39-9DA9-17DAB5937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512" y="504825"/>
            <a:ext cx="914400" cy="914400"/>
          </a:xfrm>
          <a:prstGeom prst="rect">
            <a:avLst/>
          </a:prstGeom>
        </p:spPr>
      </p:pic>
      <p:pic>
        <p:nvPicPr>
          <p:cNvPr id="16" name="Graphic 15" descr="Female Profile with solid fill">
            <a:extLst>
              <a:ext uri="{FF2B5EF4-FFF2-40B4-BE49-F238E27FC236}">
                <a16:creationId xmlns:a16="http://schemas.microsoft.com/office/drawing/2014/main" id="{BC3D886A-A9F3-4EEE-AC85-3C92FF6D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2413" y="1561743"/>
            <a:ext cx="914400" cy="914400"/>
          </a:xfrm>
          <a:prstGeom prst="rect">
            <a:avLst/>
          </a:prstGeom>
        </p:spPr>
      </p:pic>
      <p:pic>
        <p:nvPicPr>
          <p:cNvPr id="17" name="Graphic 16" descr="Male profile outline">
            <a:extLst>
              <a:ext uri="{FF2B5EF4-FFF2-40B4-BE49-F238E27FC236}">
                <a16:creationId xmlns:a16="http://schemas.microsoft.com/office/drawing/2014/main" id="{62730196-B4ED-43A1-BD20-1193F827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989" y="1558290"/>
            <a:ext cx="914400" cy="914400"/>
          </a:xfrm>
          <a:prstGeom prst="rect">
            <a:avLst/>
          </a:prstGeom>
        </p:spPr>
      </p:pic>
      <p:pic>
        <p:nvPicPr>
          <p:cNvPr id="20" name="Graphic 19" descr="Female Profile with solid fill">
            <a:extLst>
              <a:ext uri="{FF2B5EF4-FFF2-40B4-BE49-F238E27FC236}">
                <a16:creationId xmlns:a16="http://schemas.microsoft.com/office/drawing/2014/main" id="{36EB877F-C48C-4C12-8EBF-92D5033E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2653" y="2612708"/>
            <a:ext cx="914400" cy="914400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24232D66-6185-4A30-B0D0-98A8326CD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542" y="2612708"/>
            <a:ext cx="914400" cy="914400"/>
          </a:xfrm>
          <a:prstGeom prst="rect">
            <a:avLst/>
          </a:prstGeom>
        </p:spPr>
      </p:pic>
      <p:pic>
        <p:nvPicPr>
          <p:cNvPr id="22" name="Graphic 21" descr="Female Profile with solid fill">
            <a:extLst>
              <a:ext uri="{FF2B5EF4-FFF2-40B4-BE49-F238E27FC236}">
                <a16:creationId xmlns:a16="http://schemas.microsoft.com/office/drawing/2014/main" id="{F69A1950-5AF7-46C3-8930-8982B851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923" y="2572226"/>
            <a:ext cx="914400" cy="914400"/>
          </a:xfrm>
          <a:prstGeom prst="rect">
            <a:avLst/>
          </a:prstGeom>
        </p:spPr>
      </p:pic>
      <p:pic>
        <p:nvPicPr>
          <p:cNvPr id="23" name="Graphic 22" descr="Male profile outline">
            <a:extLst>
              <a:ext uri="{FF2B5EF4-FFF2-40B4-BE49-F238E27FC236}">
                <a16:creationId xmlns:a16="http://schemas.microsoft.com/office/drawing/2014/main" id="{98588D1B-7EC4-4F8D-A336-F99C37CF6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790" y="2579370"/>
            <a:ext cx="914400" cy="914400"/>
          </a:xfrm>
          <a:prstGeom prst="rect">
            <a:avLst/>
          </a:prstGeom>
        </p:spPr>
      </p:pic>
      <p:pic>
        <p:nvPicPr>
          <p:cNvPr id="24" name="Graphic 23" descr="Female Profile with solid fill">
            <a:extLst>
              <a:ext uri="{FF2B5EF4-FFF2-40B4-BE49-F238E27FC236}">
                <a16:creationId xmlns:a16="http://schemas.microsoft.com/office/drawing/2014/main" id="{16C390DA-544E-4671-9ABB-29765A93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5159" y="2592467"/>
            <a:ext cx="914400" cy="914400"/>
          </a:xfrm>
          <a:prstGeom prst="rect">
            <a:avLst/>
          </a:prstGeom>
        </p:spPr>
      </p:pic>
      <p:pic>
        <p:nvPicPr>
          <p:cNvPr id="25" name="Graphic 24" descr="Female Profile with solid fill">
            <a:extLst>
              <a:ext uri="{FF2B5EF4-FFF2-40B4-BE49-F238E27FC236}">
                <a16:creationId xmlns:a16="http://schemas.microsoft.com/office/drawing/2014/main" id="{3436BC50-D3A9-4EDD-8FF1-44714676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4213" y="2572226"/>
            <a:ext cx="914400" cy="914400"/>
          </a:xfrm>
          <a:prstGeom prst="rect">
            <a:avLst/>
          </a:prstGeom>
        </p:spPr>
      </p:pic>
      <p:pic>
        <p:nvPicPr>
          <p:cNvPr id="26" name="Graphic 25" descr="Male profile outline">
            <a:extLst>
              <a:ext uri="{FF2B5EF4-FFF2-40B4-BE49-F238E27FC236}">
                <a16:creationId xmlns:a16="http://schemas.microsoft.com/office/drawing/2014/main" id="{9ADB1C04-CDD2-4374-B5C6-6B37C907E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7665" y="255317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B0DA9C-F211-4CAE-B362-8C98C9CEB8C9}"/>
              </a:ext>
            </a:extLst>
          </p:cNvPr>
          <p:cNvSpPr txBox="1"/>
          <p:nvPr/>
        </p:nvSpPr>
        <p:spPr>
          <a:xfrm>
            <a:off x="5561850" y="3810000"/>
            <a:ext cx="2517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BREAKOUT!!!</a:t>
            </a:r>
          </a:p>
        </p:txBody>
      </p:sp>
      <p:sp useBgFill="1">
        <p:nvSpPr>
          <p:cNvPr id="28" name="TextBox 27">
            <a:extLst>
              <a:ext uri="{FF2B5EF4-FFF2-40B4-BE49-F238E27FC236}">
                <a16:creationId xmlns:a16="http://schemas.microsoft.com/office/drawing/2014/main" id="{930A4ED8-0694-41E5-BB8A-0FFAF4D79757}"/>
              </a:ext>
            </a:extLst>
          </p:cNvPr>
          <p:cNvSpPr txBox="1"/>
          <p:nvPr/>
        </p:nvSpPr>
        <p:spPr>
          <a:xfrm>
            <a:off x="3263093" y="970419"/>
            <a:ext cx="2887137" cy="1538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274320" tIns="274320" rIns="274320" bIns="274320" rtlCol="0">
            <a:spAutoFit/>
          </a:bodyPr>
          <a:lstStyle/>
          <a:p>
            <a:pPr algn="ctr"/>
            <a:r>
              <a:rPr lang="en-US" sz="3200" dirty="0"/>
              <a:t>BREAKOUT!!!</a:t>
            </a:r>
          </a:p>
          <a:p>
            <a:pPr algn="ctr"/>
            <a:r>
              <a:rPr lang="es-ES" sz="3200" dirty="0"/>
              <a:t>20 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51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3 L -0.00174 -0.003 C -0.00035 0.00232 0.00121 0.00788 0.00243 0.01343 C 0.0033 0.0176 0.00382 0.02176 0.00451 0.02593 C 0.00486 0.02871 0.00486 0.03172 0.00555 0.03426 C 0.00625 0.0382 0.00764 0.04167 0.00868 0.04538 C 0.00903 0.0551 0.00972 0.06482 0.00972 0.07454 C 0.00972 0.11389 0.00399 0.09977 0.01285 0.15371 C 0.01475 0.16575 0.02378 0.19283 0.02951 0.20649 C 0.03107 0.21042 0.03281 0.21413 0.03472 0.2176 C 0.03628 0.22061 0.03802 0.22338 0.03993 0.22593 C 0.04323 0.23079 0.04757 0.2345 0.05035 0.23982 C 0.05173 0.2426 0.05278 0.24561 0.05451 0.24815 C 0.05573 0.25024 0.05712 0.25209 0.05868 0.25371 C 0.06232 0.25811 0.06632 0.26204 0.07014 0.26621 C 0.07222 0.26852 0.0743 0.27061 0.07639 0.27315 C 0.07986 0.27778 0.08212 0.28496 0.0868 0.28704 C 0.09687 0.29167 0.09392 0.28936 0.10139 0.29538 C 0.10521 0.29862 0.10868 0.30255 0.11285 0.3051 C 0.11944 0.30973 0.11736 0.31158 0.12014 0.30788 L 0.12014 0.30788 " pathEditMode="relative" ptsTypes="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67 L -0.01875 0.01667 C -0.02292 0.02385 -0.02674 0.03195 -0.03125 0.03866 C -0.04722 0.06204 -0.06562 0.08218 -0.08021 0.10672 C -0.08576 0.11598 -0.0908 0.12593 -0.09687 0.1345 C -0.12917 0.1801 -0.16979 0.22616 -0.20937 0.25672 C -0.21597 0.26181 -0.22292 0.26667 -0.22917 0.272 C -0.2316 0.27408 -0.23316 0.27709 -0.23542 0.27894 C -0.2474 0.28936 -0.25399 0.29237 -0.26667 0.30116 C -0.2724 0.30533 -0.2776 0.31042 -0.28333 0.31366 C -0.28993 0.3176 -0.29392 0.31945 -0.3 0.32477 C -0.30139 0.32593 -0.30208 0.32778 -0.30312 0.32894 C -0.30764 0.33334 -0.31181 0.3382 -0.31667 0.34144 C -0.31806 0.34237 -0.31944 0.34375 -0.32083 0.34422 C -0.32396 0.34561 -0.32708 0.34676 -0.33021 0.347 C -0.33472 0.34769 -0.33924 0.347 -0.34375 0.347 L -0.34375 0.347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48 L 0.00052 0.00648 C -0.01684 0.03657 -0.00261 0.01319 -0.02448 0.04398 C -0.02743 0.04791 -0.02986 0.05231 -0.03281 0.05648 C -0.03525 0.05949 -0.03768 0.06203 -0.04011 0.06481 C -0.0415 0.0662 -0.04323 0.06712 -0.04427 0.06898 C -0.04775 0.07361 -0.04966 0.08032 -0.05365 0.08425 C -0.05747 0.08773 -0.06268 0.09236 -0.06615 0.09675 C -0.06806 0.09884 -0.06945 0.10162 -0.07136 0.1037 C -0.07361 0.10578 -0.07639 0.10694 -0.07865 0.10925 C -0.08091 0.11111 -0.08281 0.11388 -0.0849 0.1162 C -0.08663 0.11759 -0.08872 0.11851 -0.09011 0.12037 C -0.10313 0.13495 -0.09323 0.12847 -0.10365 0.13425 C -0.11007 0.14259 -0.10313 0.13449 -0.11198 0.1412 C -0.11354 0.14212 -0.11476 0.14398 -0.11615 0.14537 C -0.11788 0.14675 -0.11979 0.14768 -0.12136 0.14953 C -0.13438 0.16273 -0.11389 0.14583 -0.13281 0.16203 C -0.13698 0.16527 -0.13785 0.16458 -0.14219 0.16759 C -0.14341 0.16828 -0.14427 0.16944 -0.14531 0.17037 C -0.14636 0.17083 -0.14757 0.17106 -0.14844 0.17175 C -0.1566 0.17708 -0.14636 0.17152 -0.15469 0.1787 C -0.15747 0.18078 -0.16025 0.1824 -0.16302 0.18425 L -0.16302 0.18425 " pathEditMode="relative" ptsTypes="AAAAAAAAAAAAAAAAAAAAA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3C13C-91C8-4AD3-B586-6DA6B351D421}"/>
              </a:ext>
            </a:extLst>
          </p:cNvPr>
          <p:cNvSpPr txBox="1"/>
          <p:nvPr/>
        </p:nvSpPr>
        <p:spPr>
          <a:xfrm>
            <a:off x="3352800" y="30882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[[[ </a:t>
            </a:r>
            <a:r>
              <a:rPr lang="es-ES" dirty="0" err="1"/>
              <a:t>Breakout</a:t>
            </a:r>
            <a:r>
              <a:rPr lang="es-ES" dirty="0"/>
              <a:t> </a:t>
            </a:r>
            <a:r>
              <a:rPr lang="es-ES" dirty="0" err="1"/>
              <a:t>Rooms</a:t>
            </a:r>
            <a:r>
              <a:rPr lang="es-ES" dirty="0"/>
              <a:t> ]]]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2EF27-8BF9-47E7-A8D5-3F9D5AE09070}"/>
              </a:ext>
            </a:extLst>
          </p:cNvPr>
          <p:cNvSpPr txBox="1"/>
          <p:nvPr/>
        </p:nvSpPr>
        <p:spPr>
          <a:xfrm>
            <a:off x="3962400" y="43434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bye!</a:t>
            </a:r>
          </a:p>
        </p:txBody>
      </p:sp>
      <p:pic>
        <p:nvPicPr>
          <p:cNvPr id="5" name="Graphic 4" descr="Wave Gesture">
            <a:extLst>
              <a:ext uri="{FF2B5EF4-FFF2-40B4-BE49-F238E27FC236}">
                <a16:creationId xmlns:a16="http://schemas.microsoft.com/office/drawing/2014/main" id="{CCDE84F0-AB23-45C2-8488-58B77B8B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8165" flipH="1">
            <a:off x="5747057" y="3634981"/>
            <a:ext cx="1771093" cy="1771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79694-7C22-4703-A485-2B3BFDAB5D75}"/>
              </a:ext>
            </a:extLst>
          </p:cNvPr>
          <p:cNvSpPr txBox="1"/>
          <p:nvPr/>
        </p:nvSpPr>
        <p:spPr>
          <a:xfrm>
            <a:off x="3352800" y="1371600"/>
            <a:ext cx="2056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30 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79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2" presetClass="emph" presetSubtype="0" repeatCount="5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058E32-2541-4F50-A4D0-C5281EA68056}"/>
              </a:ext>
            </a:extLst>
          </p:cNvPr>
          <p:cNvSpPr txBox="1"/>
          <p:nvPr/>
        </p:nvSpPr>
        <p:spPr>
          <a:xfrm>
            <a:off x="2209800" y="2667000"/>
            <a:ext cx="44958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ES" sz="2800" dirty="0"/>
              <a:t>¿Cómo fue?</a:t>
            </a:r>
          </a:p>
          <a:p>
            <a:pPr>
              <a:spcAft>
                <a:spcPts val="1800"/>
              </a:spcAft>
            </a:pPr>
            <a:r>
              <a:rPr lang="es-ES" sz="2800" dirty="0"/>
              <a:t>¿Cómo os sirve el modelo?</a:t>
            </a:r>
          </a:p>
        </p:txBody>
      </p:sp>
    </p:spTree>
    <p:extLst>
      <p:ext uri="{BB962C8B-B14F-4D97-AF65-F5344CB8AC3E}">
        <p14:creationId xmlns:p14="http://schemas.microsoft.com/office/powerpoint/2010/main" val="10045665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3CF327-579D-48E2-955C-B79748B5667E}"/>
              </a:ext>
            </a:extLst>
          </p:cNvPr>
          <p:cNvSpPr txBox="1"/>
          <p:nvPr/>
        </p:nvSpPr>
        <p:spPr>
          <a:xfrm>
            <a:off x="2438400" y="457200"/>
            <a:ext cx="4462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Así es el modelo en su entero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A30D-E300-495A-B1B8-E0C0AD64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1" y="1219200"/>
            <a:ext cx="3931920" cy="5126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08E2A-8C70-409C-9CB2-8410C23C7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931920" cy="5149099"/>
          </a:xfrm>
          <a:prstGeom prst="rect">
            <a:avLst/>
          </a:prstGeom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25D69ECF-53F9-4C9E-AD25-2D09B5538BC2}"/>
              </a:ext>
            </a:extLst>
          </p:cNvPr>
          <p:cNvSpPr txBox="1"/>
          <p:nvPr/>
        </p:nvSpPr>
        <p:spPr>
          <a:xfrm rot="21389083">
            <a:off x="2235200" y="2721113"/>
            <a:ext cx="5105401" cy="1415772"/>
          </a:xfrm>
          <a:prstGeom prst="rect">
            <a:avLst/>
          </a:prstGeom>
        </p:spPr>
        <p:txBody>
          <a:bodyPr wrap="square" lIns="365760" tIns="274320" rIns="365760" bIns="274320" rtlCol="0">
            <a:spAutoFit/>
          </a:bodyPr>
          <a:lstStyle/>
          <a:p>
            <a:pPr algn="ctr"/>
            <a:r>
              <a:rPr lang="es-ES" sz="2800" dirty="0"/>
              <a:t>¿Preguntas?  ¿Comentarios?</a:t>
            </a:r>
            <a:br>
              <a:rPr lang="es-ES" sz="2800" dirty="0"/>
            </a:br>
            <a:r>
              <a:rPr lang="es-ES" sz="2800" dirty="0"/>
              <a:t>¿Ideas para mejorarlo?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41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19C76B-5253-438C-91B2-FAE9951B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543550"/>
            <a:ext cx="2057400" cy="273844"/>
          </a:xfrm>
        </p:spPr>
        <p:txBody>
          <a:bodyPr/>
          <a:lstStyle/>
          <a:p>
            <a:fld id="{C4F85062-4662-4D6B-BB38-DB7C890070DF}" type="slidenum">
              <a:rPr lang="en-US" smtClean="0"/>
              <a:t>8</a:t>
            </a:fld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61E29E-C118-48F5-8A3B-A64A3C39ED83}"/>
              </a:ext>
            </a:extLst>
          </p:cNvPr>
          <p:cNvSpPr/>
          <p:nvPr/>
        </p:nvSpPr>
        <p:spPr>
          <a:xfrm>
            <a:off x="2686050" y="1543050"/>
            <a:ext cx="3943350" cy="3486150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CD4BE-1A97-492C-B18B-705E2B5A58EC}"/>
              </a:ext>
            </a:extLst>
          </p:cNvPr>
          <p:cNvSpPr txBox="1"/>
          <p:nvPr/>
        </p:nvSpPr>
        <p:spPr>
          <a:xfrm>
            <a:off x="2823712" y="1780996"/>
            <a:ext cx="24032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No es </a:t>
            </a:r>
            <a:r>
              <a:rPr lang="en-US" sz="2100" dirty="0" err="1"/>
              <a:t>proceso</a:t>
            </a:r>
            <a:r>
              <a:rPr lang="en-US" sz="2100" dirty="0"/>
              <a:t> lineal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23D618-A471-402A-A619-224249D8A52B}"/>
              </a:ext>
            </a:extLst>
          </p:cNvPr>
          <p:cNvCxnSpPr>
            <a:cxnSpLocks/>
          </p:cNvCxnSpPr>
          <p:nvPr/>
        </p:nvCxnSpPr>
        <p:spPr>
          <a:xfrm>
            <a:off x="3169457" y="2857500"/>
            <a:ext cx="29146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coil spring, metalware&#10;&#10;Description automatically generated">
            <a:extLst>
              <a:ext uri="{FF2B5EF4-FFF2-40B4-BE49-F238E27FC236}">
                <a16:creationId xmlns:a16="http://schemas.microsoft.com/office/drawing/2014/main" id="{D322FBB5-58EE-4089-A6C7-F097219D3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3121" r="61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17" r="35342"/>
          <a:stretch/>
        </p:blipFill>
        <p:spPr>
          <a:xfrm rot="16200000">
            <a:off x="4194812" y="2074187"/>
            <a:ext cx="1097280" cy="4114801"/>
          </a:xfrm>
          <a:prstGeom prst="rect">
            <a:avLst/>
          </a:prstGeom>
        </p:spPr>
      </p:pic>
      <p:pic>
        <p:nvPicPr>
          <p:cNvPr id="16" name="Graphic 15" descr="Add with solid fill">
            <a:extLst>
              <a:ext uri="{FF2B5EF4-FFF2-40B4-BE49-F238E27FC236}">
                <a16:creationId xmlns:a16="http://schemas.microsoft.com/office/drawing/2014/main" id="{CB565699-67F4-4D08-A69F-8EFB6AE8D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458002">
            <a:off x="4152726" y="2400358"/>
            <a:ext cx="872354" cy="8723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E9F94D-655A-40DD-9AF5-7412428E11E6}"/>
              </a:ext>
            </a:extLst>
          </p:cNvPr>
          <p:cNvSpPr txBox="1"/>
          <p:nvPr/>
        </p:nvSpPr>
        <p:spPr>
          <a:xfrm>
            <a:off x="5050975" y="1763023"/>
            <a:ext cx="17160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/>
              <a:t>, </a:t>
            </a:r>
            <a:r>
              <a:rPr lang="en-US" sz="2100" dirty="0" err="1"/>
              <a:t>sino</a:t>
            </a:r>
            <a:r>
              <a:rPr lang="en-US" sz="2100" dirty="0"/>
              <a:t> </a:t>
            </a:r>
            <a:r>
              <a:rPr lang="en-US" sz="2100" dirty="0" err="1"/>
              <a:t>espiral</a:t>
            </a:r>
            <a:r>
              <a:rPr lang="en-US" sz="21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5EE9F-BBFC-41C2-0BD9-941B89AA83B6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7B59D-F828-530F-DBF9-5793098DDC52}"/>
              </a:ext>
            </a:extLst>
          </p:cNvPr>
          <p:cNvSpPr txBox="1"/>
          <p:nvPr/>
        </p:nvSpPr>
        <p:spPr>
          <a:xfrm>
            <a:off x="762000" y="608744"/>
            <a:ext cx="3882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Te habrás dado cuenta que …</a:t>
            </a:r>
          </a:p>
        </p:txBody>
      </p:sp>
    </p:spTree>
    <p:extLst>
      <p:ext uri="{BB962C8B-B14F-4D97-AF65-F5344CB8AC3E}">
        <p14:creationId xmlns:p14="http://schemas.microsoft.com/office/powerpoint/2010/main" val="163713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69941-CD1C-45EB-AE99-0BA40F338C65}"/>
              </a:ext>
            </a:extLst>
          </p:cNvPr>
          <p:cNvSpPr txBox="1"/>
          <p:nvPr/>
        </p:nvSpPr>
        <p:spPr>
          <a:xfrm>
            <a:off x="1716107" y="2514600"/>
            <a:ext cx="5302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Pero … </a:t>
            </a:r>
            <a:r>
              <a:rPr lang="es-ES" sz="2400" dirty="0"/>
              <a:t>¿estamos totalmente contentos?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D6F23-F249-4863-B782-3AA21C5AD8FC}"/>
              </a:ext>
            </a:extLst>
          </p:cNvPr>
          <p:cNvSpPr txBox="1"/>
          <p:nvPr/>
        </p:nvSpPr>
        <p:spPr>
          <a:xfrm>
            <a:off x="1293876" y="3581400"/>
            <a:ext cx="614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¿Tenemos toda confianza?  ¿Puede faltar algo?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8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8A8E0-66A7-4ACB-B54F-CA97CA528CE8}"/>
              </a:ext>
            </a:extLst>
          </p:cNvPr>
          <p:cNvSpPr txBox="1"/>
          <p:nvPr/>
        </p:nvSpPr>
        <p:spPr>
          <a:xfrm>
            <a:off x="611436" y="1110246"/>
            <a:ext cx="3533018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85" dirty="0"/>
              <a:t>“</a:t>
            </a:r>
            <a:r>
              <a:rPr lang="en-US" sz="2585" dirty="0"/>
              <a:t>TORMENTA DE IDEAS”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B9E1C-E151-4AFE-B447-C383DE9A0F20}"/>
              </a:ext>
            </a:extLst>
          </p:cNvPr>
          <p:cNvSpPr txBox="1"/>
          <p:nvPr/>
        </p:nvSpPr>
        <p:spPr>
          <a:xfrm>
            <a:off x="818342" y="4477060"/>
            <a:ext cx="131157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62" dirty="0"/>
              <a:t>Sugerencias: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90713-40AB-4063-845E-4FEC28702C20}"/>
              </a:ext>
            </a:extLst>
          </p:cNvPr>
          <p:cNvSpPr txBox="1"/>
          <p:nvPr/>
        </p:nvSpPr>
        <p:spPr>
          <a:xfrm>
            <a:off x="826590" y="1963483"/>
            <a:ext cx="1248483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2" dirty="0"/>
              <a:t>Propósito</a:t>
            </a:r>
            <a:r>
              <a:rPr lang="en-US" sz="1662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43788-771C-43EC-AB11-FD1CDE21E9EC}"/>
              </a:ext>
            </a:extLst>
          </p:cNvPr>
          <p:cNvSpPr txBox="1"/>
          <p:nvPr/>
        </p:nvSpPr>
        <p:spPr>
          <a:xfrm>
            <a:off x="2107069" y="1950727"/>
            <a:ext cx="2377122" cy="13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2" dirty="0"/>
              <a:t>Asegurar que el análisis considere toda la información y las interpretaciones relevantes.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9C37A-30A2-424E-B49A-B86972B3DFE3}"/>
              </a:ext>
            </a:extLst>
          </p:cNvPr>
          <p:cNvSpPr txBox="1"/>
          <p:nvPr/>
        </p:nvSpPr>
        <p:spPr>
          <a:xfrm>
            <a:off x="848661" y="3438430"/>
            <a:ext cx="1136850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dirty="0" err="1"/>
              <a:t>Definición</a:t>
            </a:r>
            <a:r>
              <a:rPr lang="en-US" sz="1662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64AC1-0D17-41DC-9144-AD5EC59743BF}"/>
              </a:ext>
            </a:extLst>
          </p:cNvPr>
          <p:cNvSpPr txBox="1"/>
          <p:nvPr/>
        </p:nvSpPr>
        <p:spPr>
          <a:xfrm>
            <a:off x="2098821" y="3442860"/>
            <a:ext cx="5612370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2" dirty="0"/>
              <a:t>Proceso de liberarnos de la línea establecida -- evadiendo el pensamiento lineal y fortaleciendo nuestra confianza en el análisis.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A1EF9-0DEB-40E5-B948-1818F2736066}"/>
              </a:ext>
            </a:extLst>
          </p:cNvPr>
          <p:cNvSpPr txBox="1"/>
          <p:nvPr/>
        </p:nvSpPr>
        <p:spPr>
          <a:xfrm>
            <a:off x="1680186" y="4842578"/>
            <a:ext cx="1502334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62" dirty="0"/>
              <a:t>Líder coetáneo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FA952-95BD-4DA9-BF1E-A6429FBF66E0}"/>
              </a:ext>
            </a:extLst>
          </p:cNvPr>
          <p:cNvSpPr/>
          <p:nvPr/>
        </p:nvSpPr>
        <p:spPr>
          <a:xfrm>
            <a:off x="1680185" y="5285057"/>
            <a:ext cx="243528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sz="1662" dirty="0"/>
              <a:t>Cantidad más que calidad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10A1A7-06AD-4D71-B287-97058AB93862}"/>
              </a:ext>
            </a:extLst>
          </p:cNvPr>
          <p:cNvSpPr/>
          <p:nvPr/>
        </p:nvSpPr>
        <p:spPr>
          <a:xfrm>
            <a:off x="1690367" y="5740340"/>
            <a:ext cx="1555234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62" dirty="0"/>
              <a:t>Seguir sin parar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D25E-E109-44CD-BA57-A712ED08CAAB}"/>
              </a:ext>
            </a:extLst>
          </p:cNvPr>
          <p:cNvSpPr/>
          <p:nvPr/>
        </p:nvSpPr>
        <p:spPr>
          <a:xfrm>
            <a:off x="1690366" y="6177540"/>
            <a:ext cx="135896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62" dirty="0"/>
              <a:t>Todos hablan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74C50B-06F1-4991-805C-1576A9ACCD97}"/>
              </a:ext>
            </a:extLst>
          </p:cNvPr>
          <p:cNvSpPr/>
          <p:nvPr/>
        </p:nvSpPr>
        <p:spPr>
          <a:xfrm>
            <a:off x="4539693" y="4825169"/>
            <a:ext cx="2702984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62" dirty="0"/>
              <a:t>Sin juzgar en ningún aspecto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2989FD-902B-4098-BCBA-EF46A1AA1CF2}"/>
              </a:ext>
            </a:extLst>
          </p:cNvPr>
          <p:cNvSpPr/>
          <p:nvPr/>
        </p:nvSpPr>
        <p:spPr>
          <a:xfrm>
            <a:off x="4539692" y="5285057"/>
            <a:ext cx="1287532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62" dirty="0"/>
              <a:t>No defender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BE31FA-75DD-47F5-AAAF-A1F965B6A5ED}"/>
              </a:ext>
            </a:extLst>
          </p:cNvPr>
          <p:cNvSpPr/>
          <p:nvPr/>
        </p:nvSpPr>
        <p:spPr>
          <a:xfrm>
            <a:off x="4539694" y="5708374"/>
            <a:ext cx="2053767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sz="1662" dirty="0"/>
              <a:t>Estructura ligera, ágil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B5D828-0DE7-4A9F-B6B7-96A9F9CE25E9}"/>
              </a:ext>
            </a:extLst>
          </p:cNvPr>
          <p:cNvSpPr/>
          <p:nvPr/>
        </p:nvSpPr>
        <p:spPr>
          <a:xfrm>
            <a:off x="4539694" y="6131692"/>
            <a:ext cx="2925801" cy="348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62" dirty="0"/>
              <a:t>Mantener la discusión divertida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71D18D-806A-F080-6C27-61DBDFADD1B0}"/>
              </a:ext>
            </a:extLst>
          </p:cNvPr>
          <p:cNvSpPr txBox="1"/>
          <p:nvPr/>
        </p:nvSpPr>
        <p:spPr>
          <a:xfrm>
            <a:off x="8395086" y="544212"/>
            <a:ext cx="284052" cy="319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77" dirty="0"/>
              <a:t>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A8D6A5-C7D8-CA67-F61E-75478A0EAD09}"/>
              </a:ext>
            </a:extLst>
          </p:cNvPr>
          <p:cNvGrpSpPr/>
          <p:nvPr/>
        </p:nvGrpSpPr>
        <p:grpSpPr>
          <a:xfrm>
            <a:off x="4686595" y="1146040"/>
            <a:ext cx="3205887" cy="2061718"/>
            <a:chOff x="1289913" y="2409645"/>
            <a:chExt cx="5627862" cy="3619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2CBB62-0CFE-43D0-4DF1-DCEC2511E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11719" y1="69686" x2="11719" y2="69686"/>
                          <a14:backgroundMark x1="13750" y1="71080" x2="13750" y2="71080"/>
                          <a14:backgroundMark x1="15469" y1="68641" x2="15469" y2="68641"/>
                          <a14:backgroundMark x1="13594" y1="69338" x2="13594" y2="69338"/>
                          <a14:backgroundMark x1="18125" y1="83972" x2="18125" y2="83972"/>
                          <a14:backgroundMark x1="25313" y1="86411" x2="25313" y2="86411"/>
                          <a14:backgroundMark x1="25469" y1="84321" x2="25469" y2="84321"/>
                          <a14:backgroundMark x1="25313" y1="82230" x2="25313" y2="82230"/>
                          <a14:backgroundMark x1="27656" y1="64111" x2="27656" y2="64111"/>
                          <a14:backgroundMark x1="27344" y1="72125" x2="27344" y2="72125"/>
                          <a14:backgroundMark x1="27656" y1="68293" x2="27656" y2="68293"/>
                          <a14:backgroundMark x1="28125" y1="58188" x2="28125" y2="58188"/>
                          <a14:backgroundMark x1="27813" y1="63415" x2="27813" y2="63415"/>
                          <a14:backgroundMark x1="27969" y1="63066" x2="27969" y2="63066"/>
                          <a14:backgroundMark x1="28906" y1="58537" x2="28906" y2="58537"/>
                          <a14:backgroundMark x1="27187" y1="45993" x2="27187" y2="45993"/>
                          <a14:backgroundMark x1="37344" y1="45993" x2="37969" y2="47038"/>
                          <a14:backgroundMark x1="36406" y1="64460" x2="36406" y2="64460"/>
                          <a14:backgroundMark x1="35469" y1="80488" x2="35469" y2="80488"/>
                          <a14:backgroundMark x1="31875" y1="76655" x2="32031" y2="80488"/>
                          <a14:backgroundMark x1="31563" y1="75610" x2="31563" y2="75610"/>
                          <a14:backgroundMark x1="30469" y1="78397" x2="30781" y2="88153"/>
                          <a14:backgroundMark x1="30312" y1="77352" x2="30312" y2="77352"/>
                          <a14:backgroundMark x1="31875" y1="85366" x2="31875" y2="85366"/>
                          <a14:backgroundMark x1="18594" y1="77352" x2="18594" y2="77352"/>
                          <a14:backgroundMark x1="17656" y1="88502" x2="17656" y2="88502"/>
                          <a14:backgroundMark x1="17656" y1="88502" x2="17656" y2="88502"/>
                          <a14:backgroundMark x1="45156" y1="67596" x2="44688" y2="68641"/>
                          <a14:backgroundMark x1="53438" y1="66899" x2="53594" y2="67944"/>
                          <a14:backgroundMark x1="61719" y1="65854" x2="62187" y2="67944"/>
                          <a14:backgroundMark x1="61250" y1="65157" x2="61250" y2="65157"/>
                          <a14:backgroundMark x1="58906" y1="55401" x2="61719" y2="55401"/>
                          <a14:backgroundMark x1="72031" y1="58537" x2="72344" y2="61324"/>
                          <a14:backgroundMark x1="72500" y1="67596" x2="71406" y2="66899"/>
                          <a14:backgroundMark x1="64688" y1="68293" x2="65156" y2="71080"/>
                          <a14:backgroundMark x1="79531" y1="56446" x2="79219" y2="56794"/>
                          <a14:backgroundMark x1="73750" y1="71080" x2="73750" y2="71080"/>
                          <a14:backgroundMark x1="80625" y1="47387" x2="80625" y2="47387"/>
                          <a14:backgroundMark x1="80625" y1="48084" x2="80625" y2="48084"/>
                          <a14:backgroundMark x1="80000" y1="47038" x2="80000" y2="47038"/>
                          <a14:backgroundMark x1="85469" y1="69338" x2="87188" y2="693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9913" y="3505200"/>
              <a:ext cx="5627862" cy="2523745"/>
            </a:xfrm>
            <a:prstGeom prst="rect">
              <a:avLst/>
            </a:prstGeom>
          </p:spPr>
        </p:pic>
        <p:pic>
          <p:nvPicPr>
            <p:cNvPr id="20" name="Graphic 19" descr="Fireworks">
              <a:extLst>
                <a:ext uri="{FF2B5EF4-FFF2-40B4-BE49-F238E27FC236}">
                  <a16:creationId xmlns:a16="http://schemas.microsoft.com/office/drawing/2014/main" id="{842503FC-66C9-F196-5628-742AEBB4A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350729">
              <a:off x="2032893" y="3245600"/>
              <a:ext cx="487973" cy="487973"/>
            </a:xfrm>
            <a:prstGeom prst="rect">
              <a:avLst/>
            </a:prstGeom>
          </p:spPr>
        </p:pic>
        <p:pic>
          <p:nvPicPr>
            <p:cNvPr id="21" name="Graphic 20" descr="Fireworks">
              <a:extLst>
                <a:ext uri="{FF2B5EF4-FFF2-40B4-BE49-F238E27FC236}">
                  <a16:creationId xmlns:a16="http://schemas.microsoft.com/office/drawing/2014/main" id="{BE0BA653-16EC-53E2-E49D-F959109EF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350729">
              <a:off x="2757534" y="2725482"/>
              <a:ext cx="487973" cy="487973"/>
            </a:xfrm>
            <a:prstGeom prst="rect">
              <a:avLst/>
            </a:prstGeom>
          </p:spPr>
        </p:pic>
        <p:pic>
          <p:nvPicPr>
            <p:cNvPr id="22" name="Graphic 21" descr="Fireworks">
              <a:extLst>
                <a:ext uri="{FF2B5EF4-FFF2-40B4-BE49-F238E27FC236}">
                  <a16:creationId xmlns:a16="http://schemas.microsoft.com/office/drawing/2014/main" id="{BAE78D86-AD99-141C-5F47-CED1F08AD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03844" y="2409645"/>
              <a:ext cx="487973" cy="487973"/>
            </a:xfrm>
            <a:prstGeom prst="rect">
              <a:avLst/>
            </a:prstGeom>
          </p:spPr>
        </p:pic>
        <p:pic>
          <p:nvPicPr>
            <p:cNvPr id="23" name="Graphic 22" descr="Fireworks">
              <a:extLst>
                <a:ext uri="{FF2B5EF4-FFF2-40B4-BE49-F238E27FC236}">
                  <a16:creationId xmlns:a16="http://schemas.microsoft.com/office/drawing/2014/main" id="{CE1DCFA9-0214-D055-6C5E-9FEADABA5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1350729">
              <a:off x="4833877" y="2670665"/>
              <a:ext cx="487973" cy="487973"/>
            </a:xfrm>
            <a:prstGeom prst="rect">
              <a:avLst/>
            </a:prstGeom>
          </p:spPr>
        </p:pic>
        <p:pic>
          <p:nvPicPr>
            <p:cNvPr id="24" name="Graphic 23" descr="Fireworks">
              <a:extLst>
                <a:ext uri="{FF2B5EF4-FFF2-40B4-BE49-F238E27FC236}">
                  <a16:creationId xmlns:a16="http://schemas.microsoft.com/office/drawing/2014/main" id="{80577AA7-28B2-9A49-C751-D74AC4F48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09456">
              <a:off x="5533070" y="3058477"/>
              <a:ext cx="487973" cy="487973"/>
            </a:xfrm>
            <a:prstGeom prst="rect">
              <a:avLst/>
            </a:prstGeom>
          </p:spPr>
        </p:pic>
        <p:pic>
          <p:nvPicPr>
            <p:cNvPr id="25" name="Graphic 24" descr="Fireworks">
              <a:extLst>
                <a:ext uri="{FF2B5EF4-FFF2-40B4-BE49-F238E27FC236}">
                  <a16:creationId xmlns:a16="http://schemas.microsoft.com/office/drawing/2014/main" id="{811F502D-026F-8D5D-CB67-898EB7C64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06719" y="2461988"/>
              <a:ext cx="487973" cy="48797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413A88-FD8A-B08C-3860-6BBF028B7155}"/>
                </a:ext>
              </a:extLst>
            </p:cNvPr>
            <p:cNvSpPr txBox="1"/>
            <p:nvPr/>
          </p:nvSpPr>
          <p:spPr>
            <a:xfrm>
              <a:off x="3591302" y="2993477"/>
              <a:ext cx="1520143" cy="594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latin typeface="Comic Sans MS" panose="030F0702030302020204" pitchFamily="66" charset="0"/>
                  <a:cs typeface="Courier New" panose="02070309020205020404" pitchFamily="49" charset="0"/>
                </a:rPr>
                <a:t>IDEAS</a:t>
              </a:r>
              <a:endParaRPr lang="en-US" sz="2215" dirty="0">
                <a:latin typeface="Comic Sans MS" panose="030F0702030302020204" pitchFamily="66" charset="0"/>
                <a:cs typeface="Courier New" panose="02070309020205020404" pitchFamily="49" charset="0"/>
              </a:endParaRPr>
            </a:p>
          </p:txBody>
        </p:sp>
        <p:pic>
          <p:nvPicPr>
            <p:cNvPr id="27" name="Graphic 26" descr="Fireworks">
              <a:extLst>
                <a:ext uri="{FF2B5EF4-FFF2-40B4-BE49-F238E27FC236}">
                  <a16:creationId xmlns:a16="http://schemas.microsoft.com/office/drawing/2014/main" id="{78E219F1-9587-2F26-6429-307883C4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83450" y="3236777"/>
              <a:ext cx="487973" cy="487973"/>
            </a:xfrm>
            <a:prstGeom prst="rect">
              <a:avLst/>
            </a:prstGeom>
          </p:spPr>
        </p:pic>
        <p:pic>
          <p:nvPicPr>
            <p:cNvPr id="28" name="Graphic 27" descr="Fireworks">
              <a:extLst>
                <a:ext uri="{FF2B5EF4-FFF2-40B4-BE49-F238E27FC236}">
                  <a16:creationId xmlns:a16="http://schemas.microsoft.com/office/drawing/2014/main" id="{19473071-C680-8FD8-9F21-84E8558D6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448323">
              <a:off x="4796471" y="3270526"/>
              <a:ext cx="487973" cy="487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53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69941-CD1C-45EB-AE99-0BA40F338C65}"/>
              </a:ext>
            </a:extLst>
          </p:cNvPr>
          <p:cNvSpPr txBox="1"/>
          <p:nvPr/>
        </p:nvSpPr>
        <p:spPr>
          <a:xfrm>
            <a:off x="1544766" y="855029"/>
            <a:ext cx="5302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Pero … </a:t>
            </a:r>
            <a:r>
              <a:rPr lang="es-ES" sz="2400" dirty="0"/>
              <a:t>¿estamos totalmente contentos?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D6F23-F249-4863-B782-3AA21C5AD8FC}"/>
              </a:ext>
            </a:extLst>
          </p:cNvPr>
          <p:cNvSpPr txBox="1"/>
          <p:nvPr/>
        </p:nvSpPr>
        <p:spPr>
          <a:xfrm>
            <a:off x="1477338" y="1524000"/>
            <a:ext cx="6147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¿Tenemos toda confianza?  ¿Puede faltar algo?</a:t>
            </a:r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2FCE2D-00AE-4CAC-BC9A-857F97F94779}"/>
              </a:ext>
            </a:extLst>
          </p:cNvPr>
          <p:cNvSpPr/>
          <p:nvPr/>
        </p:nvSpPr>
        <p:spPr>
          <a:xfrm>
            <a:off x="685800" y="5715000"/>
            <a:ext cx="1143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dirty="0" err="1"/>
              <a:t>handout</a:t>
            </a:r>
            <a:r>
              <a:rPr lang="es-ES" sz="1600" dirty="0"/>
              <a:t> L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82710A-C2FA-64BF-7DE6-0DCB53E6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92971"/>
            <a:ext cx="6077262" cy="42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668CA5-A3C6-B55F-0EF6-B7F1F1524C57}"/>
              </a:ext>
            </a:extLst>
          </p:cNvPr>
          <p:cNvGrpSpPr/>
          <p:nvPr/>
        </p:nvGrpSpPr>
        <p:grpSpPr>
          <a:xfrm>
            <a:off x="1289913" y="2409646"/>
            <a:ext cx="3205887" cy="2061718"/>
            <a:chOff x="1289913" y="2409645"/>
            <a:chExt cx="5627862" cy="3619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F6B0E3-2A6B-47A1-9AFD-BF1300F70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11719" y1="69686" x2="11719" y2="69686"/>
                          <a14:backgroundMark x1="13750" y1="71080" x2="13750" y2="71080"/>
                          <a14:backgroundMark x1="15469" y1="68641" x2="15469" y2="68641"/>
                          <a14:backgroundMark x1="13594" y1="69338" x2="13594" y2="69338"/>
                          <a14:backgroundMark x1="18125" y1="83972" x2="18125" y2="83972"/>
                          <a14:backgroundMark x1="25313" y1="86411" x2="25313" y2="86411"/>
                          <a14:backgroundMark x1="25469" y1="84321" x2="25469" y2="84321"/>
                          <a14:backgroundMark x1="25313" y1="82230" x2="25313" y2="82230"/>
                          <a14:backgroundMark x1="27656" y1="64111" x2="27656" y2="64111"/>
                          <a14:backgroundMark x1="27344" y1="72125" x2="27344" y2="72125"/>
                          <a14:backgroundMark x1="27656" y1="68293" x2="27656" y2="68293"/>
                          <a14:backgroundMark x1="28125" y1="58188" x2="28125" y2="58188"/>
                          <a14:backgroundMark x1="27813" y1="63415" x2="27813" y2="63415"/>
                          <a14:backgroundMark x1="27969" y1="63066" x2="27969" y2="63066"/>
                          <a14:backgroundMark x1="28906" y1="58537" x2="28906" y2="58537"/>
                          <a14:backgroundMark x1="27187" y1="45993" x2="27187" y2="45993"/>
                          <a14:backgroundMark x1="37344" y1="45993" x2="37969" y2="47038"/>
                          <a14:backgroundMark x1="36406" y1="64460" x2="36406" y2="64460"/>
                          <a14:backgroundMark x1="35469" y1="80488" x2="35469" y2="80488"/>
                          <a14:backgroundMark x1="31875" y1="76655" x2="32031" y2="80488"/>
                          <a14:backgroundMark x1="31563" y1="75610" x2="31563" y2="75610"/>
                          <a14:backgroundMark x1="30469" y1="78397" x2="30781" y2="88153"/>
                          <a14:backgroundMark x1="30312" y1="77352" x2="30312" y2="77352"/>
                          <a14:backgroundMark x1="31875" y1="85366" x2="31875" y2="85366"/>
                          <a14:backgroundMark x1="18594" y1="77352" x2="18594" y2="77352"/>
                          <a14:backgroundMark x1="17656" y1="88502" x2="17656" y2="88502"/>
                          <a14:backgroundMark x1="17656" y1="88502" x2="17656" y2="88502"/>
                          <a14:backgroundMark x1="45156" y1="67596" x2="44688" y2="68641"/>
                          <a14:backgroundMark x1="53438" y1="66899" x2="53594" y2="67944"/>
                          <a14:backgroundMark x1="61719" y1="65854" x2="62187" y2="67944"/>
                          <a14:backgroundMark x1="61250" y1="65157" x2="61250" y2="65157"/>
                          <a14:backgroundMark x1="58906" y1="55401" x2="61719" y2="55401"/>
                          <a14:backgroundMark x1="72031" y1="58537" x2="72344" y2="61324"/>
                          <a14:backgroundMark x1="72500" y1="67596" x2="71406" y2="66899"/>
                          <a14:backgroundMark x1="64688" y1="68293" x2="65156" y2="71080"/>
                          <a14:backgroundMark x1="79531" y1="56446" x2="79219" y2="56794"/>
                          <a14:backgroundMark x1="73750" y1="71080" x2="73750" y2="71080"/>
                          <a14:backgroundMark x1="80625" y1="47387" x2="80625" y2="47387"/>
                          <a14:backgroundMark x1="80625" y1="48084" x2="80625" y2="48084"/>
                          <a14:backgroundMark x1="80000" y1="47038" x2="80000" y2="47038"/>
                          <a14:backgroundMark x1="85469" y1="69338" x2="87188" y2="693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89913" y="3505200"/>
              <a:ext cx="5627862" cy="2523745"/>
            </a:xfrm>
            <a:prstGeom prst="rect">
              <a:avLst/>
            </a:prstGeom>
          </p:spPr>
        </p:pic>
        <p:pic>
          <p:nvPicPr>
            <p:cNvPr id="8" name="Graphic 7" descr="Fireworks">
              <a:extLst>
                <a:ext uri="{FF2B5EF4-FFF2-40B4-BE49-F238E27FC236}">
                  <a16:creationId xmlns:a16="http://schemas.microsoft.com/office/drawing/2014/main" id="{36B15830-E617-E3CD-76A3-B97B66EA4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350729">
              <a:off x="2032893" y="3245600"/>
              <a:ext cx="487973" cy="487973"/>
            </a:xfrm>
            <a:prstGeom prst="rect">
              <a:avLst/>
            </a:prstGeom>
          </p:spPr>
        </p:pic>
        <p:pic>
          <p:nvPicPr>
            <p:cNvPr id="9" name="Graphic 8" descr="Fireworks">
              <a:extLst>
                <a:ext uri="{FF2B5EF4-FFF2-40B4-BE49-F238E27FC236}">
                  <a16:creationId xmlns:a16="http://schemas.microsoft.com/office/drawing/2014/main" id="{24FCBCB2-FE6E-8A10-8D43-E589ACA19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350729">
              <a:off x="2757534" y="2725482"/>
              <a:ext cx="487973" cy="487973"/>
            </a:xfrm>
            <a:prstGeom prst="rect">
              <a:avLst/>
            </a:prstGeom>
          </p:spPr>
        </p:pic>
        <p:pic>
          <p:nvPicPr>
            <p:cNvPr id="10" name="Graphic 9" descr="Fireworks">
              <a:extLst>
                <a:ext uri="{FF2B5EF4-FFF2-40B4-BE49-F238E27FC236}">
                  <a16:creationId xmlns:a16="http://schemas.microsoft.com/office/drawing/2014/main" id="{B120928C-4535-1EE1-591A-891A233A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03844" y="2409645"/>
              <a:ext cx="487973" cy="487973"/>
            </a:xfrm>
            <a:prstGeom prst="rect">
              <a:avLst/>
            </a:prstGeom>
          </p:spPr>
        </p:pic>
        <p:pic>
          <p:nvPicPr>
            <p:cNvPr id="11" name="Graphic 10" descr="Fireworks">
              <a:extLst>
                <a:ext uri="{FF2B5EF4-FFF2-40B4-BE49-F238E27FC236}">
                  <a16:creationId xmlns:a16="http://schemas.microsoft.com/office/drawing/2014/main" id="{4574C009-785C-44EF-10D1-090A67157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1350729">
              <a:off x="4833877" y="2670665"/>
              <a:ext cx="487973" cy="487973"/>
            </a:xfrm>
            <a:prstGeom prst="rect">
              <a:avLst/>
            </a:prstGeom>
          </p:spPr>
        </p:pic>
        <p:pic>
          <p:nvPicPr>
            <p:cNvPr id="12" name="Graphic 11" descr="Fireworks">
              <a:extLst>
                <a:ext uri="{FF2B5EF4-FFF2-40B4-BE49-F238E27FC236}">
                  <a16:creationId xmlns:a16="http://schemas.microsoft.com/office/drawing/2014/main" id="{FBCF3E6B-1709-915A-37C0-AF71BCE44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09456">
              <a:off x="5533070" y="3058477"/>
              <a:ext cx="487973" cy="487973"/>
            </a:xfrm>
            <a:prstGeom prst="rect">
              <a:avLst/>
            </a:prstGeom>
          </p:spPr>
        </p:pic>
        <p:pic>
          <p:nvPicPr>
            <p:cNvPr id="13" name="Graphic 12" descr="Fireworks">
              <a:extLst>
                <a:ext uri="{FF2B5EF4-FFF2-40B4-BE49-F238E27FC236}">
                  <a16:creationId xmlns:a16="http://schemas.microsoft.com/office/drawing/2014/main" id="{BCDE8BA5-17B1-DB90-CD99-0F60E8FB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06719" y="2461988"/>
              <a:ext cx="487973" cy="48797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C16405-9465-E833-1729-38B112269E5C}"/>
                </a:ext>
              </a:extLst>
            </p:cNvPr>
            <p:cNvSpPr txBox="1"/>
            <p:nvPr/>
          </p:nvSpPr>
          <p:spPr>
            <a:xfrm>
              <a:off x="3591302" y="2993477"/>
              <a:ext cx="1520143" cy="594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>
                  <a:latin typeface="Comic Sans MS" panose="030F0702030302020204" pitchFamily="66" charset="0"/>
                  <a:cs typeface="Courier New" panose="02070309020205020404" pitchFamily="49" charset="0"/>
                </a:rPr>
                <a:t>IDEAS</a:t>
              </a:r>
              <a:endParaRPr lang="en-US" sz="2215" dirty="0">
                <a:latin typeface="Comic Sans MS" panose="030F0702030302020204" pitchFamily="66" charset="0"/>
                <a:cs typeface="Courier New" panose="02070309020205020404" pitchFamily="49" charset="0"/>
              </a:endParaRPr>
            </a:p>
          </p:txBody>
        </p:sp>
        <p:pic>
          <p:nvPicPr>
            <p:cNvPr id="15" name="Graphic 14" descr="Fireworks">
              <a:extLst>
                <a:ext uri="{FF2B5EF4-FFF2-40B4-BE49-F238E27FC236}">
                  <a16:creationId xmlns:a16="http://schemas.microsoft.com/office/drawing/2014/main" id="{A3AE7B92-9839-6723-D7A5-B538FA04F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3450" y="3236777"/>
              <a:ext cx="487973" cy="487973"/>
            </a:xfrm>
            <a:prstGeom prst="rect">
              <a:avLst/>
            </a:prstGeom>
          </p:spPr>
        </p:pic>
        <p:pic>
          <p:nvPicPr>
            <p:cNvPr id="16" name="Graphic 15" descr="Fireworks">
              <a:extLst>
                <a:ext uri="{FF2B5EF4-FFF2-40B4-BE49-F238E27FC236}">
                  <a16:creationId xmlns:a16="http://schemas.microsoft.com/office/drawing/2014/main" id="{8DD9DBD0-4E18-2141-C402-BBA4F805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448323">
              <a:off x="4796471" y="3270526"/>
              <a:ext cx="487973" cy="487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0138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48A8E0-66A7-4ACB-B54F-CA97CA528CE8}"/>
              </a:ext>
            </a:extLst>
          </p:cNvPr>
          <p:cNvSpPr txBox="1"/>
          <p:nvPr/>
        </p:nvSpPr>
        <p:spPr>
          <a:xfrm>
            <a:off x="1404249" y="799360"/>
            <a:ext cx="2355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BRAINSTORMING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B9E1C-E151-4AFE-B447-C383DE9A0F20}"/>
              </a:ext>
            </a:extLst>
          </p:cNvPr>
          <p:cNvSpPr txBox="1"/>
          <p:nvPr/>
        </p:nvSpPr>
        <p:spPr>
          <a:xfrm>
            <a:off x="1250298" y="404469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Guidelines: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E57D6-E788-4E5F-BC6C-864C1104F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38" y="232079"/>
            <a:ext cx="3966969" cy="1878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90713-40AB-4063-845E-4FEC28702C20}"/>
              </a:ext>
            </a:extLst>
          </p:cNvPr>
          <p:cNvSpPr txBox="1"/>
          <p:nvPr/>
        </p:nvSpPr>
        <p:spPr>
          <a:xfrm>
            <a:off x="1126712" y="1538880"/>
            <a:ext cx="114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Purpose: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43788-771C-43EC-AB11-FD1CDE21E9EC}"/>
              </a:ext>
            </a:extLst>
          </p:cNvPr>
          <p:cNvSpPr txBox="1"/>
          <p:nvPr/>
        </p:nvSpPr>
        <p:spPr>
          <a:xfrm>
            <a:off x="2301585" y="1525061"/>
            <a:ext cx="2544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Ensure analysis considers</a:t>
            </a:r>
            <a:br>
              <a:rPr lang="en-US" dirty="0"/>
            </a:br>
            <a:r>
              <a:rPr lang="en-US" dirty="0"/>
              <a:t>all relevant information </a:t>
            </a:r>
            <a:br>
              <a:rPr lang="en-US" dirty="0"/>
            </a:br>
            <a:r>
              <a:rPr lang="en-US" dirty="0"/>
              <a:t>and interpretations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9C37A-30A2-424E-B49A-B86972B3DFE3}"/>
              </a:ext>
            </a:extLst>
          </p:cNvPr>
          <p:cNvSpPr txBox="1"/>
          <p:nvPr/>
        </p:nvSpPr>
        <p:spPr>
          <a:xfrm>
            <a:off x="1126712" y="2674178"/>
            <a:ext cx="117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64AC1-0D17-41DC-9144-AD5EC59743BF}"/>
              </a:ext>
            </a:extLst>
          </p:cNvPr>
          <p:cNvSpPr txBox="1"/>
          <p:nvPr/>
        </p:nvSpPr>
        <p:spPr>
          <a:xfrm>
            <a:off x="2301585" y="2647326"/>
            <a:ext cx="5671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of liberating ourselves from established line, avoiding linear thinking, and building confidence in the completeness of our analysis.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A1EF9-0DEB-40E5-B948-1818F2736066}"/>
              </a:ext>
            </a:extLst>
          </p:cNvPr>
          <p:cNvSpPr txBox="1"/>
          <p:nvPr/>
        </p:nvSpPr>
        <p:spPr>
          <a:xfrm>
            <a:off x="1524000" y="4587142"/>
            <a:ext cx="202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Neutral peer leader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FA952-95BD-4DA9-BF1E-A6429FBF66E0}"/>
              </a:ext>
            </a:extLst>
          </p:cNvPr>
          <p:cNvSpPr/>
          <p:nvPr/>
        </p:nvSpPr>
        <p:spPr>
          <a:xfrm>
            <a:off x="1524000" y="5066494"/>
            <a:ext cx="2168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/>
              <a:t>Quantity over quality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10A1A7-06AD-4D71-B287-97058AB93862}"/>
              </a:ext>
            </a:extLst>
          </p:cNvPr>
          <p:cNvSpPr/>
          <p:nvPr/>
        </p:nvSpPr>
        <p:spPr>
          <a:xfrm>
            <a:off x="1535029" y="5559718"/>
            <a:ext cx="2157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Keep the ball moving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D25E-E109-44CD-BA57-A712ED08CAAB}"/>
              </a:ext>
            </a:extLst>
          </p:cNvPr>
          <p:cNvSpPr/>
          <p:nvPr/>
        </p:nvSpPr>
        <p:spPr>
          <a:xfrm>
            <a:off x="1535029" y="6033351"/>
            <a:ext cx="153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Everyone talks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74C50B-06F1-4991-805C-1576A9ACCD97}"/>
              </a:ext>
            </a:extLst>
          </p:cNvPr>
          <p:cNvSpPr/>
          <p:nvPr/>
        </p:nvSpPr>
        <p:spPr>
          <a:xfrm>
            <a:off x="4621799" y="4568282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judging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2989FD-902B-4098-BCBA-EF46A1AA1CF2}"/>
              </a:ext>
            </a:extLst>
          </p:cNvPr>
          <p:cNvSpPr/>
          <p:nvPr/>
        </p:nvSpPr>
        <p:spPr>
          <a:xfrm>
            <a:off x="4621799" y="5066494"/>
            <a:ext cx="1451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defending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BE31FA-75DD-47F5-AAAF-A1F965B6A5ED}"/>
              </a:ext>
            </a:extLst>
          </p:cNvPr>
          <p:cNvSpPr/>
          <p:nvPr/>
        </p:nvSpPr>
        <p:spPr>
          <a:xfrm>
            <a:off x="4621799" y="5559718"/>
            <a:ext cx="163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dirty="0"/>
              <a:t>Loose structure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B5D828-0DE7-4A9F-B6B7-96A9F9CE25E9}"/>
              </a:ext>
            </a:extLst>
          </p:cNvPr>
          <p:cNvSpPr/>
          <p:nvPr/>
        </p:nvSpPr>
        <p:spPr>
          <a:xfrm>
            <a:off x="4621799" y="5983682"/>
            <a:ext cx="1300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Keep it light</a:t>
            </a:r>
          </a:p>
        </p:txBody>
      </p:sp>
    </p:spTree>
    <p:extLst>
      <p:ext uri="{BB962C8B-B14F-4D97-AF65-F5344CB8AC3E}">
        <p14:creationId xmlns:p14="http://schemas.microsoft.com/office/powerpoint/2010/main" val="239266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349E0-7645-4815-AF1F-8F692F7F23CA}"/>
              </a:ext>
            </a:extLst>
          </p:cNvPr>
          <p:cNvSpPr txBox="1"/>
          <p:nvPr/>
        </p:nvSpPr>
        <p:spPr>
          <a:xfrm>
            <a:off x="783129" y="560762"/>
            <a:ext cx="5864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SEVERAL (OF THE MANY) APPROACHES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674C7-F701-404F-826E-4C83DC9798E2}"/>
              </a:ext>
            </a:extLst>
          </p:cNvPr>
          <p:cNvSpPr txBox="1"/>
          <p:nvPr/>
        </p:nvSpPr>
        <p:spPr>
          <a:xfrm>
            <a:off x="802718" y="1424978"/>
            <a:ext cx="643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Write notes </a:t>
            </a:r>
            <a:r>
              <a:rPr lang="en-US" sz="2000" i="1" dirty="0"/>
              <a:t>before</a:t>
            </a:r>
            <a:r>
              <a:rPr lang="en-US" sz="2000" dirty="0"/>
              <a:t> talking starts – to avoid “anchoring bias.”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E3130-CC73-406C-B3A4-22DFD80949EF}"/>
              </a:ext>
            </a:extLst>
          </p:cNvPr>
          <p:cNvSpPr txBox="1"/>
          <p:nvPr/>
        </p:nvSpPr>
        <p:spPr>
          <a:xfrm>
            <a:off x="1975383" y="2114986"/>
            <a:ext cx="6506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Cast the </a:t>
            </a:r>
            <a:r>
              <a:rPr lang="en-US" sz="2000" dirty="0"/>
              <a:t>question</a:t>
            </a:r>
            <a:r>
              <a:rPr lang="en-US" dirty="0"/>
              <a:t> with a </a:t>
            </a:r>
            <a:r>
              <a:rPr lang="en-US" i="1" dirty="0"/>
              <a:t>different</a:t>
            </a:r>
            <a:r>
              <a:rPr lang="en-US" dirty="0"/>
              <a:t> actor – e.g., “What would X do?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3B2A5-7544-465E-8738-2ECC359CC85F}"/>
              </a:ext>
            </a:extLst>
          </p:cNvPr>
          <p:cNvSpPr txBox="1"/>
          <p:nvPr/>
        </p:nvSpPr>
        <p:spPr>
          <a:xfrm>
            <a:off x="802718" y="2819673"/>
            <a:ext cx="4097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and talk quickly – </a:t>
            </a:r>
            <a:r>
              <a:rPr lang="en-US" sz="2000" dirty="0"/>
              <a:t>without</a:t>
            </a:r>
            <a:r>
              <a:rPr lang="en-US" dirty="0"/>
              <a:t> filtering.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824E2-B10F-4CF0-80C9-21F5076E08B9}"/>
              </a:ext>
            </a:extLst>
          </p:cNvPr>
          <p:cNvSpPr txBox="1"/>
          <p:nvPr/>
        </p:nvSpPr>
        <p:spPr>
          <a:xfrm>
            <a:off x="828879" y="4159554"/>
            <a:ext cx="628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something funny – e.g., substituting animals for people.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BA8CC-8035-4FEB-BD19-132B44B917C8}"/>
              </a:ext>
            </a:extLst>
          </p:cNvPr>
          <p:cNvSpPr txBox="1"/>
          <p:nvPr/>
        </p:nvSpPr>
        <p:spPr>
          <a:xfrm>
            <a:off x="802718" y="5314769"/>
            <a:ext cx="6994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“</a:t>
            </a:r>
            <a:r>
              <a:rPr lang="en-US" dirty="0" err="1"/>
              <a:t>starbursting</a:t>
            </a:r>
            <a:r>
              <a:rPr lang="en-US" dirty="0"/>
              <a:t>” – i.e., thinking of </a:t>
            </a:r>
            <a:r>
              <a:rPr lang="en-US" sz="2000" dirty="0"/>
              <a:t>rapid-fire</a:t>
            </a:r>
            <a:r>
              <a:rPr lang="en-US" dirty="0"/>
              <a:t> questions about the topic.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F73A-3577-454A-AA59-9F6D95D12B40}"/>
              </a:ext>
            </a:extLst>
          </p:cNvPr>
          <p:cNvSpPr txBox="1"/>
          <p:nvPr/>
        </p:nvSpPr>
        <p:spPr>
          <a:xfrm>
            <a:off x="1975383" y="4703081"/>
            <a:ext cx="4096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Carry someone else’s idea </a:t>
            </a:r>
            <a:r>
              <a:rPr lang="en-US" sz="2000" dirty="0"/>
              <a:t>to</a:t>
            </a:r>
            <a:r>
              <a:rPr lang="en-US" dirty="0"/>
              <a:t> next step(s).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A56D1-0294-4AAA-BF99-2621FCF27976}"/>
              </a:ext>
            </a:extLst>
          </p:cNvPr>
          <p:cNvSpPr txBox="1"/>
          <p:nvPr/>
        </p:nvSpPr>
        <p:spPr>
          <a:xfrm>
            <a:off x="1975383" y="3431361"/>
            <a:ext cx="527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 not judge your </a:t>
            </a:r>
            <a:r>
              <a:rPr lang="en-US" sz="2000" dirty="0"/>
              <a:t>or</a:t>
            </a:r>
            <a:r>
              <a:rPr lang="en-US" dirty="0"/>
              <a:t> others’ ideas – just keep moving.</a:t>
            </a:r>
          </a:p>
        </p:txBody>
      </p:sp>
    </p:spTree>
    <p:extLst>
      <p:ext uri="{BB962C8B-B14F-4D97-AF65-F5344CB8AC3E}">
        <p14:creationId xmlns:p14="http://schemas.microsoft.com/office/powerpoint/2010/main" val="20288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3CF327-579D-48E2-955C-B79748B5667E}"/>
              </a:ext>
            </a:extLst>
          </p:cNvPr>
          <p:cNvSpPr txBox="1"/>
          <p:nvPr/>
        </p:nvSpPr>
        <p:spPr>
          <a:xfrm>
            <a:off x="3238904" y="329854"/>
            <a:ext cx="22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/>
              <a:t>Brainstorming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A30D-E300-495A-B1B8-E0C0AD64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1" y="1219200"/>
            <a:ext cx="3931920" cy="5126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08E2A-8C70-409C-9CB2-8410C23C7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931920" cy="5149099"/>
          </a:xfrm>
          <a:prstGeom prst="rect">
            <a:avLst/>
          </a:prstGeom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25D69ECF-53F9-4C9E-AD25-2D09B5538BC2}"/>
              </a:ext>
            </a:extLst>
          </p:cNvPr>
          <p:cNvSpPr txBox="1"/>
          <p:nvPr/>
        </p:nvSpPr>
        <p:spPr>
          <a:xfrm rot="21389083">
            <a:off x="2235200" y="2290226"/>
            <a:ext cx="5105401" cy="2277547"/>
          </a:xfrm>
          <a:prstGeom prst="rect">
            <a:avLst/>
          </a:prstGeom>
        </p:spPr>
        <p:txBody>
          <a:bodyPr wrap="square" lIns="365760" tIns="274320" rIns="365760" bIns="274320" rtlCol="0">
            <a:spAutoFit/>
          </a:bodyPr>
          <a:lstStyle/>
          <a:p>
            <a:pPr algn="ctr"/>
            <a:r>
              <a:rPr lang="es-ES" sz="2800" dirty="0"/>
              <a:t>¿Hay algo más que decir?  ¿Hay otras interpretaciones que explorar?</a:t>
            </a:r>
            <a:br>
              <a:rPr lang="es-ES" sz="2800" dirty="0"/>
            </a:br>
            <a:r>
              <a:rPr lang="es-ES" sz="2800" dirty="0"/>
              <a:t>¿Ideas para mejorarlo?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522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3CF327-579D-48E2-955C-B79748B5667E}"/>
              </a:ext>
            </a:extLst>
          </p:cNvPr>
          <p:cNvSpPr txBox="1"/>
          <p:nvPr/>
        </p:nvSpPr>
        <p:spPr>
          <a:xfrm>
            <a:off x="3238904" y="329854"/>
            <a:ext cx="22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err="1"/>
              <a:t>Brainstorming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A30D-E300-495A-B1B8-E0C0AD648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1" y="1219200"/>
            <a:ext cx="3931920" cy="5126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08E2A-8C70-409C-9CB2-8410C23C7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931920" cy="5149099"/>
          </a:xfrm>
          <a:prstGeom prst="rect">
            <a:avLst/>
          </a:prstGeom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25D69ECF-53F9-4C9E-AD25-2D09B5538BC2}"/>
              </a:ext>
            </a:extLst>
          </p:cNvPr>
          <p:cNvSpPr txBox="1"/>
          <p:nvPr/>
        </p:nvSpPr>
        <p:spPr>
          <a:xfrm rot="21389083">
            <a:off x="1435098" y="1016786"/>
            <a:ext cx="6723361" cy="4585871"/>
          </a:xfrm>
          <a:prstGeom prst="rect">
            <a:avLst/>
          </a:prstGeom>
        </p:spPr>
        <p:txBody>
          <a:bodyPr wrap="square" lIns="365760" tIns="274320" rIns="365760" bIns="27432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2800" dirty="0"/>
              <a:t>En los grupos de CUATRO (dos parejas), comparar análisis y después </a:t>
            </a:r>
            <a:r>
              <a:rPr lang="es-ES" sz="2800" dirty="0" err="1"/>
              <a:t>brainstorm</a:t>
            </a:r>
            <a:r>
              <a:rPr lang="es-ES" sz="2800" dirty="0"/>
              <a:t> sobre: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/>
              <a:t>los impulsores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/>
              <a:t>los escenarios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/>
              <a:t>las implicaciones</a:t>
            </a: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F1481-50CA-4155-95C2-C29C5D818659}"/>
              </a:ext>
            </a:extLst>
          </p:cNvPr>
          <p:cNvSpPr/>
          <p:nvPr/>
        </p:nvSpPr>
        <p:spPr>
          <a:xfrm rot="21334937">
            <a:off x="4075852" y="4018845"/>
            <a:ext cx="3466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__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minutos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5FA78A-DAF2-2901-CD38-1ABC4DD83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37732" y="5423132"/>
            <a:ext cx="672868" cy="6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Female Profile with solid fill">
            <a:extLst>
              <a:ext uri="{FF2B5EF4-FFF2-40B4-BE49-F238E27FC236}">
                <a16:creationId xmlns:a16="http://schemas.microsoft.com/office/drawing/2014/main" id="{6ED21D41-9F60-40DE-A879-B5F249D22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5500" y="564357"/>
            <a:ext cx="914400" cy="914400"/>
          </a:xfrm>
          <a:prstGeom prst="rect">
            <a:avLst/>
          </a:prstGeom>
        </p:spPr>
      </p:pic>
      <p:pic>
        <p:nvPicPr>
          <p:cNvPr id="5" name="Graphic 4" descr="Male profile outline">
            <a:extLst>
              <a:ext uri="{FF2B5EF4-FFF2-40B4-BE49-F238E27FC236}">
                <a16:creationId xmlns:a16="http://schemas.microsoft.com/office/drawing/2014/main" id="{BEB2B597-490E-4FE6-9E53-B59F42AAC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564357"/>
            <a:ext cx="914400" cy="914400"/>
          </a:xfrm>
          <a:prstGeom prst="rect">
            <a:avLst/>
          </a:prstGeom>
        </p:spPr>
      </p:pic>
      <p:pic>
        <p:nvPicPr>
          <p:cNvPr id="6" name="Graphic 5" descr="Female Profile with solid fill">
            <a:extLst>
              <a:ext uri="{FF2B5EF4-FFF2-40B4-BE49-F238E27FC236}">
                <a16:creationId xmlns:a16="http://schemas.microsoft.com/office/drawing/2014/main" id="{4694C113-A770-43FD-B828-719D4642D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790" y="1555194"/>
            <a:ext cx="914400" cy="914400"/>
          </a:xfrm>
          <a:prstGeom prst="rect">
            <a:avLst/>
          </a:prstGeom>
        </p:spPr>
      </p:pic>
      <p:pic>
        <p:nvPicPr>
          <p:cNvPr id="7" name="Graphic 6" descr="Male profile outline">
            <a:extLst>
              <a:ext uri="{FF2B5EF4-FFF2-40B4-BE49-F238E27FC236}">
                <a16:creationId xmlns:a16="http://schemas.microsoft.com/office/drawing/2014/main" id="{CDB0F62A-E3CF-44E0-AC69-3CA48C948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1937" y="1579245"/>
            <a:ext cx="914400" cy="914400"/>
          </a:xfrm>
          <a:prstGeom prst="rect">
            <a:avLst/>
          </a:prstGeom>
        </p:spPr>
      </p:pic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26DF3278-AD64-40A2-9E69-76616275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770" y="523875"/>
            <a:ext cx="914400" cy="914400"/>
          </a:xfrm>
          <a:prstGeom prst="rect">
            <a:avLst/>
          </a:prstGeom>
        </p:spPr>
      </p:pic>
      <p:pic>
        <p:nvPicPr>
          <p:cNvPr id="9" name="Graphic 8" descr="Male profile outline">
            <a:extLst>
              <a:ext uri="{FF2B5EF4-FFF2-40B4-BE49-F238E27FC236}">
                <a16:creationId xmlns:a16="http://schemas.microsoft.com/office/drawing/2014/main" id="{EFC19858-6B60-4D88-97A7-ACB8CE64F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0389" y="1548288"/>
            <a:ext cx="914400" cy="914400"/>
          </a:xfrm>
          <a:prstGeom prst="rect">
            <a:avLst/>
          </a:prstGeom>
        </p:spPr>
      </p:pic>
      <p:pic>
        <p:nvPicPr>
          <p:cNvPr id="10" name="Graphic 9" descr="Female Profile with solid fill">
            <a:extLst>
              <a:ext uri="{FF2B5EF4-FFF2-40B4-BE49-F238E27FC236}">
                <a16:creationId xmlns:a16="http://schemas.microsoft.com/office/drawing/2014/main" id="{7465AD68-D2A2-4C74-AAFC-7B629CA97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01" y="1561743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 outline">
            <a:extLst>
              <a:ext uri="{FF2B5EF4-FFF2-40B4-BE49-F238E27FC236}">
                <a16:creationId xmlns:a16="http://schemas.microsoft.com/office/drawing/2014/main" id="{588A306F-E6EA-4719-A63C-F4BA55B4C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7637" y="531019"/>
            <a:ext cx="914400" cy="914400"/>
          </a:xfrm>
          <a:prstGeom prst="rect">
            <a:avLst/>
          </a:prstGeom>
        </p:spPr>
      </p:pic>
      <p:pic>
        <p:nvPicPr>
          <p:cNvPr id="12" name="Graphic 11" descr="Female Profile with solid fill">
            <a:extLst>
              <a:ext uri="{FF2B5EF4-FFF2-40B4-BE49-F238E27FC236}">
                <a16:creationId xmlns:a16="http://schemas.microsoft.com/office/drawing/2014/main" id="{07D0CF39-9452-4FA9-A773-0EA92399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8006" y="544116"/>
            <a:ext cx="914400" cy="914400"/>
          </a:xfrm>
          <a:prstGeom prst="rect">
            <a:avLst/>
          </a:prstGeom>
        </p:spPr>
      </p:pic>
      <p:pic>
        <p:nvPicPr>
          <p:cNvPr id="13" name="Graphic 12" descr="Male profile outline">
            <a:extLst>
              <a:ext uri="{FF2B5EF4-FFF2-40B4-BE49-F238E27FC236}">
                <a16:creationId xmlns:a16="http://schemas.microsoft.com/office/drawing/2014/main" id="{1D3C5F5C-ED17-451A-A750-A972C0E38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16" y="1527810"/>
            <a:ext cx="914400" cy="914400"/>
          </a:xfrm>
          <a:prstGeom prst="rect">
            <a:avLst/>
          </a:prstGeom>
        </p:spPr>
      </p:pic>
      <p:pic>
        <p:nvPicPr>
          <p:cNvPr id="14" name="Graphic 13" descr="Female Profile with solid fill">
            <a:extLst>
              <a:ext uri="{FF2B5EF4-FFF2-40B4-BE49-F238E27FC236}">
                <a16:creationId xmlns:a16="http://schemas.microsoft.com/office/drawing/2014/main" id="{741BA853-515A-4B2C-BC05-C7FAF5F35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7060" y="523875"/>
            <a:ext cx="914400" cy="914400"/>
          </a:xfrm>
          <a:prstGeom prst="rect">
            <a:avLst/>
          </a:prstGeom>
        </p:spPr>
      </p:pic>
      <p:pic>
        <p:nvPicPr>
          <p:cNvPr id="15" name="Graphic 14" descr="Male profile outline">
            <a:extLst>
              <a:ext uri="{FF2B5EF4-FFF2-40B4-BE49-F238E27FC236}">
                <a16:creationId xmlns:a16="http://schemas.microsoft.com/office/drawing/2014/main" id="{F90D8091-B6CB-4C39-9DA9-17DAB5937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0512" y="504825"/>
            <a:ext cx="914400" cy="914400"/>
          </a:xfrm>
          <a:prstGeom prst="rect">
            <a:avLst/>
          </a:prstGeom>
        </p:spPr>
      </p:pic>
      <p:pic>
        <p:nvPicPr>
          <p:cNvPr id="16" name="Graphic 15" descr="Female Profile with solid fill">
            <a:extLst>
              <a:ext uri="{FF2B5EF4-FFF2-40B4-BE49-F238E27FC236}">
                <a16:creationId xmlns:a16="http://schemas.microsoft.com/office/drawing/2014/main" id="{BC3D886A-A9F3-4EEE-AC85-3C92FF6D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2413" y="1561743"/>
            <a:ext cx="914400" cy="914400"/>
          </a:xfrm>
          <a:prstGeom prst="rect">
            <a:avLst/>
          </a:prstGeom>
        </p:spPr>
      </p:pic>
      <p:pic>
        <p:nvPicPr>
          <p:cNvPr id="17" name="Graphic 16" descr="Male profile outline">
            <a:extLst>
              <a:ext uri="{FF2B5EF4-FFF2-40B4-BE49-F238E27FC236}">
                <a16:creationId xmlns:a16="http://schemas.microsoft.com/office/drawing/2014/main" id="{62730196-B4ED-43A1-BD20-1193F827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989" y="1558290"/>
            <a:ext cx="914400" cy="914400"/>
          </a:xfrm>
          <a:prstGeom prst="rect">
            <a:avLst/>
          </a:prstGeom>
        </p:spPr>
      </p:pic>
      <p:pic>
        <p:nvPicPr>
          <p:cNvPr id="20" name="Graphic 19" descr="Female Profile with solid fill">
            <a:extLst>
              <a:ext uri="{FF2B5EF4-FFF2-40B4-BE49-F238E27FC236}">
                <a16:creationId xmlns:a16="http://schemas.microsoft.com/office/drawing/2014/main" id="{36EB877F-C48C-4C12-8EBF-92D5033E5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2653" y="2612708"/>
            <a:ext cx="914400" cy="914400"/>
          </a:xfrm>
          <a:prstGeom prst="rect">
            <a:avLst/>
          </a:prstGeom>
        </p:spPr>
      </p:pic>
      <p:pic>
        <p:nvPicPr>
          <p:cNvPr id="21" name="Graphic 20" descr="Male profile outline">
            <a:extLst>
              <a:ext uri="{FF2B5EF4-FFF2-40B4-BE49-F238E27FC236}">
                <a16:creationId xmlns:a16="http://schemas.microsoft.com/office/drawing/2014/main" id="{24232D66-6185-4A30-B0D0-98A8326CD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542" y="2612708"/>
            <a:ext cx="914400" cy="914400"/>
          </a:xfrm>
          <a:prstGeom prst="rect">
            <a:avLst/>
          </a:prstGeom>
        </p:spPr>
      </p:pic>
      <p:pic>
        <p:nvPicPr>
          <p:cNvPr id="22" name="Graphic 21" descr="Female Profile with solid fill">
            <a:extLst>
              <a:ext uri="{FF2B5EF4-FFF2-40B4-BE49-F238E27FC236}">
                <a16:creationId xmlns:a16="http://schemas.microsoft.com/office/drawing/2014/main" id="{F69A1950-5AF7-46C3-8930-8982B851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923" y="2572226"/>
            <a:ext cx="914400" cy="914400"/>
          </a:xfrm>
          <a:prstGeom prst="rect">
            <a:avLst/>
          </a:prstGeom>
        </p:spPr>
      </p:pic>
      <p:pic>
        <p:nvPicPr>
          <p:cNvPr id="23" name="Graphic 22" descr="Male profile outline">
            <a:extLst>
              <a:ext uri="{FF2B5EF4-FFF2-40B4-BE49-F238E27FC236}">
                <a16:creationId xmlns:a16="http://schemas.microsoft.com/office/drawing/2014/main" id="{98588D1B-7EC4-4F8D-A336-F99C37CF6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790" y="2579370"/>
            <a:ext cx="914400" cy="914400"/>
          </a:xfrm>
          <a:prstGeom prst="rect">
            <a:avLst/>
          </a:prstGeom>
        </p:spPr>
      </p:pic>
      <p:pic>
        <p:nvPicPr>
          <p:cNvPr id="24" name="Graphic 23" descr="Female Profile with solid fill">
            <a:extLst>
              <a:ext uri="{FF2B5EF4-FFF2-40B4-BE49-F238E27FC236}">
                <a16:creationId xmlns:a16="http://schemas.microsoft.com/office/drawing/2014/main" id="{16C390DA-544E-4671-9ABB-29765A93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5159" y="2592467"/>
            <a:ext cx="914400" cy="914400"/>
          </a:xfrm>
          <a:prstGeom prst="rect">
            <a:avLst/>
          </a:prstGeom>
        </p:spPr>
      </p:pic>
      <p:pic>
        <p:nvPicPr>
          <p:cNvPr id="25" name="Graphic 24" descr="Female Profile with solid fill">
            <a:extLst>
              <a:ext uri="{FF2B5EF4-FFF2-40B4-BE49-F238E27FC236}">
                <a16:creationId xmlns:a16="http://schemas.microsoft.com/office/drawing/2014/main" id="{3436BC50-D3A9-4EDD-8FF1-44714676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4213" y="2572226"/>
            <a:ext cx="914400" cy="914400"/>
          </a:xfrm>
          <a:prstGeom prst="rect">
            <a:avLst/>
          </a:prstGeom>
        </p:spPr>
      </p:pic>
      <p:pic>
        <p:nvPicPr>
          <p:cNvPr id="26" name="Graphic 25" descr="Male profile outline">
            <a:extLst>
              <a:ext uri="{FF2B5EF4-FFF2-40B4-BE49-F238E27FC236}">
                <a16:creationId xmlns:a16="http://schemas.microsoft.com/office/drawing/2014/main" id="{9ADB1C04-CDD2-4374-B5C6-6B37C907E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7665" y="255317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B0DA9C-F211-4CAE-B362-8C98C9CEB8C9}"/>
              </a:ext>
            </a:extLst>
          </p:cNvPr>
          <p:cNvSpPr txBox="1"/>
          <p:nvPr/>
        </p:nvSpPr>
        <p:spPr>
          <a:xfrm>
            <a:off x="5561850" y="3810000"/>
            <a:ext cx="2517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BREAKOUT!!!</a:t>
            </a:r>
          </a:p>
        </p:txBody>
      </p:sp>
      <p:sp useBgFill="1">
        <p:nvSpPr>
          <p:cNvPr id="28" name="TextBox 27">
            <a:extLst>
              <a:ext uri="{FF2B5EF4-FFF2-40B4-BE49-F238E27FC236}">
                <a16:creationId xmlns:a16="http://schemas.microsoft.com/office/drawing/2014/main" id="{930A4ED8-0694-41E5-BB8A-0FFAF4D79757}"/>
              </a:ext>
            </a:extLst>
          </p:cNvPr>
          <p:cNvSpPr txBox="1"/>
          <p:nvPr/>
        </p:nvSpPr>
        <p:spPr>
          <a:xfrm>
            <a:off x="3263093" y="970419"/>
            <a:ext cx="2887137" cy="15388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274320" tIns="274320" rIns="274320" bIns="274320" rtlCol="0">
            <a:spAutoFit/>
          </a:bodyPr>
          <a:lstStyle/>
          <a:p>
            <a:pPr algn="ctr"/>
            <a:r>
              <a:rPr lang="en-US" sz="3200" dirty="0"/>
              <a:t>BREAKOUT!!!</a:t>
            </a:r>
          </a:p>
          <a:p>
            <a:pPr algn="ctr"/>
            <a:r>
              <a:rPr lang="es-ES" sz="3200"/>
              <a:t>__ </a:t>
            </a:r>
            <a:r>
              <a:rPr lang="es-ES" sz="3200" dirty="0"/>
              <a:t>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41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0.0375 0.00052 -0.00092 -0.00729 0.02361 C -0.00886 0.02801 -0.00973 0.03287 -0.01146 0.0375 C -0.01302 0.04097 -0.01493 0.04398 -0.01667 0.04722 C -0.01736 0.05093 -0.01771 0.05486 -0.01875 0.05834 C -0.02743 0.0831 -0.01927 0.03334 -0.03125 0.08334 C -0.03507 0.09908 -0.03854 0.11482 -0.04271 0.13056 C -0.04723 0.14722 -0.05278 0.16343 -0.05625 0.18056 C -0.05886 0.19306 -0.06407 0.21945 -0.06771 0.23334 C -0.06962 0.23982 -0.07223 0.24607 -0.07396 0.25278 C -0.07813 0.2669 -0.08073 0.28195 -0.08542 0.29584 C -0.08716 0.30093 -0.08872 0.30602 -0.09063 0.31111 C -0.09289 0.31667 -0.09601 0.32176 -0.09792 0.32778 C -0.11129 0.36574 -0.09566 0.33866 -0.11875 0.38889 C -0.12257 0.39699 -0.12795 0.40347 -0.13229 0.41111 C -0.13594 0.41736 -0.13959 0.42384 -0.14271 0.43056 C -0.14948 0.44398 -0.15122 0.45255 -0.15938 0.46528 C -0.16285 0.47037 -0.16736 0.47408 -0.17084 0.47917 C -0.179 0.49028 -0.18351 0.50255 -0.19063 0.51528 C -0.19219 0.51783 -0.19427 0.51968 -0.19584 0.52222 C -0.19792 0.52523 -0.19914 0.52894 -0.20104 0.53195 C -0.20365 0.53542 -0.20677 0.5382 -0.20938 0.54167 C -0.21164 0.54422 -0.21337 0.54746 -0.21563 0.55 C -0.21771 0.55209 -0.22014 0.55324 -0.22188 0.55556 C -0.22709 0.56158 -0.23143 0.56875 -0.23646 0.575 C -0.24045 0.5794 -0.24479 0.58334 -0.24896 0.5875 C -0.25295 0.59121 -0.25712 0.59398 -0.26042 0.59861 C -0.26146 0.59977 -0.26181 0.60139 -0.2625 0.60278 C -0.26354 0.60417 -0.26476 0.60533 -0.26563 0.60695 C -0.2665 0.6081 -0.26684 0.60996 -0.26771 0.61111 C -0.27396 0.61852 -0.28021 0.62361 -0.28542 0.63195 C -0.28802 0.63588 -0.29028 0.64028 -0.29271 0.64445 L -0.29271 0.64445 L -0.29271 0.64445 L -0.29271 0.64445 " pathEditMode="relative" ptsTypes="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1736 -0.00973 0.04653 -0.0125 0.06528 C -0.01389 0.07385 -0.01441 0.08287 -0.01563 0.09167 C -0.01754 0.10463 -0.0198 0.1176 -0.02188 0.13056 C -0.02292 0.15093 -0.02535 0.17107 -0.025 0.19167 C -0.025 0.19931 -0.01667 0.25023 -0.01563 0.25695 C -0.01494 0.28241 -0.01494 0.30787 -0.01355 0.33334 C -0.0125 0.35787 -0.01164 0.38264 -0.00834 0.40695 C -0.00782 0.41181 -0.004 0.41505 -0.00209 0.41945 C 0.00017 0.42523 0.0026 0.43102 0.00416 0.4375 C 0.00607 0.44514 0.00625 0.45324 0.00833 0.46111 C 0.01354 0.48195 0.01545 0.47963 0.02291 0.49723 C 0.02777 0.50903 0.02152 0.49931 0.02812 0.51111 C 0.03802 0.52894 0.03246 0.52084 0.04166 0.52917 C 0.04878 0.53542 0.04305 0.53148 0.04791 0.53473 L 0.04791 0.53473 L 0.04895 0.53611 " pathEditMode="relative" ptsTypes="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319 0.02385 -0.01857 0.03704 -0.03229 0.05533 C -0.03819 0.0632 -0.04496 0.06945 -0.05 0.07755 C -0.0658 0.10278 -0.0776 0.13241 -0.09479 0.15533 C -0.10833 0.17338 -0.12395 0.18912 -0.13541 0.2095 C -0.15 0.23542 -0.1585 0.25116 -0.17291 0.27477 C -0.17534 0.27871 -0.17795 0.28218 -0.1802 0.28588 C -0.19479 0.30903 -0.20069 0.32269 -0.22187 0.34005 C -0.25104 0.36412 -0.24687 0.36366 -0.2625 0.36366 L -0.26458 0.36366 " pathEditMode="relative" ptsTypes="AAAAAA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3 L -0.00174 -0.003 C -0.00035 0.00232 0.00121 0.00788 0.00243 0.01343 C 0.0033 0.0176 0.00382 0.02176 0.00451 0.02593 C 0.00486 0.02871 0.00486 0.03172 0.00555 0.03426 C 0.00625 0.0382 0.00764 0.04167 0.00868 0.04538 C 0.00903 0.0551 0.00972 0.06482 0.00972 0.07454 C 0.00972 0.11389 0.00399 0.09977 0.01285 0.15371 C 0.01475 0.16575 0.02378 0.19283 0.02951 0.20649 C 0.03107 0.21042 0.03281 0.21413 0.03472 0.2176 C 0.03628 0.22061 0.03802 0.22338 0.03993 0.22593 C 0.04323 0.23079 0.04757 0.2345 0.05035 0.23982 C 0.05173 0.2426 0.05278 0.24561 0.05451 0.24815 C 0.05573 0.25024 0.05712 0.25209 0.05868 0.25371 C 0.06232 0.25811 0.06632 0.26204 0.07014 0.26621 C 0.07222 0.26852 0.0743 0.27061 0.07639 0.27315 C 0.07986 0.27778 0.08212 0.28496 0.0868 0.28704 C 0.09687 0.29167 0.09392 0.28936 0.10139 0.29538 C 0.10521 0.29862 0.10868 0.30255 0.11285 0.3051 C 0.11944 0.30973 0.11736 0.31158 0.12014 0.30788 L 0.12014 0.30788 " pathEditMode="relative" ptsTypes="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82 0.00903 0.00712 0.01875 0.01146 0.02755 C 0.01927 0.04468 0.02865 0.06042 0.03646 0.07755 C 0.04167 0.08936 0.05191 0.11459 0.06042 0.12477 C 0.0816 0.15047 0.08177 0.13704 0.1 0.16783 C 0.13455 0.22686 0.09028 0.16806 0.12292 0.21644 C 0.13004 0.22732 0.13768 0.2375 0.14584 0.247 C 0.15035 0.25255 0.16823 0.26945 0.175 0.27477 C 0.18524 0.28311 0.19618 0.28959 0.20625 0.29838 C 0.24427 0.33218 0.1875 0.28264 0.21771 0.30672 C 0.21945 0.30834 0.22101 0.31065 0.22292 0.31227 C 0.22448 0.31389 0.22639 0.31505 0.22813 0.31644 C 0.22952 0.31783 0.23073 0.31945 0.23229 0.32061 C 0.23559 0.32362 0.23976 0.32524 0.24271 0.32894 C 0.24462 0.33172 0.24618 0.3345 0.24896 0.33588 C 0.25087 0.33704 0.25313 0.3375 0.25521 0.33866 C 0.25625 0.33936 0.25712 0.34075 0.25834 0.34144 C 0.26215 0.34399 0.26754 0.34676 0.27188 0.34838 C 0.27205 0.34862 0.27257 0.34838 0.27292 0.34838 L 0.27292 0.34838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667 L -0.01875 0.01667 C -0.02292 0.02385 -0.02674 0.03195 -0.03125 0.03866 C -0.04722 0.06204 -0.06562 0.08218 -0.08021 0.10672 C -0.08576 0.11598 -0.0908 0.12593 -0.09687 0.1345 C -0.12917 0.1801 -0.16979 0.22616 -0.20937 0.25672 C -0.21597 0.26181 -0.22292 0.26667 -0.22917 0.272 C -0.2316 0.27408 -0.23316 0.27709 -0.23542 0.27894 C -0.2474 0.28936 -0.25399 0.29237 -0.26667 0.30116 C -0.2724 0.30533 -0.2776 0.31042 -0.28333 0.31366 C -0.28993 0.3176 -0.29392 0.31945 -0.3 0.32477 C -0.30139 0.32593 -0.30208 0.32778 -0.30312 0.32894 C -0.30764 0.33334 -0.31181 0.3382 -0.31667 0.34144 C -0.31806 0.34237 -0.31944 0.34375 -0.32083 0.34422 C -0.32396 0.34561 -0.32708 0.34676 -0.33021 0.347 C -0.33472 0.34769 -0.33924 0.347 -0.34375 0.347 L -0.34375 0.347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48 L 0.00052 0.00648 C -0.01684 0.03657 -0.00261 0.01319 -0.02448 0.04398 C -0.02743 0.04791 -0.02986 0.05231 -0.03281 0.05648 C -0.03525 0.05949 -0.03768 0.06203 -0.04011 0.06481 C -0.0415 0.0662 -0.04323 0.06712 -0.04427 0.06898 C -0.04775 0.07361 -0.04966 0.08032 -0.05365 0.08425 C -0.05747 0.08773 -0.06268 0.09236 -0.06615 0.09675 C -0.06806 0.09884 -0.06945 0.10162 -0.07136 0.1037 C -0.07361 0.10578 -0.07639 0.10694 -0.07865 0.10925 C -0.08091 0.11111 -0.08281 0.11388 -0.0849 0.1162 C -0.08663 0.11759 -0.08872 0.11851 -0.09011 0.12037 C -0.10313 0.13495 -0.09323 0.12847 -0.10365 0.13425 C -0.11007 0.14259 -0.10313 0.13449 -0.11198 0.1412 C -0.11354 0.14212 -0.11476 0.14398 -0.11615 0.14537 C -0.11788 0.14675 -0.11979 0.14768 -0.12136 0.14953 C -0.13438 0.16273 -0.11389 0.14583 -0.13281 0.16203 C -0.13698 0.16527 -0.13785 0.16458 -0.14219 0.16759 C -0.14341 0.16828 -0.14427 0.16944 -0.14531 0.17037 C -0.14636 0.17083 -0.14757 0.17106 -0.14844 0.17175 C -0.1566 0.17708 -0.14636 0.17152 -0.15469 0.1787 C -0.15747 0.18078 -0.16025 0.1824 -0.16302 0.18425 L -0.16302 0.18425 " pathEditMode="relative" ptsTypes="AAAAAAAAAAAAAAAAAAAAA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3C13C-91C8-4AD3-B586-6DA6B351D421}"/>
              </a:ext>
            </a:extLst>
          </p:cNvPr>
          <p:cNvSpPr txBox="1"/>
          <p:nvPr/>
        </p:nvSpPr>
        <p:spPr>
          <a:xfrm>
            <a:off x="3352800" y="30882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[[[ </a:t>
            </a:r>
            <a:r>
              <a:rPr lang="es-ES" dirty="0" err="1"/>
              <a:t>Breakout</a:t>
            </a:r>
            <a:r>
              <a:rPr lang="es-ES" dirty="0"/>
              <a:t> </a:t>
            </a:r>
            <a:r>
              <a:rPr lang="es-ES" dirty="0" err="1"/>
              <a:t>Rooms</a:t>
            </a:r>
            <a:r>
              <a:rPr lang="es-ES" dirty="0"/>
              <a:t> ]]]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2EF27-8BF9-47E7-A8D5-3F9D5AE09070}"/>
              </a:ext>
            </a:extLst>
          </p:cNvPr>
          <p:cNvSpPr txBox="1"/>
          <p:nvPr/>
        </p:nvSpPr>
        <p:spPr>
          <a:xfrm>
            <a:off x="3962400" y="43434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bye!</a:t>
            </a:r>
          </a:p>
        </p:txBody>
      </p:sp>
      <p:pic>
        <p:nvPicPr>
          <p:cNvPr id="5" name="Graphic 4" descr="Wave Gesture">
            <a:extLst>
              <a:ext uri="{FF2B5EF4-FFF2-40B4-BE49-F238E27FC236}">
                <a16:creationId xmlns:a16="http://schemas.microsoft.com/office/drawing/2014/main" id="{CCDE84F0-AB23-45C2-8488-58B77B8B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8165" flipH="1">
            <a:off x="5747057" y="3634981"/>
            <a:ext cx="1771093" cy="1771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79694-7C22-4703-A485-2B3BFDAB5D75}"/>
              </a:ext>
            </a:extLst>
          </p:cNvPr>
          <p:cNvSpPr txBox="1"/>
          <p:nvPr/>
        </p:nvSpPr>
        <p:spPr>
          <a:xfrm>
            <a:off x="3352800" y="1371600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20 minutos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426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2" presetClass="emph" presetSubtype="0" repeatCount="5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A81B8-1780-4839-866C-DEFCD91905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1"/>
          <a:stretch/>
        </p:blipFill>
        <p:spPr>
          <a:xfrm rot="5400000">
            <a:off x="3943626" y="1501618"/>
            <a:ext cx="5594667" cy="41148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54AA89-28E5-46C4-8543-091189EA0F89}"/>
              </a:ext>
            </a:extLst>
          </p:cNvPr>
          <p:cNvSpPr/>
          <p:nvPr/>
        </p:nvSpPr>
        <p:spPr>
          <a:xfrm>
            <a:off x="7591314" y="5905145"/>
            <a:ext cx="1406960" cy="332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600" dirty="0" err="1"/>
              <a:t>handout</a:t>
            </a:r>
            <a:r>
              <a:rPr lang="es-ES" sz="1600" dirty="0"/>
              <a:t> F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DF2A3-FA3B-3909-611B-2E1FB4013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" y="793751"/>
            <a:ext cx="3956424" cy="556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8B724-13C3-7A49-D219-CB7A6C90A5F0}"/>
              </a:ext>
            </a:extLst>
          </p:cNvPr>
          <p:cNvSpPr txBox="1"/>
          <p:nvPr/>
        </p:nvSpPr>
        <p:spPr>
          <a:xfrm rot="1899677">
            <a:off x="6513332" y="348734"/>
            <a:ext cx="3886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REPASO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190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E8EA1-F7FF-45BC-B80E-3CD629E823F3}"/>
              </a:ext>
            </a:extLst>
          </p:cNvPr>
          <p:cNvSpPr txBox="1"/>
          <p:nvPr/>
        </p:nvSpPr>
        <p:spPr>
          <a:xfrm>
            <a:off x="2362200" y="2667000"/>
            <a:ext cx="3996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¿Pensaron de algo nuevo?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97957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760577"/>
            <a:ext cx="7239000" cy="5336846"/>
          </a:xfrm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n-US" sz="2400" u="sng" dirty="0" err="1"/>
              <a:t>Conclusiones</a:t>
            </a:r>
            <a:r>
              <a:rPr lang="en-US" sz="2400" u="sng" dirty="0"/>
              <a:t> </a:t>
            </a:r>
            <a:r>
              <a:rPr lang="en-US" sz="2400" u="sng" dirty="0" err="1"/>
              <a:t>Principales</a:t>
            </a:r>
            <a:r>
              <a:rPr lang="en-US" sz="2400" u="sng" dirty="0"/>
              <a:t> … hasta </a:t>
            </a:r>
            <a:r>
              <a:rPr lang="en-US" sz="2400" u="sng" dirty="0" err="1"/>
              <a:t>ahora</a:t>
            </a:r>
            <a:br>
              <a:rPr lang="en-US" sz="2400" u="sng" dirty="0"/>
            </a:br>
            <a:endParaRPr lang="en-US" sz="2400" u="sng" dirty="0"/>
          </a:p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es-ES" sz="2400" dirty="0"/>
              <a:t>PARA COMUNICAR ANÁLISIS ACCIONABLE, TENEMOS EN CUENTA QUE …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La inteligencia – el análisis – es elemento esencial para cualquier decisión.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El analista, armado con su arte del oficio, </a:t>
            </a:r>
            <a:r>
              <a:rPr lang="es-ES" dirty="0"/>
              <a:t>estima para</a:t>
            </a:r>
            <a:r>
              <a:rPr lang="es-ES" sz="2400" dirty="0"/>
              <a:t> los decisores la calidad de información; entiende su decisor y su misión, y sabe comunicarse claramente con él/ella.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El an</a:t>
            </a:r>
            <a:r>
              <a:rPr lang="es-ES" sz="2400" dirty="0" err="1"/>
              <a:t>álisis</a:t>
            </a:r>
            <a:r>
              <a:rPr lang="es-ES" sz="2400" dirty="0"/>
              <a:t> que identifica los impulsores, escenarios (con probabilidades), e implicaciones brinda al decisor la capacidad de logar mayor éxito.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0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A69FC5-5FDA-4ED0-8DCB-B0CBE2BD5393}"/>
              </a:ext>
            </a:extLst>
          </p:cNvPr>
          <p:cNvSpPr txBox="1"/>
          <p:nvPr/>
        </p:nvSpPr>
        <p:spPr>
          <a:xfrm>
            <a:off x="7010400" y="457200"/>
            <a:ext cx="148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REPASO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E48273A1-3F30-23CE-C167-CF86B5CB1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802870"/>
              </p:ext>
            </p:extLst>
          </p:nvPr>
        </p:nvGraphicFramePr>
        <p:xfrm>
          <a:off x="762000" y="876300"/>
          <a:ext cx="792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C8293C5-2B2D-15E1-85D5-25EDD0A05F87}"/>
              </a:ext>
            </a:extLst>
          </p:cNvPr>
          <p:cNvSpPr/>
          <p:nvPr/>
        </p:nvSpPr>
        <p:spPr>
          <a:xfrm>
            <a:off x="1524000" y="5334000"/>
            <a:ext cx="73152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CF504D-81B4-49A2-E3E3-6ADD90FFCB8A}"/>
              </a:ext>
            </a:extLst>
          </p:cNvPr>
          <p:cNvCxnSpPr/>
          <p:nvPr/>
        </p:nvCxnSpPr>
        <p:spPr>
          <a:xfrm flipV="1">
            <a:off x="4953000" y="4114800"/>
            <a:ext cx="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048162D6-3689-9A5C-9BC3-32012EBE945F}"/>
              </a:ext>
            </a:extLst>
          </p:cNvPr>
          <p:cNvSpPr txBox="1"/>
          <p:nvPr/>
        </p:nvSpPr>
        <p:spPr>
          <a:xfrm>
            <a:off x="1085819" y="3187934"/>
            <a:ext cx="7734361" cy="92333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 lIns="274320" tIns="274320" rIns="274320" bIns="274320" rtlCol="0">
            <a:spAutoFit/>
          </a:bodyPr>
          <a:lstStyle/>
          <a:p>
            <a:r>
              <a:rPr lang="es-ES" sz="2400" dirty="0"/>
              <a:t>¿Cómo les comunicamos nuestro análisis a los decisores?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40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6054E2F-1FF7-4ECA-B8DB-39E1B4052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16054E2F-1FF7-4ECA-B8DB-39E1B4052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98D630D-4580-485D-A21F-CEEB2A55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dgm id="{A98D630D-4580-485D-A21F-CEEB2A55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F0906D3-7C3B-431A-8A60-12D1469F0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>
                                            <p:graphicEl>
                                              <a:dgm id="{5F0906D3-7C3B-431A-8A60-12D1469F0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63E0F97-C79A-4B16-828A-1D341BBF5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563E0F97-C79A-4B16-828A-1D341BBF5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8B18203-3AC0-491D-BE68-29177E7BC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>
                                            <p:graphicEl>
                                              <a:dgm id="{88B18203-3AC0-491D-BE68-29177E7BC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E914350-49CC-49F1-8EF8-6815777DD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>
                                            <p:graphicEl>
                                              <a:dgm id="{4E914350-49CC-49F1-8EF8-6815777DD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E648A4C-C208-407E-806C-431A08DFF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>
                                            <p:graphicEl>
                                              <a:dgm id="{FE648A4C-C208-407E-806C-431A08DFFF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9410093-99D4-4A52-9330-7CE1110B8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>
                                            <p:graphicEl>
                                              <a:dgm id="{59410093-99D4-4A52-9330-7CE1110B8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0D14E59-C746-411D-A8C3-8C38ABC6C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dgm id="{C0D14E59-C746-411D-A8C3-8C38ABC6C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one"/>
        </p:bldSub>
      </p:bldGraphic>
      <p:bldP spid="3" grpId="0" animBg="1"/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133600"/>
            <a:ext cx="53827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/>
              <a:t>¿Comentarios?</a:t>
            </a:r>
          </a:p>
          <a:p>
            <a:pPr>
              <a:spcAft>
                <a:spcPts val="1200"/>
              </a:spcAft>
            </a:pPr>
            <a:r>
              <a:rPr lang="es-ES" sz="2800" dirty="0"/>
              <a:t>		¿Dudas?</a:t>
            </a:r>
          </a:p>
          <a:p>
            <a:pPr>
              <a:spcAft>
                <a:spcPts val="1200"/>
              </a:spcAft>
            </a:pPr>
            <a:r>
              <a:rPr lang="es-ES" sz="2800" dirty="0"/>
              <a:t>			¿Preguntas?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5062-4662-4D6B-BB38-DB7C890070D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365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2514600"/>
            <a:ext cx="301556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anose="03010101010101010101" pitchFamily="66" charset="0"/>
              </a:rPr>
              <a:t>BREAK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D5532-23AD-4E14-B93B-16A3D2AC9EF9}"/>
              </a:ext>
            </a:extLst>
          </p:cNvPr>
          <p:cNvSpPr txBox="1"/>
          <p:nvPr/>
        </p:nvSpPr>
        <p:spPr>
          <a:xfrm>
            <a:off x="3657600" y="4267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10 minutos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282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CDA970-1238-4E1D-89EE-3BAC56923464}"/>
              </a:ext>
            </a:extLst>
          </p:cNvPr>
          <p:cNvSpPr txBox="1"/>
          <p:nvPr/>
        </p:nvSpPr>
        <p:spPr>
          <a:xfrm>
            <a:off x="1066800" y="762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Next </a:t>
            </a:r>
            <a:r>
              <a:rPr lang="es-ES" sz="2400" dirty="0" err="1"/>
              <a:t>steps</a:t>
            </a:r>
            <a:r>
              <a:rPr lang="es-ES" sz="2400" dirty="0"/>
              <a:t> …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6AEA8-FC92-4C3E-A595-71F5EB8DD1C0}"/>
              </a:ext>
            </a:extLst>
          </p:cNvPr>
          <p:cNvSpPr/>
          <p:nvPr/>
        </p:nvSpPr>
        <p:spPr>
          <a:xfrm>
            <a:off x="914400" y="2286000"/>
            <a:ext cx="67818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Terminar</a:t>
            </a:r>
            <a:r>
              <a:rPr lang="en-US" sz="2400" dirty="0"/>
              <a:t> el </a:t>
            </a:r>
            <a:r>
              <a:rPr lang="en-US" sz="2400" i="1" dirty="0"/>
              <a:t>analytical worksheet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s-ES" sz="2400" dirty="0" err="1"/>
              <a:t>onvertirlo</a:t>
            </a:r>
            <a:r>
              <a:rPr lang="es-ES" sz="2400" dirty="0"/>
              <a:t> en productos de valor para un decisor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BDAA2B-93C2-495F-A0EB-DA4702E0EF94}"/>
              </a:ext>
            </a:extLst>
          </p:cNvPr>
          <p:cNvGrpSpPr/>
          <p:nvPr/>
        </p:nvGrpSpPr>
        <p:grpSpPr>
          <a:xfrm>
            <a:off x="838200" y="1663544"/>
            <a:ext cx="7010400" cy="1068526"/>
            <a:chOff x="838200" y="2044544"/>
            <a:chExt cx="7010400" cy="10685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038075-F6B4-4CB0-916C-FEA15889546F}"/>
                </a:ext>
              </a:extLst>
            </p:cNvPr>
            <p:cNvSpPr/>
            <p:nvPr/>
          </p:nvSpPr>
          <p:spPr>
            <a:xfrm>
              <a:off x="838200" y="2590800"/>
              <a:ext cx="7010400" cy="5222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59D5CD-8E7E-4D76-AB28-85581A2AAD22}"/>
                </a:ext>
              </a:extLst>
            </p:cNvPr>
            <p:cNvSpPr txBox="1"/>
            <p:nvPr/>
          </p:nvSpPr>
          <p:spPr>
            <a:xfrm>
              <a:off x="5257800" y="2044544"/>
              <a:ext cx="21916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rgbClr val="FF0000"/>
                  </a:solidFill>
                </a:rPr>
                <a:t>HOMEWORK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75014-DBF2-44D6-9491-D71CF322A18E}"/>
              </a:ext>
            </a:extLst>
          </p:cNvPr>
          <p:cNvGrpSpPr/>
          <p:nvPr/>
        </p:nvGrpSpPr>
        <p:grpSpPr>
          <a:xfrm>
            <a:off x="878440" y="2971801"/>
            <a:ext cx="7010400" cy="1006226"/>
            <a:chOff x="878440" y="3352801"/>
            <a:chExt cx="7010400" cy="10062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D24BE9-C974-4D10-930E-C6C1983E0B89}"/>
                </a:ext>
              </a:extLst>
            </p:cNvPr>
            <p:cNvSpPr/>
            <p:nvPr/>
          </p:nvSpPr>
          <p:spPr>
            <a:xfrm>
              <a:off x="878440" y="3352801"/>
              <a:ext cx="7010400" cy="5222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A9A437-6BFD-4A0D-B816-88EBBF7ACF95}"/>
                </a:ext>
              </a:extLst>
            </p:cNvPr>
            <p:cNvSpPr txBox="1"/>
            <p:nvPr/>
          </p:nvSpPr>
          <p:spPr>
            <a:xfrm>
              <a:off x="5355724" y="3835807"/>
              <a:ext cx="17127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rgbClr val="FF0000"/>
                  </a:solidFill>
                </a:rPr>
                <a:t>EN CLASE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804F97-9BBA-4BFB-B33C-17130C3AC291}"/>
              </a:ext>
            </a:extLst>
          </p:cNvPr>
          <p:cNvSpPr txBox="1"/>
          <p:nvPr/>
        </p:nvSpPr>
        <p:spPr>
          <a:xfrm>
            <a:off x="914400" y="3891677"/>
            <a:ext cx="7239000" cy="25853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182880" tIns="182880" rIns="274320" bIns="18288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Proyecto de cada pareja (2 personas juntas)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Investigación datos necesarios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Rellenar modelo entero (MS Word)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Mandarme correo </a:t>
            </a:r>
            <a:r>
              <a:rPr lang="es-ES" sz="2400" dirty="0"/>
              <a:t> jueves, 15 mayo, si han tenido problemas irremediables</a:t>
            </a:r>
          </a:p>
          <a:p>
            <a:pPr lvl="4"/>
            <a:r>
              <a:rPr lang="es-ES" sz="2400" dirty="0"/>
              <a:t>fultona@american.edu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70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A025B5-CAF4-4F04-A474-AB153DCD0C5F}"/>
              </a:ext>
            </a:extLst>
          </p:cNvPr>
          <p:cNvSpPr txBox="1"/>
          <p:nvPr/>
        </p:nvSpPr>
        <p:spPr>
          <a:xfrm>
            <a:off x="838200" y="685800"/>
            <a:ext cx="5105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EJERCICIO</a:t>
            </a:r>
            <a:r>
              <a:rPr lang="es-ES" sz="2800" dirty="0"/>
              <a:t> en las próximas clases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65719-493F-4728-BCFF-E35E4A25DF29}"/>
              </a:ext>
            </a:extLst>
          </p:cNvPr>
          <p:cNvSpPr txBox="1"/>
          <p:nvPr/>
        </p:nvSpPr>
        <p:spPr>
          <a:xfrm>
            <a:off x="1028700" y="1910239"/>
            <a:ext cx="7086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“Parejas” que han colaborado en la elaboración del </a:t>
            </a:r>
            <a:r>
              <a:rPr lang="es-ES" sz="2400" i="1" dirty="0" err="1"/>
              <a:t>analytical</a:t>
            </a:r>
            <a:r>
              <a:rPr lang="es-ES" sz="2400" i="1" dirty="0"/>
              <a:t> </a:t>
            </a:r>
            <a:r>
              <a:rPr lang="es-ES" sz="2400" i="1" dirty="0" err="1"/>
              <a:t>worksheet</a:t>
            </a:r>
            <a:r>
              <a:rPr lang="es-ES" sz="2400" dirty="0"/>
              <a:t> siguen igual.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Parejas preparan informe oral basado en su </a:t>
            </a:r>
            <a:r>
              <a:rPr lang="es-ES" sz="2400" i="1" dirty="0" err="1"/>
              <a:t>worksheet</a:t>
            </a:r>
            <a:r>
              <a:rPr lang="es-ES" sz="2400" dirty="0"/>
              <a:t>.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Dos parejas de un “equipo” tomarán turnos jugando papel de analistas y decisores.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Evaluación.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Parejas preparan borrador de informe escrito.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6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3D94F-7451-42DB-9F82-52E874FA4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876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7762C-9220-4136-A06E-48204D20F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24200"/>
            <a:ext cx="4876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706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94328B-7DE5-4A68-8347-A005F80AC3A1}"/>
              </a:ext>
            </a:extLst>
          </p:cNvPr>
          <p:cNvSpPr txBox="1"/>
          <p:nvPr/>
        </p:nvSpPr>
        <p:spPr>
          <a:xfrm>
            <a:off x="2362200" y="685800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HOMEWORK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24F46-2F84-41DF-8D12-9BC06FBC0CCE}"/>
              </a:ext>
            </a:extLst>
          </p:cNvPr>
          <p:cNvSpPr txBox="1"/>
          <p:nvPr/>
        </p:nvSpPr>
        <p:spPr>
          <a:xfrm>
            <a:off x="1066800" y="1502955"/>
            <a:ext cx="49725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3200" dirty="0"/>
              <a:t>1.</a:t>
            </a:r>
          </a:p>
          <a:p>
            <a:pPr>
              <a:spcAft>
                <a:spcPts val="1200"/>
              </a:spcAft>
            </a:pPr>
            <a:r>
              <a:rPr lang="es-ES" sz="3200" dirty="0"/>
              <a:t>2.</a:t>
            </a:r>
          </a:p>
          <a:p>
            <a:pPr>
              <a:spcAft>
                <a:spcPts val="1200"/>
              </a:spcAft>
            </a:pPr>
            <a:r>
              <a:rPr lang="es-ES" sz="3200" dirty="0"/>
              <a:t>3.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1DF390-6197-4442-B593-5292FE945ECB}"/>
              </a:ext>
            </a:extLst>
          </p:cNvPr>
          <p:cNvSpPr txBox="1"/>
          <p:nvPr/>
        </p:nvSpPr>
        <p:spPr>
          <a:xfrm>
            <a:off x="1828800" y="1529141"/>
            <a:ext cx="6780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Terminar el “</a:t>
            </a:r>
            <a:r>
              <a:rPr lang="es-ES" sz="2800" dirty="0" err="1"/>
              <a:t>analysis</a:t>
            </a:r>
            <a:r>
              <a:rPr lang="es-ES" sz="2800" dirty="0"/>
              <a:t> </a:t>
            </a:r>
            <a:r>
              <a:rPr lang="es-ES" sz="2800" dirty="0" err="1"/>
              <a:t>worksheet</a:t>
            </a:r>
            <a:r>
              <a:rPr lang="es-ES" sz="2800" dirty="0"/>
              <a:t>” y confirmar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600A6-2009-4012-A92D-586B3A0CDC09}"/>
              </a:ext>
            </a:extLst>
          </p:cNvPr>
          <p:cNvSpPr txBox="1"/>
          <p:nvPr/>
        </p:nvSpPr>
        <p:spPr>
          <a:xfrm>
            <a:off x="1788545" y="2180063"/>
            <a:ext cx="7016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Pensar sobre cómo se va a presentar al decisor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DE376-D0C5-4C05-AF5C-30991DA37F8D}"/>
              </a:ext>
            </a:extLst>
          </p:cNvPr>
          <p:cNvSpPr txBox="1"/>
          <p:nvPr/>
        </p:nvSpPr>
        <p:spPr>
          <a:xfrm>
            <a:off x="1831206" y="2873214"/>
            <a:ext cx="261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Seguir pensando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0DCD6-D27A-47D4-A3B2-8E5BD93A5F97}"/>
              </a:ext>
            </a:extLst>
          </p:cNvPr>
          <p:cNvSpPr txBox="1"/>
          <p:nvPr/>
        </p:nvSpPr>
        <p:spPr>
          <a:xfrm>
            <a:off x="2438400" y="3733800"/>
            <a:ext cx="3861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del análisis de tu tema … 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6FF519-AE1D-44F4-953B-38230357A928}"/>
              </a:ext>
            </a:extLst>
          </p:cNvPr>
          <p:cNvSpPr/>
          <p:nvPr/>
        </p:nvSpPr>
        <p:spPr>
          <a:xfrm>
            <a:off x="2421556" y="4426951"/>
            <a:ext cx="5566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de este arte que llamamos análisis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07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E46274-4599-4CDF-8A79-3A805713DA2D}"/>
              </a:ext>
            </a:extLst>
          </p:cNvPr>
          <p:cNvSpPr txBox="1"/>
          <p:nvPr/>
        </p:nvSpPr>
        <p:spPr>
          <a:xfrm>
            <a:off x="3352800" y="2743200"/>
            <a:ext cx="204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¿Todo Claro?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4654469"/>
      </p:ext>
    </p:extLst>
  </p:cSld>
  <p:clrMapOvr>
    <a:masterClrMapping/>
  </p:clrMapOvr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3305</TotalTime>
  <Words>5067</Words>
  <Application>Microsoft Office PowerPoint</Application>
  <PresentationFormat>On-screen Show (4:3)</PresentationFormat>
  <Paragraphs>1059</Paragraphs>
  <Slides>120</Slides>
  <Notes>15</Notes>
  <HiddenSlides>31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32" baseType="lpstr">
      <vt:lpstr>Arial</vt:lpstr>
      <vt:lpstr>Arial Black</vt:lpstr>
      <vt:lpstr>Brush Script MT</vt:lpstr>
      <vt:lpstr>Calibri</vt:lpstr>
      <vt:lpstr>Comic Sans MS</vt:lpstr>
      <vt:lpstr>Corbel</vt:lpstr>
      <vt:lpstr>Footlight MT Light</vt:lpstr>
      <vt:lpstr>LilyUPC</vt:lpstr>
      <vt:lpstr>Lucida Handwriting</vt:lpstr>
      <vt:lpstr>Showcard Gothic</vt:lpstr>
      <vt:lpstr>Viner Hand ITC</vt:lpstr>
      <vt:lpstr>AU_analysis_class_theme</vt:lpstr>
      <vt:lpstr>EL  ANÁLISIS  ACCIONABLE</vt:lpstr>
      <vt:lpstr>PowerPoint Presentation</vt:lpstr>
      <vt:lpstr>PowerPoint Presentation</vt:lpstr>
      <vt:lpstr>PowerPoint Presentation</vt:lpstr>
      <vt:lpstr>PowerPoint Presentation</vt:lpstr>
      <vt:lpstr>Producto de Inteligencia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Empezamos la construcción del producto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Otros asuntos …</vt:lpstr>
      <vt:lpstr>Politización</vt:lpstr>
      <vt:lpstr>Politización</vt:lpstr>
      <vt:lpstr>Politización</vt:lpstr>
      <vt:lpstr>Nuestro valor añadido</vt:lpstr>
      <vt:lpstr>Nuestros (otros) clientes</vt:lpstr>
      <vt:lpstr>Nuestra moral</vt:lpstr>
      <vt:lpstr>Respuesta corta</vt:lpstr>
      <vt:lpstr>PowerPoint Presentation</vt:lpstr>
      <vt:lpstr>PowerPoint Presentation</vt:lpstr>
      <vt:lpstr>PowerPoint Presentation</vt:lpstr>
      <vt:lpstr>EL  ANÁLISIS  ACCIONABLE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fulton</dc:creator>
  <cp:lastModifiedBy>Fulton A</cp:lastModifiedBy>
  <cp:revision>309</cp:revision>
  <dcterms:created xsi:type="dcterms:W3CDTF">2017-05-30T17:12:30Z</dcterms:created>
  <dcterms:modified xsi:type="dcterms:W3CDTF">2025-05-01T18:04:34Z</dcterms:modified>
</cp:coreProperties>
</file>