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853" r:id="rId3"/>
    <p:sldId id="1939" r:id="rId4"/>
    <p:sldId id="1942" r:id="rId5"/>
    <p:sldId id="1511" r:id="rId6"/>
    <p:sldId id="1940" r:id="rId7"/>
    <p:sldId id="1941" r:id="rId8"/>
    <p:sldId id="1523" r:id="rId9"/>
    <p:sldId id="1491" r:id="rId10"/>
    <p:sldId id="1515" r:id="rId11"/>
    <p:sldId id="1943" r:id="rId12"/>
    <p:sldId id="1539" r:id="rId13"/>
    <p:sldId id="1540" r:id="rId14"/>
    <p:sldId id="271" r:id="rId15"/>
    <p:sldId id="1541" r:id="rId16"/>
    <p:sldId id="1928" r:id="rId17"/>
    <p:sldId id="1944" r:id="rId18"/>
    <p:sldId id="281" r:id="rId19"/>
    <p:sldId id="956" r:id="rId20"/>
    <p:sldId id="1544" r:id="rId21"/>
    <p:sldId id="1545" r:id="rId22"/>
    <p:sldId id="1946" r:id="rId23"/>
    <p:sldId id="1546" r:id="rId24"/>
    <p:sldId id="1419" r:id="rId25"/>
    <p:sldId id="1525" r:id="rId26"/>
    <p:sldId id="1421" r:id="rId27"/>
    <p:sldId id="774" r:id="rId28"/>
    <p:sldId id="775" r:id="rId29"/>
    <p:sldId id="777" r:id="rId30"/>
    <p:sldId id="780" r:id="rId31"/>
    <p:sldId id="634" r:id="rId32"/>
    <p:sldId id="951" r:id="rId33"/>
    <p:sldId id="868" r:id="rId34"/>
    <p:sldId id="282" r:id="rId35"/>
    <p:sldId id="1100" r:id="rId36"/>
    <p:sldId id="1101" r:id="rId37"/>
    <p:sldId id="1505" r:id="rId38"/>
    <p:sldId id="1506" r:id="rId39"/>
    <p:sldId id="1931" r:id="rId40"/>
    <p:sldId id="1932" r:id="rId41"/>
    <p:sldId id="1947" r:id="rId42"/>
    <p:sldId id="1948" r:id="rId43"/>
    <p:sldId id="1707" r:id="rId44"/>
    <p:sldId id="1950" r:id="rId45"/>
    <p:sldId id="834" r:id="rId46"/>
    <p:sldId id="1908" r:id="rId47"/>
    <p:sldId id="1949" r:id="rId48"/>
    <p:sldId id="1910" r:id="rId49"/>
    <p:sldId id="1694" r:id="rId50"/>
    <p:sldId id="1695" r:id="rId51"/>
    <p:sldId id="1589" r:id="rId52"/>
    <p:sldId id="1576" r:id="rId53"/>
    <p:sldId id="1579" r:id="rId54"/>
    <p:sldId id="1524" r:id="rId55"/>
    <p:sldId id="1550" r:id="rId56"/>
    <p:sldId id="1449" r:id="rId57"/>
    <p:sldId id="1558" r:id="rId58"/>
    <p:sldId id="823" r:id="rId59"/>
    <p:sldId id="442" r:id="rId60"/>
    <p:sldId id="1951" r:id="rId6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7EE57F-E455-48A4-8546-F547FB78BB16}">
          <p14:sldIdLst/>
        </p14:section>
        <p14:section name="Intro Day2" id="{47AAF8C5-412F-45EC-8FFA-CE24A4D14101}">
          <p14:sldIdLst>
            <p14:sldId id="256"/>
            <p14:sldId id="853"/>
            <p14:sldId id="1939"/>
            <p14:sldId id="1942"/>
            <p14:sldId id="1511"/>
            <p14:sldId id="1940"/>
            <p14:sldId id="1941"/>
            <p14:sldId id="1523"/>
          </p14:sldIdLst>
        </p14:section>
        <p14:section name="Intro Transmitting" id="{DEBF31D3-DC2E-40CA-A825-7C8F8AB05D93}">
          <p14:sldIdLst>
            <p14:sldId id="1491"/>
            <p14:sldId id="1515"/>
            <p14:sldId id="1943"/>
            <p14:sldId id="1539"/>
            <p14:sldId id="1540"/>
            <p14:sldId id="271"/>
            <p14:sldId id="1541"/>
            <p14:sldId id="1928"/>
            <p14:sldId id="1944"/>
          </p14:sldIdLst>
        </p14:section>
        <p14:section name="Good characteristics" id="{370E76B4-00E4-42F2-9265-015F4774F80B}">
          <p14:sldIdLst/>
        </p14:section>
        <p14:section name="Other factors" id="{CD60046F-05A2-4B50-8747-71CDC445CC64}">
          <p14:sldIdLst/>
        </p14:section>
        <p14:section name="TED recommendations" id="{ABBC22B9-CCAE-46FE-AF66-54FF1449C4BD}">
          <p14:sldIdLst>
            <p14:sldId id="281"/>
          </p14:sldIdLst>
        </p14:section>
        <p14:section name="Break" id="{B4A411F2-33D0-4294-9377-0F0276A92008}">
          <p14:sldIdLst/>
        </p14:section>
        <p14:section name="Building briefing" id="{C9C716FC-1D46-49D9-9209-EA8B8DEAB179}">
          <p14:sldIdLst>
            <p14:sldId id="956"/>
            <p14:sldId id="1544"/>
            <p14:sldId id="1545"/>
            <p14:sldId id="1946"/>
            <p14:sldId id="1546"/>
            <p14:sldId id="1419"/>
            <p14:sldId id="1525"/>
            <p14:sldId id="1421"/>
            <p14:sldId id="774"/>
            <p14:sldId id="775"/>
            <p14:sldId id="777"/>
            <p14:sldId id="780"/>
            <p14:sldId id="634"/>
            <p14:sldId id="951"/>
            <p14:sldId id="868"/>
          </p14:sldIdLst>
        </p14:section>
        <p14:section name="Snowflake" id="{894A1AE6-C859-49AF-8007-8C143E3DCC01}">
          <p14:sldIdLst>
            <p14:sldId id="282"/>
            <p14:sldId id="1100"/>
            <p14:sldId id="1101"/>
            <p14:sldId id="1505"/>
            <p14:sldId id="1506"/>
            <p14:sldId id="1931"/>
            <p14:sldId id="1932"/>
            <p14:sldId id="1947"/>
            <p14:sldId id="1948"/>
            <p14:sldId id="1707"/>
            <p14:sldId id="1950"/>
          </p14:sldIdLst>
        </p14:section>
        <p14:section name="Modules" id="{1567ED24-BF38-4755-9C07-246BCDCFFD0E}">
          <p14:sldIdLst/>
        </p14:section>
        <p14:section name="Exercise" id="{5940A881-C5AF-40F6-80F5-54FB49C28F8B}">
          <p14:sldIdLst>
            <p14:sldId id="834"/>
            <p14:sldId id="1908"/>
            <p14:sldId id="1949"/>
            <p14:sldId id="1910"/>
            <p14:sldId id="1694"/>
            <p14:sldId id="1695"/>
            <p14:sldId id="1589"/>
            <p14:sldId id="1576"/>
            <p14:sldId id="1579"/>
            <p14:sldId id="1524"/>
          </p14:sldIdLst>
        </p14:section>
        <p14:section name="Break" id="{ADA565DC-48C8-471D-941B-D6633E983AB1}">
          <p14:sldIdLst/>
        </p14:section>
        <p14:section name="Edit-Improve briefing" id="{1690CE65-94C3-4814-955B-81C41A347A22}">
          <p14:sldIdLst/>
        </p14:section>
        <p14:section name="Prepare for written" id="{77050267-D497-487A-B3B8-F1958212AF76}">
          <p14:sldIdLst/>
        </p14:section>
        <p14:section name="Exercise" id="{16167BCD-BA88-498C-BF19-70C05798D335}">
          <p14:sldIdLst/>
        </p14:section>
        <p14:section name="Break" id="{3FDD30A8-8D9D-4CAA-8D46-C265A4F5F3BA}">
          <p14:sldIdLst/>
        </p14:section>
        <p14:section name="Revision by other pareja" id="{E4D876C9-25F9-480C-8303-A6BC86FB098F}">
          <p14:sldIdLst>
            <p14:sldId id="1550"/>
            <p14:sldId id="1449"/>
            <p14:sldId id="1558"/>
            <p14:sldId id="823"/>
          </p14:sldIdLst>
        </p14:section>
        <p14:section name="CLOSING" id="{EA09E058-14B1-415A-B93C-0A12722E82CA}">
          <p14:sldIdLst>
            <p14:sldId id="442"/>
            <p14:sldId id="1951"/>
          </p14:sldIdLst>
        </p14:section>
        <p14:section name="Closing" id="{333C7D20-4FF8-42F6-B6D3-F03F7237029D}">
          <p14:sldIdLst/>
        </p14:section>
        <p14:section name="Don't need now." id="{5DF88732-5694-4D8F-B086-FABFD86E8CE7}">
          <p14:sldIdLst/>
        </p14:section>
        <p14:section name="Otros asuntos" id="{8E1E328B-711A-4B7A-AEC8-C9533C214BF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4" autoAdjust="0"/>
    <p:restoredTop sz="95964"/>
  </p:normalViewPr>
  <p:slideViewPr>
    <p:cSldViewPr>
      <p:cViewPr varScale="1">
        <p:scale>
          <a:sx n="79" d="100"/>
          <a:sy n="79" d="100"/>
        </p:scale>
        <p:origin x="509" y="77"/>
      </p:cViewPr>
      <p:guideLst>
        <p:guide orient="horz" pos="2160"/>
        <p:guide pos="2880"/>
      </p:guideLst>
    </p:cSldViewPr>
  </p:slideViewPr>
  <p:notesTextViewPr>
    <p:cViewPr>
      <p:scale>
        <a:sx n="1" d="1"/>
        <a:sy n="1" d="1"/>
      </p:scale>
      <p:origin x="0" y="0"/>
    </p:cViewPr>
  </p:notesTextViewPr>
  <p:sorterViewPr>
    <p:cViewPr>
      <p:scale>
        <a:sx n="90" d="100"/>
        <a:sy n="90" d="100"/>
      </p:scale>
      <p:origin x="0" y="-204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02B21-9D62-4D00-96C3-D15B8E179EB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F79055F-DAD7-4638-930B-B88A613AC613}">
      <dgm:prSet phldrT="[Text]"/>
      <dgm:spPr/>
      <dgm:t>
        <a:bodyPr/>
        <a:lstStyle/>
        <a:p>
          <a:r>
            <a:rPr lang="en-US" dirty="0" err="1"/>
            <a:t>Problema</a:t>
          </a:r>
          <a:r>
            <a:rPr lang="en-US" dirty="0"/>
            <a:t> o </a:t>
          </a:r>
          <a:r>
            <a:rPr lang="en-US" dirty="0" err="1"/>
            <a:t>Pregunta</a:t>
          </a:r>
          <a:endParaRPr lang="en-US" dirty="0"/>
        </a:p>
      </dgm:t>
    </dgm:pt>
    <dgm:pt modelId="{29AF01B1-CAF5-4216-89F6-6586BA5A9EDC}" type="parTrans" cxnId="{2C963F31-F300-41BC-9F85-91A8367BFD3F}">
      <dgm:prSet/>
      <dgm:spPr/>
      <dgm:t>
        <a:bodyPr/>
        <a:lstStyle/>
        <a:p>
          <a:endParaRPr lang="en-US"/>
        </a:p>
      </dgm:t>
    </dgm:pt>
    <dgm:pt modelId="{B6026639-D60C-4AA7-9199-9FFF62D80F42}" type="sibTrans" cxnId="{2C963F31-F300-41BC-9F85-91A8367BFD3F}">
      <dgm:prSet/>
      <dgm:spPr/>
      <dgm:t>
        <a:bodyPr/>
        <a:lstStyle/>
        <a:p>
          <a:endParaRPr lang="en-US"/>
        </a:p>
      </dgm:t>
    </dgm:pt>
    <dgm:pt modelId="{AFFFCC44-F037-4518-9068-057B2048C3C9}">
      <dgm:prSet phldrT="[Text]"/>
      <dgm:spPr/>
      <dgm:t>
        <a:bodyPr/>
        <a:lstStyle/>
        <a:p>
          <a:r>
            <a:rPr lang="en-US" dirty="0" err="1"/>
            <a:t>Información</a:t>
          </a:r>
          <a:endParaRPr lang="en-US" dirty="0"/>
        </a:p>
      </dgm:t>
    </dgm:pt>
    <dgm:pt modelId="{D223A4E6-5629-4484-9BED-41CDB7B40147}" type="parTrans" cxnId="{188D7227-9506-4FA2-BEED-5B7C6AFBCE84}">
      <dgm:prSet/>
      <dgm:spPr/>
      <dgm:t>
        <a:bodyPr/>
        <a:lstStyle/>
        <a:p>
          <a:endParaRPr lang="en-US"/>
        </a:p>
      </dgm:t>
    </dgm:pt>
    <dgm:pt modelId="{A587B4F7-8CC0-40E4-B059-8E6B5CC4F28A}" type="sibTrans" cxnId="{188D7227-9506-4FA2-BEED-5B7C6AFBCE84}">
      <dgm:prSet/>
      <dgm:spPr/>
      <dgm:t>
        <a:bodyPr/>
        <a:lstStyle/>
        <a:p>
          <a:endParaRPr lang="en-US"/>
        </a:p>
      </dgm:t>
    </dgm:pt>
    <dgm:pt modelId="{9FE7B08F-951C-45C5-BF34-6933AF2A4A39}">
      <dgm:prSet phldrT="[Text]"/>
      <dgm:spPr/>
      <dgm:t>
        <a:bodyPr/>
        <a:lstStyle/>
        <a:p>
          <a:r>
            <a:rPr lang="en-US" dirty="0" err="1"/>
            <a:t>Análisis</a:t>
          </a:r>
          <a:r>
            <a:rPr lang="en-US" dirty="0"/>
            <a:t> de </a:t>
          </a:r>
          <a:r>
            <a:rPr lang="en-US" dirty="0" err="1"/>
            <a:t>Impulsores</a:t>
          </a:r>
          <a:endParaRPr lang="en-US" dirty="0"/>
        </a:p>
      </dgm:t>
    </dgm:pt>
    <dgm:pt modelId="{E2966ED1-DE77-4B51-B362-4256ED93F458}" type="parTrans" cxnId="{66EF0491-0851-44BD-85A5-59834AA6D725}">
      <dgm:prSet/>
      <dgm:spPr/>
      <dgm:t>
        <a:bodyPr/>
        <a:lstStyle/>
        <a:p>
          <a:endParaRPr lang="en-US"/>
        </a:p>
      </dgm:t>
    </dgm:pt>
    <dgm:pt modelId="{9DFD885A-F271-4BA2-9C1D-E22C58743EDA}" type="sibTrans" cxnId="{66EF0491-0851-44BD-85A5-59834AA6D725}">
      <dgm:prSet/>
      <dgm:spPr/>
      <dgm:t>
        <a:bodyPr/>
        <a:lstStyle/>
        <a:p>
          <a:endParaRPr lang="en-US"/>
        </a:p>
      </dgm:t>
    </dgm:pt>
    <dgm:pt modelId="{AB9E4726-422B-43E1-9467-0B95BD5088BF}">
      <dgm:prSet/>
      <dgm:spPr/>
      <dgm:t>
        <a:bodyPr/>
        <a:lstStyle/>
        <a:p>
          <a:r>
            <a:rPr lang="en-US" dirty="0" err="1"/>
            <a:t>Escenarios</a:t>
          </a:r>
          <a:endParaRPr lang="en-US" dirty="0"/>
        </a:p>
      </dgm:t>
    </dgm:pt>
    <dgm:pt modelId="{6ED75393-BEF3-49E3-AB60-1CCFC0452301}" type="parTrans" cxnId="{5B59213B-65B2-4A2A-A9DE-D497BE100446}">
      <dgm:prSet/>
      <dgm:spPr/>
      <dgm:t>
        <a:bodyPr/>
        <a:lstStyle/>
        <a:p>
          <a:endParaRPr lang="en-US"/>
        </a:p>
      </dgm:t>
    </dgm:pt>
    <dgm:pt modelId="{E0749221-FE02-4860-8D1D-DF52ABDEE4C8}" type="sibTrans" cxnId="{5B59213B-65B2-4A2A-A9DE-D497BE100446}">
      <dgm:prSet/>
      <dgm:spPr/>
      <dgm:t>
        <a:bodyPr/>
        <a:lstStyle/>
        <a:p>
          <a:endParaRPr lang="en-US"/>
        </a:p>
      </dgm:t>
    </dgm:pt>
    <dgm:pt modelId="{EBB5333F-4A3E-4EE5-8707-7000110B2E58}">
      <dgm:prSet/>
      <dgm:spPr/>
      <dgm:t>
        <a:bodyPr/>
        <a:lstStyle/>
        <a:p>
          <a:r>
            <a:rPr lang="en-US" dirty="0" err="1"/>
            <a:t>Implicaciones</a:t>
          </a:r>
          <a:endParaRPr lang="en-US" dirty="0"/>
        </a:p>
      </dgm:t>
    </dgm:pt>
    <dgm:pt modelId="{4C5A26F3-9A69-4A1C-B1AD-866D23BF27EB}" type="parTrans" cxnId="{F83C44D3-395F-49FC-B2F1-2ED115CD831C}">
      <dgm:prSet/>
      <dgm:spPr/>
      <dgm:t>
        <a:bodyPr/>
        <a:lstStyle/>
        <a:p>
          <a:endParaRPr lang="en-US"/>
        </a:p>
      </dgm:t>
    </dgm:pt>
    <dgm:pt modelId="{74D9251B-00B7-496F-88DF-55281A3CCCA3}" type="sibTrans" cxnId="{F83C44D3-395F-49FC-B2F1-2ED115CD831C}">
      <dgm:prSet/>
      <dgm:spPr/>
      <dgm:t>
        <a:bodyPr/>
        <a:lstStyle/>
        <a:p>
          <a:endParaRPr lang="en-US"/>
        </a:p>
      </dgm:t>
    </dgm:pt>
    <dgm:pt modelId="{DF4F3A34-D3FD-45F3-8A7D-EDCD5C7B350B}">
      <dgm:prSet/>
      <dgm:spPr/>
      <dgm:t>
        <a:bodyPr/>
        <a:lstStyle/>
        <a:p>
          <a:r>
            <a:rPr lang="es-ES" dirty="0"/>
            <a:t>Hipótesis</a:t>
          </a:r>
          <a:endParaRPr lang="en-US" dirty="0"/>
        </a:p>
      </dgm:t>
    </dgm:pt>
    <dgm:pt modelId="{96A60CA3-5AB7-426D-BAE9-584F1F48DF10}" type="parTrans" cxnId="{093C7645-37B8-4DC6-A63E-7C5DF252D4E0}">
      <dgm:prSet/>
      <dgm:spPr/>
      <dgm:t>
        <a:bodyPr/>
        <a:lstStyle/>
        <a:p>
          <a:endParaRPr lang="en-US"/>
        </a:p>
      </dgm:t>
    </dgm:pt>
    <dgm:pt modelId="{3CBB2D5C-4792-42D6-B331-90275BBC5A33}" type="sibTrans" cxnId="{093C7645-37B8-4DC6-A63E-7C5DF252D4E0}">
      <dgm:prSet/>
      <dgm:spPr/>
      <dgm:t>
        <a:bodyPr/>
        <a:lstStyle/>
        <a:p>
          <a:endParaRPr lang="en-US"/>
        </a:p>
      </dgm:t>
    </dgm:pt>
    <dgm:pt modelId="{37019ECE-BC3B-4696-8EC7-2505410AB09D}" type="pres">
      <dgm:prSet presAssocID="{47102B21-9D62-4D00-96C3-D15B8E179EB9}" presName="linearFlow" presStyleCnt="0">
        <dgm:presLayoutVars>
          <dgm:resizeHandles val="exact"/>
        </dgm:presLayoutVars>
      </dgm:prSet>
      <dgm:spPr/>
    </dgm:pt>
    <dgm:pt modelId="{E8D2FE09-9B28-4251-B647-197B57E1B62C}" type="pres">
      <dgm:prSet presAssocID="{CF79055F-DAD7-4638-930B-B88A613AC613}" presName="node" presStyleLbl="node1" presStyleIdx="0" presStyleCnt="6">
        <dgm:presLayoutVars>
          <dgm:bulletEnabled val="1"/>
        </dgm:presLayoutVars>
      </dgm:prSet>
      <dgm:spPr/>
    </dgm:pt>
    <dgm:pt modelId="{D98B6265-559C-427B-B5FA-56BCC3AA1455}" type="pres">
      <dgm:prSet presAssocID="{B6026639-D60C-4AA7-9199-9FFF62D80F42}" presName="sibTrans" presStyleLbl="sibTrans2D1" presStyleIdx="0" presStyleCnt="5"/>
      <dgm:spPr/>
    </dgm:pt>
    <dgm:pt modelId="{9B3D28CA-9853-40D2-88EE-BF349E274D56}" type="pres">
      <dgm:prSet presAssocID="{B6026639-D60C-4AA7-9199-9FFF62D80F42}" presName="connectorText" presStyleLbl="sibTrans2D1" presStyleIdx="0" presStyleCnt="5"/>
      <dgm:spPr/>
    </dgm:pt>
    <dgm:pt modelId="{039A94FF-EEBE-4737-989B-7B80BE700822}" type="pres">
      <dgm:prSet presAssocID="{AFFFCC44-F037-4518-9068-057B2048C3C9}" presName="node" presStyleLbl="node1" presStyleIdx="1" presStyleCnt="6">
        <dgm:presLayoutVars>
          <dgm:bulletEnabled val="1"/>
        </dgm:presLayoutVars>
      </dgm:prSet>
      <dgm:spPr/>
    </dgm:pt>
    <dgm:pt modelId="{377A2389-A58A-4BB4-B27A-C4C94F4AC16F}" type="pres">
      <dgm:prSet presAssocID="{A587B4F7-8CC0-40E4-B059-8E6B5CC4F28A}" presName="sibTrans" presStyleLbl="sibTrans2D1" presStyleIdx="1" presStyleCnt="5"/>
      <dgm:spPr/>
    </dgm:pt>
    <dgm:pt modelId="{A1FF42AB-E7EB-4ECD-8C48-AE705B5B4482}" type="pres">
      <dgm:prSet presAssocID="{A587B4F7-8CC0-40E4-B059-8E6B5CC4F28A}" presName="connectorText" presStyleLbl="sibTrans2D1" presStyleIdx="1" presStyleCnt="5"/>
      <dgm:spPr/>
    </dgm:pt>
    <dgm:pt modelId="{6602BD24-16A6-434C-8D74-A4923319C203}" type="pres">
      <dgm:prSet presAssocID="{DF4F3A34-D3FD-45F3-8A7D-EDCD5C7B350B}" presName="node" presStyleLbl="node1" presStyleIdx="2" presStyleCnt="6">
        <dgm:presLayoutVars>
          <dgm:bulletEnabled val="1"/>
        </dgm:presLayoutVars>
      </dgm:prSet>
      <dgm:spPr/>
    </dgm:pt>
    <dgm:pt modelId="{784B9FC9-3C5C-4C1B-A8C7-097862933C9E}" type="pres">
      <dgm:prSet presAssocID="{3CBB2D5C-4792-42D6-B331-90275BBC5A33}" presName="sibTrans" presStyleLbl="sibTrans2D1" presStyleIdx="2" presStyleCnt="5"/>
      <dgm:spPr/>
    </dgm:pt>
    <dgm:pt modelId="{6E0BC96E-7126-4784-BCCF-23527B94FF1C}" type="pres">
      <dgm:prSet presAssocID="{3CBB2D5C-4792-42D6-B331-90275BBC5A33}" presName="connectorText" presStyleLbl="sibTrans2D1" presStyleIdx="2" presStyleCnt="5"/>
      <dgm:spPr/>
    </dgm:pt>
    <dgm:pt modelId="{B233A3BD-B969-4265-A972-CF2111461F20}" type="pres">
      <dgm:prSet presAssocID="{9FE7B08F-951C-45C5-BF34-6933AF2A4A39}" presName="node" presStyleLbl="node1" presStyleIdx="3" presStyleCnt="6">
        <dgm:presLayoutVars>
          <dgm:bulletEnabled val="1"/>
        </dgm:presLayoutVars>
      </dgm:prSet>
      <dgm:spPr/>
    </dgm:pt>
    <dgm:pt modelId="{ADCC7023-940A-4D99-8EF8-D15C822CAE36}" type="pres">
      <dgm:prSet presAssocID="{9DFD885A-F271-4BA2-9C1D-E22C58743EDA}" presName="sibTrans" presStyleLbl="sibTrans2D1" presStyleIdx="3" presStyleCnt="5"/>
      <dgm:spPr/>
    </dgm:pt>
    <dgm:pt modelId="{7E0BFD5D-23DB-4B12-A229-F3AECABBF701}" type="pres">
      <dgm:prSet presAssocID="{9DFD885A-F271-4BA2-9C1D-E22C58743EDA}" presName="connectorText" presStyleLbl="sibTrans2D1" presStyleIdx="3" presStyleCnt="5"/>
      <dgm:spPr/>
    </dgm:pt>
    <dgm:pt modelId="{C323281E-F8E0-45F7-9EC3-E38C7CEC6315}" type="pres">
      <dgm:prSet presAssocID="{AB9E4726-422B-43E1-9467-0B95BD5088BF}" presName="node" presStyleLbl="node1" presStyleIdx="4" presStyleCnt="6">
        <dgm:presLayoutVars>
          <dgm:bulletEnabled val="1"/>
        </dgm:presLayoutVars>
      </dgm:prSet>
      <dgm:spPr/>
    </dgm:pt>
    <dgm:pt modelId="{C20D208B-E726-4F39-A52F-D94146413C66}" type="pres">
      <dgm:prSet presAssocID="{E0749221-FE02-4860-8D1D-DF52ABDEE4C8}" presName="sibTrans" presStyleLbl="sibTrans2D1" presStyleIdx="4" presStyleCnt="5"/>
      <dgm:spPr/>
    </dgm:pt>
    <dgm:pt modelId="{B01CAA66-24BF-4613-839D-0F5E30219419}" type="pres">
      <dgm:prSet presAssocID="{E0749221-FE02-4860-8D1D-DF52ABDEE4C8}" presName="connectorText" presStyleLbl="sibTrans2D1" presStyleIdx="4" presStyleCnt="5"/>
      <dgm:spPr/>
    </dgm:pt>
    <dgm:pt modelId="{0CB1A9B5-D535-4EA9-965B-4F8AADDA9FD7}" type="pres">
      <dgm:prSet presAssocID="{EBB5333F-4A3E-4EE5-8707-7000110B2E58}" presName="node" presStyleLbl="node1" presStyleIdx="5" presStyleCnt="6">
        <dgm:presLayoutVars>
          <dgm:bulletEnabled val="1"/>
        </dgm:presLayoutVars>
      </dgm:prSet>
      <dgm:spPr/>
    </dgm:pt>
  </dgm:ptLst>
  <dgm:cxnLst>
    <dgm:cxn modelId="{2E709201-2C71-4CB5-9085-576CAE0AF595}" type="presOf" srcId="{9DFD885A-F271-4BA2-9C1D-E22C58743EDA}" destId="{7E0BFD5D-23DB-4B12-A229-F3AECABBF701}" srcOrd="1" destOrd="0" presId="urn:microsoft.com/office/officeart/2005/8/layout/process2"/>
    <dgm:cxn modelId="{559F110B-F841-4DC1-AC77-5474BD1ADCEE}" type="presOf" srcId="{9FE7B08F-951C-45C5-BF34-6933AF2A4A39}" destId="{B233A3BD-B969-4265-A972-CF2111461F20}" srcOrd="0" destOrd="0" presId="urn:microsoft.com/office/officeart/2005/8/layout/process2"/>
    <dgm:cxn modelId="{188D7227-9506-4FA2-BEED-5B7C6AFBCE84}" srcId="{47102B21-9D62-4D00-96C3-D15B8E179EB9}" destId="{AFFFCC44-F037-4518-9068-057B2048C3C9}" srcOrd="1" destOrd="0" parTransId="{D223A4E6-5629-4484-9BED-41CDB7B40147}" sibTransId="{A587B4F7-8CC0-40E4-B059-8E6B5CC4F28A}"/>
    <dgm:cxn modelId="{2C963F31-F300-41BC-9F85-91A8367BFD3F}" srcId="{47102B21-9D62-4D00-96C3-D15B8E179EB9}" destId="{CF79055F-DAD7-4638-930B-B88A613AC613}" srcOrd="0" destOrd="0" parTransId="{29AF01B1-CAF5-4216-89F6-6586BA5A9EDC}" sibTransId="{B6026639-D60C-4AA7-9199-9FFF62D80F42}"/>
    <dgm:cxn modelId="{464F6E39-023E-4471-B151-635E91315237}" type="presOf" srcId="{3CBB2D5C-4792-42D6-B331-90275BBC5A33}" destId="{6E0BC96E-7126-4784-BCCF-23527B94FF1C}" srcOrd="1" destOrd="0" presId="urn:microsoft.com/office/officeart/2005/8/layout/process2"/>
    <dgm:cxn modelId="{5B59213B-65B2-4A2A-A9DE-D497BE100446}" srcId="{47102B21-9D62-4D00-96C3-D15B8E179EB9}" destId="{AB9E4726-422B-43E1-9467-0B95BD5088BF}" srcOrd="4" destOrd="0" parTransId="{6ED75393-BEF3-49E3-AB60-1CCFC0452301}" sibTransId="{E0749221-FE02-4860-8D1D-DF52ABDEE4C8}"/>
    <dgm:cxn modelId="{BD16AF3C-72B3-4A7B-A809-E7FC86289878}" type="presOf" srcId="{47102B21-9D62-4D00-96C3-D15B8E179EB9}" destId="{37019ECE-BC3B-4696-8EC7-2505410AB09D}" srcOrd="0" destOrd="0" presId="urn:microsoft.com/office/officeart/2005/8/layout/process2"/>
    <dgm:cxn modelId="{093C7645-37B8-4DC6-A63E-7C5DF252D4E0}" srcId="{47102B21-9D62-4D00-96C3-D15B8E179EB9}" destId="{DF4F3A34-D3FD-45F3-8A7D-EDCD5C7B350B}" srcOrd="2" destOrd="0" parTransId="{96A60CA3-5AB7-426D-BAE9-584F1F48DF10}" sibTransId="{3CBB2D5C-4792-42D6-B331-90275BBC5A33}"/>
    <dgm:cxn modelId="{9D588347-E8A3-4AA8-9F70-9724776A387A}" type="presOf" srcId="{E0749221-FE02-4860-8D1D-DF52ABDEE4C8}" destId="{B01CAA66-24BF-4613-839D-0F5E30219419}" srcOrd="1" destOrd="0" presId="urn:microsoft.com/office/officeart/2005/8/layout/process2"/>
    <dgm:cxn modelId="{0AE21968-64D3-48BB-828C-4F2E9710A2E4}" type="presOf" srcId="{AB9E4726-422B-43E1-9467-0B95BD5088BF}" destId="{C323281E-F8E0-45F7-9EC3-E38C7CEC6315}" srcOrd="0" destOrd="0" presId="urn:microsoft.com/office/officeart/2005/8/layout/process2"/>
    <dgm:cxn modelId="{9C868557-82EE-486A-8E30-9DB5DCFB2006}" type="presOf" srcId="{CF79055F-DAD7-4638-930B-B88A613AC613}" destId="{E8D2FE09-9B28-4251-B647-197B57E1B62C}" srcOrd="0" destOrd="0" presId="urn:microsoft.com/office/officeart/2005/8/layout/process2"/>
    <dgm:cxn modelId="{59A27178-C625-4FD9-93CB-A4ED98CD5140}" type="presOf" srcId="{A587B4F7-8CC0-40E4-B059-8E6B5CC4F28A}" destId="{A1FF42AB-E7EB-4ECD-8C48-AE705B5B4482}" srcOrd="1" destOrd="0" presId="urn:microsoft.com/office/officeart/2005/8/layout/process2"/>
    <dgm:cxn modelId="{E652CB5A-70D5-4A65-8376-6E94E2DE2E8F}" type="presOf" srcId="{AFFFCC44-F037-4518-9068-057B2048C3C9}" destId="{039A94FF-EEBE-4737-989B-7B80BE700822}" srcOrd="0" destOrd="0" presId="urn:microsoft.com/office/officeart/2005/8/layout/process2"/>
    <dgm:cxn modelId="{66EF0491-0851-44BD-85A5-59834AA6D725}" srcId="{47102B21-9D62-4D00-96C3-D15B8E179EB9}" destId="{9FE7B08F-951C-45C5-BF34-6933AF2A4A39}" srcOrd="3" destOrd="0" parTransId="{E2966ED1-DE77-4B51-B362-4256ED93F458}" sibTransId="{9DFD885A-F271-4BA2-9C1D-E22C58743EDA}"/>
    <dgm:cxn modelId="{793F2791-058A-481E-81FD-407F8FC2BF73}" type="presOf" srcId="{B6026639-D60C-4AA7-9199-9FFF62D80F42}" destId="{D98B6265-559C-427B-B5FA-56BCC3AA1455}" srcOrd="0" destOrd="0" presId="urn:microsoft.com/office/officeart/2005/8/layout/process2"/>
    <dgm:cxn modelId="{68CF04B7-62ED-4059-9888-ADB2FC2494D5}" type="presOf" srcId="{3CBB2D5C-4792-42D6-B331-90275BBC5A33}" destId="{784B9FC9-3C5C-4C1B-A8C7-097862933C9E}" srcOrd="0" destOrd="0" presId="urn:microsoft.com/office/officeart/2005/8/layout/process2"/>
    <dgm:cxn modelId="{274565BB-7D60-441F-B2CB-D1428AC27C82}" type="presOf" srcId="{DF4F3A34-D3FD-45F3-8A7D-EDCD5C7B350B}" destId="{6602BD24-16A6-434C-8D74-A4923319C203}" srcOrd="0" destOrd="0" presId="urn:microsoft.com/office/officeart/2005/8/layout/process2"/>
    <dgm:cxn modelId="{EF046ECE-EB77-4914-82CD-AA447734C96F}" type="presOf" srcId="{B6026639-D60C-4AA7-9199-9FFF62D80F42}" destId="{9B3D28CA-9853-40D2-88EE-BF349E274D56}" srcOrd="1" destOrd="0" presId="urn:microsoft.com/office/officeart/2005/8/layout/process2"/>
    <dgm:cxn modelId="{C52EB4D0-4B85-472B-A7C3-BC00CCD70C7C}" type="presOf" srcId="{A587B4F7-8CC0-40E4-B059-8E6B5CC4F28A}" destId="{377A2389-A58A-4BB4-B27A-C4C94F4AC16F}" srcOrd="0" destOrd="0" presId="urn:microsoft.com/office/officeart/2005/8/layout/process2"/>
    <dgm:cxn modelId="{F83C44D3-395F-49FC-B2F1-2ED115CD831C}" srcId="{47102B21-9D62-4D00-96C3-D15B8E179EB9}" destId="{EBB5333F-4A3E-4EE5-8707-7000110B2E58}" srcOrd="5" destOrd="0" parTransId="{4C5A26F3-9A69-4A1C-B1AD-866D23BF27EB}" sibTransId="{74D9251B-00B7-496F-88DF-55281A3CCCA3}"/>
    <dgm:cxn modelId="{8DB681EA-4DD4-45A2-A451-3F6BC5D32B17}" type="presOf" srcId="{E0749221-FE02-4860-8D1D-DF52ABDEE4C8}" destId="{C20D208B-E726-4F39-A52F-D94146413C66}" srcOrd="0" destOrd="0" presId="urn:microsoft.com/office/officeart/2005/8/layout/process2"/>
    <dgm:cxn modelId="{4BE1EEEE-EA5D-4629-A48F-69EBAA1E9CA8}" type="presOf" srcId="{EBB5333F-4A3E-4EE5-8707-7000110B2E58}" destId="{0CB1A9B5-D535-4EA9-965B-4F8AADDA9FD7}" srcOrd="0" destOrd="0" presId="urn:microsoft.com/office/officeart/2005/8/layout/process2"/>
    <dgm:cxn modelId="{2B3A93F5-7D58-4BDE-9923-3D7119C5E6D1}" type="presOf" srcId="{9DFD885A-F271-4BA2-9C1D-E22C58743EDA}" destId="{ADCC7023-940A-4D99-8EF8-D15C822CAE36}" srcOrd="0" destOrd="0" presId="urn:microsoft.com/office/officeart/2005/8/layout/process2"/>
    <dgm:cxn modelId="{1BCD25A9-BF9F-47B1-BA04-9A41E243C277}" type="presParOf" srcId="{37019ECE-BC3B-4696-8EC7-2505410AB09D}" destId="{E8D2FE09-9B28-4251-B647-197B57E1B62C}" srcOrd="0" destOrd="0" presId="urn:microsoft.com/office/officeart/2005/8/layout/process2"/>
    <dgm:cxn modelId="{48831DC0-BB92-41E0-B776-4FA2FD8693A3}" type="presParOf" srcId="{37019ECE-BC3B-4696-8EC7-2505410AB09D}" destId="{D98B6265-559C-427B-B5FA-56BCC3AA1455}" srcOrd="1" destOrd="0" presId="urn:microsoft.com/office/officeart/2005/8/layout/process2"/>
    <dgm:cxn modelId="{D279715D-173A-4F09-BBE8-629B0D60943C}" type="presParOf" srcId="{D98B6265-559C-427B-B5FA-56BCC3AA1455}" destId="{9B3D28CA-9853-40D2-88EE-BF349E274D56}" srcOrd="0" destOrd="0" presId="urn:microsoft.com/office/officeart/2005/8/layout/process2"/>
    <dgm:cxn modelId="{96C7784A-794D-42B1-A628-0FD7AC4CBAFA}" type="presParOf" srcId="{37019ECE-BC3B-4696-8EC7-2505410AB09D}" destId="{039A94FF-EEBE-4737-989B-7B80BE700822}" srcOrd="2" destOrd="0" presId="urn:microsoft.com/office/officeart/2005/8/layout/process2"/>
    <dgm:cxn modelId="{7DBE4589-A18C-4C95-A906-812528615DDE}" type="presParOf" srcId="{37019ECE-BC3B-4696-8EC7-2505410AB09D}" destId="{377A2389-A58A-4BB4-B27A-C4C94F4AC16F}" srcOrd="3" destOrd="0" presId="urn:microsoft.com/office/officeart/2005/8/layout/process2"/>
    <dgm:cxn modelId="{D6AD1F89-0254-4B15-BF57-EF52FB0324A6}" type="presParOf" srcId="{377A2389-A58A-4BB4-B27A-C4C94F4AC16F}" destId="{A1FF42AB-E7EB-4ECD-8C48-AE705B5B4482}" srcOrd="0" destOrd="0" presId="urn:microsoft.com/office/officeart/2005/8/layout/process2"/>
    <dgm:cxn modelId="{B4C824EB-E89F-45D5-848F-F7D9AFD07059}" type="presParOf" srcId="{37019ECE-BC3B-4696-8EC7-2505410AB09D}" destId="{6602BD24-16A6-434C-8D74-A4923319C203}" srcOrd="4" destOrd="0" presId="urn:microsoft.com/office/officeart/2005/8/layout/process2"/>
    <dgm:cxn modelId="{0BD3DBAC-8666-4C34-AAED-BC00FC63D14F}" type="presParOf" srcId="{37019ECE-BC3B-4696-8EC7-2505410AB09D}" destId="{784B9FC9-3C5C-4C1B-A8C7-097862933C9E}" srcOrd="5" destOrd="0" presId="urn:microsoft.com/office/officeart/2005/8/layout/process2"/>
    <dgm:cxn modelId="{EF3CC3F9-48C8-43EF-BF08-C42D029E1BDD}" type="presParOf" srcId="{784B9FC9-3C5C-4C1B-A8C7-097862933C9E}" destId="{6E0BC96E-7126-4784-BCCF-23527B94FF1C}" srcOrd="0" destOrd="0" presId="urn:microsoft.com/office/officeart/2005/8/layout/process2"/>
    <dgm:cxn modelId="{2CDE749E-15F4-4001-A2B2-60E75F77A151}" type="presParOf" srcId="{37019ECE-BC3B-4696-8EC7-2505410AB09D}" destId="{B233A3BD-B969-4265-A972-CF2111461F20}" srcOrd="6" destOrd="0" presId="urn:microsoft.com/office/officeart/2005/8/layout/process2"/>
    <dgm:cxn modelId="{ADC5CF49-6A34-4CA5-8207-35D4447563AB}" type="presParOf" srcId="{37019ECE-BC3B-4696-8EC7-2505410AB09D}" destId="{ADCC7023-940A-4D99-8EF8-D15C822CAE36}" srcOrd="7" destOrd="0" presId="urn:microsoft.com/office/officeart/2005/8/layout/process2"/>
    <dgm:cxn modelId="{BC6636F1-8643-4C33-9A3C-58797395BCDD}" type="presParOf" srcId="{ADCC7023-940A-4D99-8EF8-D15C822CAE36}" destId="{7E0BFD5D-23DB-4B12-A229-F3AECABBF701}" srcOrd="0" destOrd="0" presId="urn:microsoft.com/office/officeart/2005/8/layout/process2"/>
    <dgm:cxn modelId="{7A641A84-C7EA-42B3-B03A-ED2DE0F83290}" type="presParOf" srcId="{37019ECE-BC3B-4696-8EC7-2505410AB09D}" destId="{C323281E-F8E0-45F7-9EC3-E38C7CEC6315}" srcOrd="8" destOrd="0" presId="urn:microsoft.com/office/officeart/2005/8/layout/process2"/>
    <dgm:cxn modelId="{35A97853-A156-4077-B7B7-70DA55BD1185}" type="presParOf" srcId="{37019ECE-BC3B-4696-8EC7-2505410AB09D}" destId="{C20D208B-E726-4F39-A52F-D94146413C66}" srcOrd="9" destOrd="0" presId="urn:microsoft.com/office/officeart/2005/8/layout/process2"/>
    <dgm:cxn modelId="{A139CAAD-1F72-4EA0-995F-1F0298474E08}" type="presParOf" srcId="{C20D208B-E726-4F39-A52F-D94146413C66}" destId="{B01CAA66-24BF-4613-839D-0F5E30219419}" srcOrd="0" destOrd="0" presId="urn:microsoft.com/office/officeart/2005/8/layout/process2"/>
    <dgm:cxn modelId="{0337BB9E-8D04-417F-B66D-8DF194445283}" type="presParOf" srcId="{37019ECE-BC3B-4696-8EC7-2505410AB09D}" destId="{0CB1A9B5-D535-4EA9-965B-4F8AADDA9FD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02B21-9D62-4D00-96C3-D15B8E179EB9}"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F79055F-DAD7-4638-930B-B88A613AC613}">
      <dgm:prSet phldrT="[Text]"/>
      <dgm:spPr/>
      <dgm:t>
        <a:bodyPr/>
        <a:lstStyle/>
        <a:p>
          <a:r>
            <a:rPr lang="en-US" dirty="0" err="1"/>
            <a:t>Problema</a:t>
          </a:r>
          <a:r>
            <a:rPr lang="en-US" dirty="0"/>
            <a:t> o </a:t>
          </a:r>
          <a:r>
            <a:rPr lang="en-US" dirty="0" err="1"/>
            <a:t>Pregunta</a:t>
          </a:r>
          <a:endParaRPr lang="en-US" dirty="0"/>
        </a:p>
      </dgm:t>
    </dgm:pt>
    <dgm:pt modelId="{29AF01B1-CAF5-4216-89F6-6586BA5A9EDC}" type="parTrans" cxnId="{2C963F31-F300-41BC-9F85-91A8367BFD3F}">
      <dgm:prSet/>
      <dgm:spPr/>
      <dgm:t>
        <a:bodyPr/>
        <a:lstStyle/>
        <a:p>
          <a:endParaRPr lang="en-US"/>
        </a:p>
      </dgm:t>
    </dgm:pt>
    <dgm:pt modelId="{B6026639-D60C-4AA7-9199-9FFF62D80F42}" type="sibTrans" cxnId="{2C963F31-F300-41BC-9F85-91A8367BFD3F}">
      <dgm:prSet/>
      <dgm:spPr/>
      <dgm:t>
        <a:bodyPr/>
        <a:lstStyle/>
        <a:p>
          <a:endParaRPr lang="en-US"/>
        </a:p>
      </dgm:t>
    </dgm:pt>
    <dgm:pt modelId="{AFFFCC44-F037-4518-9068-057B2048C3C9}">
      <dgm:prSet phldrT="[Text]"/>
      <dgm:spPr/>
      <dgm:t>
        <a:bodyPr/>
        <a:lstStyle/>
        <a:p>
          <a:r>
            <a:rPr lang="en-US" dirty="0" err="1"/>
            <a:t>Información</a:t>
          </a:r>
          <a:endParaRPr lang="en-US" dirty="0"/>
        </a:p>
      </dgm:t>
    </dgm:pt>
    <dgm:pt modelId="{D223A4E6-5629-4484-9BED-41CDB7B40147}" type="parTrans" cxnId="{188D7227-9506-4FA2-BEED-5B7C6AFBCE84}">
      <dgm:prSet/>
      <dgm:spPr/>
      <dgm:t>
        <a:bodyPr/>
        <a:lstStyle/>
        <a:p>
          <a:endParaRPr lang="en-US"/>
        </a:p>
      </dgm:t>
    </dgm:pt>
    <dgm:pt modelId="{A587B4F7-8CC0-40E4-B059-8E6B5CC4F28A}" type="sibTrans" cxnId="{188D7227-9506-4FA2-BEED-5B7C6AFBCE84}">
      <dgm:prSet/>
      <dgm:spPr/>
      <dgm:t>
        <a:bodyPr/>
        <a:lstStyle/>
        <a:p>
          <a:endParaRPr lang="en-US"/>
        </a:p>
      </dgm:t>
    </dgm:pt>
    <dgm:pt modelId="{9FE7B08F-951C-45C5-BF34-6933AF2A4A39}">
      <dgm:prSet phldrT="[Text]"/>
      <dgm:spPr/>
      <dgm:t>
        <a:bodyPr/>
        <a:lstStyle/>
        <a:p>
          <a:r>
            <a:rPr lang="en-US" dirty="0" err="1"/>
            <a:t>Análisis</a:t>
          </a:r>
          <a:r>
            <a:rPr lang="en-US" dirty="0"/>
            <a:t> de </a:t>
          </a:r>
          <a:r>
            <a:rPr lang="en-US" dirty="0" err="1"/>
            <a:t>Impulsores</a:t>
          </a:r>
          <a:endParaRPr lang="en-US" dirty="0"/>
        </a:p>
      </dgm:t>
    </dgm:pt>
    <dgm:pt modelId="{E2966ED1-DE77-4B51-B362-4256ED93F458}" type="parTrans" cxnId="{66EF0491-0851-44BD-85A5-59834AA6D725}">
      <dgm:prSet/>
      <dgm:spPr/>
      <dgm:t>
        <a:bodyPr/>
        <a:lstStyle/>
        <a:p>
          <a:endParaRPr lang="en-US"/>
        </a:p>
      </dgm:t>
    </dgm:pt>
    <dgm:pt modelId="{9DFD885A-F271-4BA2-9C1D-E22C58743EDA}" type="sibTrans" cxnId="{66EF0491-0851-44BD-85A5-59834AA6D725}">
      <dgm:prSet/>
      <dgm:spPr/>
      <dgm:t>
        <a:bodyPr/>
        <a:lstStyle/>
        <a:p>
          <a:endParaRPr lang="en-US"/>
        </a:p>
      </dgm:t>
    </dgm:pt>
    <dgm:pt modelId="{AB9E4726-422B-43E1-9467-0B95BD5088BF}">
      <dgm:prSet/>
      <dgm:spPr/>
      <dgm:t>
        <a:bodyPr/>
        <a:lstStyle/>
        <a:p>
          <a:r>
            <a:rPr lang="en-US" dirty="0" err="1"/>
            <a:t>Escenarios</a:t>
          </a:r>
          <a:endParaRPr lang="en-US" dirty="0"/>
        </a:p>
      </dgm:t>
    </dgm:pt>
    <dgm:pt modelId="{6ED75393-BEF3-49E3-AB60-1CCFC0452301}" type="parTrans" cxnId="{5B59213B-65B2-4A2A-A9DE-D497BE100446}">
      <dgm:prSet/>
      <dgm:spPr/>
      <dgm:t>
        <a:bodyPr/>
        <a:lstStyle/>
        <a:p>
          <a:endParaRPr lang="en-US"/>
        </a:p>
      </dgm:t>
    </dgm:pt>
    <dgm:pt modelId="{E0749221-FE02-4860-8D1D-DF52ABDEE4C8}" type="sibTrans" cxnId="{5B59213B-65B2-4A2A-A9DE-D497BE100446}">
      <dgm:prSet/>
      <dgm:spPr/>
      <dgm:t>
        <a:bodyPr/>
        <a:lstStyle/>
        <a:p>
          <a:endParaRPr lang="en-US"/>
        </a:p>
      </dgm:t>
    </dgm:pt>
    <dgm:pt modelId="{EBB5333F-4A3E-4EE5-8707-7000110B2E58}">
      <dgm:prSet/>
      <dgm:spPr/>
      <dgm:t>
        <a:bodyPr/>
        <a:lstStyle/>
        <a:p>
          <a:r>
            <a:rPr lang="en-US" dirty="0" err="1"/>
            <a:t>Implicaciones</a:t>
          </a:r>
          <a:endParaRPr lang="en-US" dirty="0"/>
        </a:p>
      </dgm:t>
    </dgm:pt>
    <dgm:pt modelId="{4C5A26F3-9A69-4A1C-B1AD-866D23BF27EB}" type="parTrans" cxnId="{F83C44D3-395F-49FC-B2F1-2ED115CD831C}">
      <dgm:prSet/>
      <dgm:spPr/>
      <dgm:t>
        <a:bodyPr/>
        <a:lstStyle/>
        <a:p>
          <a:endParaRPr lang="en-US"/>
        </a:p>
      </dgm:t>
    </dgm:pt>
    <dgm:pt modelId="{74D9251B-00B7-496F-88DF-55281A3CCCA3}" type="sibTrans" cxnId="{F83C44D3-395F-49FC-B2F1-2ED115CD831C}">
      <dgm:prSet/>
      <dgm:spPr/>
      <dgm:t>
        <a:bodyPr/>
        <a:lstStyle/>
        <a:p>
          <a:endParaRPr lang="en-US"/>
        </a:p>
      </dgm:t>
    </dgm:pt>
    <dgm:pt modelId="{DF4F3A34-D3FD-45F3-8A7D-EDCD5C7B350B}">
      <dgm:prSet/>
      <dgm:spPr/>
      <dgm:t>
        <a:bodyPr/>
        <a:lstStyle/>
        <a:p>
          <a:r>
            <a:rPr lang="es-ES" dirty="0"/>
            <a:t>Hipótesis</a:t>
          </a:r>
          <a:endParaRPr lang="en-US" dirty="0"/>
        </a:p>
      </dgm:t>
    </dgm:pt>
    <dgm:pt modelId="{96A60CA3-5AB7-426D-BAE9-584F1F48DF10}" type="parTrans" cxnId="{093C7645-37B8-4DC6-A63E-7C5DF252D4E0}">
      <dgm:prSet/>
      <dgm:spPr/>
      <dgm:t>
        <a:bodyPr/>
        <a:lstStyle/>
        <a:p>
          <a:endParaRPr lang="en-US"/>
        </a:p>
      </dgm:t>
    </dgm:pt>
    <dgm:pt modelId="{3CBB2D5C-4792-42D6-B331-90275BBC5A33}" type="sibTrans" cxnId="{093C7645-37B8-4DC6-A63E-7C5DF252D4E0}">
      <dgm:prSet/>
      <dgm:spPr/>
      <dgm:t>
        <a:bodyPr/>
        <a:lstStyle/>
        <a:p>
          <a:endParaRPr lang="en-US"/>
        </a:p>
      </dgm:t>
    </dgm:pt>
    <dgm:pt modelId="{37019ECE-BC3B-4696-8EC7-2505410AB09D}" type="pres">
      <dgm:prSet presAssocID="{47102B21-9D62-4D00-96C3-D15B8E179EB9}" presName="linearFlow" presStyleCnt="0">
        <dgm:presLayoutVars>
          <dgm:resizeHandles val="exact"/>
        </dgm:presLayoutVars>
      </dgm:prSet>
      <dgm:spPr/>
    </dgm:pt>
    <dgm:pt modelId="{E8D2FE09-9B28-4251-B647-197B57E1B62C}" type="pres">
      <dgm:prSet presAssocID="{CF79055F-DAD7-4638-930B-B88A613AC613}" presName="node" presStyleLbl="node1" presStyleIdx="0" presStyleCnt="6">
        <dgm:presLayoutVars>
          <dgm:bulletEnabled val="1"/>
        </dgm:presLayoutVars>
      </dgm:prSet>
      <dgm:spPr/>
    </dgm:pt>
    <dgm:pt modelId="{D98B6265-559C-427B-B5FA-56BCC3AA1455}" type="pres">
      <dgm:prSet presAssocID="{B6026639-D60C-4AA7-9199-9FFF62D80F42}" presName="sibTrans" presStyleLbl="sibTrans2D1" presStyleIdx="0" presStyleCnt="5"/>
      <dgm:spPr/>
    </dgm:pt>
    <dgm:pt modelId="{9B3D28CA-9853-40D2-88EE-BF349E274D56}" type="pres">
      <dgm:prSet presAssocID="{B6026639-D60C-4AA7-9199-9FFF62D80F42}" presName="connectorText" presStyleLbl="sibTrans2D1" presStyleIdx="0" presStyleCnt="5"/>
      <dgm:spPr/>
    </dgm:pt>
    <dgm:pt modelId="{039A94FF-EEBE-4737-989B-7B80BE700822}" type="pres">
      <dgm:prSet presAssocID="{AFFFCC44-F037-4518-9068-057B2048C3C9}" presName="node" presStyleLbl="node1" presStyleIdx="1" presStyleCnt="6">
        <dgm:presLayoutVars>
          <dgm:bulletEnabled val="1"/>
        </dgm:presLayoutVars>
      </dgm:prSet>
      <dgm:spPr/>
    </dgm:pt>
    <dgm:pt modelId="{377A2389-A58A-4BB4-B27A-C4C94F4AC16F}" type="pres">
      <dgm:prSet presAssocID="{A587B4F7-8CC0-40E4-B059-8E6B5CC4F28A}" presName="sibTrans" presStyleLbl="sibTrans2D1" presStyleIdx="1" presStyleCnt="5"/>
      <dgm:spPr/>
    </dgm:pt>
    <dgm:pt modelId="{A1FF42AB-E7EB-4ECD-8C48-AE705B5B4482}" type="pres">
      <dgm:prSet presAssocID="{A587B4F7-8CC0-40E4-B059-8E6B5CC4F28A}" presName="connectorText" presStyleLbl="sibTrans2D1" presStyleIdx="1" presStyleCnt="5"/>
      <dgm:spPr/>
    </dgm:pt>
    <dgm:pt modelId="{6602BD24-16A6-434C-8D74-A4923319C203}" type="pres">
      <dgm:prSet presAssocID="{DF4F3A34-D3FD-45F3-8A7D-EDCD5C7B350B}" presName="node" presStyleLbl="node1" presStyleIdx="2" presStyleCnt="6">
        <dgm:presLayoutVars>
          <dgm:bulletEnabled val="1"/>
        </dgm:presLayoutVars>
      </dgm:prSet>
      <dgm:spPr/>
    </dgm:pt>
    <dgm:pt modelId="{784B9FC9-3C5C-4C1B-A8C7-097862933C9E}" type="pres">
      <dgm:prSet presAssocID="{3CBB2D5C-4792-42D6-B331-90275BBC5A33}" presName="sibTrans" presStyleLbl="sibTrans2D1" presStyleIdx="2" presStyleCnt="5"/>
      <dgm:spPr/>
    </dgm:pt>
    <dgm:pt modelId="{6E0BC96E-7126-4784-BCCF-23527B94FF1C}" type="pres">
      <dgm:prSet presAssocID="{3CBB2D5C-4792-42D6-B331-90275BBC5A33}" presName="connectorText" presStyleLbl="sibTrans2D1" presStyleIdx="2" presStyleCnt="5"/>
      <dgm:spPr/>
    </dgm:pt>
    <dgm:pt modelId="{B233A3BD-B969-4265-A972-CF2111461F20}" type="pres">
      <dgm:prSet presAssocID="{9FE7B08F-951C-45C5-BF34-6933AF2A4A39}" presName="node" presStyleLbl="node1" presStyleIdx="3" presStyleCnt="6">
        <dgm:presLayoutVars>
          <dgm:bulletEnabled val="1"/>
        </dgm:presLayoutVars>
      </dgm:prSet>
      <dgm:spPr/>
    </dgm:pt>
    <dgm:pt modelId="{ADCC7023-940A-4D99-8EF8-D15C822CAE36}" type="pres">
      <dgm:prSet presAssocID="{9DFD885A-F271-4BA2-9C1D-E22C58743EDA}" presName="sibTrans" presStyleLbl="sibTrans2D1" presStyleIdx="3" presStyleCnt="5"/>
      <dgm:spPr/>
    </dgm:pt>
    <dgm:pt modelId="{7E0BFD5D-23DB-4B12-A229-F3AECABBF701}" type="pres">
      <dgm:prSet presAssocID="{9DFD885A-F271-4BA2-9C1D-E22C58743EDA}" presName="connectorText" presStyleLbl="sibTrans2D1" presStyleIdx="3" presStyleCnt="5"/>
      <dgm:spPr/>
    </dgm:pt>
    <dgm:pt modelId="{C323281E-F8E0-45F7-9EC3-E38C7CEC6315}" type="pres">
      <dgm:prSet presAssocID="{AB9E4726-422B-43E1-9467-0B95BD5088BF}" presName="node" presStyleLbl="node1" presStyleIdx="4" presStyleCnt="6">
        <dgm:presLayoutVars>
          <dgm:bulletEnabled val="1"/>
        </dgm:presLayoutVars>
      </dgm:prSet>
      <dgm:spPr/>
    </dgm:pt>
    <dgm:pt modelId="{C20D208B-E726-4F39-A52F-D94146413C66}" type="pres">
      <dgm:prSet presAssocID="{E0749221-FE02-4860-8D1D-DF52ABDEE4C8}" presName="sibTrans" presStyleLbl="sibTrans2D1" presStyleIdx="4" presStyleCnt="5"/>
      <dgm:spPr/>
    </dgm:pt>
    <dgm:pt modelId="{B01CAA66-24BF-4613-839D-0F5E30219419}" type="pres">
      <dgm:prSet presAssocID="{E0749221-FE02-4860-8D1D-DF52ABDEE4C8}" presName="connectorText" presStyleLbl="sibTrans2D1" presStyleIdx="4" presStyleCnt="5"/>
      <dgm:spPr/>
    </dgm:pt>
    <dgm:pt modelId="{0CB1A9B5-D535-4EA9-965B-4F8AADDA9FD7}" type="pres">
      <dgm:prSet presAssocID="{EBB5333F-4A3E-4EE5-8707-7000110B2E58}" presName="node" presStyleLbl="node1" presStyleIdx="5" presStyleCnt="6">
        <dgm:presLayoutVars>
          <dgm:bulletEnabled val="1"/>
        </dgm:presLayoutVars>
      </dgm:prSet>
      <dgm:spPr/>
    </dgm:pt>
  </dgm:ptLst>
  <dgm:cxnLst>
    <dgm:cxn modelId="{2E709201-2C71-4CB5-9085-576CAE0AF595}" type="presOf" srcId="{9DFD885A-F271-4BA2-9C1D-E22C58743EDA}" destId="{7E0BFD5D-23DB-4B12-A229-F3AECABBF701}" srcOrd="1" destOrd="0" presId="urn:microsoft.com/office/officeart/2005/8/layout/process2"/>
    <dgm:cxn modelId="{559F110B-F841-4DC1-AC77-5474BD1ADCEE}" type="presOf" srcId="{9FE7B08F-951C-45C5-BF34-6933AF2A4A39}" destId="{B233A3BD-B969-4265-A972-CF2111461F20}" srcOrd="0" destOrd="0" presId="urn:microsoft.com/office/officeart/2005/8/layout/process2"/>
    <dgm:cxn modelId="{188D7227-9506-4FA2-BEED-5B7C6AFBCE84}" srcId="{47102B21-9D62-4D00-96C3-D15B8E179EB9}" destId="{AFFFCC44-F037-4518-9068-057B2048C3C9}" srcOrd="1" destOrd="0" parTransId="{D223A4E6-5629-4484-9BED-41CDB7B40147}" sibTransId="{A587B4F7-8CC0-40E4-B059-8E6B5CC4F28A}"/>
    <dgm:cxn modelId="{2C963F31-F300-41BC-9F85-91A8367BFD3F}" srcId="{47102B21-9D62-4D00-96C3-D15B8E179EB9}" destId="{CF79055F-DAD7-4638-930B-B88A613AC613}" srcOrd="0" destOrd="0" parTransId="{29AF01B1-CAF5-4216-89F6-6586BA5A9EDC}" sibTransId="{B6026639-D60C-4AA7-9199-9FFF62D80F42}"/>
    <dgm:cxn modelId="{464F6E39-023E-4471-B151-635E91315237}" type="presOf" srcId="{3CBB2D5C-4792-42D6-B331-90275BBC5A33}" destId="{6E0BC96E-7126-4784-BCCF-23527B94FF1C}" srcOrd="1" destOrd="0" presId="urn:microsoft.com/office/officeart/2005/8/layout/process2"/>
    <dgm:cxn modelId="{5B59213B-65B2-4A2A-A9DE-D497BE100446}" srcId="{47102B21-9D62-4D00-96C3-D15B8E179EB9}" destId="{AB9E4726-422B-43E1-9467-0B95BD5088BF}" srcOrd="4" destOrd="0" parTransId="{6ED75393-BEF3-49E3-AB60-1CCFC0452301}" sibTransId="{E0749221-FE02-4860-8D1D-DF52ABDEE4C8}"/>
    <dgm:cxn modelId="{BD16AF3C-72B3-4A7B-A809-E7FC86289878}" type="presOf" srcId="{47102B21-9D62-4D00-96C3-D15B8E179EB9}" destId="{37019ECE-BC3B-4696-8EC7-2505410AB09D}" srcOrd="0" destOrd="0" presId="urn:microsoft.com/office/officeart/2005/8/layout/process2"/>
    <dgm:cxn modelId="{093C7645-37B8-4DC6-A63E-7C5DF252D4E0}" srcId="{47102B21-9D62-4D00-96C3-D15B8E179EB9}" destId="{DF4F3A34-D3FD-45F3-8A7D-EDCD5C7B350B}" srcOrd="2" destOrd="0" parTransId="{96A60CA3-5AB7-426D-BAE9-584F1F48DF10}" sibTransId="{3CBB2D5C-4792-42D6-B331-90275BBC5A33}"/>
    <dgm:cxn modelId="{9D588347-E8A3-4AA8-9F70-9724776A387A}" type="presOf" srcId="{E0749221-FE02-4860-8D1D-DF52ABDEE4C8}" destId="{B01CAA66-24BF-4613-839D-0F5E30219419}" srcOrd="1" destOrd="0" presId="urn:microsoft.com/office/officeart/2005/8/layout/process2"/>
    <dgm:cxn modelId="{0AE21968-64D3-48BB-828C-4F2E9710A2E4}" type="presOf" srcId="{AB9E4726-422B-43E1-9467-0B95BD5088BF}" destId="{C323281E-F8E0-45F7-9EC3-E38C7CEC6315}" srcOrd="0" destOrd="0" presId="urn:microsoft.com/office/officeart/2005/8/layout/process2"/>
    <dgm:cxn modelId="{9C868557-82EE-486A-8E30-9DB5DCFB2006}" type="presOf" srcId="{CF79055F-DAD7-4638-930B-B88A613AC613}" destId="{E8D2FE09-9B28-4251-B647-197B57E1B62C}" srcOrd="0" destOrd="0" presId="urn:microsoft.com/office/officeart/2005/8/layout/process2"/>
    <dgm:cxn modelId="{59A27178-C625-4FD9-93CB-A4ED98CD5140}" type="presOf" srcId="{A587B4F7-8CC0-40E4-B059-8E6B5CC4F28A}" destId="{A1FF42AB-E7EB-4ECD-8C48-AE705B5B4482}" srcOrd="1" destOrd="0" presId="urn:microsoft.com/office/officeart/2005/8/layout/process2"/>
    <dgm:cxn modelId="{E652CB5A-70D5-4A65-8376-6E94E2DE2E8F}" type="presOf" srcId="{AFFFCC44-F037-4518-9068-057B2048C3C9}" destId="{039A94FF-EEBE-4737-989B-7B80BE700822}" srcOrd="0" destOrd="0" presId="urn:microsoft.com/office/officeart/2005/8/layout/process2"/>
    <dgm:cxn modelId="{66EF0491-0851-44BD-85A5-59834AA6D725}" srcId="{47102B21-9D62-4D00-96C3-D15B8E179EB9}" destId="{9FE7B08F-951C-45C5-BF34-6933AF2A4A39}" srcOrd="3" destOrd="0" parTransId="{E2966ED1-DE77-4B51-B362-4256ED93F458}" sibTransId="{9DFD885A-F271-4BA2-9C1D-E22C58743EDA}"/>
    <dgm:cxn modelId="{793F2791-058A-481E-81FD-407F8FC2BF73}" type="presOf" srcId="{B6026639-D60C-4AA7-9199-9FFF62D80F42}" destId="{D98B6265-559C-427B-B5FA-56BCC3AA1455}" srcOrd="0" destOrd="0" presId="urn:microsoft.com/office/officeart/2005/8/layout/process2"/>
    <dgm:cxn modelId="{68CF04B7-62ED-4059-9888-ADB2FC2494D5}" type="presOf" srcId="{3CBB2D5C-4792-42D6-B331-90275BBC5A33}" destId="{784B9FC9-3C5C-4C1B-A8C7-097862933C9E}" srcOrd="0" destOrd="0" presId="urn:microsoft.com/office/officeart/2005/8/layout/process2"/>
    <dgm:cxn modelId="{274565BB-7D60-441F-B2CB-D1428AC27C82}" type="presOf" srcId="{DF4F3A34-D3FD-45F3-8A7D-EDCD5C7B350B}" destId="{6602BD24-16A6-434C-8D74-A4923319C203}" srcOrd="0" destOrd="0" presId="urn:microsoft.com/office/officeart/2005/8/layout/process2"/>
    <dgm:cxn modelId="{EF046ECE-EB77-4914-82CD-AA447734C96F}" type="presOf" srcId="{B6026639-D60C-4AA7-9199-9FFF62D80F42}" destId="{9B3D28CA-9853-40D2-88EE-BF349E274D56}" srcOrd="1" destOrd="0" presId="urn:microsoft.com/office/officeart/2005/8/layout/process2"/>
    <dgm:cxn modelId="{C52EB4D0-4B85-472B-A7C3-BC00CCD70C7C}" type="presOf" srcId="{A587B4F7-8CC0-40E4-B059-8E6B5CC4F28A}" destId="{377A2389-A58A-4BB4-B27A-C4C94F4AC16F}" srcOrd="0" destOrd="0" presId="urn:microsoft.com/office/officeart/2005/8/layout/process2"/>
    <dgm:cxn modelId="{F83C44D3-395F-49FC-B2F1-2ED115CD831C}" srcId="{47102B21-9D62-4D00-96C3-D15B8E179EB9}" destId="{EBB5333F-4A3E-4EE5-8707-7000110B2E58}" srcOrd="5" destOrd="0" parTransId="{4C5A26F3-9A69-4A1C-B1AD-866D23BF27EB}" sibTransId="{74D9251B-00B7-496F-88DF-55281A3CCCA3}"/>
    <dgm:cxn modelId="{8DB681EA-4DD4-45A2-A451-3F6BC5D32B17}" type="presOf" srcId="{E0749221-FE02-4860-8D1D-DF52ABDEE4C8}" destId="{C20D208B-E726-4F39-A52F-D94146413C66}" srcOrd="0" destOrd="0" presId="urn:microsoft.com/office/officeart/2005/8/layout/process2"/>
    <dgm:cxn modelId="{4BE1EEEE-EA5D-4629-A48F-69EBAA1E9CA8}" type="presOf" srcId="{EBB5333F-4A3E-4EE5-8707-7000110B2E58}" destId="{0CB1A9B5-D535-4EA9-965B-4F8AADDA9FD7}" srcOrd="0" destOrd="0" presId="urn:microsoft.com/office/officeart/2005/8/layout/process2"/>
    <dgm:cxn modelId="{2B3A93F5-7D58-4BDE-9923-3D7119C5E6D1}" type="presOf" srcId="{9DFD885A-F271-4BA2-9C1D-E22C58743EDA}" destId="{ADCC7023-940A-4D99-8EF8-D15C822CAE36}" srcOrd="0" destOrd="0" presId="urn:microsoft.com/office/officeart/2005/8/layout/process2"/>
    <dgm:cxn modelId="{1BCD25A9-BF9F-47B1-BA04-9A41E243C277}" type="presParOf" srcId="{37019ECE-BC3B-4696-8EC7-2505410AB09D}" destId="{E8D2FE09-9B28-4251-B647-197B57E1B62C}" srcOrd="0" destOrd="0" presId="urn:microsoft.com/office/officeart/2005/8/layout/process2"/>
    <dgm:cxn modelId="{48831DC0-BB92-41E0-B776-4FA2FD8693A3}" type="presParOf" srcId="{37019ECE-BC3B-4696-8EC7-2505410AB09D}" destId="{D98B6265-559C-427B-B5FA-56BCC3AA1455}" srcOrd="1" destOrd="0" presId="urn:microsoft.com/office/officeart/2005/8/layout/process2"/>
    <dgm:cxn modelId="{D279715D-173A-4F09-BBE8-629B0D60943C}" type="presParOf" srcId="{D98B6265-559C-427B-B5FA-56BCC3AA1455}" destId="{9B3D28CA-9853-40D2-88EE-BF349E274D56}" srcOrd="0" destOrd="0" presId="urn:microsoft.com/office/officeart/2005/8/layout/process2"/>
    <dgm:cxn modelId="{96C7784A-794D-42B1-A628-0FD7AC4CBAFA}" type="presParOf" srcId="{37019ECE-BC3B-4696-8EC7-2505410AB09D}" destId="{039A94FF-EEBE-4737-989B-7B80BE700822}" srcOrd="2" destOrd="0" presId="urn:microsoft.com/office/officeart/2005/8/layout/process2"/>
    <dgm:cxn modelId="{7DBE4589-A18C-4C95-A906-812528615DDE}" type="presParOf" srcId="{37019ECE-BC3B-4696-8EC7-2505410AB09D}" destId="{377A2389-A58A-4BB4-B27A-C4C94F4AC16F}" srcOrd="3" destOrd="0" presId="urn:microsoft.com/office/officeart/2005/8/layout/process2"/>
    <dgm:cxn modelId="{D6AD1F89-0254-4B15-BF57-EF52FB0324A6}" type="presParOf" srcId="{377A2389-A58A-4BB4-B27A-C4C94F4AC16F}" destId="{A1FF42AB-E7EB-4ECD-8C48-AE705B5B4482}" srcOrd="0" destOrd="0" presId="urn:microsoft.com/office/officeart/2005/8/layout/process2"/>
    <dgm:cxn modelId="{B4C824EB-E89F-45D5-848F-F7D9AFD07059}" type="presParOf" srcId="{37019ECE-BC3B-4696-8EC7-2505410AB09D}" destId="{6602BD24-16A6-434C-8D74-A4923319C203}" srcOrd="4" destOrd="0" presId="urn:microsoft.com/office/officeart/2005/8/layout/process2"/>
    <dgm:cxn modelId="{0BD3DBAC-8666-4C34-AAED-BC00FC63D14F}" type="presParOf" srcId="{37019ECE-BC3B-4696-8EC7-2505410AB09D}" destId="{784B9FC9-3C5C-4C1B-A8C7-097862933C9E}" srcOrd="5" destOrd="0" presId="urn:microsoft.com/office/officeart/2005/8/layout/process2"/>
    <dgm:cxn modelId="{EF3CC3F9-48C8-43EF-BF08-C42D029E1BDD}" type="presParOf" srcId="{784B9FC9-3C5C-4C1B-A8C7-097862933C9E}" destId="{6E0BC96E-7126-4784-BCCF-23527B94FF1C}" srcOrd="0" destOrd="0" presId="urn:microsoft.com/office/officeart/2005/8/layout/process2"/>
    <dgm:cxn modelId="{2CDE749E-15F4-4001-A2B2-60E75F77A151}" type="presParOf" srcId="{37019ECE-BC3B-4696-8EC7-2505410AB09D}" destId="{B233A3BD-B969-4265-A972-CF2111461F20}" srcOrd="6" destOrd="0" presId="urn:microsoft.com/office/officeart/2005/8/layout/process2"/>
    <dgm:cxn modelId="{ADC5CF49-6A34-4CA5-8207-35D4447563AB}" type="presParOf" srcId="{37019ECE-BC3B-4696-8EC7-2505410AB09D}" destId="{ADCC7023-940A-4D99-8EF8-D15C822CAE36}" srcOrd="7" destOrd="0" presId="urn:microsoft.com/office/officeart/2005/8/layout/process2"/>
    <dgm:cxn modelId="{BC6636F1-8643-4C33-9A3C-58797395BCDD}" type="presParOf" srcId="{ADCC7023-940A-4D99-8EF8-D15C822CAE36}" destId="{7E0BFD5D-23DB-4B12-A229-F3AECABBF701}" srcOrd="0" destOrd="0" presId="urn:microsoft.com/office/officeart/2005/8/layout/process2"/>
    <dgm:cxn modelId="{7A641A84-C7EA-42B3-B03A-ED2DE0F83290}" type="presParOf" srcId="{37019ECE-BC3B-4696-8EC7-2505410AB09D}" destId="{C323281E-F8E0-45F7-9EC3-E38C7CEC6315}" srcOrd="8" destOrd="0" presId="urn:microsoft.com/office/officeart/2005/8/layout/process2"/>
    <dgm:cxn modelId="{35A97853-A156-4077-B7B7-70DA55BD1185}" type="presParOf" srcId="{37019ECE-BC3B-4696-8EC7-2505410AB09D}" destId="{C20D208B-E726-4F39-A52F-D94146413C66}" srcOrd="9" destOrd="0" presId="urn:microsoft.com/office/officeart/2005/8/layout/process2"/>
    <dgm:cxn modelId="{A139CAAD-1F72-4EA0-995F-1F0298474E08}" type="presParOf" srcId="{C20D208B-E726-4F39-A52F-D94146413C66}" destId="{B01CAA66-24BF-4613-839D-0F5E30219419}" srcOrd="0" destOrd="0" presId="urn:microsoft.com/office/officeart/2005/8/layout/process2"/>
    <dgm:cxn modelId="{0337BB9E-8D04-417F-B66D-8DF194445283}" type="presParOf" srcId="{37019ECE-BC3B-4696-8EC7-2505410AB09D}" destId="{0CB1A9B5-D535-4EA9-965B-4F8AADDA9FD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DA27A-59D7-42E4-9075-A88F1E1B065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A428D4F-3284-493B-9B55-2BC17BC941A2}">
      <dgm:prSet phldrT="[Text]" custT="1"/>
      <dgm:spPr/>
      <dgm:t>
        <a:bodyPr/>
        <a:lstStyle/>
        <a:p>
          <a:r>
            <a:rPr lang="es-ES" sz="1800" dirty="0"/>
            <a:t>¿Qué necesita el decisor?</a:t>
          </a:r>
          <a:endParaRPr lang="en-US" sz="1800" dirty="0"/>
        </a:p>
      </dgm:t>
    </dgm:pt>
    <dgm:pt modelId="{43D80820-66A1-4DC4-B724-3D725E778141}" type="parTrans" cxnId="{A35227CA-C7E1-4F19-8266-5889BA910344}">
      <dgm:prSet/>
      <dgm:spPr/>
      <dgm:t>
        <a:bodyPr/>
        <a:lstStyle/>
        <a:p>
          <a:endParaRPr lang="en-US"/>
        </a:p>
      </dgm:t>
    </dgm:pt>
    <dgm:pt modelId="{350A9A66-E587-45B9-A4FD-673089AD61D6}" type="sibTrans" cxnId="{A35227CA-C7E1-4F19-8266-5889BA910344}">
      <dgm:prSet/>
      <dgm:spPr/>
      <dgm:t>
        <a:bodyPr/>
        <a:lstStyle/>
        <a:p>
          <a:endParaRPr lang="en-US"/>
        </a:p>
      </dgm:t>
    </dgm:pt>
    <dgm:pt modelId="{3C8C8D29-C442-4F95-A014-93ED963410FE}">
      <dgm:prSet phldrT="[Text]" custT="1"/>
      <dgm:spPr/>
      <dgm:t>
        <a:bodyPr/>
        <a:lstStyle/>
        <a:p>
          <a:r>
            <a:rPr lang="es-ES" sz="1800" dirty="0"/>
            <a:t>Preparación del análisis</a:t>
          </a:r>
          <a:endParaRPr lang="en-US" sz="1800" dirty="0"/>
        </a:p>
      </dgm:t>
    </dgm:pt>
    <dgm:pt modelId="{A3463118-0FD0-441D-AD23-933E28ABA543}" type="parTrans" cxnId="{E8502E9C-31E4-42C1-8C39-9618FCB283ED}">
      <dgm:prSet/>
      <dgm:spPr/>
      <dgm:t>
        <a:bodyPr/>
        <a:lstStyle/>
        <a:p>
          <a:endParaRPr lang="en-US"/>
        </a:p>
      </dgm:t>
    </dgm:pt>
    <dgm:pt modelId="{4CE237AE-327A-4295-B8EB-3175945945BE}" type="sibTrans" cxnId="{E8502E9C-31E4-42C1-8C39-9618FCB283ED}">
      <dgm:prSet/>
      <dgm:spPr/>
      <dgm:t>
        <a:bodyPr/>
        <a:lstStyle/>
        <a:p>
          <a:endParaRPr lang="en-US"/>
        </a:p>
      </dgm:t>
    </dgm:pt>
    <dgm:pt modelId="{99BE874C-67E9-49EB-B436-D2A3F963ABA6}">
      <dgm:prSet phldrT="[Text]" custT="1"/>
      <dgm:spPr/>
      <dgm:t>
        <a:bodyPr/>
        <a:lstStyle/>
        <a:p>
          <a:r>
            <a:rPr lang="es-ES" sz="1800" dirty="0"/>
            <a:t>Producto escrito y oral</a:t>
          </a:r>
          <a:endParaRPr lang="en-US" sz="1800" dirty="0"/>
        </a:p>
      </dgm:t>
    </dgm:pt>
    <dgm:pt modelId="{3301754F-A12E-4E47-B073-D0BB4B29DEF3}" type="parTrans" cxnId="{CE343589-7F10-4E20-A1A0-4A8EB783CA32}">
      <dgm:prSet/>
      <dgm:spPr/>
      <dgm:t>
        <a:bodyPr/>
        <a:lstStyle/>
        <a:p>
          <a:endParaRPr lang="en-US"/>
        </a:p>
      </dgm:t>
    </dgm:pt>
    <dgm:pt modelId="{E3D2179F-977C-4176-92B9-C5EB99144C85}" type="sibTrans" cxnId="{CE343589-7F10-4E20-A1A0-4A8EB783CA32}">
      <dgm:prSet/>
      <dgm:spPr/>
      <dgm:t>
        <a:bodyPr/>
        <a:lstStyle/>
        <a:p>
          <a:endParaRPr lang="en-US"/>
        </a:p>
      </dgm:t>
    </dgm:pt>
    <dgm:pt modelId="{98A2495D-210D-4479-A8C6-1E8455CDE850}">
      <dgm:prSet phldrT="[Text]" custT="1"/>
      <dgm:spPr/>
      <dgm:t>
        <a:bodyPr/>
        <a:lstStyle/>
        <a:p>
          <a:r>
            <a:rPr lang="es-ES" sz="1800" dirty="0"/>
            <a:t>Presentación</a:t>
          </a:r>
          <a:endParaRPr lang="en-US" sz="1800" dirty="0"/>
        </a:p>
      </dgm:t>
    </dgm:pt>
    <dgm:pt modelId="{12E671F3-B6BC-40B5-91F6-4FF182DF83F1}" type="parTrans" cxnId="{4AC8F4AB-CD27-43DB-BC99-ED90029D77AA}">
      <dgm:prSet/>
      <dgm:spPr/>
      <dgm:t>
        <a:bodyPr/>
        <a:lstStyle/>
        <a:p>
          <a:endParaRPr lang="en-US"/>
        </a:p>
      </dgm:t>
    </dgm:pt>
    <dgm:pt modelId="{D19E8148-F611-4575-B4EA-7D135835CC8E}" type="sibTrans" cxnId="{4AC8F4AB-CD27-43DB-BC99-ED90029D77AA}">
      <dgm:prSet/>
      <dgm:spPr/>
      <dgm:t>
        <a:bodyPr/>
        <a:lstStyle/>
        <a:p>
          <a:endParaRPr lang="en-US"/>
        </a:p>
      </dgm:t>
    </dgm:pt>
    <dgm:pt modelId="{96989353-F3FF-4554-A2B7-604C3677E6FF}">
      <dgm:prSet phldrT="[Text]"/>
      <dgm:spPr/>
      <dgm:t>
        <a:bodyPr/>
        <a:lstStyle/>
        <a:p>
          <a:r>
            <a:rPr lang="es-ES" dirty="0"/>
            <a:t>Evaluación</a:t>
          </a:r>
          <a:endParaRPr lang="en-US" dirty="0"/>
        </a:p>
      </dgm:t>
    </dgm:pt>
    <dgm:pt modelId="{4DEAD6EF-39D1-4730-BE98-82FA5AA27D0F}" type="parTrans" cxnId="{AFF17B8F-14F5-4EE8-9761-264DC7968CFE}">
      <dgm:prSet/>
      <dgm:spPr/>
      <dgm:t>
        <a:bodyPr/>
        <a:lstStyle/>
        <a:p>
          <a:endParaRPr lang="en-US"/>
        </a:p>
      </dgm:t>
    </dgm:pt>
    <dgm:pt modelId="{2D759BD0-EF5C-43FE-91DC-65A00DC7BDBC}" type="sibTrans" cxnId="{AFF17B8F-14F5-4EE8-9761-264DC7968CFE}">
      <dgm:prSet/>
      <dgm:spPr/>
      <dgm:t>
        <a:bodyPr/>
        <a:lstStyle/>
        <a:p>
          <a:endParaRPr lang="en-US"/>
        </a:p>
      </dgm:t>
    </dgm:pt>
    <dgm:pt modelId="{27D9BD4E-15D7-4342-B2F4-7360F5D3C971}" type="pres">
      <dgm:prSet presAssocID="{D0CDA27A-59D7-42E4-9075-A88F1E1B0652}" presName="cycle" presStyleCnt="0">
        <dgm:presLayoutVars>
          <dgm:dir/>
          <dgm:resizeHandles val="exact"/>
        </dgm:presLayoutVars>
      </dgm:prSet>
      <dgm:spPr/>
    </dgm:pt>
    <dgm:pt modelId="{4F581C95-F06F-4980-B73D-41224AE3D8A6}" type="pres">
      <dgm:prSet presAssocID="{BA428D4F-3284-493B-9B55-2BC17BC941A2}" presName="node" presStyleLbl="node1" presStyleIdx="0" presStyleCnt="5">
        <dgm:presLayoutVars>
          <dgm:bulletEnabled val="1"/>
        </dgm:presLayoutVars>
      </dgm:prSet>
      <dgm:spPr/>
    </dgm:pt>
    <dgm:pt modelId="{A3EB1001-F778-4B4B-A39A-7D1A03BA74DE}" type="pres">
      <dgm:prSet presAssocID="{BA428D4F-3284-493B-9B55-2BC17BC941A2}" presName="spNode" presStyleCnt="0"/>
      <dgm:spPr/>
    </dgm:pt>
    <dgm:pt modelId="{56C10E52-5C64-4CBB-95F1-FED986EBC567}" type="pres">
      <dgm:prSet presAssocID="{350A9A66-E587-45B9-A4FD-673089AD61D6}" presName="sibTrans" presStyleLbl="sibTrans1D1" presStyleIdx="0" presStyleCnt="5"/>
      <dgm:spPr/>
    </dgm:pt>
    <dgm:pt modelId="{044405BE-C5B7-4042-9B02-08DB6B4F8BC8}" type="pres">
      <dgm:prSet presAssocID="{3C8C8D29-C442-4F95-A014-93ED963410FE}" presName="node" presStyleLbl="node1" presStyleIdx="1" presStyleCnt="5" custScaleX="109867">
        <dgm:presLayoutVars>
          <dgm:bulletEnabled val="1"/>
        </dgm:presLayoutVars>
      </dgm:prSet>
      <dgm:spPr/>
    </dgm:pt>
    <dgm:pt modelId="{95B26121-8200-494C-9844-486B2C8598F0}" type="pres">
      <dgm:prSet presAssocID="{3C8C8D29-C442-4F95-A014-93ED963410FE}" presName="spNode" presStyleCnt="0"/>
      <dgm:spPr/>
    </dgm:pt>
    <dgm:pt modelId="{643E90FA-0A5E-4400-A6C0-3D6B5035C5EE}" type="pres">
      <dgm:prSet presAssocID="{4CE237AE-327A-4295-B8EB-3175945945BE}" presName="sibTrans" presStyleLbl="sibTrans1D1" presStyleIdx="1" presStyleCnt="5"/>
      <dgm:spPr/>
    </dgm:pt>
    <dgm:pt modelId="{F9C9BF49-AC9D-47D2-B8D0-10A3741DCFC2}" type="pres">
      <dgm:prSet presAssocID="{99BE874C-67E9-49EB-B436-D2A3F963ABA6}" presName="node" presStyleLbl="node1" presStyleIdx="2" presStyleCnt="5" custScaleX="120964">
        <dgm:presLayoutVars>
          <dgm:bulletEnabled val="1"/>
        </dgm:presLayoutVars>
      </dgm:prSet>
      <dgm:spPr/>
    </dgm:pt>
    <dgm:pt modelId="{91B174C7-D0AF-4D10-9D5D-7D13BDA8BEB0}" type="pres">
      <dgm:prSet presAssocID="{99BE874C-67E9-49EB-B436-D2A3F963ABA6}" presName="spNode" presStyleCnt="0"/>
      <dgm:spPr/>
    </dgm:pt>
    <dgm:pt modelId="{F030C5DA-296D-4CF8-B9A9-EED9E19D8A8E}" type="pres">
      <dgm:prSet presAssocID="{E3D2179F-977C-4176-92B9-C5EB99144C85}" presName="sibTrans" presStyleLbl="sibTrans1D1" presStyleIdx="2" presStyleCnt="5"/>
      <dgm:spPr/>
    </dgm:pt>
    <dgm:pt modelId="{C7B3E39D-62B4-4996-8030-39A966F34D0A}" type="pres">
      <dgm:prSet presAssocID="{98A2495D-210D-4479-A8C6-1E8455CDE850}" presName="node" presStyleLbl="node1" presStyleIdx="3" presStyleCnt="5" custScaleX="123046">
        <dgm:presLayoutVars>
          <dgm:bulletEnabled val="1"/>
        </dgm:presLayoutVars>
      </dgm:prSet>
      <dgm:spPr/>
    </dgm:pt>
    <dgm:pt modelId="{249736AD-22BB-4F2D-8FD4-0C5A7DA6F8F5}" type="pres">
      <dgm:prSet presAssocID="{98A2495D-210D-4479-A8C6-1E8455CDE850}" presName="spNode" presStyleCnt="0"/>
      <dgm:spPr/>
    </dgm:pt>
    <dgm:pt modelId="{98D15B0F-46A0-48E5-AE2B-CACF0E275309}" type="pres">
      <dgm:prSet presAssocID="{D19E8148-F611-4575-B4EA-7D135835CC8E}" presName="sibTrans" presStyleLbl="sibTrans1D1" presStyleIdx="3" presStyleCnt="5"/>
      <dgm:spPr/>
    </dgm:pt>
    <dgm:pt modelId="{573F3433-A17C-42E0-81E6-8450014FD29F}" type="pres">
      <dgm:prSet presAssocID="{96989353-F3FF-4554-A2B7-604C3677E6FF}" presName="node" presStyleLbl="node1" presStyleIdx="4" presStyleCnt="5">
        <dgm:presLayoutVars>
          <dgm:bulletEnabled val="1"/>
        </dgm:presLayoutVars>
      </dgm:prSet>
      <dgm:spPr/>
    </dgm:pt>
    <dgm:pt modelId="{6DC76436-2749-4843-B806-4A9FBB9E0BB4}" type="pres">
      <dgm:prSet presAssocID="{96989353-F3FF-4554-A2B7-604C3677E6FF}" presName="spNode" presStyleCnt="0"/>
      <dgm:spPr/>
    </dgm:pt>
    <dgm:pt modelId="{83C65EBF-B763-4F91-8044-4D9835B0578D}" type="pres">
      <dgm:prSet presAssocID="{2D759BD0-EF5C-43FE-91DC-65A00DC7BDBC}" presName="sibTrans" presStyleLbl="sibTrans1D1" presStyleIdx="4" presStyleCnt="5"/>
      <dgm:spPr/>
    </dgm:pt>
  </dgm:ptLst>
  <dgm:cxnLst>
    <dgm:cxn modelId="{7473FB1C-5203-4748-89BF-78F7BAE02E9C}" type="presOf" srcId="{350A9A66-E587-45B9-A4FD-673089AD61D6}" destId="{56C10E52-5C64-4CBB-95F1-FED986EBC567}" srcOrd="0" destOrd="0" presId="urn:microsoft.com/office/officeart/2005/8/layout/cycle5"/>
    <dgm:cxn modelId="{817CCD3E-8385-4498-8F9A-EAC199AAFA73}" type="presOf" srcId="{D0CDA27A-59D7-42E4-9075-A88F1E1B0652}" destId="{27D9BD4E-15D7-4342-B2F4-7360F5D3C971}" srcOrd="0" destOrd="0" presId="urn:microsoft.com/office/officeart/2005/8/layout/cycle5"/>
    <dgm:cxn modelId="{FD101B5B-1B1E-415C-9F27-0F4F4F8AA81F}" type="presOf" srcId="{D19E8148-F611-4575-B4EA-7D135835CC8E}" destId="{98D15B0F-46A0-48E5-AE2B-CACF0E275309}" srcOrd="0" destOrd="0" presId="urn:microsoft.com/office/officeart/2005/8/layout/cycle5"/>
    <dgm:cxn modelId="{CE343589-7F10-4E20-A1A0-4A8EB783CA32}" srcId="{D0CDA27A-59D7-42E4-9075-A88F1E1B0652}" destId="{99BE874C-67E9-49EB-B436-D2A3F963ABA6}" srcOrd="2" destOrd="0" parTransId="{3301754F-A12E-4E47-B073-D0BB4B29DEF3}" sibTransId="{E3D2179F-977C-4176-92B9-C5EB99144C85}"/>
    <dgm:cxn modelId="{AFF17B8F-14F5-4EE8-9761-264DC7968CFE}" srcId="{D0CDA27A-59D7-42E4-9075-A88F1E1B0652}" destId="{96989353-F3FF-4554-A2B7-604C3677E6FF}" srcOrd="4" destOrd="0" parTransId="{4DEAD6EF-39D1-4730-BE98-82FA5AA27D0F}" sibTransId="{2D759BD0-EF5C-43FE-91DC-65A00DC7BDBC}"/>
    <dgm:cxn modelId="{E8502E9C-31E4-42C1-8C39-9618FCB283ED}" srcId="{D0CDA27A-59D7-42E4-9075-A88F1E1B0652}" destId="{3C8C8D29-C442-4F95-A014-93ED963410FE}" srcOrd="1" destOrd="0" parTransId="{A3463118-0FD0-441D-AD23-933E28ABA543}" sibTransId="{4CE237AE-327A-4295-B8EB-3175945945BE}"/>
    <dgm:cxn modelId="{4EA1B4A4-D1A3-4B63-A514-3C810166F619}" type="presOf" srcId="{BA428D4F-3284-493B-9B55-2BC17BC941A2}" destId="{4F581C95-F06F-4980-B73D-41224AE3D8A6}" srcOrd="0" destOrd="0" presId="urn:microsoft.com/office/officeart/2005/8/layout/cycle5"/>
    <dgm:cxn modelId="{4AC8F4AB-CD27-43DB-BC99-ED90029D77AA}" srcId="{D0CDA27A-59D7-42E4-9075-A88F1E1B0652}" destId="{98A2495D-210D-4479-A8C6-1E8455CDE850}" srcOrd="3" destOrd="0" parTransId="{12E671F3-B6BC-40B5-91F6-4FF182DF83F1}" sibTransId="{D19E8148-F611-4575-B4EA-7D135835CC8E}"/>
    <dgm:cxn modelId="{52933DAF-3419-4E8C-8450-730E3844DC55}" type="presOf" srcId="{99BE874C-67E9-49EB-B436-D2A3F963ABA6}" destId="{F9C9BF49-AC9D-47D2-B8D0-10A3741DCFC2}" srcOrd="0" destOrd="0" presId="urn:microsoft.com/office/officeart/2005/8/layout/cycle5"/>
    <dgm:cxn modelId="{74D31FBB-E02B-4E1E-9DEC-E8AA27B70F84}" type="presOf" srcId="{4CE237AE-327A-4295-B8EB-3175945945BE}" destId="{643E90FA-0A5E-4400-A6C0-3D6B5035C5EE}" srcOrd="0" destOrd="0" presId="urn:microsoft.com/office/officeart/2005/8/layout/cycle5"/>
    <dgm:cxn modelId="{A35227CA-C7E1-4F19-8266-5889BA910344}" srcId="{D0CDA27A-59D7-42E4-9075-A88F1E1B0652}" destId="{BA428D4F-3284-493B-9B55-2BC17BC941A2}" srcOrd="0" destOrd="0" parTransId="{43D80820-66A1-4DC4-B724-3D725E778141}" sibTransId="{350A9A66-E587-45B9-A4FD-673089AD61D6}"/>
    <dgm:cxn modelId="{EB3586CF-C1E5-4F19-AB2C-5AB5A8FC1CE1}" type="presOf" srcId="{E3D2179F-977C-4176-92B9-C5EB99144C85}" destId="{F030C5DA-296D-4CF8-B9A9-EED9E19D8A8E}" srcOrd="0" destOrd="0" presId="urn:microsoft.com/office/officeart/2005/8/layout/cycle5"/>
    <dgm:cxn modelId="{F167E2E2-8657-4E96-A628-DC6A9C668F00}" type="presOf" srcId="{98A2495D-210D-4479-A8C6-1E8455CDE850}" destId="{C7B3E39D-62B4-4996-8030-39A966F34D0A}" srcOrd="0" destOrd="0" presId="urn:microsoft.com/office/officeart/2005/8/layout/cycle5"/>
    <dgm:cxn modelId="{FE6A67E5-B13C-4C81-9AE9-355EC16EFB5F}" type="presOf" srcId="{96989353-F3FF-4554-A2B7-604C3677E6FF}" destId="{573F3433-A17C-42E0-81E6-8450014FD29F}" srcOrd="0" destOrd="0" presId="urn:microsoft.com/office/officeart/2005/8/layout/cycle5"/>
    <dgm:cxn modelId="{F2CAAFE9-E599-475D-91F4-EC6406E1D476}" type="presOf" srcId="{2D759BD0-EF5C-43FE-91DC-65A00DC7BDBC}" destId="{83C65EBF-B763-4F91-8044-4D9835B0578D}" srcOrd="0" destOrd="0" presId="urn:microsoft.com/office/officeart/2005/8/layout/cycle5"/>
    <dgm:cxn modelId="{C9212DF7-98B2-4AA8-B5DA-60A6DCC1FBB3}" type="presOf" srcId="{3C8C8D29-C442-4F95-A014-93ED963410FE}" destId="{044405BE-C5B7-4042-9B02-08DB6B4F8BC8}" srcOrd="0" destOrd="0" presId="urn:microsoft.com/office/officeart/2005/8/layout/cycle5"/>
    <dgm:cxn modelId="{8B1E5FEE-0328-430A-A5CB-F136ABE0118E}" type="presParOf" srcId="{27D9BD4E-15D7-4342-B2F4-7360F5D3C971}" destId="{4F581C95-F06F-4980-B73D-41224AE3D8A6}" srcOrd="0" destOrd="0" presId="urn:microsoft.com/office/officeart/2005/8/layout/cycle5"/>
    <dgm:cxn modelId="{2DA62975-7174-453A-ABA4-38BECE71B46D}" type="presParOf" srcId="{27D9BD4E-15D7-4342-B2F4-7360F5D3C971}" destId="{A3EB1001-F778-4B4B-A39A-7D1A03BA74DE}" srcOrd="1" destOrd="0" presId="urn:microsoft.com/office/officeart/2005/8/layout/cycle5"/>
    <dgm:cxn modelId="{C1513512-6005-45B3-AE66-0948C8E65999}" type="presParOf" srcId="{27D9BD4E-15D7-4342-B2F4-7360F5D3C971}" destId="{56C10E52-5C64-4CBB-95F1-FED986EBC567}" srcOrd="2" destOrd="0" presId="urn:microsoft.com/office/officeart/2005/8/layout/cycle5"/>
    <dgm:cxn modelId="{590B460F-FB82-49FD-9B5F-C14CA1D824E5}" type="presParOf" srcId="{27D9BD4E-15D7-4342-B2F4-7360F5D3C971}" destId="{044405BE-C5B7-4042-9B02-08DB6B4F8BC8}" srcOrd="3" destOrd="0" presId="urn:microsoft.com/office/officeart/2005/8/layout/cycle5"/>
    <dgm:cxn modelId="{65A31466-9424-4B33-9C57-48A076BDDEC0}" type="presParOf" srcId="{27D9BD4E-15D7-4342-B2F4-7360F5D3C971}" destId="{95B26121-8200-494C-9844-486B2C8598F0}" srcOrd="4" destOrd="0" presId="urn:microsoft.com/office/officeart/2005/8/layout/cycle5"/>
    <dgm:cxn modelId="{1DCD92B3-ADDE-4AD0-80A0-BE3382EB45D3}" type="presParOf" srcId="{27D9BD4E-15D7-4342-B2F4-7360F5D3C971}" destId="{643E90FA-0A5E-4400-A6C0-3D6B5035C5EE}" srcOrd="5" destOrd="0" presId="urn:microsoft.com/office/officeart/2005/8/layout/cycle5"/>
    <dgm:cxn modelId="{70A92A6D-8D02-41EE-BE84-DCEDDF12D4D0}" type="presParOf" srcId="{27D9BD4E-15D7-4342-B2F4-7360F5D3C971}" destId="{F9C9BF49-AC9D-47D2-B8D0-10A3741DCFC2}" srcOrd="6" destOrd="0" presId="urn:microsoft.com/office/officeart/2005/8/layout/cycle5"/>
    <dgm:cxn modelId="{22C96C36-1CBC-4379-B80C-406C60991EE0}" type="presParOf" srcId="{27D9BD4E-15D7-4342-B2F4-7360F5D3C971}" destId="{91B174C7-D0AF-4D10-9D5D-7D13BDA8BEB0}" srcOrd="7" destOrd="0" presId="urn:microsoft.com/office/officeart/2005/8/layout/cycle5"/>
    <dgm:cxn modelId="{38590E94-AEEB-4407-BC43-DAA6949510F0}" type="presParOf" srcId="{27D9BD4E-15D7-4342-B2F4-7360F5D3C971}" destId="{F030C5DA-296D-4CF8-B9A9-EED9E19D8A8E}" srcOrd="8" destOrd="0" presId="urn:microsoft.com/office/officeart/2005/8/layout/cycle5"/>
    <dgm:cxn modelId="{EBF6FCE8-4666-4D31-8942-3322CBD9224C}" type="presParOf" srcId="{27D9BD4E-15D7-4342-B2F4-7360F5D3C971}" destId="{C7B3E39D-62B4-4996-8030-39A966F34D0A}" srcOrd="9" destOrd="0" presId="urn:microsoft.com/office/officeart/2005/8/layout/cycle5"/>
    <dgm:cxn modelId="{FDC909EC-AC5F-4AAD-82B6-FB6573BF4D11}" type="presParOf" srcId="{27D9BD4E-15D7-4342-B2F4-7360F5D3C971}" destId="{249736AD-22BB-4F2D-8FD4-0C5A7DA6F8F5}" srcOrd="10" destOrd="0" presId="urn:microsoft.com/office/officeart/2005/8/layout/cycle5"/>
    <dgm:cxn modelId="{779D05F9-4B80-41BE-A320-224747994ADF}" type="presParOf" srcId="{27D9BD4E-15D7-4342-B2F4-7360F5D3C971}" destId="{98D15B0F-46A0-48E5-AE2B-CACF0E275309}" srcOrd="11" destOrd="0" presId="urn:microsoft.com/office/officeart/2005/8/layout/cycle5"/>
    <dgm:cxn modelId="{BD780290-AC18-4C4F-9A34-838E615C1391}" type="presParOf" srcId="{27D9BD4E-15D7-4342-B2F4-7360F5D3C971}" destId="{573F3433-A17C-42E0-81E6-8450014FD29F}" srcOrd="12" destOrd="0" presId="urn:microsoft.com/office/officeart/2005/8/layout/cycle5"/>
    <dgm:cxn modelId="{B03FFBC5-E934-4847-804D-4F64398AB1EE}" type="presParOf" srcId="{27D9BD4E-15D7-4342-B2F4-7360F5D3C971}" destId="{6DC76436-2749-4843-B806-4A9FBB9E0BB4}" srcOrd="13" destOrd="0" presId="urn:microsoft.com/office/officeart/2005/8/layout/cycle5"/>
    <dgm:cxn modelId="{5B0478FD-8E05-401E-AB67-3035CCB23DD9}" type="presParOf" srcId="{27D9BD4E-15D7-4342-B2F4-7360F5D3C971}" destId="{83C65EBF-B763-4F91-8044-4D9835B0578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FE09-9B28-4251-B647-197B57E1B62C}">
      <dsp:nvSpPr>
        <dsp:cNvPr id="0" name=""/>
        <dsp:cNvSpPr/>
      </dsp:nvSpPr>
      <dsp:spPr>
        <a:xfrm>
          <a:off x="1915972" y="2160"/>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Problema</a:t>
          </a:r>
          <a:r>
            <a:rPr lang="en-US" sz="1800" kern="1200" dirty="0"/>
            <a:t> o </a:t>
          </a:r>
          <a:r>
            <a:rPr lang="en-US" sz="1800" kern="1200" dirty="0" err="1"/>
            <a:t>Pregunta</a:t>
          </a:r>
          <a:endParaRPr lang="en-US" sz="1800" kern="1200" dirty="0"/>
        </a:p>
      </dsp:txBody>
      <dsp:txXfrm>
        <a:off x="1934726" y="20914"/>
        <a:ext cx="2226547" cy="602790"/>
      </dsp:txXfrm>
    </dsp:sp>
    <dsp:sp modelId="{D98B6265-559C-427B-B5FA-56BCC3AA1455}">
      <dsp:nvSpPr>
        <dsp:cNvPr id="0" name=""/>
        <dsp:cNvSpPr/>
      </dsp:nvSpPr>
      <dsp:spPr>
        <a:xfrm rot="5400000">
          <a:off x="2927944" y="658466"/>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682478"/>
        <a:ext cx="172880" cy="168078"/>
      </dsp:txXfrm>
    </dsp:sp>
    <dsp:sp modelId="{039A94FF-EEBE-4737-989B-7B80BE700822}">
      <dsp:nvSpPr>
        <dsp:cNvPr id="0" name=""/>
        <dsp:cNvSpPr/>
      </dsp:nvSpPr>
      <dsp:spPr>
        <a:xfrm>
          <a:off x="1915972" y="962608"/>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Información</a:t>
          </a:r>
          <a:endParaRPr lang="en-US" sz="1800" kern="1200" dirty="0"/>
        </a:p>
      </dsp:txBody>
      <dsp:txXfrm>
        <a:off x="1934726" y="981362"/>
        <a:ext cx="2226547" cy="602790"/>
      </dsp:txXfrm>
    </dsp:sp>
    <dsp:sp modelId="{377A2389-A58A-4BB4-B27A-C4C94F4AC16F}">
      <dsp:nvSpPr>
        <dsp:cNvPr id="0" name=""/>
        <dsp:cNvSpPr/>
      </dsp:nvSpPr>
      <dsp:spPr>
        <a:xfrm rot="5400000">
          <a:off x="2927944" y="1618914"/>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1642926"/>
        <a:ext cx="172880" cy="168078"/>
      </dsp:txXfrm>
    </dsp:sp>
    <dsp:sp modelId="{6602BD24-16A6-434C-8D74-A4923319C203}">
      <dsp:nvSpPr>
        <dsp:cNvPr id="0" name=""/>
        <dsp:cNvSpPr/>
      </dsp:nvSpPr>
      <dsp:spPr>
        <a:xfrm>
          <a:off x="1915972" y="1923056"/>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Hipótesis</a:t>
          </a:r>
          <a:endParaRPr lang="en-US" sz="1800" kern="1200" dirty="0"/>
        </a:p>
      </dsp:txBody>
      <dsp:txXfrm>
        <a:off x="1934726" y="1941810"/>
        <a:ext cx="2226547" cy="602790"/>
      </dsp:txXfrm>
    </dsp:sp>
    <dsp:sp modelId="{784B9FC9-3C5C-4C1B-A8C7-097862933C9E}">
      <dsp:nvSpPr>
        <dsp:cNvPr id="0" name=""/>
        <dsp:cNvSpPr/>
      </dsp:nvSpPr>
      <dsp:spPr>
        <a:xfrm rot="5400000">
          <a:off x="2927944" y="2579362"/>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2603374"/>
        <a:ext cx="172880" cy="168078"/>
      </dsp:txXfrm>
    </dsp:sp>
    <dsp:sp modelId="{B233A3BD-B969-4265-A972-CF2111461F20}">
      <dsp:nvSpPr>
        <dsp:cNvPr id="0" name=""/>
        <dsp:cNvSpPr/>
      </dsp:nvSpPr>
      <dsp:spPr>
        <a:xfrm>
          <a:off x="1915972" y="2883504"/>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Análisis</a:t>
          </a:r>
          <a:r>
            <a:rPr lang="en-US" sz="1800" kern="1200" dirty="0"/>
            <a:t> de </a:t>
          </a:r>
          <a:r>
            <a:rPr lang="en-US" sz="1800" kern="1200" dirty="0" err="1"/>
            <a:t>Impulsores</a:t>
          </a:r>
          <a:endParaRPr lang="en-US" sz="1800" kern="1200" dirty="0"/>
        </a:p>
      </dsp:txBody>
      <dsp:txXfrm>
        <a:off x="1934726" y="2902258"/>
        <a:ext cx="2226547" cy="602790"/>
      </dsp:txXfrm>
    </dsp:sp>
    <dsp:sp modelId="{ADCC7023-940A-4D99-8EF8-D15C822CAE36}">
      <dsp:nvSpPr>
        <dsp:cNvPr id="0" name=""/>
        <dsp:cNvSpPr/>
      </dsp:nvSpPr>
      <dsp:spPr>
        <a:xfrm rot="5400000">
          <a:off x="2927944" y="3539810"/>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3563822"/>
        <a:ext cx="172880" cy="168078"/>
      </dsp:txXfrm>
    </dsp:sp>
    <dsp:sp modelId="{C323281E-F8E0-45F7-9EC3-E38C7CEC6315}">
      <dsp:nvSpPr>
        <dsp:cNvPr id="0" name=""/>
        <dsp:cNvSpPr/>
      </dsp:nvSpPr>
      <dsp:spPr>
        <a:xfrm>
          <a:off x="1915972" y="3843952"/>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Escenarios</a:t>
          </a:r>
          <a:endParaRPr lang="en-US" sz="1800" kern="1200" dirty="0"/>
        </a:p>
      </dsp:txBody>
      <dsp:txXfrm>
        <a:off x="1934726" y="3862706"/>
        <a:ext cx="2226547" cy="602790"/>
      </dsp:txXfrm>
    </dsp:sp>
    <dsp:sp modelId="{C20D208B-E726-4F39-A52F-D94146413C66}">
      <dsp:nvSpPr>
        <dsp:cNvPr id="0" name=""/>
        <dsp:cNvSpPr/>
      </dsp:nvSpPr>
      <dsp:spPr>
        <a:xfrm rot="5400000">
          <a:off x="2927944" y="4500258"/>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4524270"/>
        <a:ext cx="172880" cy="168078"/>
      </dsp:txXfrm>
    </dsp:sp>
    <dsp:sp modelId="{0CB1A9B5-D535-4EA9-965B-4F8AADDA9FD7}">
      <dsp:nvSpPr>
        <dsp:cNvPr id="0" name=""/>
        <dsp:cNvSpPr/>
      </dsp:nvSpPr>
      <dsp:spPr>
        <a:xfrm>
          <a:off x="1915972" y="4804400"/>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Implicaciones</a:t>
          </a:r>
          <a:endParaRPr lang="en-US" sz="1800" kern="1200" dirty="0"/>
        </a:p>
      </dsp:txBody>
      <dsp:txXfrm>
        <a:off x="1934726" y="4823154"/>
        <a:ext cx="2226547" cy="602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2FE09-9B28-4251-B647-197B57E1B62C}">
      <dsp:nvSpPr>
        <dsp:cNvPr id="0" name=""/>
        <dsp:cNvSpPr/>
      </dsp:nvSpPr>
      <dsp:spPr>
        <a:xfrm>
          <a:off x="1915972" y="2160"/>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Problema</a:t>
          </a:r>
          <a:r>
            <a:rPr lang="en-US" sz="1800" kern="1200" dirty="0"/>
            <a:t> o </a:t>
          </a:r>
          <a:r>
            <a:rPr lang="en-US" sz="1800" kern="1200" dirty="0" err="1"/>
            <a:t>Pregunta</a:t>
          </a:r>
          <a:endParaRPr lang="en-US" sz="1800" kern="1200" dirty="0"/>
        </a:p>
      </dsp:txBody>
      <dsp:txXfrm>
        <a:off x="1934726" y="20914"/>
        <a:ext cx="2226547" cy="602790"/>
      </dsp:txXfrm>
    </dsp:sp>
    <dsp:sp modelId="{D98B6265-559C-427B-B5FA-56BCC3AA1455}">
      <dsp:nvSpPr>
        <dsp:cNvPr id="0" name=""/>
        <dsp:cNvSpPr/>
      </dsp:nvSpPr>
      <dsp:spPr>
        <a:xfrm rot="5400000">
          <a:off x="2927944" y="658466"/>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682478"/>
        <a:ext cx="172880" cy="168078"/>
      </dsp:txXfrm>
    </dsp:sp>
    <dsp:sp modelId="{039A94FF-EEBE-4737-989B-7B80BE700822}">
      <dsp:nvSpPr>
        <dsp:cNvPr id="0" name=""/>
        <dsp:cNvSpPr/>
      </dsp:nvSpPr>
      <dsp:spPr>
        <a:xfrm>
          <a:off x="1915972" y="962608"/>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Información</a:t>
          </a:r>
          <a:endParaRPr lang="en-US" sz="1800" kern="1200" dirty="0"/>
        </a:p>
      </dsp:txBody>
      <dsp:txXfrm>
        <a:off x="1934726" y="981362"/>
        <a:ext cx="2226547" cy="602790"/>
      </dsp:txXfrm>
    </dsp:sp>
    <dsp:sp modelId="{377A2389-A58A-4BB4-B27A-C4C94F4AC16F}">
      <dsp:nvSpPr>
        <dsp:cNvPr id="0" name=""/>
        <dsp:cNvSpPr/>
      </dsp:nvSpPr>
      <dsp:spPr>
        <a:xfrm rot="5400000">
          <a:off x="2927944" y="1618914"/>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1642926"/>
        <a:ext cx="172880" cy="168078"/>
      </dsp:txXfrm>
    </dsp:sp>
    <dsp:sp modelId="{6602BD24-16A6-434C-8D74-A4923319C203}">
      <dsp:nvSpPr>
        <dsp:cNvPr id="0" name=""/>
        <dsp:cNvSpPr/>
      </dsp:nvSpPr>
      <dsp:spPr>
        <a:xfrm>
          <a:off x="1915972" y="1923056"/>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Hipótesis</a:t>
          </a:r>
          <a:endParaRPr lang="en-US" sz="1800" kern="1200" dirty="0"/>
        </a:p>
      </dsp:txBody>
      <dsp:txXfrm>
        <a:off x="1934726" y="1941810"/>
        <a:ext cx="2226547" cy="602790"/>
      </dsp:txXfrm>
    </dsp:sp>
    <dsp:sp modelId="{784B9FC9-3C5C-4C1B-A8C7-097862933C9E}">
      <dsp:nvSpPr>
        <dsp:cNvPr id="0" name=""/>
        <dsp:cNvSpPr/>
      </dsp:nvSpPr>
      <dsp:spPr>
        <a:xfrm rot="5400000">
          <a:off x="2927944" y="2579362"/>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2603374"/>
        <a:ext cx="172880" cy="168078"/>
      </dsp:txXfrm>
    </dsp:sp>
    <dsp:sp modelId="{B233A3BD-B969-4265-A972-CF2111461F20}">
      <dsp:nvSpPr>
        <dsp:cNvPr id="0" name=""/>
        <dsp:cNvSpPr/>
      </dsp:nvSpPr>
      <dsp:spPr>
        <a:xfrm>
          <a:off x="1915972" y="2883504"/>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Análisis</a:t>
          </a:r>
          <a:r>
            <a:rPr lang="en-US" sz="1800" kern="1200" dirty="0"/>
            <a:t> de </a:t>
          </a:r>
          <a:r>
            <a:rPr lang="en-US" sz="1800" kern="1200" dirty="0" err="1"/>
            <a:t>Impulsores</a:t>
          </a:r>
          <a:endParaRPr lang="en-US" sz="1800" kern="1200" dirty="0"/>
        </a:p>
      </dsp:txBody>
      <dsp:txXfrm>
        <a:off x="1934726" y="2902258"/>
        <a:ext cx="2226547" cy="602790"/>
      </dsp:txXfrm>
    </dsp:sp>
    <dsp:sp modelId="{ADCC7023-940A-4D99-8EF8-D15C822CAE36}">
      <dsp:nvSpPr>
        <dsp:cNvPr id="0" name=""/>
        <dsp:cNvSpPr/>
      </dsp:nvSpPr>
      <dsp:spPr>
        <a:xfrm rot="5400000">
          <a:off x="2927944" y="3539810"/>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3563822"/>
        <a:ext cx="172880" cy="168078"/>
      </dsp:txXfrm>
    </dsp:sp>
    <dsp:sp modelId="{C323281E-F8E0-45F7-9EC3-E38C7CEC6315}">
      <dsp:nvSpPr>
        <dsp:cNvPr id="0" name=""/>
        <dsp:cNvSpPr/>
      </dsp:nvSpPr>
      <dsp:spPr>
        <a:xfrm>
          <a:off x="1915972" y="3843952"/>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Escenarios</a:t>
          </a:r>
          <a:endParaRPr lang="en-US" sz="1800" kern="1200" dirty="0"/>
        </a:p>
      </dsp:txBody>
      <dsp:txXfrm>
        <a:off x="1934726" y="3862706"/>
        <a:ext cx="2226547" cy="602790"/>
      </dsp:txXfrm>
    </dsp:sp>
    <dsp:sp modelId="{C20D208B-E726-4F39-A52F-D94146413C66}">
      <dsp:nvSpPr>
        <dsp:cNvPr id="0" name=""/>
        <dsp:cNvSpPr/>
      </dsp:nvSpPr>
      <dsp:spPr>
        <a:xfrm rot="5400000">
          <a:off x="2927944" y="4500258"/>
          <a:ext cx="240111" cy="288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61560" y="4524270"/>
        <a:ext cx="172880" cy="168078"/>
      </dsp:txXfrm>
    </dsp:sp>
    <dsp:sp modelId="{0CB1A9B5-D535-4EA9-965B-4F8AADDA9FD7}">
      <dsp:nvSpPr>
        <dsp:cNvPr id="0" name=""/>
        <dsp:cNvSpPr/>
      </dsp:nvSpPr>
      <dsp:spPr>
        <a:xfrm>
          <a:off x="1915972" y="4804400"/>
          <a:ext cx="2264055" cy="640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Implicaciones</a:t>
          </a:r>
          <a:endParaRPr lang="en-US" sz="1800" kern="1200" dirty="0"/>
        </a:p>
      </dsp:txBody>
      <dsp:txXfrm>
        <a:off x="1934726" y="4823154"/>
        <a:ext cx="2226547" cy="602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81C95-F06F-4980-B73D-41224AE3D8A6}">
      <dsp:nvSpPr>
        <dsp:cNvPr id="0" name=""/>
        <dsp:cNvSpPr/>
      </dsp:nvSpPr>
      <dsp:spPr>
        <a:xfrm>
          <a:off x="2645548" y="1263"/>
          <a:ext cx="1275382"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¿Qué necesita el decisor?</a:t>
          </a:r>
          <a:endParaRPr lang="en-US" sz="1800" kern="1200" dirty="0"/>
        </a:p>
      </dsp:txBody>
      <dsp:txXfrm>
        <a:off x="2686016" y="41731"/>
        <a:ext cx="1194446" cy="748062"/>
      </dsp:txXfrm>
    </dsp:sp>
    <dsp:sp modelId="{56C10E52-5C64-4CBB-95F1-FED986EBC567}">
      <dsp:nvSpPr>
        <dsp:cNvPr id="0" name=""/>
        <dsp:cNvSpPr/>
      </dsp:nvSpPr>
      <dsp:spPr>
        <a:xfrm>
          <a:off x="1625175" y="415762"/>
          <a:ext cx="3316128" cy="3316128"/>
        </a:xfrm>
        <a:custGeom>
          <a:avLst/>
          <a:gdLst/>
          <a:ahLst/>
          <a:cxnLst/>
          <a:rect l="0" t="0" r="0" b="0"/>
          <a:pathLst>
            <a:path>
              <a:moveTo>
                <a:pt x="2467056" y="210753"/>
              </a:moveTo>
              <a:arcTo wR="1658064" hR="1658064" stAng="17952214"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44405BE-C5B7-4042-9B02-08DB6B4F8BC8}">
      <dsp:nvSpPr>
        <dsp:cNvPr id="0" name=""/>
        <dsp:cNvSpPr/>
      </dsp:nvSpPr>
      <dsp:spPr>
        <a:xfrm>
          <a:off x="4159539" y="1146957"/>
          <a:ext cx="1401224"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Preparación del análisis</a:t>
          </a:r>
          <a:endParaRPr lang="en-US" sz="1800" kern="1200" dirty="0"/>
        </a:p>
      </dsp:txBody>
      <dsp:txXfrm>
        <a:off x="4200007" y="1187425"/>
        <a:ext cx="1320288" cy="748062"/>
      </dsp:txXfrm>
    </dsp:sp>
    <dsp:sp modelId="{643E90FA-0A5E-4400-A6C0-3D6B5035C5EE}">
      <dsp:nvSpPr>
        <dsp:cNvPr id="0" name=""/>
        <dsp:cNvSpPr/>
      </dsp:nvSpPr>
      <dsp:spPr>
        <a:xfrm>
          <a:off x="1625175" y="415762"/>
          <a:ext cx="3316128" cy="3316128"/>
        </a:xfrm>
        <a:custGeom>
          <a:avLst/>
          <a:gdLst/>
          <a:ahLst/>
          <a:cxnLst/>
          <a:rect l="0" t="0" r="0" b="0"/>
          <a:pathLst>
            <a:path>
              <a:moveTo>
                <a:pt x="3312172" y="1772533"/>
              </a:moveTo>
              <a:arcTo wR="1658064" hR="1658064" stAng="21837524"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C9BF49-AC9D-47D2-B8D0-10A3741DCFC2}">
      <dsp:nvSpPr>
        <dsp:cNvPr id="0" name=""/>
        <dsp:cNvSpPr/>
      </dsp:nvSpPr>
      <dsp:spPr>
        <a:xfrm>
          <a:off x="3486448" y="3000729"/>
          <a:ext cx="1542753"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Producto escrito y oral</a:t>
          </a:r>
          <a:endParaRPr lang="en-US" sz="1800" kern="1200" dirty="0"/>
        </a:p>
      </dsp:txBody>
      <dsp:txXfrm>
        <a:off x="3526916" y="3041197"/>
        <a:ext cx="1461817" cy="748062"/>
      </dsp:txXfrm>
    </dsp:sp>
    <dsp:sp modelId="{F030C5DA-296D-4CF8-B9A9-EED9E19D8A8E}">
      <dsp:nvSpPr>
        <dsp:cNvPr id="0" name=""/>
        <dsp:cNvSpPr/>
      </dsp:nvSpPr>
      <dsp:spPr>
        <a:xfrm>
          <a:off x="1625175" y="415762"/>
          <a:ext cx="3316128" cy="3316128"/>
        </a:xfrm>
        <a:custGeom>
          <a:avLst/>
          <a:gdLst/>
          <a:ahLst/>
          <a:cxnLst/>
          <a:rect l="0" t="0" r="0" b="0"/>
          <a:pathLst>
            <a:path>
              <a:moveTo>
                <a:pt x="1783037" y="3311411"/>
              </a:moveTo>
              <a:arcTo wR="1658064" hR="1658064" stAng="5140640" swAng="49099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B3E39D-62B4-4996-8030-39A966F34D0A}">
      <dsp:nvSpPr>
        <dsp:cNvPr id="0" name=""/>
        <dsp:cNvSpPr/>
      </dsp:nvSpPr>
      <dsp:spPr>
        <a:xfrm>
          <a:off x="1524000" y="3000729"/>
          <a:ext cx="1569307"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Presentación</a:t>
          </a:r>
          <a:endParaRPr lang="en-US" sz="1800" kern="1200" dirty="0"/>
        </a:p>
      </dsp:txBody>
      <dsp:txXfrm>
        <a:off x="1564468" y="3041197"/>
        <a:ext cx="1488371" cy="748062"/>
      </dsp:txXfrm>
    </dsp:sp>
    <dsp:sp modelId="{98D15B0F-46A0-48E5-AE2B-CACF0E275309}">
      <dsp:nvSpPr>
        <dsp:cNvPr id="0" name=""/>
        <dsp:cNvSpPr/>
      </dsp:nvSpPr>
      <dsp:spPr>
        <a:xfrm>
          <a:off x="1625175" y="415762"/>
          <a:ext cx="3316128" cy="3316128"/>
        </a:xfrm>
        <a:custGeom>
          <a:avLst/>
          <a:gdLst/>
          <a:ahLst/>
          <a:cxnLst/>
          <a:rect l="0" t="0" r="0" b="0"/>
          <a:pathLst>
            <a:path>
              <a:moveTo>
                <a:pt x="176093" y="2401663"/>
              </a:moveTo>
              <a:arcTo wR="1658064" hR="1658064" stAng="9201250" swAng="1361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73F3433-A17C-42E0-81E6-8450014FD29F}">
      <dsp:nvSpPr>
        <dsp:cNvPr id="0" name=""/>
        <dsp:cNvSpPr/>
      </dsp:nvSpPr>
      <dsp:spPr>
        <a:xfrm>
          <a:off x="1068635" y="1146957"/>
          <a:ext cx="1275382" cy="8289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Evaluación</a:t>
          </a:r>
          <a:endParaRPr lang="en-US" sz="1800" kern="1200" dirty="0"/>
        </a:p>
      </dsp:txBody>
      <dsp:txXfrm>
        <a:off x="1109103" y="1187425"/>
        <a:ext cx="1194446" cy="748062"/>
      </dsp:txXfrm>
    </dsp:sp>
    <dsp:sp modelId="{83C65EBF-B763-4F91-8044-4D9835B0578D}">
      <dsp:nvSpPr>
        <dsp:cNvPr id="0" name=""/>
        <dsp:cNvSpPr/>
      </dsp:nvSpPr>
      <dsp:spPr>
        <a:xfrm>
          <a:off x="1625175" y="415762"/>
          <a:ext cx="3316128" cy="3316128"/>
        </a:xfrm>
        <a:custGeom>
          <a:avLst/>
          <a:gdLst/>
          <a:ahLst/>
          <a:cxnLst/>
          <a:rect l="0" t="0" r="0" b="0"/>
          <a:pathLst>
            <a:path>
              <a:moveTo>
                <a:pt x="398612" y="579658"/>
              </a:moveTo>
              <a:arcTo wR="1658064" hR="1658064" stAng="13234308" swAng="121347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09" tIns="47105" rIns="94209" bIns="47105"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69424"/>
          </a:xfrm>
          <a:prstGeom prst="rect">
            <a:avLst/>
          </a:prstGeom>
        </p:spPr>
        <p:txBody>
          <a:bodyPr vert="horz" lIns="94209" tIns="47105" rIns="94209" bIns="47105" rtlCol="0"/>
          <a:lstStyle>
            <a:lvl1pPr algn="r">
              <a:defRPr sz="1200"/>
            </a:lvl1pPr>
          </a:lstStyle>
          <a:p>
            <a:fld id="{B78C3E90-40E5-4BC0-A006-0C1C9FFD5BCE}" type="datetimeFigureOut">
              <a:rPr lang="en-US" smtClean="0"/>
              <a:t>12/11/2024</a:t>
            </a:fld>
            <a:endParaRPr lang="en-US"/>
          </a:p>
        </p:txBody>
      </p:sp>
      <p:sp>
        <p:nvSpPr>
          <p:cNvPr id="4" name="Footer Placeholder 3"/>
          <p:cNvSpPr>
            <a:spLocks noGrp="1"/>
          </p:cNvSpPr>
          <p:nvPr>
            <p:ph type="ftr" sz="quarter" idx="2"/>
          </p:nvPr>
        </p:nvSpPr>
        <p:spPr>
          <a:xfrm>
            <a:off x="1" y="8917421"/>
            <a:ext cx="3077739" cy="469424"/>
          </a:xfrm>
          <a:prstGeom prst="rect">
            <a:avLst/>
          </a:prstGeom>
        </p:spPr>
        <p:txBody>
          <a:bodyPr vert="horz" lIns="94209" tIns="47105" rIns="94209" bIns="47105"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1"/>
            <a:ext cx="3077739" cy="469424"/>
          </a:xfrm>
          <a:prstGeom prst="rect">
            <a:avLst/>
          </a:prstGeom>
        </p:spPr>
        <p:txBody>
          <a:bodyPr vert="horz" lIns="94209" tIns="47105" rIns="94209" bIns="47105" rtlCol="0" anchor="b"/>
          <a:lstStyle>
            <a:lvl1pPr algn="r">
              <a:defRPr sz="1200"/>
            </a:lvl1pPr>
          </a:lstStyle>
          <a:p>
            <a:fld id="{58A099F7-3B7F-49B0-A0F2-B6028FD59407}" type="slidenum">
              <a:rPr lang="en-US" smtClean="0"/>
              <a:t>‹#›</a:t>
            </a:fld>
            <a:endParaRPr lang="en-US"/>
          </a:p>
        </p:txBody>
      </p:sp>
    </p:spTree>
    <p:extLst>
      <p:ext uri="{BB962C8B-B14F-4D97-AF65-F5344CB8AC3E}">
        <p14:creationId xmlns:p14="http://schemas.microsoft.com/office/powerpoint/2010/main" val="2220521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FC6112F-F16D-49DD-B995-C73141665938}" type="datetimeFigureOut">
              <a:rPr lang="en-US" smtClean="0"/>
              <a:t>12/11/2024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9F6D1FB-1C51-4200-A43E-8CE79F19577C}" type="slidenum">
              <a:rPr lang="en-US" smtClean="0"/>
              <a:t>‹#›</a:t>
            </a:fld>
            <a:endParaRPr lang="en-US"/>
          </a:p>
        </p:txBody>
      </p:sp>
    </p:spTree>
    <p:extLst>
      <p:ext uri="{BB962C8B-B14F-4D97-AF65-F5344CB8AC3E}">
        <p14:creationId xmlns:p14="http://schemas.microsoft.com/office/powerpoint/2010/main" val="336878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p>
        </p:txBody>
      </p:sp>
      <p:sp>
        <p:nvSpPr>
          <p:cNvPr id="4" name="Slide Number Placeholder 3"/>
          <p:cNvSpPr>
            <a:spLocks noGrp="1"/>
          </p:cNvSpPr>
          <p:nvPr>
            <p:ph type="sldNum" sz="quarter" idx="5"/>
          </p:nvPr>
        </p:nvSpPr>
        <p:spPr/>
        <p:txBody>
          <a:bodyPr/>
          <a:lstStyle/>
          <a:p>
            <a:fld id="{DA8A0578-AE17-4221-AFBB-D0CBD1A8F923}" type="slidenum">
              <a:rPr lang="en-US" smtClean="0"/>
              <a:t>24</a:t>
            </a:fld>
            <a:endParaRPr lang="en-US"/>
          </a:p>
        </p:txBody>
      </p:sp>
    </p:spTree>
    <p:extLst>
      <p:ext uri="{BB962C8B-B14F-4D97-AF65-F5344CB8AC3E}">
        <p14:creationId xmlns:p14="http://schemas.microsoft.com/office/powerpoint/2010/main" val="341259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a:t>
            </a:r>
          </a:p>
        </p:txBody>
      </p:sp>
      <p:sp>
        <p:nvSpPr>
          <p:cNvPr id="4" name="Slide Number Placeholder 3"/>
          <p:cNvSpPr>
            <a:spLocks noGrp="1"/>
          </p:cNvSpPr>
          <p:nvPr>
            <p:ph type="sldNum" sz="quarter" idx="5"/>
          </p:nvPr>
        </p:nvSpPr>
        <p:spPr/>
        <p:txBody>
          <a:bodyPr/>
          <a:lstStyle/>
          <a:p>
            <a:fld id="{DA8A0578-AE17-4221-AFBB-D0CBD1A8F923}" type="slidenum">
              <a:rPr lang="en-US" smtClean="0"/>
              <a:t>25</a:t>
            </a:fld>
            <a:endParaRPr lang="en-US"/>
          </a:p>
        </p:txBody>
      </p:sp>
    </p:spTree>
    <p:extLst>
      <p:ext uri="{BB962C8B-B14F-4D97-AF65-F5344CB8AC3E}">
        <p14:creationId xmlns:p14="http://schemas.microsoft.com/office/powerpoint/2010/main" val="245128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0ED9B-74D0-B591-E589-6CD520D00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EB2E8-E33E-A1F1-61AA-23C2723D0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19215-CDE3-6EDA-95AC-0EE4DD544357}"/>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DA2BB98F-62DA-E17D-3DA0-86AC89F63E5A}"/>
              </a:ext>
            </a:extLst>
          </p:cNvPr>
          <p:cNvSpPr>
            <a:spLocks noGrp="1"/>
          </p:cNvSpPr>
          <p:nvPr>
            <p:ph type="sldNum" sz="quarter" idx="5"/>
          </p:nvPr>
        </p:nvSpPr>
        <p:spPr/>
        <p:txBody>
          <a:bodyPr/>
          <a:lstStyle/>
          <a:p>
            <a:fld id="{09F6D1FB-1C51-4200-A43E-8CE79F19577C}" type="slidenum">
              <a:rPr lang="en-US" smtClean="0"/>
              <a:t>39</a:t>
            </a:fld>
            <a:endParaRPr lang="en-US"/>
          </a:p>
        </p:txBody>
      </p:sp>
    </p:spTree>
    <p:extLst>
      <p:ext uri="{BB962C8B-B14F-4D97-AF65-F5344CB8AC3E}">
        <p14:creationId xmlns:p14="http://schemas.microsoft.com/office/powerpoint/2010/main" val="346149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kern="1200" dirty="0">
                <a:solidFill>
                  <a:schemeClr val="tx1"/>
                </a:solidFill>
                <a:effectLst/>
                <a:latin typeface="+mn-lt"/>
                <a:ea typeface="+mn-ea"/>
                <a:cs typeface="+mn-cs"/>
              </a:rPr>
              <a:t>Somos como en la historia india …  los ciegos que quieren entender qué es un elefante.  Cada uno lo toca, pero nadie entiende qué es hasta que se unan sus observaciones.</a:t>
            </a:r>
          </a:p>
          <a:p>
            <a:endParaRPr lang="en-US" sz="1400" kern="1200" dirty="0">
              <a:solidFill>
                <a:schemeClr val="tx1"/>
              </a:solidFill>
              <a:effectLst/>
              <a:latin typeface="+mn-lt"/>
              <a:ea typeface="+mn-ea"/>
              <a:cs typeface="+mn-cs"/>
            </a:endParaRPr>
          </a:p>
          <a:p>
            <a:r>
              <a:rPr lang="es-ES" sz="1400" kern="1200" dirty="0">
                <a:solidFill>
                  <a:schemeClr val="tx1"/>
                </a:solidFill>
                <a:effectLst/>
                <a:latin typeface="+mn-lt"/>
                <a:ea typeface="+mn-ea"/>
                <a:cs typeface="+mn-cs"/>
              </a:rPr>
              <a:t>Un analista de una agencia de inteligencia … o un académico … o un periodista … o un representante de un negocio … quizás tenga información interesante, pero no es inteligencia hasta que, como sociedad, se una lo que saben y opinan del fenómeno que están observando.</a:t>
            </a:r>
            <a:endParaRPr lang="en-US" sz="1400" kern="1200" dirty="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B3017DC0-C96C-44BE-A055-12A84C99C310}" type="slidenum">
              <a:rPr lang="en-US" smtClean="0"/>
              <a:t>56</a:t>
            </a:fld>
            <a:endParaRPr lang="en-US"/>
          </a:p>
        </p:txBody>
      </p:sp>
    </p:spTree>
    <p:extLst>
      <p:ext uri="{BB962C8B-B14F-4D97-AF65-F5344CB8AC3E}">
        <p14:creationId xmlns:p14="http://schemas.microsoft.com/office/powerpoint/2010/main" val="375958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400" kern="1200">
                <a:solidFill>
                  <a:schemeClr val="tx1"/>
                </a:solidFill>
                <a:effectLst/>
                <a:latin typeface="+mn-lt"/>
                <a:ea typeface="+mn-ea"/>
                <a:cs typeface="+mn-cs"/>
              </a:rPr>
              <a:t>Somos como en la historia india …  los ciegos que quieren entender qué es un elefante.  Cada uno lo toca, pero nadie entiende qué es hasta que se unan sus observaciones.</a:t>
            </a:r>
          </a:p>
          <a:p>
            <a:endParaRPr lang="en-US" sz="1400" kern="1200">
              <a:solidFill>
                <a:schemeClr val="tx1"/>
              </a:solidFill>
              <a:effectLst/>
              <a:latin typeface="+mn-lt"/>
              <a:ea typeface="+mn-ea"/>
              <a:cs typeface="+mn-cs"/>
            </a:endParaRPr>
          </a:p>
          <a:p>
            <a:r>
              <a:rPr lang="es-ES" sz="1400" kern="1200">
                <a:solidFill>
                  <a:schemeClr val="tx1"/>
                </a:solidFill>
                <a:effectLst/>
                <a:latin typeface="+mn-lt"/>
                <a:ea typeface="+mn-ea"/>
                <a:cs typeface="+mn-cs"/>
              </a:rPr>
              <a:t>Un analista de una agencia de inteligencia … o un académico … o un periodista … o un representante de un negocio … quizás tenga información interesante, pero no es inteligencia hasta que, como sociedad, se una lo que saben y opinan del fenómeno que están observando.</a:t>
            </a:r>
            <a:endParaRPr lang="en-US" sz="1400" kern="1200">
              <a:solidFill>
                <a:schemeClr val="tx1"/>
              </a:solidFill>
              <a:effectLst/>
              <a:latin typeface="+mn-lt"/>
              <a:ea typeface="+mn-ea"/>
              <a:cs typeface="+mn-cs"/>
            </a:endParaRPr>
          </a:p>
          <a:p>
            <a:endParaRPr lang="en-US" sz="1400"/>
          </a:p>
        </p:txBody>
      </p:sp>
      <p:sp>
        <p:nvSpPr>
          <p:cNvPr id="4" name="Slide Number Placeholder 3"/>
          <p:cNvSpPr>
            <a:spLocks noGrp="1"/>
          </p:cNvSpPr>
          <p:nvPr>
            <p:ph type="sldNum" sz="quarter" idx="10"/>
          </p:nvPr>
        </p:nvSpPr>
        <p:spPr/>
        <p:txBody>
          <a:bodyPr/>
          <a:lstStyle/>
          <a:p>
            <a:fld id="{B3017DC0-C96C-44BE-A055-12A84C99C310}" type="slidenum">
              <a:rPr lang="en-US" smtClean="0"/>
              <a:t>57</a:t>
            </a:fld>
            <a:endParaRPr lang="en-US"/>
          </a:p>
        </p:txBody>
      </p:sp>
    </p:spTree>
    <p:extLst>
      <p:ext uri="{BB962C8B-B14F-4D97-AF65-F5344CB8AC3E}">
        <p14:creationId xmlns:p14="http://schemas.microsoft.com/office/powerpoint/2010/main" val="345110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E817AEC-BE20-4728-8EAD-000978E98B86}"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40125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63433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94277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03023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83666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E817AEC-BE20-4728-8EAD-000978E98B86}"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002041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9E817AEC-BE20-4728-8EAD-000978E98B86}"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74026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075859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40359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70874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817AEC-BE20-4728-8EAD-000978E98B86}"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87207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332129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817AEC-BE20-4728-8EAD-000978E98B86}"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166610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817AEC-BE20-4728-8EAD-000978E98B86}"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403939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7AEC-BE20-4728-8EAD-000978E98B86}"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56625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239411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817AEC-BE20-4728-8EAD-000978E98B86}"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D0366-D465-46B4-AB37-9F3CE564386E}" type="slidenum">
              <a:rPr lang="en-US" smtClean="0"/>
              <a:t>‹#›</a:t>
            </a:fld>
            <a:endParaRPr lang="en-US"/>
          </a:p>
        </p:txBody>
      </p:sp>
    </p:spTree>
    <p:extLst>
      <p:ext uri="{BB962C8B-B14F-4D97-AF65-F5344CB8AC3E}">
        <p14:creationId xmlns:p14="http://schemas.microsoft.com/office/powerpoint/2010/main" val="197609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E817AEC-BE20-4728-8EAD-000978E98B86}" type="datetimeFigureOut">
              <a:rPr lang="en-US" smtClean="0"/>
              <a:t>12/11/2024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2D0366-D465-46B4-AB37-9F3CE564386E}" type="slidenum">
              <a:rPr lang="en-US" smtClean="0"/>
              <a:t>‹#›</a:t>
            </a:fld>
            <a:endParaRPr lang="en-US"/>
          </a:p>
        </p:txBody>
      </p:sp>
    </p:spTree>
    <p:extLst>
      <p:ext uri="{BB962C8B-B14F-4D97-AF65-F5344CB8AC3E}">
        <p14:creationId xmlns:p14="http://schemas.microsoft.com/office/powerpoint/2010/main" val="22014702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hrisAnderson_GreatTEDTalk_2016V-480p-es.mp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ixabay.com/en/tool-equipment-ladder-up-upward-14519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ixabay.com/en/tool-equipment-ladder-up-upward-14519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983186"/>
            <a:ext cx="7772400" cy="838200"/>
          </a:xfrm>
        </p:spPr>
        <p:txBody>
          <a:bodyPr>
            <a:normAutofit/>
          </a:bodyPr>
          <a:lstStyle/>
          <a:p>
            <a:pPr algn="ctr"/>
            <a:r>
              <a:rPr lang="en-US" sz="4000" dirty="0"/>
              <a:t>EL  AN</a:t>
            </a:r>
            <a:r>
              <a:rPr lang="es-ES" sz="4000" dirty="0"/>
              <a:t>ÁLISIS  </a:t>
            </a:r>
            <a:r>
              <a:rPr lang="en-US" sz="4000" dirty="0"/>
              <a:t>ACCIONABLE</a:t>
            </a:r>
            <a:endParaRPr lang="en-US" sz="6000" i="1" dirty="0"/>
          </a:p>
        </p:txBody>
      </p:sp>
      <p:sp>
        <p:nvSpPr>
          <p:cNvPr id="3" name="Subtitle 2"/>
          <p:cNvSpPr>
            <a:spLocks noGrp="1"/>
          </p:cNvSpPr>
          <p:nvPr>
            <p:ph type="subTitle" idx="1"/>
          </p:nvPr>
        </p:nvSpPr>
        <p:spPr>
          <a:xfrm>
            <a:off x="4419600" y="4267200"/>
            <a:ext cx="4267200" cy="2077353"/>
          </a:xfrm>
        </p:spPr>
        <p:txBody>
          <a:bodyPr>
            <a:noAutofit/>
          </a:bodyPr>
          <a:lstStyle/>
          <a:p>
            <a:endParaRPr lang="en-US" sz="2400" dirty="0"/>
          </a:p>
          <a:p>
            <a:br>
              <a:rPr lang="en-US" sz="2400" dirty="0"/>
            </a:br>
            <a:br>
              <a:rPr lang="en-US" sz="2400" dirty="0"/>
            </a:br>
            <a:endParaRPr lang="en-US" sz="2400" dirty="0"/>
          </a:p>
          <a:p>
            <a:pPr>
              <a:lnSpc>
                <a:spcPct val="100000"/>
              </a:lnSpc>
              <a:spcBef>
                <a:spcPts val="0"/>
              </a:spcBef>
            </a:pPr>
            <a:br>
              <a:rPr lang="en-US" i="1" dirty="0"/>
            </a:br>
            <a:r>
              <a:rPr lang="en-US" sz="3200" i="1" dirty="0"/>
              <a:t>Fulton Armstrong</a:t>
            </a:r>
            <a:br>
              <a:rPr lang="en-US" sz="3200" i="1" dirty="0"/>
            </a:br>
            <a:r>
              <a:rPr lang="en-US" sz="2000" i="1" dirty="0"/>
              <a:t>American University</a:t>
            </a:r>
            <a:br>
              <a:rPr lang="en-US" sz="2000" i="1" dirty="0"/>
            </a:br>
            <a:r>
              <a:rPr lang="en-US" sz="2000" i="1" dirty="0"/>
              <a:t>Syracuse University</a:t>
            </a:r>
            <a:br>
              <a:rPr lang="en-US" sz="2000" i="1" dirty="0"/>
            </a:br>
            <a:r>
              <a:rPr lang="en-US" sz="2000" i="1" dirty="0"/>
              <a:t>Washington, DC</a:t>
            </a:r>
            <a:endParaRPr lang="en-US" sz="1800" i="1" dirty="0"/>
          </a:p>
        </p:txBody>
      </p:sp>
      <p:sp>
        <p:nvSpPr>
          <p:cNvPr id="4" name="Rectangle 3"/>
          <p:cNvSpPr/>
          <p:nvPr/>
        </p:nvSpPr>
        <p:spPr>
          <a:xfrm>
            <a:off x="828675" y="581849"/>
            <a:ext cx="7772400" cy="523220"/>
          </a:xfrm>
          <a:prstGeom prst="rect">
            <a:avLst/>
          </a:prstGeom>
        </p:spPr>
        <p:txBody>
          <a:bodyPr wrap="square">
            <a:spAutoFit/>
          </a:bodyPr>
          <a:lstStyle/>
          <a:p>
            <a:pPr algn="ctr"/>
            <a:r>
              <a:rPr lang="en-US" sz="2800" i="1" dirty="0" err="1">
                <a:solidFill>
                  <a:prstClr val="white"/>
                </a:solidFill>
                <a:ea typeface="+mj-ea"/>
                <a:cs typeface="+mj-cs"/>
              </a:rPr>
              <a:t>Brindando</a:t>
            </a:r>
            <a:r>
              <a:rPr lang="en-US" sz="2800" i="1" dirty="0">
                <a:solidFill>
                  <a:prstClr val="white"/>
                </a:solidFill>
                <a:ea typeface="+mj-ea"/>
                <a:cs typeface="+mj-cs"/>
              </a:rPr>
              <a:t> </a:t>
            </a:r>
            <a:r>
              <a:rPr lang="en-US" sz="2800" i="1" dirty="0" err="1">
                <a:solidFill>
                  <a:prstClr val="white"/>
                </a:solidFill>
                <a:ea typeface="+mj-ea"/>
                <a:cs typeface="+mj-cs"/>
              </a:rPr>
              <a:t>estudios</a:t>
            </a:r>
            <a:r>
              <a:rPr lang="en-US" sz="2800" i="1" dirty="0">
                <a:solidFill>
                  <a:prstClr val="white"/>
                </a:solidFill>
                <a:ea typeface="+mj-ea"/>
                <a:cs typeface="+mj-cs"/>
              </a:rPr>
              <a:t> de </a:t>
            </a:r>
            <a:r>
              <a:rPr lang="en-US" sz="2800" i="1" dirty="0" err="1">
                <a:solidFill>
                  <a:prstClr val="white"/>
                </a:solidFill>
                <a:ea typeface="+mj-ea"/>
                <a:cs typeface="+mj-cs"/>
              </a:rPr>
              <a:t>calidad</a:t>
            </a:r>
            <a:r>
              <a:rPr lang="en-US" sz="2800" i="1" dirty="0">
                <a:solidFill>
                  <a:prstClr val="white"/>
                </a:solidFill>
                <a:ea typeface="+mj-ea"/>
                <a:cs typeface="+mj-cs"/>
              </a:rPr>
              <a:t> a </a:t>
            </a:r>
            <a:r>
              <a:rPr lang="en-US" sz="2800" i="1" dirty="0" err="1">
                <a:solidFill>
                  <a:prstClr val="white"/>
                </a:solidFill>
                <a:ea typeface="+mj-ea"/>
                <a:cs typeface="+mj-cs"/>
              </a:rPr>
              <a:t>decisores</a:t>
            </a:r>
            <a:endParaRPr lang="en-US" dirty="0"/>
          </a:p>
        </p:txBody>
      </p:sp>
      <p:sp>
        <p:nvSpPr>
          <p:cNvPr id="5" name="Rectangle 4">
            <a:extLst>
              <a:ext uri="{FF2B5EF4-FFF2-40B4-BE49-F238E27FC236}">
                <a16:creationId xmlns:a16="http://schemas.microsoft.com/office/drawing/2014/main" id="{1F890CC6-C389-4547-98A4-55CDC65C9BE7}"/>
              </a:ext>
            </a:extLst>
          </p:cNvPr>
          <p:cNvSpPr/>
          <p:nvPr/>
        </p:nvSpPr>
        <p:spPr>
          <a:xfrm>
            <a:off x="6166178" y="4072283"/>
            <a:ext cx="2434897" cy="707886"/>
          </a:xfrm>
          <a:prstGeom prst="rect">
            <a:avLst/>
          </a:prstGeom>
        </p:spPr>
        <p:txBody>
          <a:bodyPr wrap="none">
            <a:spAutoFit/>
          </a:bodyPr>
          <a:lstStyle/>
          <a:p>
            <a:pPr algn="r"/>
            <a:r>
              <a:rPr lang="en-US" sz="2000" dirty="0"/>
              <a:t>16 de </a:t>
            </a:r>
            <a:r>
              <a:rPr lang="es-ES" sz="2000" dirty="0"/>
              <a:t>diciembre</a:t>
            </a:r>
            <a:r>
              <a:rPr lang="en-US" sz="2000" dirty="0"/>
              <a:t> 2024</a:t>
            </a:r>
            <a:br>
              <a:rPr lang="en-US" sz="2000" dirty="0"/>
            </a:br>
            <a:r>
              <a:rPr lang="en-US" sz="2000" dirty="0" err="1"/>
              <a:t>Sesi</a:t>
            </a:r>
            <a:r>
              <a:rPr lang="es-ES" sz="2000" dirty="0" err="1"/>
              <a:t>ó</a:t>
            </a:r>
            <a:r>
              <a:rPr lang="en-US" sz="2000" dirty="0"/>
              <a:t>n b</a:t>
            </a:r>
          </a:p>
        </p:txBody>
      </p:sp>
      <p:pic>
        <p:nvPicPr>
          <p:cNvPr id="7" name="Picture 6">
            <a:extLst>
              <a:ext uri="{FF2B5EF4-FFF2-40B4-BE49-F238E27FC236}">
                <a16:creationId xmlns:a16="http://schemas.microsoft.com/office/drawing/2014/main" id="{B0C5FC81-1382-CB70-BEDB-68729EAE1200}"/>
              </a:ext>
            </a:extLst>
          </p:cNvPr>
          <p:cNvPicPr>
            <a:picLocks noChangeAspect="1"/>
          </p:cNvPicPr>
          <p:nvPr/>
        </p:nvPicPr>
        <p:blipFill>
          <a:blip r:embed="rId2"/>
          <a:stretch>
            <a:fillRect/>
          </a:stretch>
        </p:blipFill>
        <p:spPr>
          <a:xfrm>
            <a:off x="990600" y="4862020"/>
            <a:ext cx="2654458" cy="1414131"/>
          </a:xfrm>
          <a:prstGeom prst="rect">
            <a:avLst/>
          </a:prstGeom>
          <a:ln>
            <a:solidFill>
              <a:schemeClr val="tx1"/>
            </a:solidFill>
          </a:ln>
        </p:spPr>
      </p:pic>
    </p:spTree>
    <p:extLst>
      <p:ext uri="{BB962C8B-B14F-4D97-AF65-F5344CB8AC3E}">
        <p14:creationId xmlns:p14="http://schemas.microsoft.com/office/powerpoint/2010/main" val="37374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16E2F-C512-2225-C075-F5C6484AA759}"/>
              </a:ext>
            </a:extLst>
          </p:cNvPr>
          <p:cNvSpPr>
            <a:spLocks noGrp="1"/>
          </p:cNvSpPr>
          <p:nvPr>
            <p:ph type="sldNum" sz="quarter" idx="12"/>
          </p:nvPr>
        </p:nvSpPr>
        <p:spPr/>
        <p:txBody>
          <a:bodyPr/>
          <a:lstStyle/>
          <a:p>
            <a:fld id="{C4F85062-4662-4D6B-BB38-DB7C890070DF}" type="slidenum">
              <a:rPr lang="en-US" smtClean="0"/>
              <a:t>10</a:t>
            </a:fld>
            <a:endParaRPr lang="en-US"/>
          </a:p>
        </p:txBody>
      </p:sp>
      <p:pic>
        <p:nvPicPr>
          <p:cNvPr id="3" name="Picture 2">
            <a:extLst>
              <a:ext uri="{FF2B5EF4-FFF2-40B4-BE49-F238E27FC236}">
                <a16:creationId xmlns:a16="http://schemas.microsoft.com/office/drawing/2014/main" id="{4771071C-D279-DD53-448E-D8C7E5A87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69310"/>
            <a:ext cx="2384025" cy="3059690"/>
          </a:xfrm>
          <a:prstGeom prst="rect">
            <a:avLst/>
          </a:prstGeom>
        </p:spPr>
      </p:pic>
      <p:pic>
        <p:nvPicPr>
          <p:cNvPr id="4" name="Picture 3">
            <a:extLst>
              <a:ext uri="{FF2B5EF4-FFF2-40B4-BE49-F238E27FC236}">
                <a16:creationId xmlns:a16="http://schemas.microsoft.com/office/drawing/2014/main" id="{C0D91818-27F1-4243-278C-931A78EFF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475673"/>
            <a:ext cx="2368090" cy="3063240"/>
          </a:xfrm>
          <a:prstGeom prst="rect">
            <a:avLst/>
          </a:prstGeom>
        </p:spPr>
      </p:pic>
      <p:sp>
        <p:nvSpPr>
          <p:cNvPr id="8" name="Oval 7">
            <a:extLst>
              <a:ext uri="{FF2B5EF4-FFF2-40B4-BE49-F238E27FC236}">
                <a16:creationId xmlns:a16="http://schemas.microsoft.com/office/drawing/2014/main" id="{58015FD9-D360-B630-CD2A-A78D1588959E}"/>
              </a:ext>
            </a:extLst>
          </p:cNvPr>
          <p:cNvSpPr/>
          <p:nvPr/>
        </p:nvSpPr>
        <p:spPr>
          <a:xfrm>
            <a:off x="980440" y="827087"/>
            <a:ext cx="198709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D0394A-5B01-9C85-598A-504D6D2E4207}"/>
              </a:ext>
            </a:extLst>
          </p:cNvPr>
          <p:cNvSpPr/>
          <p:nvPr/>
        </p:nvSpPr>
        <p:spPr>
          <a:xfrm>
            <a:off x="957298" y="2170746"/>
            <a:ext cx="198709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467628-65D7-E210-639C-6E4F94F21D72}"/>
              </a:ext>
            </a:extLst>
          </p:cNvPr>
          <p:cNvSpPr/>
          <p:nvPr/>
        </p:nvSpPr>
        <p:spPr>
          <a:xfrm>
            <a:off x="971033" y="2819400"/>
            <a:ext cx="198709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AE47F0-94D7-C8E0-3EA2-3C401D8B9246}"/>
              </a:ext>
            </a:extLst>
          </p:cNvPr>
          <p:cNvSpPr/>
          <p:nvPr/>
        </p:nvSpPr>
        <p:spPr>
          <a:xfrm>
            <a:off x="971033" y="4144803"/>
            <a:ext cx="198709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75E267F-A27C-D57B-B9A3-27F93D361BCF}"/>
              </a:ext>
            </a:extLst>
          </p:cNvPr>
          <p:cNvSpPr/>
          <p:nvPr/>
        </p:nvSpPr>
        <p:spPr>
          <a:xfrm>
            <a:off x="971033" y="5455920"/>
            <a:ext cx="198709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A5647B-D94A-DC34-F368-0FE4D6EF3236}"/>
              </a:ext>
            </a:extLst>
          </p:cNvPr>
          <p:cNvSpPr txBox="1"/>
          <p:nvPr/>
        </p:nvSpPr>
        <p:spPr>
          <a:xfrm>
            <a:off x="821577" y="3822293"/>
            <a:ext cx="2286001" cy="1277273"/>
          </a:xfrm>
          <a:prstGeom prst="rect">
            <a:avLst/>
          </a:prstGeom>
          <a:noFill/>
        </p:spPr>
        <p:txBody>
          <a:bodyPr wrap="square" rtlCol="0">
            <a:spAutoFit/>
          </a:bodyPr>
          <a:lstStyle/>
          <a:p>
            <a:r>
              <a:rPr lang="es-ES" sz="1100" dirty="0" err="1"/>
              <a:t>Important</a:t>
            </a:r>
            <a:r>
              <a:rPr lang="es-ES" sz="1100" dirty="0"/>
              <a:t> Info.  </a:t>
            </a:r>
            <a:r>
              <a:rPr lang="es-ES" sz="1100" dirty="0" err="1"/>
              <a:t>Relevant</a:t>
            </a:r>
            <a:r>
              <a:rPr lang="es-ES" sz="1100" dirty="0"/>
              <a:t> Info.  Good Info.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a:t>
            </a:r>
            <a:endParaRPr lang="en-US" sz="1100" dirty="0"/>
          </a:p>
          <a:p>
            <a:endParaRPr lang="en-US" sz="1100" dirty="0"/>
          </a:p>
        </p:txBody>
      </p:sp>
      <p:sp>
        <p:nvSpPr>
          <p:cNvPr id="15" name="TextBox 14">
            <a:extLst>
              <a:ext uri="{FF2B5EF4-FFF2-40B4-BE49-F238E27FC236}">
                <a16:creationId xmlns:a16="http://schemas.microsoft.com/office/drawing/2014/main" id="{2BABCBFF-8DB5-84E4-241F-C93654AC3197}"/>
              </a:ext>
            </a:extLst>
          </p:cNvPr>
          <p:cNvSpPr txBox="1"/>
          <p:nvPr/>
        </p:nvSpPr>
        <p:spPr>
          <a:xfrm>
            <a:off x="665202" y="2726093"/>
            <a:ext cx="2368091" cy="1107996"/>
          </a:xfrm>
          <a:prstGeom prst="rect">
            <a:avLst/>
          </a:prstGeom>
          <a:noFill/>
        </p:spPr>
        <p:txBody>
          <a:bodyPr wrap="square" rtlCol="0">
            <a:spAutoFit/>
          </a:bodyPr>
          <a:lstStyle/>
          <a:p>
            <a:r>
              <a:rPr lang="es-ES" sz="1100" dirty="0" err="1"/>
              <a:t>Important</a:t>
            </a:r>
            <a:r>
              <a:rPr lang="es-ES" sz="1100" dirty="0"/>
              <a:t> Info.  </a:t>
            </a:r>
            <a:r>
              <a:rPr lang="es-ES" sz="1100" dirty="0" err="1"/>
              <a:t>Relevant</a:t>
            </a:r>
            <a:r>
              <a:rPr lang="es-ES" sz="1100" dirty="0"/>
              <a:t> Info.  Good Info.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a:t>
            </a:r>
            <a:endParaRPr lang="en-US" sz="1100" dirty="0"/>
          </a:p>
          <a:p>
            <a:endParaRPr lang="en-US" sz="1100" dirty="0"/>
          </a:p>
        </p:txBody>
      </p:sp>
      <p:sp>
        <p:nvSpPr>
          <p:cNvPr id="16" name="TextBox 15">
            <a:extLst>
              <a:ext uri="{FF2B5EF4-FFF2-40B4-BE49-F238E27FC236}">
                <a16:creationId xmlns:a16="http://schemas.microsoft.com/office/drawing/2014/main" id="{D3B3B48D-8ABA-A350-3A8E-7A753D94D5E9}"/>
              </a:ext>
            </a:extLst>
          </p:cNvPr>
          <p:cNvSpPr txBox="1"/>
          <p:nvPr/>
        </p:nvSpPr>
        <p:spPr>
          <a:xfrm>
            <a:off x="430012" y="5549971"/>
            <a:ext cx="2743200" cy="938719"/>
          </a:xfrm>
          <a:prstGeom prst="rect">
            <a:avLst/>
          </a:prstGeom>
          <a:noFill/>
        </p:spPr>
        <p:txBody>
          <a:bodyPr wrap="square" rtlCol="0">
            <a:spAutoFit/>
          </a:bodyPr>
          <a:lstStyle/>
          <a:p>
            <a:r>
              <a:rPr lang="es-ES" sz="1100" dirty="0" err="1"/>
              <a:t>Important</a:t>
            </a:r>
            <a:r>
              <a:rPr lang="es-ES" sz="1100" dirty="0"/>
              <a:t> Info.  </a:t>
            </a:r>
            <a:r>
              <a:rPr lang="es-ES" sz="1100" dirty="0" err="1"/>
              <a:t>Relevant</a:t>
            </a:r>
            <a:r>
              <a:rPr lang="es-ES" sz="1100" dirty="0"/>
              <a:t> Info.  Good Info.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a:t>
            </a:r>
            <a:endParaRPr lang="en-US" sz="1100" dirty="0"/>
          </a:p>
          <a:p>
            <a:endParaRPr lang="en-US" sz="1100" dirty="0"/>
          </a:p>
        </p:txBody>
      </p:sp>
      <p:sp>
        <p:nvSpPr>
          <p:cNvPr id="17" name="TextBox 16">
            <a:extLst>
              <a:ext uri="{FF2B5EF4-FFF2-40B4-BE49-F238E27FC236}">
                <a16:creationId xmlns:a16="http://schemas.microsoft.com/office/drawing/2014/main" id="{48536D26-2BFC-1145-FCA0-FA96CF07EC52}"/>
              </a:ext>
            </a:extLst>
          </p:cNvPr>
          <p:cNvSpPr txBox="1"/>
          <p:nvPr/>
        </p:nvSpPr>
        <p:spPr>
          <a:xfrm>
            <a:off x="769744" y="548301"/>
            <a:ext cx="2362198" cy="1107996"/>
          </a:xfrm>
          <a:prstGeom prst="rect">
            <a:avLst/>
          </a:prstGeom>
          <a:noFill/>
        </p:spPr>
        <p:txBody>
          <a:bodyPr wrap="square" rtlCol="0">
            <a:spAutoFit/>
          </a:bodyPr>
          <a:lstStyle/>
          <a:p>
            <a:r>
              <a:rPr lang="es-ES" sz="1100" dirty="0" err="1"/>
              <a:t>Important</a:t>
            </a:r>
            <a:r>
              <a:rPr lang="es-ES" sz="1100" dirty="0"/>
              <a:t> Info.  </a:t>
            </a:r>
            <a:r>
              <a:rPr lang="es-ES" sz="1100" dirty="0" err="1"/>
              <a:t>Relevant</a:t>
            </a:r>
            <a:r>
              <a:rPr lang="es-ES" sz="1100" dirty="0"/>
              <a:t> Info.  Good Info.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a:t>
            </a:r>
            <a:endParaRPr lang="en-US" sz="1100" dirty="0"/>
          </a:p>
          <a:p>
            <a:endParaRPr lang="en-US" sz="1100" dirty="0"/>
          </a:p>
        </p:txBody>
      </p:sp>
      <p:sp>
        <p:nvSpPr>
          <p:cNvPr id="18" name="TextBox 17">
            <a:extLst>
              <a:ext uri="{FF2B5EF4-FFF2-40B4-BE49-F238E27FC236}">
                <a16:creationId xmlns:a16="http://schemas.microsoft.com/office/drawing/2014/main" id="{D3177172-AB51-3797-A94C-9D9D15B2FC5F}"/>
              </a:ext>
            </a:extLst>
          </p:cNvPr>
          <p:cNvSpPr txBox="1"/>
          <p:nvPr/>
        </p:nvSpPr>
        <p:spPr>
          <a:xfrm>
            <a:off x="862250" y="1833809"/>
            <a:ext cx="2542698" cy="1107996"/>
          </a:xfrm>
          <a:prstGeom prst="rect">
            <a:avLst/>
          </a:prstGeom>
          <a:noFill/>
        </p:spPr>
        <p:txBody>
          <a:bodyPr wrap="square" rtlCol="0">
            <a:spAutoFit/>
          </a:bodyPr>
          <a:lstStyle/>
          <a:p>
            <a:r>
              <a:rPr lang="es-ES" sz="1100" dirty="0" err="1"/>
              <a:t>Important</a:t>
            </a:r>
            <a:r>
              <a:rPr lang="es-ES" sz="1100" dirty="0"/>
              <a:t> Info.  </a:t>
            </a:r>
            <a:r>
              <a:rPr lang="es-ES" sz="1100" dirty="0" err="1"/>
              <a:t>Relevant</a:t>
            </a:r>
            <a:r>
              <a:rPr lang="es-ES" sz="1100" dirty="0"/>
              <a:t> Info.  Good Info.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a:t>
            </a:r>
            <a:endParaRPr lang="en-US" sz="1100" dirty="0"/>
          </a:p>
          <a:p>
            <a:endParaRPr lang="en-US" sz="1100" dirty="0"/>
          </a:p>
        </p:txBody>
      </p:sp>
      <p:sp>
        <p:nvSpPr>
          <p:cNvPr id="5" name="TextBox 4">
            <a:extLst>
              <a:ext uri="{FF2B5EF4-FFF2-40B4-BE49-F238E27FC236}">
                <a16:creationId xmlns:a16="http://schemas.microsoft.com/office/drawing/2014/main" id="{D3253648-0A03-2234-AA24-4A4D64328355}"/>
              </a:ext>
            </a:extLst>
          </p:cNvPr>
          <p:cNvSpPr txBox="1"/>
          <p:nvPr/>
        </p:nvSpPr>
        <p:spPr>
          <a:xfrm>
            <a:off x="530263" y="960367"/>
            <a:ext cx="2542698" cy="1107996"/>
          </a:xfrm>
          <a:prstGeom prst="rect">
            <a:avLst/>
          </a:prstGeom>
          <a:noFill/>
        </p:spPr>
        <p:txBody>
          <a:bodyPr wrap="square" rtlCol="0">
            <a:spAutoFit/>
          </a:bodyPr>
          <a:lstStyle/>
          <a:p>
            <a:r>
              <a:rPr lang="es-ES" sz="1100" dirty="0" err="1"/>
              <a:t>Important</a:t>
            </a:r>
            <a:r>
              <a:rPr lang="es-ES" sz="1100" dirty="0"/>
              <a:t> Info.  </a:t>
            </a:r>
            <a:r>
              <a:rPr lang="es-ES" sz="1100" dirty="0" err="1"/>
              <a:t>Relevant</a:t>
            </a:r>
            <a:r>
              <a:rPr lang="es-ES" sz="1100" dirty="0"/>
              <a:t> Info.  Good Info.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 </a:t>
            </a:r>
            <a:r>
              <a:rPr lang="en-US" sz="1100" dirty="0"/>
              <a:t> </a:t>
            </a:r>
            <a:r>
              <a:rPr lang="es-ES" sz="1100" dirty="0" err="1"/>
              <a:t>Important</a:t>
            </a:r>
            <a:r>
              <a:rPr lang="es-ES" sz="1100" dirty="0"/>
              <a:t> Info.  </a:t>
            </a:r>
            <a:r>
              <a:rPr lang="es-ES" sz="1100" dirty="0" err="1"/>
              <a:t>Relevant</a:t>
            </a:r>
            <a:r>
              <a:rPr lang="es-ES" sz="1100" dirty="0"/>
              <a:t> Info.  Good Info.</a:t>
            </a:r>
            <a:endParaRPr lang="en-US" sz="1100" dirty="0"/>
          </a:p>
          <a:p>
            <a:endParaRPr lang="en-US" sz="1100" dirty="0"/>
          </a:p>
        </p:txBody>
      </p:sp>
    </p:spTree>
    <p:extLst>
      <p:ext uri="{BB962C8B-B14F-4D97-AF65-F5344CB8AC3E}">
        <p14:creationId xmlns:p14="http://schemas.microsoft.com/office/powerpoint/2010/main" val="361056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1"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1000"/>
                            </p:stCondLst>
                            <p:childTnLst>
                              <p:par>
                                <p:cTn id="23" presetID="42" presetClass="path" presetSubtype="0" accel="50000" decel="50000" fill="hold" grpId="0" nodeType="afterEffect">
                                  <p:stCondLst>
                                    <p:cond delay="0"/>
                                  </p:stCondLst>
                                  <p:childTnLst>
                                    <p:animMotion origin="layout" path="M 1.38889E-6 3.7037E-6 L 0.60173 -0.01968 " pathEditMode="relative" rAng="0" ptsTypes="AA">
                                      <p:cBhvr>
                                        <p:cTn id="24" dur="2000" fill="hold"/>
                                        <p:tgtEl>
                                          <p:spTgt spid="16"/>
                                        </p:tgtEl>
                                        <p:attrNameLst>
                                          <p:attrName>ppt_x</p:attrName>
                                          <p:attrName>ppt_y</p:attrName>
                                        </p:attrNameLst>
                                      </p:cBhvr>
                                      <p:rCtr x="30087" y="-995"/>
                                    </p:animMotion>
                                  </p:childTnLst>
                                </p:cTn>
                              </p:par>
                            </p:childTnLst>
                          </p:cTn>
                        </p:par>
                        <p:par>
                          <p:cTn id="25" fill="hold">
                            <p:stCondLst>
                              <p:cond delay="3000"/>
                            </p:stCondLst>
                            <p:childTnLst>
                              <p:par>
                                <p:cTn id="26" presetID="1" presetClass="entr" presetSubtype="0" fill="hold" grpId="1" nodeType="afterEffect">
                                  <p:stCondLst>
                                    <p:cond delay="25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250"/>
                            </p:stCondLst>
                            <p:childTnLst>
                              <p:par>
                                <p:cTn id="29" presetID="42" presetClass="path" presetSubtype="0" accel="50000" decel="50000" fill="hold" grpId="0" nodeType="afterEffect">
                                  <p:stCondLst>
                                    <p:cond delay="0"/>
                                  </p:stCondLst>
                                  <p:childTnLst>
                                    <p:animMotion origin="layout" path="M -5.55556E-7 -2.96296E-6 L 0.53507 -0.06666 " pathEditMode="relative" rAng="0" ptsTypes="AA">
                                      <p:cBhvr>
                                        <p:cTn id="30" dur="2000" fill="hold"/>
                                        <p:tgtEl>
                                          <p:spTgt spid="14"/>
                                        </p:tgtEl>
                                        <p:attrNameLst>
                                          <p:attrName>ppt_x</p:attrName>
                                          <p:attrName>ppt_y</p:attrName>
                                        </p:attrNameLst>
                                      </p:cBhvr>
                                      <p:rCtr x="26753" y="-3333"/>
                                    </p:animMotion>
                                  </p:childTnLst>
                                </p:cTn>
                              </p:par>
                            </p:childTnLst>
                          </p:cTn>
                        </p:par>
                        <p:par>
                          <p:cTn id="31" fill="hold">
                            <p:stCondLst>
                              <p:cond delay="5250"/>
                            </p:stCondLst>
                            <p:childTnLst>
                              <p:par>
                                <p:cTn id="32" presetID="1" presetClass="entr" presetSubtype="0" fill="hold" grpId="1"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5250"/>
                            </p:stCondLst>
                            <p:childTnLst>
                              <p:par>
                                <p:cTn id="35" presetID="1" presetClass="entr" presetSubtype="0" fill="hold" grpId="1" nodeType="afterEffect">
                                  <p:stCondLst>
                                    <p:cond delay="25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5500"/>
                            </p:stCondLst>
                            <p:childTnLst>
                              <p:par>
                                <p:cTn id="38" presetID="42" presetClass="path" presetSubtype="0" accel="50000" decel="50000" fill="hold" grpId="0" nodeType="afterEffect">
                                  <p:stCondLst>
                                    <p:cond delay="0"/>
                                  </p:stCondLst>
                                  <p:childTnLst>
                                    <p:animMotion origin="layout" path="M -0.00191 0.2294 L 0.52118 0.21366 " pathEditMode="relative" rAng="0" ptsTypes="AA">
                                      <p:cBhvr>
                                        <p:cTn id="39" dur="2000" fill="hold"/>
                                        <p:tgtEl>
                                          <p:spTgt spid="15"/>
                                        </p:tgtEl>
                                        <p:attrNameLst>
                                          <p:attrName>ppt_x</p:attrName>
                                          <p:attrName>ppt_y</p:attrName>
                                        </p:attrNameLst>
                                      </p:cBhvr>
                                      <p:rCtr x="26146" y="-787"/>
                                    </p:animMotion>
                                  </p:childTnLst>
                                </p:cTn>
                              </p:par>
                            </p:childTnLst>
                          </p:cTn>
                        </p:par>
                        <p:par>
                          <p:cTn id="40" fill="hold">
                            <p:stCondLst>
                              <p:cond delay="7500"/>
                            </p:stCondLst>
                            <p:childTnLst>
                              <p:par>
                                <p:cTn id="41" presetID="1" presetClass="entr" presetSubtype="0" fill="hold" grpId="1" nodeType="afterEffect">
                                  <p:stCondLst>
                                    <p:cond delay="25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7750"/>
                            </p:stCondLst>
                            <p:childTnLst>
                              <p:par>
                                <p:cTn id="44" presetID="42" presetClass="path" presetSubtype="0" accel="50000" decel="50000" fill="hold" grpId="0" nodeType="afterEffect">
                                  <p:stCondLst>
                                    <p:cond delay="0"/>
                                  </p:stCondLst>
                                  <p:childTnLst>
                                    <p:animMotion origin="layout" path="M -3.33333E-6 1.85185E-6 L 0.525 0.05625 " pathEditMode="relative" rAng="0" ptsTypes="AA">
                                      <p:cBhvr>
                                        <p:cTn id="45" dur="2000" fill="hold"/>
                                        <p:tgtEl>
                                          <p:spTgt spid="18"/>
                                        </p:tgtEl>
                                        <p:attrNameLst>
                                          <p:attrName>ppt_x</p:attrName>
                                          <p:attrName>ppt_y</p:attrName>
                                        </p:attrNameLst>
                                      </p:cBhvr>
                                      <p:rCtr x="26250" y="2801"/>
                                    </p:animMotion>
                                  </p:childTnLst>
                                </p:cTn>
                              </p:par>
                            </p:childTnLst>
                          </p:cTn>
                        </p:par>
                        <p:par>
                          <p:cTn id="46" fill="hold">
                            <p:stCondLst>
                              <p:cond delay="9750"/>
                            </p:stCondLst>
                            <p:childTnLst>
                              <p:par>
                                <p:cTn id="47" presetID="1" presetClass="entr" presetSubtype="0" fill="hold" grpId="1" nodeType="afterEffect">
                                  <p:stCondLst>
                                    <p:cond delay="250"/>
                                  </p:stCondLst>
                                  <p:childTnLst>
                                    <p:set>
                                      <p:cBhvr>
                                        <p:cTn id="48" dur="1" fill="hold">
                                          <p:stCondLst>
                                            <p:cond delay="0"/>
                                          </p:stCondLst>
                                        </p:cTn>
                                        <p:tgtEl>
                                          <p:spTgt spid="17"/>
                                        </p:tgtEl>
                                        <p:attrNameLst>
                                          <p:attrName>style.visibility</p:attrName>
                                        </p:attrNameLst>
                                      </p:cBhvr>
                                      <p:to>
                                        <p:strVal val="visible"/>
                                      </p:to>
                                    </p:set>
                                  </p:childTnLst>
                                </p:cTn>
                              </p:par>
                              <p:par>
                                <p:cTn id="49" presetID="42" presetClass="path" presetSubtype="0" accel="50000" decel="50000" fill="hold" grpId="0" nodeType="withEffect">
                                  <p:stCondLst>
                                    <p:cond delay="0"/>
                                  </p:stCondLst>
                                  <p:childTnLst>
                                    <p:animMotion origin="layout" path="M 1.94444E-6 1.85185E-6 L 0.43663 -0.00718 " pathEditMode="relative" rAng="0" ptsTypes="AA">
                                      <p:cBhvr>
                                        <p:cTn id="50" dur="2000" fill="hold"/>
                                        <p:tgtEl>
                                          <p:spTgt spid="17"/>
                                        </p:tgtEl>
                                        <p:attrNameLst>
                                          <p:attrName>ppt_x</p:attrName>
                                          <p:attrName>ppt_y</p:attrName>
                                        </p:attrNameLst>
                                      </p:cBhvr>
                                      <p:rCtr x="21823" y="-370"/>
                                    </p:animMotion>
                                  </p:childTnLst>
                                </p:cTn>
                              </p:par>
                            </p:childTnLst>
                          </p:cTn>
                        </p:par>
                        <p:par>
                          <p:cTn id="51" fill="hold">
                            <p:stCondLst>
                              <p:cond delay="11750"/>
                            </p:stCondLst>
                            <p:childTnLst>
                              <p:par>
                                <p:cTn id="52" presetID="42" presetClass="path" presetSubtype="0" accel="50000" decel="50000" fill="hold" grpId="0" nodeType="afterEffect">
                                  <p:stCondLst>
                                    <p:cond delay="0"/>
                                  </p:stCondLst>
                                  <p:childTnLst>
                                    <p:animMotion origin="layout" path="M 1.38889E-6 -3.33333E-6 L 0.57795 0.05602 " pathEditMode="relative" rAng="0" ptsTypes="AA">
                                      <p:cBhvr>
                                        <p:cTn id="53" dur="2000" fill="hold"/>
                                        <p:tgtEl>
                                          <p:spTgt spid="5"/>
                                        </p:tgtEl>
                                        <p:attrNameLst>
                                          <p:attrName>ppt_x</p:attrName>
                                          <p:attrName>ppt_y</p:attrName>
                                        </p:attrNameLst>
                                      </p:cBhvr>
                                      <p:rCtr x="28889" y="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p:bldP spid="14" grpId="1"/>
      <p:bldP spid="15" grpId="0"/>
      <p:bldP spid="15" grpId="1"/>
      <p:bldP spid="16" grpId="0"/>
      <p:bldP spid="16" grpId="1"/>
      <p:bldP spid="17" grpId="0"/>
      <p:bldP spid="17" grpId="1"/>
      <p:bldP spid="18" grpId="0"/>
      <p:bldP spid="18"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181918-2E07-2A72-64FB-C9EB9F944D1B}"/>
              </a:ext>
            </a:extLst>
          </p:cNvPr>
          <p:cNvSpPr txBox="1"/>
          <p:nvPr/>
        </p:nvSpPr>
        <p:spPr>
          <a:xfrm>
            <a:off x="2057400" y="2286000"/>
            <a:ext cx="4950201" cy="1015663"/>
          </a:xfrm>
          <a:prstGeom prst="rect">
            <a:avLst/>
          </a:prstGeom>
          <a:noFill/>
        </p:spPr>
        <p:txBody>
          <a:bodyPr wrap="none" rtlCol="0">
            <a:spAutoFit/>
          </a:bodyPr>
          <a:lstStyle/>
          <a:p>
            <a:r>
              <a:rPr lang="es-ES" sz="2000" dirty="0"/>
              <a:t>Antes de entrar en detalles,</a:t>
            </a:r>
          </a:p>
          <a:p>
            <a:endParaRPr lang="es-ES" sz="2000" dirty="0"/>
          </a:p>
          <a:p>
            <a:r>
              <a:rPr lang="es-ES" sz="2000" dirty="0"/>
              <a:t>los consejos de dos (de los muchos) expertos:</a:t>
            </a:r>
            <a:endParaRPr lang="en-US" sz="2000" dirty="0"/>
          </a:p>
        </p:txBody>
      </p:sp>
    </p:spTree>
    <p:extLst>
      <p:ext uri="{BB962C8B-B14F-4D97-AF65-F5344CB8AC3E}">
        <p14:creationId xmlns:p14="http://schemas.microsoft.com/office/powerpoint/2010/main" val="249114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098" y="751114"/>
            <a:ext cx="2711302" cy="461665"/>
          </a:xfrm>
          <a:prstGeom prst="rect">
            <a:avLst/>
          </a:prstGeom>
          <a:noFill/>
          <a:ln>
            <a:solidFill>
              <a:srgbClr val="0070C0"/>
            </a:solidFill>
          </a:ln>
        </p:spPr>
        <p:txBody>
          <a:bodyPr wrap="square" rtlCol="0">
            <a:spAutoFit/>
          </a:bodyPr>
          <a:lstStyle/>
          <a:p>
            <a:pPr algn="ctr"/>
            <a:r>
              <a:rPr lang="en-US" sz="2400" b="1" dirty="0" err="1"/>
              <a:t>Principios</a:t>
            </a:r>
            <a:r>
              <a:rPr lang="en-US" sz="2400" b="1" dirty="0"/>
              <a:t> </a:t>
            </a:r>
            <a:r>
              <a:rPr lang="en-US" sz="2400" b="1" dirty="0" err="1"/>
              <a:t>básicos</a:t>
            </a:r>
            <a:endParaRPr lang="en-US" sz="2400" b="1" dirty="0"/>
          </a:p>
        </p:txBody>
      </p:sp>
      <p:sp>
        <p:nvSpPr>
          <p:cNvPr id="4" name="TextBox 3"/>
          <p:cNvSpPr txBox="1"/>
          <p:nvPr/>
        </p:nvSpPr>
        <p:spPr>
          <a:xfrm>
            <a:off x="381000" y="1554176"/>
            <a:ext cx="5105399" cy="1908215"/>
          </a:xfrm>
          <a:prstGeom prst="rect">
            <a:avLst/>
          </a:prstGeom>
          <a:noFill/>
        </p:spPr>
        <p:txBody>
          <a:bodyPr wrap="square" rtlCol="0">
            <a:spAutoFit/>
          </a:bodyPr>
          <a:lstStyle/>
          <a:p>
            <a:pPr algn="ctr"/>
            <a:r>
              <a:rPr lang="en-US" sz="2400" dirty="0"/>
              <a:t>¿</a:t>
            </a:r>
            <a:r>
              <a:rPr lang="en-US" sz="2400" dirty="0" err="1"/>
              <a:t>Cómo</a:t>
            </a:r>
            <a:r>
              <a:rPr lang="en-US" sz="2400" dirty="0"/>
              <a:t> </a:t>
            </a:r>
            <a:r>
              <a:rPr lang="en-US" sz="2400" dirty="0" err="1"/>
              <a:t>lograr</a:t>
            </a:r>
            <a:r>
              <a:rPr lang="en-US" sz="2400" dirty="0"/>
              <a:t> que </a:t>
            </a:r>
            <a:r>
              <a:rPr lang="en-US" sz="2400" dirty="0" err="1"/>
              <a:t>te</a:t>
            </a:r>
            <a:r>
              <a:rPr lang="en-US" sz="2400" dirty="0"/>
              <a:t> </a:t>
            </a:r>
            <a:r>
              <a:rPr lang="en-US" sz="2400" dirty="0" err="1"/>
              <a:t>hagan</a:t>
            </a:r>
            <a:r>
              <a:rPr lang="en-US" sz="2400" dirty="0"/>
              <a:t> </a:t>
            </a:r>
            <a:r>
              <a:rPr lang="en-US" sz="2400" dirty="0" err="1"/>
              <a:t>caso</a:t>
            </a:r>
            <a:br>
              <a:rPr lang="en-US" sz="2400" dirty="0"/>
            </a:br>
            <a:r>
              <a:rPr lang="en-US" sz="2400" dirty="0" err="1"/>
              <a:t>cuando</a:t>
            </a:r>
            <a:r>
              <a:rPr lang="en-US" sz="2400" dirty="0"/>
              <a:t> </a:t>
            </a:r>
            <a:r>
              <a:rPr lang="en-US" sz="2400" dirty="0" err="1"/>
              <a:t>hablas</a:t>
            </a:r>
            <a:r>
              <a:rPr lang="en-US" sz="2400" dirty="0"/>
              <a:t>?</a:t>
            </a:r>
          </a:p>
          <a:p>
            <a:pPr algn="ctr"/>
            <a:endParaRPr lang="en-US" sz="2000" dirty="0"/>
          </a:p>
          <a:p>
            <a:pPr marL="800100" lvl="1" indent="-342900">
              <a:spcAft>
                <a:spcPts val="1200"/>
              </a:spcAft>
              <a:buFont typeface="Arial" panose="020B0604020202020204" pitchFamily="34" charset="0"/>
              <a:buChar char="•"/>
            </a:pPr>
            <a:r>
              <a:rPr lang="en-US" sz="2000" dirty="0"/>
              <a:t>Tu </a:t>
            </a:r>
            <a:r>
              <a:rPr lang="en-US" sz="2000" dirty="0" err="1"/>
              <a:t>actitud</a:t>
            </a:r>
            <a:r>
              <a:rPr lang="en-US" sz="2000" dirty="0"/>
              <a:t>.  (</a:t>
            </a:r>
            <a:r>
              <a:rPr lang="en-US" sz="2000" dirty="0" err="1"/>
              <a:t>Logrando</a:t>
            </a:r>
            <a:r>
              <a:rPr lang="en-US" sz="2000" dirty="0"/>
              <a:t> </a:t>
            </a:r>
            <a:r>
              <a:rPr lang="en-US" sz="2000" dirty="0" err="1"/>
              <a:t>inclusión</a:t>
            </a:r>
            <a:r>
              <a:rPr lang="en-US" sz="2000" dirty="0"/>
              <a:t>)</a:t>
            </a:r>
          </a:p>
          <a:p>
            <a:pPr marL="800100" lvl="1" indent="-342900">
              <a:spcAft>
                <a:spcPts val="1200"/>
              </a:spcAft>
              <a:buFont typeface="Arial" panose="020B0604020202020204" pitchFamily="34" charset="0"/>
              <a:buChar char="•"/>
            </a:pPr>
            <a:r>
              <a:rPr lang="en-US" sz="2000" dirty="0" err="1"/>
              <a:t>Tu</a:t>
            </a:r>
            <a:r>
              <a:rPr lang="en-US" sz="2000" dirty="0"/>
              <a:t> </a:t>
            </a:r>
            <a:r>
              <a:rPr lang="en-US" sz="2000" dirty="0" err="1"/>
              <a:t>voz</a:t>
            </a:r>
            <a:r>
              <a:rPr lang="en-US" sz="2000" dirty="0"/>
              <a:t> y </a:t>
            </a:r>
            <a:r>
              <a:rPr lang="en-US" sz="2000" dirty="0" err="1"/>
              <a:t>tu</a:t>
            </a:r>
            <a:r>
              <a:rPr lang="en-US" sz="2000" dirty="0"/>
              <a:t> </a:t>
            </a:r>
            <a:r>
              <a:rPr lang="en-US" sz="2000" dirty="0" err="1"/>
              <a:t>intonación</a:t>
            </a:r>
            <a:r>
              <a:rPr lang="en-US" sz="2000" dirty="0"/>
              <a:t>.</a:t>
            </a:r>
          </a:p>
        </p:txBody>
      </p:sp>
      <p:sp>
        <p:nvSpPr>
          <p:cNvPr id="3" name="Slide Number Placeholder 2"/>
          <p:cNvSpPr>
            <a:spLocks noGrp="1"/>
          </p:cNvSpPr>
          <p:nvPr>
            <p:ph type="sldNum" sz="quarter" idx="12"/>
          </p:nvPr>
        </p:nvSpPr>
        <p:spPr/>
        <p:txBody>
          <a:bodyPr/>
          <a:lstStyle/>
          <a:p>
            <a:fld id="{C4F85062-4662-4D6B-BB38-DB7C890070DF}" type="slidenum">
              <a:rPr lang="en-US" smtClean="0"/>
              <a:t>12</a:t>
            </a:fld>
            <a:endParaRPr lang="en-US"/>
          </a:p>
        </p:txBody>
      </p:sp>
      <p:grpSp>
        <p:nvGrpSpPr>
          <p:cNvPr id="7" name="Group 6"/>
          <p:cNvGrpSpPr/>
          <p:nvPr/>
        </p:nvGrpSpPr>
        <p:grpSpPr>
          <a:xfrm>
            <a:off x="5867400" y="2710856"/>
            <a:ext cx="2895600" cy="2794582"/>
            <a:chOff x="6172085" y="1767155"/>
            <a:chExt cx="2895600" cy="2794582"/>
          </a:xfrm>
        </p:grpSpPr>
        <p:sp>
          <p:nvSpPr>
            <p:cNvPr id="5" name="Rectangle 4"/>
            <p:cNvSpPr/>
            <p:nvPr/>
          </p:nvSpPr>
          <p:spPr>
            <a:xfrm>
              <a:off x="6172085" y="3546074"/>
              <a:ext cx="2895600" cy="1015663"/>
            </a:xfrm>
            <a:prstGeom prst="rect">
              <a:avLst/>
            </a:prstGeom>
          </p:spPr>
          <p:txBody>
            <a:bodyPr wrap="square">
              <a:spAutoFit/>
            </a:bodyPr>
            <a:lstStyle/>
            <a:p>
              <a:r>
                <a:rPr lang="en-US" sz="2000" b="1" dirty="0"/>
                <a:t>Julian Treasure</a:t>
              </a:r>
            </a:p>
            <a:p>
              <a:r>
                <a:rPr lang="es-ES" sz="2000" dirty="0"/>
                <a:t>- especialista y consultor sobre la comunicación</a:t>
              </a:r>
              <a:endParaRPr lang="en-US" dirty="0"/>
            </a:p>
          </p:txBody>
        </p:sp>
        <p:pic>
          <p:nvPicPr>
            <p:cNvPr id="6" name="Picture 2" descr="https://pi.tedcdn.com/r/pe.tedcdn.com/images/ted/d830f7f49d3cb549bc3011f18f2cfb0a7b99c0d7_240x180.jpg?cb=20160511&amp;quality=63&amp;u=&amp;w=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85" y="1767155"/>
              <a:ext cx="2286000" cy="17145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7080226E-A01A-4C37-917B-D64EE4F47BFD}"/>
              </a:ext>
            </a:extLst>
          </p:cNvPr>
          <p:cNvPicPr>
            <a:picLocks noChangeAspect="1"/>
          </p:cNvPicPr>
          <p:nvPr/>
        </p:nvPicPr>
        <p:blipFill>
          <a:blip r:embed="rId3"/>
          <a:stretch>
            <a:fillRect/>
          </a:stretch>
        </p:blipFill>
        <p:spPr>
          <a:xfrm>
            <a:off x="358854" y="3733800"/>
            <a:ext cx="4953571" cy="2779171"/>
          </a:xfrm>
          <a:prstGeom prst="rect">
            <a:avLst/>
          </a:prstGeom>
        </p:spPr>
      </p:pic>
      <p:sp>
        <p:nvSpPr>
          <p:cNvPr id="8" name="Arrow: Right 7">
            <a:extLst>
              <a:ext uri="{FF2B5EF4-FFF2-40B4-BE49-F238E27FC236}">
                <a16:creationId xmlns:a16="http://schemas.microsoft.com/office/drawing/2014/main" id="{F6089084-C0E9-EDEC-7F02-20C7C3073C88}"/>
              </a:ext>
            </a:extLst>
          </p:cNvPr>
          <p:cNvSpPr/>
          <p:nvPr/>
        </p:nvSpPr>
        <p:spPr>
          <a:xfrm>
            <a:off x="6096000" y="6019800"/>
            <a:ext cx="1295400" cy="336551"/>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0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75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75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74B90F-62EE-D3F9-7ACF-2C114DA90B0C}"/>
              </a:ext>
            </a:extLst>
          </p:cNvPr>
          <p:cNvPicPr>
            <a:picLocks noChangeAspect="1"/>
          </p:cNvPicPr>
          <p:nvPr/>
        </p:nvPicPr>
        <p:blipFill>
          <a:blip r:embed="rId2"/>
          <a:stretch>
            <a:fillRect/>
          </a:stretch>
        </p:blipFill>
        <p:spPr>
          <a:xfrm>
            <a:off x="665941" y="1528764"/>
            <a:ext cx="8213209" cy="4607971"/>
          </a:xfrm>
          <a:prstGeom prst="rect">
            <a:avLst/>
          </a:prstGeom>
        </p:spPr>
      </p:pic>
      <p:sp>
        <p:nvSpPr>
          <p:cNvPr id="3" name="TextBox 2">
            <a:extLst>
              <a:ext uri="{FF2B5EF4-FFF2-40B4-BE49-F238E27FC236}">
                <a16:creationId xmlns:a16="http://schemas.microsoft.com/office/drawing/2014/main" id="{0062AE90-25A0-E5E8-8FD8-BC92A1C2BB1A}"/>
              </a:ext>
            </a:extLst>
          </p:cNvPr>
          <p:cNvSpPr txBox="1"/>
          <p:nvPr/>
        </p:nvSpPr>
        <p:spPr>
          <a:xfrm>
            <a:off x="819150" y="2324912"/>
            <a:ext cx="7179361" cy="714042"/>
          </a:xfrm>
          <a:prstGeom prst="rect">
            <a:avLst/>
          </a:prstGeom>
          <a:solidFill>
            <a:srgbClr val="000200"/>
          </a:solidFill>
        </p:spPr>
        <p:txBody>
          <a:bodyPr wrap="square" tIns="18288" bIns="18288" rtlCol="0">
            <a:spAutoFit/>
          </a:bodyPr>
          <a:lstStyle/>
          <a:p>
            <a:r>
              <a:rPr lang="en-US" sz="4400" b="1" dirty="0" err="1">
                <a:solidFill>
                  <a:srgbClr val="F8D747"/>
                </a:solidFill>
              </a:rPr>
              <a:t>Honestidad</a:t>
            </a:r>
            <a:r>
              <a:rPr lang="en-US" sz="2000" dirty="0">
                <a:solidFill>
                  <a:srgbClr val="F8D747"/>
                </a:solidFill>
              </a:rPr>
              <a:t>  </a:t>
            </a:r>
            <a:r>
              <a:rPr lang="en-US" sz="2800" dirty="0">
                <a:solidFill>
                  <a:srgbClr val="F8D747"/>
                </a:solidFill>
              </a:rPr>
              <a:t>ser claro y recto</a:t>
            </a:r>
            <a:endParaRPr lang="en-US" sz="2000" dirty="0">
              <a:solidFill>
                <a:srgbClr val="F8D747"/>
              </a:solidFill>
            </a:endParaRPr>
          </a:p>
        </p:txBody>
      </p:sp>
      <p:sp>
        <p:nvSpPr>
          <p:cNvPr id="4" name="TextBox 3">
            <a:extLst>
              <a:ext uri="{FF2B5EF4-FFF2-40B4-BE49-F238E27FC236}">
                <a16:creationId xmlns:a16="http://schemas.microsoft.com/office/drawing/2014/main" id="{67B3B6A0-B3DD-DFB4-7DDB-47D75D825891}"/>
              </a:ext>
            </a:extLst>
          </p:cNvPr>
          <p:cNvSpPr txBox="1"/>
          <p:nvPr/>
        </p:nvSpPr>
        <p:spPr>
          <a:xfrm>
            <a:off x="819150" y="3057153"/>
            <a:ext cx="7906793" cy="775597"/>
          </a:xfrm>
          <a:prstGeom prst="rect">
            <a:avLst/>
          </a:prstGeom>
          <a:solidFill>
            <a:srgbClr val="000200"/>
          </a:solidFill>
        </p:spPr>
        <p:txBody>
          <a:bodyPr wrap="square" tIns="18288" bIns="18288" rtlCol="0">
            <a:spAutoFit/>
          </a:bodyPr>
          <a:lstStyle/>
          <a:p>
            <a:r>
              <a:rPr lang="en-US" sz="4400" b="1" dirty="0" err="1">
                <a:solidFill>
                  <a:srgbClr val="F8D747"/>
                </a:solidFill>
              </a:rPr>
              <a:t>Autenticidad</a:t>
            </a:r>
            <a:r>
              <a:rPr lang="en-US" sz="4800" b="1" dirty="0">
                <a:solidFill>
                  <a:srgbClr val="F8D747"/>
                </a:solidFill>
              </a:rPr>
              <a:t>  </a:t>
            </a:r>
            <a:r>
              <a:rPr lang="en-US" sz="2800" dirty="0">
                <a:solidFill>
                  <a:srgbClr val="F8D747"/>
                </a:solidFill>
              </a:rPr>
              <a:t>ser t</a:t>
            </a:r>
            <a:r>
              <a:rPr lang="es-ES" sz="2800" dirty="0">
                <a:solidFill>
                  <a:srgbClr val="F8D747"/>
                </a:solidFill>
              </a:rPr>
              <a:t>ú mismo</a:t>
            </a:r>
            <a:endParaRPr lang="en-US" sz="3200" dirty="0">
              <a:solidFill>
                <a:srgbClr val="F8D747"/>
              </a:solidFill>
            </a:endParaRPr>
          </a:p>
        </p:txBody>
      </p:sp>
      <p:sp>
        <p:nvSpPr>
          <p:cNvPr id="5" name="TextBox 4">
            <a:extLst>
              <a:ext uri="{FF2B5EF4-FFF2-40B4-BE49-F238E27FC236}">
                <a16:creationId xmlns:a16="http://schemas.microsoft.com/office/drawing/2014/main" id="{06B63837-9C02-365F-303E-332AFFE04948}"/>
              </a:ext>
            </a:extLst>
          </p:cNvPr>
          <p:cNvSpPr txBox="1"/>
          <p:nvPr/>
        </p:nvSpPr>
        <p:spPr>
          <a:xfrm>
            <a:off x="876300" y="3890293"/>
            <a:ext cx="7906793" cy="714042"/>
          </a:xfrm>
          <a:prstGeom prst="rect">
            <a:avLst/>
          </a:prstGeom>
          <a:solidFill>
            <a:srgbClr val="000200"/>
          </a:solidFill>
        </p:spPr>
        <p:txBody>
          <a:bodyPr wrap="square" tIns="18288" bIns="18288" rtlCol="0">
            <a:spAutoFit/>
          </a:bodyPr>
          <a:lstStyle/>
          <a:p>
            <a:r>
              <a:rPr lang="en-US" sz="4400" b="1" dirty="0" err="1">
                <a:solidFill>
                  <a:srgbClr val="F8D747"/>
                </a:solidFill>
              </a:rPr>
              <a:t>Integridad</a:t>
            </a:r>
            <a:r>
              <a:rPr lang="en-US" sz="2400" dirty="0">
                <a:solidFill>
                  <a:srgbClr val="F8D747"/>
                </a:solidFill>
              </a:rPr>
              <a:t>   </a:t>
            </a:r>
            <a:r>
              <a:rPr lang="en-US" sz="2800" dirty="0">
                <a:solidFill>
                  <a:srgbClr val="F8D747"/>
                </a:solidFill>
              </a:rPr>
              <a:t>ser </a:t>
            </a:r>
            <a:r>
              <a:rPr lang="en-US" sz="2800" dirty="0" err="1">
                <a:solidFill>
                  <a:srgbClr val="F8D747"/>
                </a:solidFill>
              </a:rPr>
              <a:t>fiel</a:t>
            </a:r>
            <a:r>
              <a:rPr lang="en-US" sz="2800" dirty="0">
                <a:solidFill>
                  <a:srgbClr val="F8D747"/>
                </a:solidFill>
              </a:rPr>
              <a:t> a </a:t>
            </a:r>
            <a:r>
              <a:rPr lang="en-US" sz="2800" dirty="0" err="1">
                <a:solidFill>
                  <a:srgbClr val="F8D747"/>
                </a:solidFill>
              </a:rPr>
              <a:t>tu</a:t>
            </a:r>
            <a:r>
              <a:rPr lang="en-US" sz="2800" dirty="0">
                <a:solidFill>
                  <a:srgbClr val="F8D747"/>
                </a:solidFill>
              </a:rPr>
              <a:t> palabra</a:t>
            </a:r>
            <a:endParaRPr lang="en-US" dirty="0">
              <a:solidFill>
                <a:srgbClr val="F8D747"/>
              </a:solidFill>
            </a:endParaRPr>
          </a:p>
        </p:txBody>
      </p:sp>
      <p:sp>
        <p:nvSpPr>
          <p:cNvPr id="6" name="TextBox 5">
            <a:extLst>
              <a:ext uri="{FF2B5EF4-FFF2-40B4-BE49-F238E27FC236}">
                <a16:creationId xmlns:a16="http://schemas.microsoft.com/office/drawing/2014/main" id="{88DF966A-9F64-AA18-4831-BA65BD826943}"/>
              </a:ext>
            </a:extLst>
          </p:cNvPr>
          <p:cNvSpPr txBox="1"/>
          <p:nvPr/>
        </p:nvSpPr>
        <p:spPr>
          <a:xfrm>
            <a:off x="876299" y="4658499"/>
            <a:ext cx="7906793" cy="714042"/>
          </a:xfrm>
          <a:prstGeom prst="rect">
            <a:avLst/>
          </a:prstGeom>
          <a:solidFill>
            <a:srgbClr val="000200"/>
          </a:solidFill>
        </p:spPr>
        <p:txBody>
          <a:bodyPr wrap="square" tIns="18288" bIns="18288" rtlCol="0">
            <a:spAutoFit/>
          </a:bodyPr>
          <a:lstStyle/>
          <a:p>
            <a:r>
              <a:rPr lang="en-US" sz="4400" b="1" dirty="0">
                <a:solidFill>
                  <a:srgbClr val="F8D747"/>
                </a:solidFill>
              </a:rPr>
              <a:t>Amor</a:t>
            </a:r>
            <a:r>
              <a:rPr lang="en-US" sz="4000" b="1" dirty="0">
                <a:solidFill>
                  <a:srgbClr val="F8D747"/>
                </a:solidFill>
              </a:rPr>
              <a:t>  </a:t>
            </a:r>
            <a:r>
              <a:rPr lang="en-US" sz="3200" b="1" dirty="0">
                <a:solidFill>
                  <a:srgbClr val="F8D747"/>
                </a:solidFill>
              </a:rPr>
              <a:t> </a:t>
            </a:r>
            <a:r>
              <a:rPr lang="en-US" sz="2400" dirty="0">
                <a:solidFill>
                  <a:srgbClr val="F8D747"/>
                </a:solidFill>
              </a:rPr>
              <a:t> </a:t>
            </a:r>
            <a:r>
              <a:rPr lang="es-ES" sz="2800" dirty="0" err="1">
                <a:solidFill>
                  <a:srgbClr val="F8D747"/>
                </a:solidFill>
              </a:rPr>
              <a:t>espérarles</a:t>
            </a:r>
            <a:r>
              <a:rPr lang="es-ES" sz="2800" dirty="0">
                <a:solidFill>
                  <a:srgbClr val="F8D747"/>
                </a:solidFill>
              </a:rPr>
              <a:t> lo mejor</a:t>
            </a:r>
            <a:endParaRPr lang="en-US" dirty="0">
              <a:solidFill>
                <a:srgbClr val="F8D747"/>
              </a:solidFill>
            </a:endParaRPr>
          </a:p>
        </p:txBody>
      </p:sp>
    </p:spTree>
    <p:extLst>
      <p:ext uri="{BB962C8B-B14F-4D97-AF65-F5344CB8AC3E}">
        <p14:creationId xmlns:p14="http://schemas.microsoft.com/office/powerpoint/2010/main" val="88138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2000"/>
                                        <p:tgtEl>
                                          <p:spTgt spid="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2000"/>
                                        <p:tgtEl>
                                          <p:spTgt spid="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20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3538756"/>
            <a:ext cx="4484946" cy="2431435"/>
          </a:xfrm>
          <a:prstGeom prst="rect">
            <a:avLst/>
          </a:prstGeom>
        </p:spPr>
        <p:txBody>
          <a:bodyPr wrap="none">
            <a:spAutoFit/>
          </a:bodyPr>
          <a:lstStyle/>
          <a:p>
            <a:r>
              <a:rPr lang="en-US" sz="2800" dirty="0"/>
              <a:t>Chris Anderson</a:t>
            </a:r>
            <a:endParaRPr lang="es-ES" sz="2800" dirty="0"/>
          </a:p>
          <a:p>
            <a:r>
              <a:rPr lang="en-US" dirty="0"/>
              <a:t>“TED” talks</a:t>
            </a:r>
          </a:p>
          <a:p>
            <a:r>
              <a:rPr lang="en-US" dirty="0"/>
              <a:t>Technology, Entertainment and Design</a:t>
            </a:r>
            <a:br>
              <a:rPr lang="en-US" dirty="0"/>
            </a:br>
            <a:r>
              <a:rPr lang="en-US" dirty="0" err="1"/>
              <a:t>Hijo</a:t>
            </a:r>
            <a:r>
              <a:rPr lang="en-US" dirty="0"/>
              <a:t> de </a:t>
            </a:r>
            <a:r>
              <a:rPr lang="en-US" dirty="0" err="1"/>
              <a:t>misioneros</a:t>
            </a:r>
            <a:r>
              <a:rPr lang="en-US" dirty="0"/>
              <a:t> del </a:t>
            </a:r>
            <a:r>
              <a:rPr lang="en-US" dirty="0" err="1"/>
              <a:t>Reino</a:t>
            </a:r>
            <a:r>
              <a:rPr lang="en-US" dirty="0"/>
              <a:t> </a:t>
            </a:r>
            <a:r>
              <a:rPr lang="en-US" dirty="0" err="1"/>
              <a:t>Unido</a:t>
            </a:r>
            <a:endParaRPr lang="en-US" dirty="0"/>
          </a:p>
          <a:p>
            <a:r>
              <a:rPr lang="en-US" dirty="0" err="1"/>
              <a:t>Nacido</a:t>
            </a:r>
            <a:r>
              <a:rPr lang="en-US" dirty="0"/>
              <a:t> </a:t>
            </a:r>
            <a:r>
              <a:rPr lang="en-US" dirty="0" err="1"/>
              <a:t>en</a:t>
            </a:r>
            <a:r>
              <a:rPr lang="en-US" dirty="0"/>
              <a:t> </a:t>
            </a:r>
            <a:r>
              <a:rPr lang="en-US" dirty="0" err="1"/>
              <a:t>Pakistán</a:t>
            </a:r>
            <a:r>
              <a:rPr lang="en-US" dirty="0"/>
              <a:t> </a:t>
            </a:r>
            <a:r>
              <a:rPr lang="en-US" dirty="0" err="1"/>
              <a:t>en</a:t>
            </a:r>
            <a:r>
              <a:rPr lang="en-US" dirty="0"/>
              <a:t> 1957</a:t>
            </a:r>
          </a:p>
          <a:p>
            <a:r>
              <a:rPr lang="en-US" dirty="0"/>
              <a:t>Oxford; </a:t>
            </a:r>
            <a:r>
              <a:rPr lang="en-US" dirty="0" err="1"/>
              <a:t>periodismo</a:t>
            </a:r>
            <a:r>
              <a:rPr lang="en-US" dirty="0"/>
              <a:t>;  </a:t>
            </a:r>
            <a:r>
              <a:rPr lang="en-US" dirty="0" err="1"/>
              <a:t>tecnología</a:t>
            </a:r>
            <a:r>
              <a:rPr lang="en-US" dirty="0"/>
              <a:t>; </a:t>
            </a:r>
            <a:r>
              <a:rPr lang="en-US" dirty="0" err="1"/>
              <a:t>inversiones</a:t>
            </a:r>
            <a:endParaRPr lang="en-US" dirty="0"/>
          </a:p>
          <a:p>
            <a:r>
              <a:rPr lang="en-US" dirty="0"/>
              <a:t>Sapling Foundation:  the spread of great ideas</a:t>
            </a:r>
          </a:p>
          <a:p>
            <a:endParaRPr lang="en-US" sz="1600" i="1" dirty="0"/>
          </a:p>
        </p:txBody>
      </p:sp>
      <p:sp>
        <p:nvSpPr>
          <p:cNvPr id="6" name="Slide Number Placeholder 5"/>
          <p:cNvSpPr>
            <a:spLocks noGrp="1"/>
          </p:cNvSpPr>
          <p:nvPr>
            <p:ph type="sldNum" sz="quarter" idx="12"/>
          </p:nvPr>
        </p:nvSpPr>
        <p:spPr/>
        <p:txBody>
          <a:bodyPr/>
          <a:lstStyle/>
          <a:p>
            <a:fld id="{C4F85062-4662-4D6B-BB38-DB7C890070DF}" type="slidenum">
              <a:rPr lang="en-US" smtClean="0"/>
              <a:t>14</a:t>
            </a:fld>
            <a:endParaRPr lang="en-US"/>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3429000"/>
            <a:ext cx="21431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FA04698-EC45-42C1-A245-7B7C21A885B6}"/>
              </a:ext>
            </a:extLst>
          </p:cNvPr>
          <p:cNvSpPr txBox="1"/>
          <p:nvPr/>
        </p:nvSpPr>
        <p:spPr>
          <a:xfrm>
            <a:off x="1143000" y="2126178"/>
            <a:ext cx="6820842" cy="707886"/>
          </a:xfrm>
          <a:prstGeom prst="rect">
            <a:avLst/>
          </a:prstGeom>
          <a:noFill/>
        </p:spPr>
        <p:txBody>
          <a:bodyPr wrap="none" rtlCol="0">
            <a:spAutoFit/>
          </a:bodyPr>
          <a:lstStyle/>
          <a:p>
            <a:r>
              <a:rPr lang="es-ES" sz="4000" dirty="0"/>
              <a:t>“</a:t>
            </a:r>
            <a:r>
              <a:rPr lang="es-ES" sz="4000" dirty="0" err="1"/>
              <a:t>An</a:t>
            </a:r>
            <a:r>
              <a:rPr lang="es-ES" sz="4000" dirty="0"/>
              <a:t> </a:t>
            </a:r>
            <a:r>
              <a:rPr lang="es-ES" sz="4000" dirty="0" err="1"/>
              <a:t>extraordinary</a:t>
            </a:r>
            <a:r>
              <a:rPr lang="es-ES" sz="4000" dirty="0"/>
              <a:t> </a:t>
            </a:r>
            <a:r>
              <a:rPr lang="es-ES" sz="4000" dirty="0" err="1"/>
              <a:t>gift</a:t>
            </a:r>
            <a:r>
              <a:rPr lang="es-ES" sz="4000" dirty="0"/>
              <a:t>:  </a:t>
            </a:r>
            <a:r>
              <a:rPr lang="es-ES" sz="4000" dirty="0" err="1"/>
              <a:t>An</a:t>
            </a:r>
            <a:r>
              <a:rPr lang="es-ES" sz="4000" dirty="0"/>
              <a:t> Idea”</a:t>
            </a:r>
            <a:endParaRPr lang="en-US" sz="4000" dirty="0"/>
          </a:p>
        </p:txBody>
      </p:sp>
      <p:sp>
        <p:nvSpPr>
          <p:cNvPr id="5" name="Arrow: Right 4">
            <a:extLst>
              <a:ext uri="{FF2B5EF4-FFF2-40B4-BE49-F238E27FC236}">
                <a16:creationId xmlns:a16="http://schemas.microsoft.com/office/drawing/2014/main" id="{F0828B10-CCAF-267A-4156-08D01AEA5632}"/>
              </a:ext>
            </a:extLst>
          </p:cNvPr>
          <p:cNvSpPr/>
          <p:nvPr/>
        </p:nvSpPr>
        <p:spPr>
          <a:xfrm>
            <a:off x="4218246" y="5991226"/>
            <a:ext cx="3962400" cy="365125"/>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6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1026"/>
                                        </p:tgtEl>
                                        <p:attrNameLst>
                                          <p:attrName>style.visibility</p:attrName>
                                        </p:attrNameLst>
                                      </p:cBhvr>
                                      <p:to>
                                        <p:strVal val="visible"/>
                                      </p:to>
                                    </p:set>
                                  </p:childTnLst>
                                </p:cTn>
                              </p:par>
                              <p:par>
                                <p:cTn id="10" presetID="1" presetClass="entr" presetSubtype="0"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0F196-7352-419E-B62B-02659D02D121}"/>
              </a:ext>
            </a:extLst>
          </p:cNvPr>
          <p:cNvPicPr>
            <a:picLocks noChangeAspect="1"/>
          </p:cNvPicPr>
          <p:nvPr/>
        </p:nvPicPr>
        <p:blipFill>
          <a:blip r:embed="rId2"/>
          <a:stretch>
            <a:fillRect/>
          </a:stretch>
        </p:blipFill>
        <p:spPr>
          <a:xfrm>
            <a:off x="756705" y="1271286"/>
            <a:ext cx="7630590" cy="4315427"/>
          </a:xfrm>
          <a:prstGeom prst="rect">
            <a:avLst/>
          </a:prstGeom>
        </p:spPr>
      </p:pic>
      <p:sp>
        <p:nvSpPr>
          <p:cNvPr id="3" name="TextBox 2">
            <a:extLst>
              <a:ext uri="{FF2B5EF4-FFF2-40B4-BE49-F238E27FC236}">
                <a16:creationId xmlns:a16="http://schemas.microsoft.com/office/drawing/2014/main" id="{1281F108-18BC-4CA3-99A7-3CC9C4F8CB8F}"/>
              </a:ext>
            </a:extLst>
          </p:cNvPr>
          <p:cNvSpPr txBox="1"/>
          <p:nvPr/>
        </p:nvSpPr>
        <p:spPr>
          <a:xfrm>
            <a:off x="1447800" y="1828800"/>
            <a:ext cx="4634859" cy="461665"/>
          </a:xfrm>
          <a:prstGeom prst="rect">
            <a:avLst/>
          </a:prstGeom>
          <a:noFill/>
        </p:spPr>
        <p:txBody>
          <a:bodyPr wrap="none" rtlCol="0">
            <a:spAutoFit/>
          </a:bodyPr>
          <a:lstStyle/>
          <a:p>
            <a:r>
              <a:rPr lang="es-ES" sz="2400" dirty="0"/>
              <a:t>Chris </a:t>
            </a:r>
            <a:r>
              <a:rPr lang="es-ES" sz="2400" dirty="0" err="1"/>
              <a:t>Anderson´s</a:t>
            </a:r>
            <a:r>
              <a:rPr lang="es-ES" sz="2400" dirty="0"/>
              <a:t> FOUR GUIDELINES</a:t>
            </a:r>
            <a:endParaRPr lang="en-US" sz="2400" dirty="0"/>
          </a:p>
        </p:txBody>
      </p:sp>
      <p:sp>
        <p:nvSpPr>
          <p:cNvPr id="4" name="TextBox 3">
            <a:extLst>
              <a:ext uri="{FF2B5EF4-FFF2-40B4-BE49-F238E27FC236}">
                <a16:creationId xmlns:a16="http://schemas.microsoft.com/office/drawing/2014/main" id="{65EBF5B9-CFCB-41E9-B2D6-21DB6FCCDB07}"/>
              </a:ext>
            </a:extLst>
          </p:cNvPr>
          <p:cNvSpPr txBox="1"/>
          <p:nvPr/>
        </p:nvSpPr>
        <p:spPr>
          <a:xfrm>
            <a:off x="1295400" y="2743200"/>
            <a:ext cx="5305555" cy="2031325"/>
          </a:xfrm>
          <a:prstGeom prst="rect">
            <a:avLst/>
          </a:prstGeom>
          <a:noFill/>
        </p:spPr>
        <p:txBody>
          <a:bodyPr wrap="none" rtlCol="0">
            <a:spAutoFit/>
          </a:bodyPr>
          <a:lstStyle/>
          <a:p>
            <a:pPr marL="342900" indent="-342900">
              <a:spcAft>
                <a:spcPts val="1200"/>
              </a:spcAft>
              <a:buFont typeface="+mj-lt"/>
              <a:buAutoNum type="arabicPeriod"/>
            </a:pPr>
            <a:r>
              <a:rPr lang="es-ES" sz="2400" dirty="0"/>
              <a:t>Focus </a:t>
            </a:r>
            <a:r>
              <a:rPr lang="es-ES" sz="2400" dirty="0" err="1"/>
              <a:t>on</a:t>
            </a:r>
            <a:r>
              <a:rPr lang="es-ES" sz="2400" dirty="0"/>
              <a:t> </a:t>
            </a:r>
            <a:r>
              <a:rPr lang="es-ES" sz="2400" dirty="0" err="1"/>
              <a:t>one</a:t>
            </a:r>
            <a:r>
              <a:rPr lang="es-ES" sz="2400" dirty="0"/>
              <a:t> </a:t>
            </a:r>
            <a:r>
              <a:rPr lang="es-ES" sz="2400" dirty="0" err="1"/>
              <a:t>main</a:t>
            </a:r>
            <a:r>
              <a:rPr lang="es-ES" sz="2400" dirty="0"/>
              <a:t> idea.</a:t>
            </a:r>
          </a:p>
          <a:p>
            <a:pPr marL="342900" indent="-342900">
              <a:spcAft>
                <a:spcPts val="1200"/>
              </a:spcAft>
              <a:buFont typeface="+mj-lt"/>
              <a:buAutoNum type="arabicPeriod"/>
            </a:pPr>
            <a:r>
              <a:rPr lang="es-ES" sz="2400" dirty="0" err="1"/>
              <a:t>Give</a:t>
            </a:r>
            <a:r>
              <a:rPr lang="es-ES" sz="2400" dirty="0"/>
              <a:t> a </a:t>
            </a:r>
            <a:r>
              <a:rPr lang="es-ES" sz="2400" dirty="0" err="1"/>
              <a:t>reason</a:t>
            </a:r>
            <a:r>
              <a:rPr lang="es-ES" sz="2400" dirty="0"/>
              <a:t> </a:t>
            </a:r>
            <a:r>
              <a:rPr lang="es-ES" sz="2400" dirty="0" err="1"/>
              <a:t>to</a:t>
            </a:r>
            <a:r>
              <a:rPr lang="es-ES" sz="2400" dirty="0"/>
              <a:t> </a:t>
            </a:r>
            <a:r>
              <a:rPr lang="es-ES" sz="2400" dirty="0" err="1"/>
              <a:t>care</a:t>
            </a:r>
            <a:r>
              <a:rPr lang="es-ES" sz="2400" dirty="0"/>
              <a:t>.</a:t>
            </a:r>
          </a:p>
          <a:p>
            <a:pPr marL="342900" indent="-342900">
              <a:spcAft>
                <a:spcPts val="1200"/>
              </a:spcAft>
              <a:buFont typeface="+mj-lt"/>
              <a:buAutoNum type="arabicPeriod"/>
            </a:pPr>
            <a:r>
              <a:rPr lang="es-ES" sz="2400" dirty="0" err="1"/>
              <a:t>Build</a:t>
            </a:r>
            <a:r>
              <a:rPr lang="es-ES" sz="2400" dirty="0"/>
              <a:t> </a:t>
            </a:r>
            <a:r>
              <a:rPr lang="es-ES" sz="2400" dirty="0" err="1"/>
              <a:t>your</a:t>
            </a:r>
            <a:r>
              <a:rPr lang="es-ES" sz="2400" dirty="0"/>
              <a:t> idea </a:t>
            </a:r>
            <a:r>
              <a:rPr lang="es-ES" sz="2400" dirty="0" err="1"/>
              <a:t>with</a:t>
            </a:r>
            <a:r>
              <a:rPr lang="es-ES" sz="2400" dirty="0"/>
              <a:t> familiar </a:t>
            </a:r>
            <a:r>
              <a:rPr lang="es-ES" sz="2400" dirty="0" err="1"/>
              <a:t>concepts</a:t>
            </a:r>
            <a:r>
              <a:rPr lang="es-ES" sz="2400" dirty="0"/>
              <a:t>.</a:t>
            </a:r>
          </a:p>
          <a:p>
            <a:pPr marL="342900" indent="-342900">
              <a:spcAft>
                <a:spcPts val="1200"/>
              </a:spcAft>
              <a:buFont typeface="+mj-lt"/>
              <a:buAutoNum type="arabicPeriod"/>
            </a:pPr>
            <a:r>
              <a:rPr lang="es-ES" sz="2400" dirty="0" err="1"/>
              <a:t>Make</a:t>
            </a:r>
            <a:r>
              <a:rPr lang="es-ES" sz="2400" dirty="0"/>
              <a:t> </a:t>
            </a:r>
            <a:r>
              <a:rPr lang="es-ES" sz="2400" dirty="0" err="1"/>
              <a:t>your</a:t>
            </a:r>
            <a:r>
              <a:rPr lang="es-ES" sz="2400" dirty="0"/>
              <a:t> idea </a:t>
            </a:r>
            <a:r>
              <a:rPr lang="es-ES" sz="2400" dirty="0" err="1"/>
              <a:t>worth</a:t>
            </a:r>
            <a:r>
              <a:rPr lang="es-ES" sz="2400" dirty="0"/>
              <a:t> </a:t>
            </a:r>
            <a:r>
              <a:rPr lang="es-ES" sz="2400" dirty="0" err="1"/>
              <a:t>sharing</a:t>
            </a:r>
            <a:r>
              <a:rPr lang="es-ES" sz="2400" dirty="0"/>
              <a:t>.</a:t>
            </a:r>
            <a:endParaRPr lang="en-US" sz="2400" dirty="0"/>
          </a:p>
        </p:txBody>
      </p:sp>
      <p:sp>
        <p:nvSpPr>
          <p:cNvPr id="5" name="TextBox 4">
            <a:extLst>
              <a:ext uri="{FF2B5EF4-FFF2-40B4-BE49-F238E27FC236}">
                <a16:creationId xmlns:a16="http://schemas.microsoft.com/office/drawing/2014/main" id="{37060D79-65F4-4E0C-A0B3-3F6D63BB0A88}"/>
              </a:ext>
            </a:extLst>
          </p:cNvPr>
          <p:cNvSpPr txBox="1"/>
          <p:nvPr/>
        </p:nvSpPr>
        <p:spPr>
          <a:xfrm>
            <a:off x="1285240" y="2771172"/>
            <a:ext cx="6224589" cy="2031325"/>
          </a:xfrm>
          <a:prstGeom prst="rect">
            <a:avLst/>
          </a:prstGeom>
          <a:noFill/>
        </p:spPr>
        <p:txBody>
          <a:bodyPr wrap="none" rtlCol="0">
            <a:spAutoFit/>
          </a:bodyPr>
          <a:lstStyle/>
          <a:p>
            <a:pPr marL="342900" indent="-342900">
              <a:spcAft>
                <a:spcPts val="1200"/>
              </a:spcAft>
              <a:buFont typeface="+mj-lt"/>
              <a:buAutoNum type="arabicPeriod"/>
            </a:pPr>
            <a:r>
              <a:rPr lang="es-ES" sz="2400" dirty="0"/>
              <a:t>Enfoca en una idea clave.</a:t>
            </a:r>
          </a:p>
          <a:p>
            <a:pPr marL="342900" indent="-342900">
              <a:spcAft>
                <a:spcPts val="1200"/>
              </a:spcAft>
              <a:buFont typeface="+mj-lt"/>
              <a:buAutoNum type="arabicPeriod"/>
            </a:pPr>
            <a:r>
              <a:rPr lang="es-ES" sz="2400" dirty="0"/>
              <a:t>Dar una razón por interesarse.</a:t>
            </a:r>
          </a:p>
          <a:p>
            <a:pPr marL="342900" indent="-342900">
              <a:spcAft>
                <a:spcPts val="1200"/>
              </a:spcAft>
              <a:buFont typeface="+mj-lt"/>
              <a:buAutoNum type="arabicPeriod"/>
            </a:pPr>
            <a:r>
              <a:rPr lang="es-ES" sz="2400" dirty="0"/>
              <a:t>Confecciona tu idea con conceptos familiares.</a:t>
            </a:r>
          </a:p>
          <a:p>
            <a:pPr marL="342900" indent="-342900">
              <a:spcAft>
                <a:spcPts val="1200"/>
              </a:spcAft>
              <a:buFont typeface="+mj-lt"/>
              <a:buAutoNum type="arabicPeriod"/>
            </a:pPr>
            <a:r>
              <a:rPr lang="es-ES" sz="2400" dirty="0"/>
              <a:t>Haz tu idea algo que merece ser compartido.</a:t>
            </a:r>
            <a:endParaRPr lang="en-US" sz="2400" dirty="0"/>
          </a:p>
        </p:txBody>
      </p:sp>
    </p:spTree>
    <p:extLst>
      <p:ext uri="{BB962C8B-B14F-4D97-AF65-F5344CB8AC3E}">
        <p14:creationId xmlns:p14="http://schemas.microsoft.com/office/powerpoint/2010/main" val="13504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2000"/>
                                  </p:stCondLst>
                                  <p:childTnLst>
                                    <p:animEffect transition="out" filter="dissolv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childTnLst>
                          </p:cTn>
                        </p:par>
                        <p:par>
                          <p:cTn id="8" fill="hold">
                            <p:stCondLst>
                              <p:cond delay="2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561055C-3C98-7B9B-A8BD-20DEB230AA4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9049ED-030D-4AF7-D8A4-CEE4ACE78D8B}"/>
              </a:ext>
            </a:extLst>
          </p:cNvPr>
          <p:cNvSpPr>
            <a:spLocks noGrp="1"/>
          </p:cNvSpPr>
          <p:nvPr>
            <p:ph type="sldNum" sz="quarter" idx="12"/>
          </p:nvPr>
        </p:nvSpPr>
        <p:spPr/>
        <p:txBody>
          <a:bodyPr/>
          <a:lstStyle/>
          <a:p>
            <a:fld id="{C4F85062-4662-4D6B-BB38-DB7C890070DF}" type="slidenum">
              <a:rPr lang="en-US" smtClean="0"/>
              <a:t>16</a:t>
            </a:fld>
            <a:endParaRPr lang="en-US"/>
          </a:p>
        </p:txBody>
      </p:sp>
      <p:pic>
        <p:nvPicPr>
          <p:cNvPr id="3" name="Picture 2">
            <a:extLst>
              <a:ext uri="{FF2B5EF4-FFF2-40B4-BE49-F238E27FC236}">
                <a16:creationId xmlns:a16="http://schemas.microsoft.com/office/drawing/2014/main" id="{F25A9B42-CC4E-63E4-B76D-A4E386571F0B}"/>
              </a:ext>
            </a:extLst>
          </p:cNvPr>
          <p:cNvPicPr>
            <a:picLocks noChangeAspect="1"/>
          </p:cNvPicPr>
          <p:nvPr/>
        </p:nvPicPr>
        <p:blipFill>
          <a:blip r:embed="rId2"/>
          <a:stretch>
            <a:fillRect/>
          </a:stretch>
        </p:blipFill>
        <p:spPr>
          <a:xfrm>
            <a:off x="228600" y="557857"/>
            <a:ext cx="4702661" cy="1981200"/>
          </a:xfrm>
          <a:prstGeom prst="rect">
            <a:avLst/>
          </a:prstGeom>
        </p:spPr>
      </p:pic>
      <p:sp>
        <p:nvSpPr>
          <p:cNvPr id="4" name="Rectangle 1">
            <a:extLst>
              <a:ext uri="{FF2B5EF4-FFF2-40B4-BE49-F238E27FC236}">
                <a16:creationId xmlns:a16="http://schemas.microsoft.com/office/drawing/2014/main" id="{5AC432AE-9A2B-639C-BC89-33BFE4937207}"/>
              </a:ext>
            </a:extLst>
          </p:cNvPr>
          <p:cNvSpPr>
            <a:spLocks noChangeArrowheads="1"/>
          </p:cNvSpPr>
          <p:nvPr/>
        </p:nvSpPr>
        <p:spPr bwMode="auto">
          <a:xfrm>
            <a:off x="838200" y="3124200"/>
            <a:ext cx="2304157"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000" dirty="0">
                <a:latin typeface="Arial" panose="020B0604020202020204" pitchFamily="34" charset="0"/>
                <a:cs typeface="Arial" panose="020B0604020202020204" pitchFamily="34" charset="0"/>
              </a:rPr>
              <a:t>Leonardo DiCaprio</a:t>
            </a:r>
          </a:p>
          <a:p>
            <a:pPr defTabSz="685800" eaLnBrk="0" fontAlgn="base" hangingPunct="0">
              <a:spcBef>
                <a:spcPct val="0"/>
              </a:spcBef>
              <a:spcAft>
                <a:spcPct val="0"/>
              </a:spcAft>
            </a:pPr>
            <a:r>
              <a:rPr lang="en-US" altLang="en-US" sz="2000" dirty="0">
                <a:latin typeface="Arial" panose="020B0604020202020204" pitchFamily="34" charset="0"/>
                <a:cs typeface="Arial" panose="020B0604020202020204" pitchFamily="34" charset="0"/>
              </a:rPr>
              <a:t>Jennifer Lawrence</a:t>
            </a:r>
          </a:p>
          <a:p>
            <a:pPr defTabSz="685800" eaLnBrk="0" fontAlgn="base" hangingPunct="0">
              <a:spcBef>
                <a:spcPct val="0"/>
              </a:spcBef>
              <a:spcAft>
                <a:spcPct val="0"/>
              </a:spcAft>
            </a:pPr>
            <a:r>
              <a:rPr lang="en-US" altLang="en-US" sz="2000" dirty="0">
                <a:latin typeface="Arial" panose="020B0604020202020204" pitchFamily="34" charset="0"/>
                <a:cs typeface="Arial" panose="020B0604020202020204" pitchFamily="34" charset="0"/>
              </a:rPr>
              <a:t>Meryl Streep</a:t>
            </a:r>
          </a:p>
          <a:p>
            <a:pPr defTabSz="685800" eaLnBrk="0" fontAlgn="base" hangingPunct="0">
              <a:spcBef>
                <a:spcPct val="0"/>
              </a:spcBef>
              <a:spcAft>
                <a:spcPct val="0"/>
              </a:spcAft>
            </a:pPr>
            <a:endParaRPr lang="en-US" altLang="en-US" sz="2000" dirty="0">
              <a:latin typeface="Arial" panose="020B0604020202020204" pitchFamily="34" charset="0"/>
            </a:endParaRPr>
          </a:p>
        </p:txBody>
      </p:sp>
      <p:sp>
        <p:nvSpPr>
          <p:cNvPr id="5" name="TextBox 4">
            <a:extLst>
              <a:ext uri="{FF2B5EF4-FFF2-40B4-BE49-F238E27FC236}">
                <a16:creationId xmlns:a16="http://schemas.microsoft.com/office/drawing/2014/main" id="{52FA9131-AAF7-AEF3-A2C2-5FF7A7C93AF9}"/>
              </a:ext>
            </a:extLst>
          </p:cNvPr>
          <p:cNvSpPr txBox="1"/>
          <p:nvPr/>
        </p:nvSpPr>
        <p:spPr>
          <a:xfrm>
            <a:off x="2549450" y="5690543"/>
            <a:ext cx="3937296" cy="461665"/>
          </a:xfrm>
          <a:prstGeom prst="rect">
            <a:avLst/>
          </a:prstGeom>
          <a:noFill/>
        </p:spPr>
        <p:txBody>
          <a:bodyPr wrap="none" rtlCol="0">
            <a:spAutoFit/>
          </a:bodyPr>
          <a:lstStyle/>
          <a:p>
            <a:r>
              <a:rPr lang="es-ES" sz="2400" dirty="0"/>
              <a:t>¡¡Cómo NO hacer un briefing!!</a:t>
            </a:r>
            <a:endParaRPr lang="en-US" sz="2400" dirty="0"/>
          </a:p>
        </p:txBody>
      </p:sp>
      <p:pic>
        <p:nvPicPr>
          <p:cNvPr id="6" name="Picture 5">
            <a:extLst>
              <a:ext uri="{FF2B5EF4-FFF2-40B4-BE49-F238E27FC236}">
                <a16:creationId xmlns:a16="http://schemas.microsoft.com/office/drawing/2014/main" id="{E0FF5F6D-02AB-3FEA-F1D2-53B9C9DF1FEF}"/>
              </a:ext>
            </a:extLst>
          </p:cNvPr>
          <p:cNvPicPr>
            <a:picLocks noChangeAspect="1"/>
          </p:cNvPicPr>
          <p:nvPr/>
        </p:nvPicPr>
        <p:blipFill>
          <a:blip r:embed="rId3"/>
          <a:stretch>
            <a:fillRect/>
          </a:stretch>
        </p:blipFill>
        <p:spPr>
          <a:xfrm>
            <a:off x="5105400" y="457200"/>
            <a:ext cx="3614738" cy="5029200"/>
          </a:xfrm>
          <a:prstGeom prst="rect">
            <a:avLst/>
          </a:prstGeom>
        </p:spPr>
      </p:pic>
    </p:spTree>
    <p:extLst>
      <p:ext uri="{BB962C8B-B14F-4D97-AF65-F5344CB8AC3E}">
        <p14:creationId xmlns:p14="http://schemas.microsoft.com/office/powerpoint/2010/main" val="78554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BDDFA8-63F3-D156-B59B-83660EE90C6D}"/>
              </a:ext>
            </a:extLst>
          </p:cNvPr>
          <p:cNvSpPr txBox="1"/>
          <p:nvPr/>
        </p:nvSpPr>
        <p:spPr>
          <a:xfrm>
            <a:off x="1883647" y="2413337"/>
            <a:ext cx="5030544" cy="1200329"/>
          </a:xfrm>
          <a:prstGeom prst="rect">
            <a:avLst/>
          </a:prstGeom>
          <a:noFill/>
        </p:spPr>
        <p:txBody>
          <a:bodyPr wrap="none" rtlCol="0">
            <a:spAutoFit/>
          </a:bodyPr>
          <a:lstStyle/>
          <a:p>
            <a:pPr algn="ctr"/>
            <a:r>
              <a:rPr lang="es-ES" sz="2400" dirty="0"/>
              <a:t>Cualquier briefing </a:t>
            </a:r>
            <a:br>
              <a:rPr lang="es-ES" sz="2400" dirty="0"/>
            </a:br>
            <a:r>
              <a:rPr lang="es-ES" sz="2400" dirty="0"/>
              <a:t>– escrito u oral – </a:t>
            </a:r>
            <a:br>
              <a:rPr lang="es-ES" sz="2400" dirty="0"/>
            </a:br>
            <a:r>
              <a:rPr lang="es-ES" sz="2400" dirty="0"/>
              <a:t>debe conformar con ciertos principios.</a:t>
            </a:r>
            <a:endParaRPr lang="en-US" sz="2400" dirty="0"/>
          </a:p>
        </p:txBody>
      </p:sp>
    </p:spTree>
    <p:extLst>
      <p:ext uri="{BB962C8B-B14F-4D97-AF65-F5344CB8AC3E}">
        <p14:creationId xmlns:p14="http://schemas.microsoft.com/office/powerpoint/2010/main" val="256094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981200" y="2133600"/>
            <a:ext cx="5382733" cy="1692771"/>
          </a:xfrm>
          <a:prstGeom prst="rect">
            <a:avLst/>
          </a:prstGeom>
          <a:noFill/>
        </p:spPr>
        <p:txBody>
          <a:bodyPr wrap="square" rtlCol="0">
            <a:spAutoFit/>
          </a:bodyPr>
          <a:lstStyle/>
          <a:p>
            <a:pPr>
              <a:spcAft>
                <a:spcPts val="1200"/>
              </a:spcAft>
            </a:pPr>
            <a:r>
              <a:rPr lang="es-ES" sz="2800" dirty="0"/>
              <a:t>¿Comentarios?</a:t>
            </a:r>
          </a:p>
          <a:p>
            <a:pPr>
              <a:spcAft>
                <a:spcPts val="1200"/>
              </a:spcAft>
            </a:pPr>
            <a:r>
              <a:rPr lang="es-ES" sz="2800" dirty="0"/>
              <a:t>		¿Dudas?</a:t>
            </a:r>
          </a:p>
          <a:p>
            <a:pPr>
              <a:spcAft>
                <a:spcPts val="1200"/>
              </a:spcAft>
            </a:pPr>
            <a:r>
              <a:rPr lang="es-ES" sz="2800" dirty="0"/>
              <a:t>			¿Preguntas?</a:t>
            </a:r>
          </a:p>
        </p:txBody>
      </p:sp>
      <p:sp>
        <p:nvSpPr>
          <p:cNvPr id="4" name="Slide Number Placeholder 3"/>
          <p:cNvSpPr>
            <a:spLocks noGrp="1"/>
          </p:cNvSpPr>
          <p:nvPr>
            <p:ph type="sldNum" sz="quarter" idx="12"/>
          </p:nvPr>
        </p:nvSpPr>
        <p:spPr/>
        <p:txBody>
          <a:bodyPr/>
          <a:lstStyle/>
          <a:p>
            <a:fld id="{C4F85062-4662-4D6B-BB38-DB7C890070DF}" type="slidenum">
              <a:rPr lang="en-US" smtClean="0"/>
              <a:t>18</a:t>
            </a:fld>
            <a:endParaRPr lang="en-US"/>
          </a:p>
        </p:txBody>
      </p:sp>
    </p:spTree>
    <p:extLst>
      <p:ext uri="{BB962C8B-B14F-4D97-AF65-F5344CB8AC3E}">
        <p14:creationId xmlns:p14="http://schemas.microsoft.com/office/powerpoint/2010/main" val="276524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54766" y="2113072"/>
            <a:ext cx="5372100" cy="461665"/>
          </a:xfrm>
          <a:prstGeom prst="rect">
            <a:avLst/>
          </a:prstGeom>
          <a:noFill/>
        </p:spPr>
        <p:txBody>
          <a:bodyPr wrap="square" rtlCol="0">
            <a:spAutoFit/>
          </a:bodyPr>
          <a:lstStyle/>
          <a:p>
            <a:r>
              <a:rPr lang="es-ES" sz="2400" b="1" dirty="0">
                <a:solidFill>
                  <a:schemeClr val="accent6"/>
                </a:solidFill>
              </a:rPr>
              <a:t>HAZ TU MENSAJE BIEN CLARO</a:t>
            </a:r>
            <a:endParaRPr lang="en-US" sz="2400" b="1" dirty="0">
              <a:solidFill>
                <a:schemeClr val="accent6"/>
              </a:solidFill>
            </a:endParaRPr>
          </a:p>
        </p:txBody>
      </p:sp>
      <p:sp>
        <p:nvSpPr>
          <p:cNvPr id="7" name="Rectangle 6"/>
          <p:cNvSpPr/>
          <p:nvPr/>
        </p:nvSpPr>
        <p:spPr>
          <a:xfrm>
            <a:off x="1342361" y="2743200"/>
            <a:ext cx="6057900" cy="1600438"/>
          </a:xfrm>
          <a:prstGeom prst="rect">
            <a:avLst/>
          </a:prstGeom>
        </p:spPr>
        <p:txBody>
          <a:bodyPr wrap="square">
            <a:spAutoFit/>
          </a:bodyPr>
          <a:lstStyle/>
          <a:p>
            <a:r>
              <a:rPr lang="en-US" sz="2000" dirty="0"/>
              <a:t>Decide </a:t>
            </a:r>
            <a:r>
              <a:rPr lang="en-US" sz="2000" dirty="0" err="1"/>
              <a:t>tu</a:t>
            </a:r>
            <a:r>
              <a:rPr lang="en-US" sz="2000" dirty="0"/>
              <a:t> </a:t>
            </a:r>
            <a:r>
              <a:rPr lang="en-US" sz="2000" dirty="0" err="1"/>
              <a:t>mensaje</a:t>
            </a:r>
            <a:r>
              <a:rPr lang="en-US" sz="2000" dirty="0"/>
              <a:t> principal</a:t>
            </a:r>
          </a:p>
          <a:p>
            <a:r>
              <a:rPr lang="en-US" sz="2000" dirty="0" err="1"/>
              <a:t>Sabe</a:t>
            </a:r>
            <a:r>
              <a:rPr lang="en-US" sz="2000" dirty="0"/>
              <a:t> </a:t>
            </a:r>
            <a:r>
              <a:rPr lang="en-US" sz="2000" dirty="0" err="1"/>
              <a:t>qué</a:t>
            </a:r>
            <a:r>
              <a:rPr lang="en-US" sz="2000" dirty="0"/>
              <a:t> </a:t>
            </a:r>
            <a:r>
              <a:rPr lang="en-US" sz="2000" dirty="0" err="1"/>
              <a:t>información</a:t>
            </a:r>
            <a:r>
              <a:rPr lang="en-US" sz="2000" dirty="0"/>
              <a:t> </a:t>
            </a:r>
            <a:r>
              <a:rPr lang="en-US" sz="2000" dirty="0" err="1"/>
              <a:t>es</a:t>
            </a:r>
            <a:r>
              <a:rPr lang="en-US" sz="2000" dirty="0"/>
              <a:t> </a:t>
            </a:r>
            <a:r>
              <a:rPr lang="en-US" sz="2000" dirty="0" err="1"/>
              <a:t>necesaria</a:t>
            </a:r>
            <a:endParaRPr lang="en-US" sz="2000" dirty="0"/>
          </a:p>
          <a:p>
            <a:r>
              <a:rPr lang="en-US" sz="2000" dirty="0" err="1"/>
              <a:t>Sabe</a:t>
            </a:r>
            <a:r>
              <a:rPr lang="en-US" sz="2000" dirty="0"/>
              <a:t> </a:t>
            </a:r>
            <a:r>
              <a:rPr lang="en-US" sz="2000" dirty="0" err="1"/>
              <a:t>qué</a:t>
            </a:r>
            <a:r>
              <a:rPr lang="en-US" sz="2000" dirty="0"/>
              <a:t> </a:t>
            </a:r>
            <a:r>
              <a:rPr lang="en-US" sz="2000" dirty="0" err="1"/>
              <a:t>información</a:t>
            </a:r>
            <a:r>
              <a:rPr lang="en-US" sz="2000" dirty="0"/>
              <a:t> </a:t>
            </a:r>
            <a:r>
              <a:rPr lang="en-US" sz="2000" dirty="0" err="1"/>
              <a:t>es</a:t>
            </a:r>
            <a:r>
              <a:rPr lang="en-US" sz="2000" dirty="0"/>
              <a:t> la MÁS </a:t>
            </a:r>
            <a:r>
              <a:rPr lang="en-US" sz="2000" dirty="0" err="1"/>
              <a:t>importante</a:t>
            </a:r>
            <a:endParaRPr lang="en-US" sz="2000" dirty="0"/>
          </a:p>
          <a:p>
            <a:r>
              <a:rPr lang="en-US" sz="2000" dirty="0" err="1"/>
              <a:t>Elimina</a:t>
            </a:r>
            <a:r>
              <a:rPr lang="en-US" sz="2000" dirty="0"/>
              <a:t> la </a:t>
            </a:r>
            <a:r>
              <a:rPr lang="en-US" sz="2000" dirty="0" err="1"/>
              <a:t>información</a:t>
            </a:r>
            <a:r>
              <a:rPr lang="en-US" sz="2000" dirty="0"/>
              <a:t> que no </a:t>
            </a:r>
            <a:r>
              <a:rPr lang="en-US" sz="2000" dirty="0" err="1"/>
              <a:t>es</a:t>
            </a:r>
            <a:r>
              <a:rPr lang="en-US" sz="2000" dirty="0"/>
              <a:t> </a:t>
            </a:r>
            <a:r>
              <a:rPr lang="en-US" sz="2000" dirty="0" err="1"/>
              <a:t>importante</a:t>
            </a:r>
            <a:endParaRPr lang="en-US" sz="2000" dirty="0"/>
          </a:p>
          <a:p>
            <a:endParaRPr lang="en-US" dirty="0"/>
          </a:p>
        </p:txBody>
      </p:sp>
      <p:sp>
        <p:nvSpPr>
          <p:cNvPr id="6" name="Rectangle 5"/>
          <p:cNvSpPr/>
          <p:nvPr/>
        </p:nvSpPr>
        <p:spPr>
          <a:xfrm>
            <a:off x="702397" y="738010"/>
            <a:ext cx="2323072" cy="984885"/>
          </a:xfrm>
          <a:prstGeom prst="rect">
            <a:avLst/>
          </a:prstGeom>
          <a:noFill/>
          <a:ln>
            <a:solidFill>
              <a:schemeClr val="accent1"/>
            </a:solidFill>
          </a:ln>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Mensaje</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a:t>Sabe </a:t>
            </a:r>
            <a:r>
              <a:rPr lang="en-US" dirty="0" err="1"/>
              <a:t>qué</a:t>
            </a:r>
            <a:r>
              <a:rPr lang="en-US" dirty="0"/>
              <a:t> </a:t>
            </a:r>
            <a:r>
              <a:rPr lang="en-US" dirty="0" err="1"/>
              <a:t>quieres</a:t>
            </a:r>
            <a:r>
              <a:rPr lang="en-US" dirty="0"/>
              <a:t> </a:t>
            </a:r>
            <a:r>
              <a:rPr lang="en-US" dirty="0" err="1"/>
              <a:t>decir</a:t>
            </a:r>
            <a:endParaRPr lang="en-US" dirty="0"/>
          </a:p>
        </p:txBody>
      </p:sp>
      <p:sp>
        <p:nvSpPr>
          <p:cNvPr id="3" name="Rectangle 2"/>
          <p:cNvSpPr/>
          <p:nvPr/>
        </p:nvSpPr>
        <p:spPr>
          <a:xfrm>
            <a:off x="1430079" y="4220528"/>
            <a:ext cx="6400800" cy="1015663"/>
          </a:xfrm>
          <a:prstGeom prst="rect">
            <a:avLst/>
          </a:prstGeom>
        </p:spPr>
        <p:txBody>
          <a:bodyPr wrap="square">
            <a:spAutoFit/>
          </a:bodyPr>
          <a:lstStyle/>
          <a:p>
            <a:r>
              <a:rPr lang="en-US" sz="2000" i="1" dirty="0"/>
              <a:t>La </a:t>
            </a:r>
            <a:r>
              <a:rPr lang="en-US" sz="2000" i="1" dirty="0" err="1"/>
              <a:t>primera</a:t>
            </a:r>
            <a:r>
              <a:rPr lang="en-US" sz="2000" i="1" dirty="0"/>
              <a:t> </a:t>
            </a:r>
            <a:r>
              <a:rPr lang="en-US" sz="2000" i="1" dirty="0" err="1"/>
              <a:t>pregunta</a:t>
            </a:r>
            <a:r>
              <a:rPr lang="en-US" sz="2000" i="1" dirty="0"/>
              <a:t> que </a:t>
            </a:r>
            <a:r>
              <a:rPr lang="en-US" sz="2000" i="1" dirty="0" err="1"/>
              <a:t>tienes</a:t>
            </a:r>
            <a:r>
              <a:rPr lang="en-US" sz="2000" i="1" dirty="0"/>
              <a:t> que </a:t>
            </a:r>
            <a:r>
              <a:rPr lang="en-US" sz="2000" i="1" dirty="0" err="1"/>
              <a:t>hacerte</a:t>
            </a:r>
            <a:r>
              <a:rPr lang="en-US" sz="2000" i="1" dirty="0"/>
              <a:t> es:</a:t>
            </a:r>
            <a:br>
              <a:rPr lang="en-US" sz="2000" i="1" dirty="0"/>
            </a:br>
            <a:r>
              <a:rPr lang="en-US" sz="2000" i="1" dirty="0"/>
              <a:t>     </a:t>
            </a:r>
            <a:r>
              <a:rPr lang="en-US" sz="2000" dirty="0"/>
              <a:t>“¿</a:t>
            </a:r>
            <a:r>
              <a:rPr lang="en-US" sz="2000" dirty="0" err="1"/>
              <a:t>Cuál</a:t>
            </a:r>
            <a:r>
              <a:rPr lang="en-US" sz="2000" dirty="0"/>
              <a:t> es el </a:t>
            </a:r>
            <a:r>
              <a:rPr lang="en-US" sz="2000" dirty="0" err="1"/>
              <a:t>propósito</a:t>
            </a:r>
            <a:r>
              <a:rPr lang="en-US" sz="2000" dirty="0"/>
              <a:t> de mi </a:t>
            </a:r>
            <a:r>
              <a:rPr lang="en-US" sz="2000" dirty="0" err="1"/>
              <a:t>informe</a:t>
            </a:r>
            <a:r>
              <a:rPr lang="en-US" sz="2000" dirty="0"/>
              <a:t>?”</a:t>
            </a:r>
          </a:p>
          <a:p>
            <a:endParaRPr lang="en-US" sz="2000" dirty="0"/>
          </a:p>
        </p:txBody>
      </p:sp>
      <p:sp>
        <p:nvSpPr>
          <p:cNvPr id="4" name="Slide Number Placeholder 3"/>
          <p:cNvSpPr>
            <a:spLocks noGrp="1"/>
          </p:cNvSpPr>
          <p:nvPr>
            <p:ph type="sldNum" sz="quarter" idx="12"/>
          </p:nvPr>
        </p:nvSpPr>
        <p:spPr/>
        <p:txBody>
          <a:bodyPr/>
          <a:lstStyle/>
          <a:p>
            <a:fld id="{C4F85062-4662-4D6B-BB38-DB7C890070DF}" type="slidenum">
              <a:rPr lang="en-US" smtClean="0"/>
              <a:t>19</a:t>
            </a:fld>
            <a:endParaRPr lang="en-US"/>
          </a:p>
        </p:txBody>
      </p:sp>
      <p:sp>
        <p:nvSpPr>
          <p:cNvPr id="10" name="Rectangle 9"/>
          <p:cNvSpPr/>
          <p:nvPr/>
        </p:nvSpPr>
        <p:spPr>
          <a:xfrm>
            <a:off x="1066800" y="5334000"/>
            <a:ext cx="4572000" cy="646331"/>
          </a:xfrm>
          <a:prstGeom prst="rect">
            <a:avLst/>
          </a:prstGeom>
          <a:ln>
            <a:solidFill>
              <a:schemeClr val="tx1"/>
            </a:solidFill>
          </a:ln>
        </p:spPr>
        <p:txBody>
          <a:bodyPr>
            <a:spAutoFit/>
          </a:bodyPr>
          <a:lstStyle/>
          <a:p>
            <a:pPr algn="ctr"/>
            <a:r>
              <a:rPr lang="en-US" dirty="0" err="1"/>
              <a:t>Tu</a:t>
            </a:r>
            <a:r>
              <a:rPr lang="en-US" dirty="0"/>
              <a:t> </a:t>
            </a:r>
            <a:r>
              <a:rPr lang="en-US" dirty="0" err="1"/>
              <a:t>mensaje</a:t>
            </a:r>
            <a:r>
              <a:rPr lang="en-US" dirty="0"/>
              <a:t> principal </a:t>
            </a:r>
            <a:r>
              <a:rPr lang="en-US" dirty="0" err="1"/>
              <a:t>debe</a:t>
            </a:r>
            <a:r>
              <a:rPr lang="en-US" dirty="0"/>
              <a:t> </a:t>
            </a:r>
            <a:r>
              <a:rPr lang="en-US" dirty="0" err="1"/>
              <a:t>ser</a:t>
            </a:r>
            <a:r>
              <a:rPr lang="en-US" dirty="0"/>
              <a:t> tan </a:t>
            </a:r>
            <a:r>
              <a:rPr lang="en-US" dirty="0" err="1"/>
              <a:t>claro</a:t>
            </a:r>
            <a:r>
              <a:rPr lang="en-US" dirty="0"/>
              <a:t> que lo </a:t>
            </a:r>
            <a:r>
              <a:rPr lang="en-US" dirty="0" err="1"/>
              <a:t>puedes</a:t>
            </a:r>
            <a:r>
              <a:rPr lang="en-US" dirty="0"/>
              <a:t> </a:t>
            </a:r>
            <a:r>
              <a:rPr lang="en-US" dirty="0" err="1"/>
              <a:t>decir</a:t>
            </a:r>
            <a:r>
              <a:rPr lang="en-US" dirty="0"/>
              <a:t> </a:t>
            </a:r>
            <a:r>
              <a:rPr lang="en-US" dirty="0" err="1"/>
              <a:t>en</a:t>
            </a:r>
            <a:r>
              <a:rPr lang="en-US" dirty="0"/>
              <a:t> </a:t>
            </a:r>
            <a:r>
              <a:rPr lang="en-US" dirty="0" err="1"/>
              <a:t>una</a:t>
            </a:r>
            <a:r>
              <a:rPr lang="en-US" dirty="0"/>
              <a:t> sola </a:t>
            </a:r>
            <a:r>
              <a:rPr lang="en-US" dirty="0" err="1"/>
              <a:t>frase</a:t>
            </a:r>
            <a:r>
              <a:rPr lang="en-US" dirty="0"/>
              <a:t>.</a:t>
            </a:r>
          </a:p>
        </p:txBody>
      </p:sp>
      <p:grpSp>
        <p:nvGrpSpPr>
          <p:cNvPr id="20" name="Group 19"/>
          <p:cNvGrpSpPr/>
          <p:nvPr/>
        </p:nvGrpSpPr>
        <p:grpSpPr>
          <a:xfrm>
            <a:off x="5702090" y="1068524"/>
            <a:ext cx="3008913" cy="5507506"/>
            <a:chOff x="5702090" y="1068524"/>
            <a:chExt cx="3008913" cy="5507506"/>
          </a:xfrm>
        </p:grpSpPr>
        <p:pic>
          <p:nvPicPr>
            <p:cNvPr id="1026"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993">
              <a:off x="6545851" y="1068524"/>
              <a:ext cx="1447800" cy="962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986082">
              <a:off x="6483153" y="1924573"/>
              <a:ext cx="1077539" cy="523220"/>
            </a:xfrm>
            <a:prstGeom prst="rect">
              <a:avLst/>
            </a:prstGeom>
          </p:spPr>
          <p:txBody>
            <a:bodyPr wrap="none">
              <a:spAutoFit/>
            </a:bodyPr>
            <a:lstStyle/>
            <a:p>
              <a:r>
                <a:rPr lang="en-US" sz="2800" dirty="0" err="1"/>
                <a:t>k.i.s.s</a:t>
              </a:r>
              <a:r>
                <a:rPr lang="en-US" sz="2800" dirty="0"/>
                <a:t>.</a:t>
              </a:r>
            </a:p>
          </p:txBody>
        </p:sp>
        <p:sp>
          <p:nvSpPr>
            <p:cNvPr id="5" name="TextBox 4"/>
            <p:cNvSpPr txBox="1"/>
            <p:nvPr/>
          </p:nvSpPr>
          <p:spPr>
            <a:xfrm>
              <a:off x="7795368" y="2667000"/>
              <a:ext cx="915635" cy="1569660"/>
            </a:xfrm>
            <a:prstGeom prst="rect">
              <a:avLst/>
            </a:prstGeom>
            <a:noFill/>
          </p:spPr>
          <p:txBody>
            <a:bodyPr wrap="none" rtlCol="0">
              <a:spAutoFit/>
            </a:bodyPr>
            <a:lstStyle/>
            <a:p>
              <a:r>
                <a:rPr lang="es-ES" sz="2400" b="1" dirty="0" err="1"/>
                <a:t>K</a:t>
              </a:r>
              <a:r>
                <a:rPr lang="es-ES" dirty="0" err="1"/>
                <a:t>eep</a:t>
              </a:r>
              <a:endParaRPr lang="es-ES" dirty="0"/>
            </a:p>
            <a:p>
              <a:r>
                <a:rPr lang="es-ES" sz="2400" b="1" dirty="0" err="1"/>
                <a:t>I</a:t>
              </a:r>
              <a:r>
                <a:rPr lang="es-ES" dirty="0" err="1"/>
                <a:t>t</a:t>
              </a:r>
              <a:endParaRPr lang="es-ES" dirty="0"/>
            </a:p>
            <a:p>
              <a:r>
                <a:rPr lang="es-ES" sz="2400" b="1" dirty="0"/>
                <a:t>S</a:t>
              </a:r>
              <a:r>
                <a:rPr lang="es-ES" dirty="0"/>
                <a:t>imple,</a:t>
              </a:r>
            </a:p>
            <a:p>
              <a:r>
                <a:rPr lang="es-ES" sz="2400" b="1" dirty="0" err="1"/>
                <a:t>S</a:t>
              </a:r>
              <a:r>
                <a:rPr lang="es-ES" dirty="0" err="1"/>
                <a:t>tupid</a:t>
              </a:r>
              <a:endParaRPr lang="en-US" dirty="0"/>
            </a:p>
          </p:txBody>
        </p:sp>
        <p:cxnSp>
          <p:nvCxnSpPr>
            <p:cNvPr id="9" name="Straight Arrow Connector 8"/>
            <p:cNvCxnSpPr/>
            <p:nvPr/>
          </p:nvCxnSpPr>
          <p:spPr>
            <a:xfrm>
              <a:off x="7400261" y="2546255"/>
              <a:ext cx="295939" cy="273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02090" y="5579261"/>
              <a:ext cx="1532861" cy="670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19019" y="5006370"/>
              <a:ext cx="934166" cy="1569660"/>
            </a:xfrm>
            <a:prstGeom prst="rect">
              <a:avLst/>
            </a:prstGeom>
            <a:noFill/>
          </p:spPr>
          <p:txBody>
            <a:bodyPr wrap="none" rtlCol="0">
              <a:spAutoFit/>
            </a:bodyPr>
            <a:lstStyle/>
            <a:p>
              <a:r>
                <a:rPr lang="es-ES" sz="2400" b="1" dirty="0" err="1"/>
                <a:t>B</a:t>
              </a:r>
              <a:r>
                <a:rPr lang="es-ES" dirty="0" err="1"/>
                <a:t>ottom</a:t>
              </a:r>
              <a:endParaRPr lang="es-ES" dirty="0"/>
            </a:p>
            <a:p>
              <a:r>
                <a:rPr lang="es-ES" sz="2400" b="1" dirty="0"/>
                <a:t>L</a:t>
              </a:r>
              <a:r>
                <a:rPr lang="es-ES" dirty="0"/>
                <a:t>ine</a:t>
              </a:r>
            </a:p>
            <a:p>
              <a:r>
                <a:rPr lang="es-ES" sz="2400" b="1" dirty="0"/>
                <a:t>U</a:t>
              </a:r>
              <a:r>
                <a:rPr lang="es-ES" dirty="0"/>
                <a:t>p</a:t>
              </a:r>
            </a:p>
            <a:p>
              <a:r>
                <a:rPr lang="es-ES" sz="2400" b="1" dirty="0"/>
                <a:t>F</a:t>
              </a:r>
              <a:r>
                <a:rPr lang="es-ES" dirty="0"/>
                <a:t>ront</a:t>
              </a:r>
              <a:endParaRPr lang="en-US" dirty="0"/>
            </a:p>
          </p:txBody>
        </p:sp>
        <p:cxnSp>
          <p:nvCxnSpPr>
            <p:cNvPr id="18" name="Straight Arrow Connector 17"/>
            <p:cNvCxnSpPr/>
            <p:nvPr/>
          </p:nvCxnSpPr>
          <p:spPr>
            <a:xfrm flipV="1">
              <a:off x="5702090" y="4114800"/>
              <a:ext cx="1460710" cy="14644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696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6BBE0D-8FDA-425D-BBA0-506BD181A702}"/>
              </a:ext>
            </a:extLst>
          </p:cNvPr>
          <p:cNvSpPr>
            <a:spLocks noGrp="1"/>
          </p:cNvSpPr>
          <p:nvPr>
            <p:ph type="sldNum" sz="quarter" idx="12"/>
          </p:nvPr>
        </p:nvSpPr>
        <p:spPr/>
        <p:txBody>
          <a:bodyPr/>
          <a:lstStyle/>
          <a:p>
            <a:fld id="{C4F85062-4662-4D6B-BB38-DB7C890070DF}" type="slidenum">
              <a:rPr lang="en-US" smtClean="0"/>
              <a:t>2</a:t>
            </a:fld>
            <a:endParaRPr lang="en-US"/>
          </a:p>
        </p:txBody>
      </p:sp>
      <p:sp>
        <p:nvSpPr>
          <p:cNvPr id="3" name="Title 1">
            <a:extLst>
              <a:ext uri="{FF2B5EF4-FFF2-40B4-BE49-F238E27FC236}">
                <a16:creationId xmlns:a16="http://schemas.microsoft.com/office/drawing/2014/main" id="{46FC1820-2737-41A6-9222-0260F4F0AF5E}"/>
              </a:ext>
            </a:extLst>
          </p:cNvPr>
          <p:cNvSpPr txBox="1">
            <a:spLocks/>
          </p:cNvSpPr>
          <p:nvPr/>
        </p:nvSpPr>
        <p:spPr>
          <a:xfrm>
            <a:off x="838200" y="1295400"/>
            <a:ext cx="7772400" cy="4112814"/>
          </a:xfrm>
          <a:prstGeom prst="rect">
            <a:avLst/>
          </a:prstGeom>
        </p:spPr>
        <p:txBody>
          <a:bodyPr>
            <a:normAutofit fontScale="92500" lnSpcReduction="1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s-ES" sz="4000" dirty="0"/>
              <a:t>¿</a:t>
            </a:r>
            <a:r>
              <a:rPr lang="en-US" sz="4000" dirty="0"/>
              <a:t>EL  AN</a:t>
            </a:r>
            <a:r>
              <a:rPr lang="es-ES" sz="4000" dirty="0"/>
              <a:t>ÁLISIS  </a:t>
            </a:r>
            <a:r>
              <a:rPr lang="en-US" sz="4000" dirty="0"/>
              <a:t>ACCIONABLE?</a:t>
            </a:r>
          </a:p>
          <a:p>
            <a:pPr algn="ctr"/>
            <a:endParaRPr lang="en-US" sz="4000" i="1" dirty="0"/>
          </a:p>
          <a:p>
            <a:pPr algn="ctr"/>
            <a:endParaRPr lang="en-US" sz="4000" i="1" dirty="0"/>
          </a:p>
          <a:p>
            <a:pPr algn="ctr"/>
            <a:r>
              <a:rPr lang="es-ES" sz="4000" dirty="0"/>
              <a:t>¿Qué es?</a:t>
            </a:r>
          </a:p>
          <a:p>
            <a:pPr algn="ctr"/>
            <a:endParaRPr lang="es-ES" sz="4000" dirty="0"/>
          </a:p>
          <a:p>
            <a:pPr algn="ctr"/>
            <a:r>
              <a:rPr lang="es-ES" sz="4000" dirty="0"/>
              <a:t>¿Cómo estructurarlo?</a:t>
            </a:r>
          </a:p>
          <a:p>
            <a:pPr algn="ctr"/>
            <a:endParaRPr lang="es-ES" sz="4000" dirty="0"/>
          </a:p>
          <a:p>
            <a:pPr algn="ctr"/>
            <a:r>
              <a:rPr lang="es-ES" sz="4000" dirty="0"/>
              <a:t>¿Cómo producir informes ricos en ello?</a:t>
            </a:r>
            <a:endParaRPr lang="es-ES" sz="6000" dirty="0"/>
          </a:p>
        </p:txBody>
      </p:sp>
    </p:spTree>
    <p:extLst>
      <p:ext uri="{BB962C8B-B14F-4D97-AF65-F5344CB8AC3E}">
        <p14:creationId xmlns:p14="http://schemas.microsoft.com/office/powerpoint/2010/main" val="27293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afterEffect">
                                  <p:stCondLst>
                                    <p:cond delay="1000"/>
                                  </p:stCondLst>
                                  <p:childTnLst>
                                    <p:animClr clrSpc="hsl" dir="cw">
                                      <p:cBhvr override="childStyle">
                                        <p:cTn id="6" dur="500" fill="hold"/>
                                        <p:tgtEl>
                                          <p:spTgt spid="3">
                                            <p:txEl>
                                              <p:pRg st="3" end="3"/>
                                            </p:txEl>
                                          </p:spTgt>
                                        </p:tgtEl>
                                        <p:attrNameLst>
                                          <p:attrName>style.color</p:attrName>
                                        </p:attrNameLst>
                                      </p:cBhvr>
                                      <p:by>
                                        <p:hsl h="0" s="-12549" l="-25098"/>
                                      </p:by>
                                    </p:animClr>
                                    <p:animClr clrSpc="hsl" dir="cw">
                                      <p:cBhvr>
                                        <p:cTn id="7" dur="500" fill="hold"/>
                                        <p:tgtEl>
                                          <p:spTgt spid="3">
                                            <p:txEl>
                                              <p:pRg st="3" end="3"/>
                                            </p:txEl>
                                          </p:spTgt>
                                        </p:tgtEl>
                                        <p:attrNameLst>
                                          <p:attrName>fillcolor</p:attrName>
                                        </p:attrNameLst>
                                      </p:cBhvr>
                                      <p:by>
                                        <p:hsl h="0" s="-12549" l="-25098"/>
                                      </p:by>
                                    </p:animClr>
                                    <p:animClr clrSpc="hsl" dir="cw">
                                      <p:cBhvr>
                                        <p:cTn id="8" dur="500" fill="hold"/>
                                        <p:tgtEl>
                                          <p:spTgt spid="3">
                                            <p:txEl>
                                              <p:pRg st="3" end="3"/>
                                            </p:txEl>
                                          </p:spTgt>
                                        </p:tgtEl>
                                        <p:attrNameLst>
                                          <p:attrName>stroke.color</p:attrName>
                                        </p:attrNameLst>
                                      </p:cBhvr>
                                      <p:by>
                                        <p:hsl h="0" s="-12549" l="-25098"/>
                                      </p:by>
                                    </p:animClr>
                                    <p:set>
                                      <p:cBhvr>
                                        <p:cTn id="9" dur="500" fill="hold"/>
                                        <p:tgtEl>
                                          <p:spTgt spid="3">
                                            <p:txEl>
                                              <p:pRg st="3" end="3"/>
                                            </p:txEl>
                                          </p:spTgt>
                                        </p:tgtEl>
                                        <p:attrNameLst>
                                          <p:attrName>fill.type</p:attrName>
                                        </p:attrNameLst>
                                      </p:cBhvr>
                                      <p:to>
                                        <p:strVal val="solid"/>
                                      </p:to>
                                    </p:set>
                                  </p:childTnLst>
                                </p:cTn>
                              </p:par>
                              <p:par>
                                <p:cTn id="10" presetID="24" presetClass="emph" presetSubtype="0" fill="hold" nodeType="withEffect">
                                  <p:stCondLst>
                                    <p:cond delay="1000"/>
                                  </p:stCondLst>
                                  <p:childTnLst>
                                    <p:animClr clrSpc="hsl" dir="cw">
                                      <p:cBhvr override="childStyle">
                                        <p:cTn id="11" dur="500" fill="hold"/>
                                        <p:tgtEl>
                                          <p:spTgt spid="3">
                                            <p:txEl>
                                              <p:pRg st="5" end="5"/>
                                            </p:txEl>
                                          </p:spTgt>
                                        </p:tgtEl>
                                        <p:attrNameLst>
                                          <p:attrName>style.color</p:attrName>
                                        </p:attrNameLst>
                                      </p:cBhvr>
                                      <p:by>
                                        <p:hsl h="0" s="-12549" l="-25098"/>
                                      </p:by>
                                    </p:animClr>
                                    <p:animClr clrSpc="hsl" dir="cw">
                                      <p:cBhvr>
                                        <p:cTn id="12" dur="500" fill="hold"/>
                                        <p:tgtEl>
                                          <p:spTgt spid="3">
                                            <p:txEl>
                                              <p:pRg st="5" end="5"/>
                                            </p:txEl>
                                          </p:spTgt>
                                        </p:tgtEl>
                                        <p:attrNameLst>
                                          <p:attrName>fillcolor</p:attrName>
                                        </p:attrNameLst>
                                      </p:cBhvr>
                                      <p:by>
                                        <p:hsl h="0" s="-12549" l="-25098"/>
                                      </p:by>
                                    </p:animClr>
                                    <p:animClr clrSpc="hsl" dir="cw">
                                      <p:cBhvr>
                                        <p:cTn id="13" dur="500" fill="hold"/>
                                        <p:tgtEl>
                                          <p:spTgt spid="3">
                                            <p:txEl>
                                              <p:pRg st="5" end="5"/>
                                            </p:txEl>
                                          </p:spTgt>
                                        </p:tgtEl>
                                        <p:attrNameLst>
                                          <p:attrName>stroke.color</p:attrName>
                                        </p:attrNameLst>
                                      </p:cBhvr>
                                      <p:by>
                                        <p:hsl h="0" s="-12549" l="-25098"/>
                                      </p:by>
                                    </p:animClr>
                                    <p:set>
                                      <p:cBhvr>
                                        <p:cTn id="14" dur="500" fill="hold"/>
                                        <p:tgtEl>
                                          <p:spTgt spid="3">
                                            <p:txEl>
                                              <p:pRg st="5" end="5"/>
                                            </p:txEl>
                                          </p:spTgt>
                                        </p:tgtEl>
                                        <p:attrNameLst>
                                          <p:attrName>fill.type</p:attrName>
                                        </p:attrNameLst>
                                      </p:cBhvr>
                                      <p:to>
                                        <p:strVal val="solid"/>
                                      </p:to>
                                    </p:set>
                                  </p:childTnLst>
                                </p:cTn>
                              </p:par>
                            </p:childTnLst>
                          </p:cTn>
                        </p:par>
                        <p:par>
                          <p:cTn id="15" fill="hold">
                            <p:stCondLst>
                              <p:cond delay="1500"/>
                            </p:stCondLst>
                            <p:childTnLst>
                              <p:par>
                                <p:cTn id="16" presetID="1" presetClass="entr" presetSubtype="0" fill="hold" nodeType="afterEffect">
                                  <p:stCondLst>
                                    <p:cond delay="100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6286" y="738010"/>
            <a:ext cx="2015295" cy="984885"/>
          </a:xfrm>
          <a:prstGeom prst="rect">
            <a:avLst/>
          </a:prstGeom>
          <a:noFill/>
          <a:ln>
            <a:solidFill>
              <a:schemeClr val="accent1"/>
            </a:solidFill>
          </a:ln>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Mensaje</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Sabe</a:t>
            </a:r>
            <a:r>
              <a:rPr lang="en-US" dirty="0"/>
              <a:t> </a:t>
            </a:r>
            <a:r>
              <a:rPr lang="en-US" dirty="0" err="1"/>
              <a:t>qué</a:t>
            </a:r>
            <a:r>
              <a:rPr lang="en-US" dirty="0"/>
              <a:t> dices</a:t>
            </a:r>
          </a:p>
        </p:txBody>
      </p:sp>
      <p:pic>
        <p:nvPicPr>
          <p:cNvPr id="1026"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32036">
            <a:off x="2561282" y="3728527"/>
            <a:ext cx="1447800" cy="962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8817" y="5280806"/>
            <a:ext cx="752129" cy="369332"/>
          </a:xfrm>
          <a:prstGeom prst="rect">
            <a:avLst/>
          </a:prstGeom>
        </p:spPr>
        <p:txBody>
          <a:bodyPr wrap="none">
            <a:spAutoFit/>
          </a:bodyPr>
          <a:lstStyle/>
          <a:p>
            <a:r>
              <a:rPr lang="en-US" dirty="0" err="1"/>
              <a:t>k.i.s.s</a:t>
            </a:r>
            <a:r>
              <a:rPr lang="en-US" dirty="0"/>
              <a:t>.</a:t>
            </a:r>
          </a:p>
        </p:txBody>
      </p:sp>
      <p:sp>
        <p:nvSpPr>
          <p:cNvPr id="4" name="Slide Number Placeholder 3"/>
          <p:cNvSpPr>
            <a:spLocks noGrp="1"/>
          </p:cNvSpPr>
          <p:nvPr>
            <p:ph type="sldNum" sz="quarter" idx="12"/>
          </p:nvPr>
        </p:nvSpPr>
        <p:spPr/>
        <p:txBody>
          <a:bodyPr/>
          <a:lstStyle/>
          <a:p>
            <a:fld id="{C4F85062-4662-4D6B-BB38-DB7C890070DF}" type="slidenum">
              <a:rPr lang="en-US" smtClean="0"/>
              <a:t>20</a:t>
            </a:fld>
            <a:endParaRPr lang="en-US"/>
          </a:p>
        </p:txBody>
      </p:sp>
      <p:sp>
        <p:nvSpPr>
          <p:cNvPr id="5" name="TextBox 4"/>
          <p:cNvSpPr txBox="1"/>
          <p:nvPr/>
        </p:nvSpPr>
        <p:spPr>
          <a:xfrm>
            <a:off x="3230267" y="5867400"/>
            <a:ext cx="3829895" cy="646331"/>
          </a:xfrm>
          <a:prstGeom prst="rect">
            <a:avLst/>
          </a:prstGeom>
          <a:noFill/>
        </p:spPr>
        <p:txBody>
          <a:bodyPr wrap="none" rtlCol="0">
            <a:spAutoFit/>
          </a:bodyPr>
          <a:lstStyle/>
          <a:p>
            <a:r>
              <a:rPr lang="es-ES" sz="3600" b="1" dirty="0" err="1"/>
              <a:t>K</a:t>
            </a:r>
            <a:r>
              <a:rPr lang="es-ES" sz="2800" dirty="0" err="1"/>
              <a:t>eep</a:t>
            </a:r>
            <a:r>
              <a:rPr lang="es-ES" sz="2800" dirty="0"/>
              <a:t>  </a:t>
            </a:r>
            <a:r>
              <a:rPr lang="es-ES" sz="3600" b="1" dirty="0" err="1"/>
              <a:t>I</a:t>
            </a:r>
            <a:r>
              <a:rPr lang="es-ES" sz="2800" dirty="0" err="1"/>
              <a:t>t</a:t>
            </a:r>
            <a:r>
              <a:rPr lang="es-ES" sz="2800" dirty="0"/>
              <a:t>  </a:t>
            </a:r>
            <a:r>
              <a:rPr lang="es-ES" sz="3600" b="1" dirty="0"/>
              <a:t>S</a:t>
            </a:r>
            <a:r>
              <a:rPr lang="es-ES" sz="2800" dirty="0"/>
              <a:t>imple,  </a:t>
            </a:r>
            <a:r>
              <a:rPr lang="es-ES" sz="3600" b="1" dirty="0" err="1"/>
              <a:t>S</a:t>
            </a:r>
            <a:r>
              <a:rPr lang="es-ES" sz="2800" dirty="0" err="1"/>
              <a:t>tupid</a:t>
            </a:r>
            <a:endParaRPr lang="en-US" sz="2800" dirty="0"/>
          </a:p>
        </p:txBody>
      </p:sp>
      <p:pic>
        <p:nvPicPr>
          <p:cNvPr id="12"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54514">
            <a:off x="416133" y="2106836"/>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965" y="2542291"/>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286" y="4799352"/>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19">
            <a:off x="6093962" y="3895113"/>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75048">
            <a:off x="6934200" y="678056"/>
            <a:ext cx="1447800" cy="9629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ontentedtraveller.com/wp-content/uploads/2013/11/ki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4537">
            <a:off x="4572000" y="811004"/>
            <a:ext cx="1447800" cy="96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8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E6C199-80FD-4924-AB27-357E59D21E56}"/>
              </a:ext>
            </a:extLst>
          </p:cNvPr>
          <p:cNvSpPr txBox="1"/>
          <p:nvPr/>
        </p:nvSpPr>
        <p:spPr>
          <a:xfrm>
            <a:off x="762000" y="1828800"/>
            <a:ext cx="2157642" cy="3785652"/>
          </a:xfrm>
          <a:prstGeom prst="rect">
            <a:avLst/>
          </a:prstGeom>
          <a:noFill/>
        </p:spPr>
        <p:txBody>
          <a:bodyPr wrap="none" rtlCol="0">
            <a:spAutoFit/>
          </a:bodyPr>
          <a:lstStyle/>
          <a:p>
            <a:r>
              <a:rPr lang="es-ES" sz="6000" b="1" dirty="0" err="1"/>
              <a:t>B</a:t>
            </a:r>
            <a:r>
              <a:rPr lang="es-ES" sz="4800" dirty="0" err="1"/>
              <a:t>ottom</a:t>
            </a:r>
            <a:endParaRPr lang="es-ES" sz="4800" dirty="0"/>
          </a:p>
          <a:p>
            <a:r>
              <a:rPr lang="es-ES" sz="6000" b="1" dirty="0"/>
              <a:t>L</a:t>
            </a:r>
            <a:r>
              <a:rPr lang="es-ES" sz="4800" dirty="0"/>
              <a:t>ine</a:t>
            </a:r>
          </a:p>
          <a:p>
            <a:r>
              <a:rPr lang="es-ES" sz="6000" b="1" dirty="0"/>
              <a:t>U</a:t>
            </a:r>
            <a:r>
              <a:rPr lang="es-ES" sz="4800" dirty="0"/>
              <a:t>p</a:t>
            </a:r>
          </a:p>
          <a:p>
            <a:r>
              <a:rPr lang="es-ES" sz="6000" b="1" dirty="0"/>
              <a:t>F</a:t>
            </a:r>
            <a:r>
              <a:rPr lang="es-ES" sz="4800" dirty="0"/>
              <a:t>ront</a:t>
            </a:r>
            <a:endParaRPr lang="en-US" sz="4800" dirty="0"/>
          </a:p>
        </p:txBody>
      </p:sp>
      <p:sp>
        <p:nvSpPr>
          <p:cNvPr id="4" name="TextBox 3">
            <a:extLst>
              <a:ext uri="{FF2B5EF4-FFF2-40B4-BE49-F238E27FC236}">
                <a16:creationId xmlns:a16="http://schemas.microsoft.com/office/drawing/2014/main" id="{60172DBA-7F31-420C-BC32-A9F3EC3333FF}"/>
              </a:ext>
            </a:extLst>
          </p:cNvPr>
          <p:cNvSpPr txBox="1"/>
          <p:nvPr/>
        </p:nvSpPr>
        <p:spPr>
          <a:xfrm>
            <a:off x="4243160" y="1752600"/>
            <a:ext cx="3962400" cy="4247317"/>
          </a:xfrm>
          <a:prstGeom prst="rect">
            <a:avLst/>
          </a:prstGeom>
          <a:noFill/>
        </p:spPr>
        <p:txBody>
          <a:bodyPr wrap="square" rtlCol="0">
            <a:spAutoFit/>
          </a:bodyPr>
          <a:lstStyle/>
          <a:p>
            <a:r>
              <a:rPr lang="en-US" dirty="0"/>
              <a:t>   The president did blah, blah, blah, blah, blah. Blah, blah, blah, blah, blah. Blah, blah, blah, blah, blah. Blah, blah, blah, blah, blah. Blah, blah, blah, blah, blah. Blah, blah, blah, blah, blah.</a:t>
            </a:r>
          </a:p>
          <a:p>
            <a:r>
              <a:rPr lang="en-US" dirty="0"/>
              <a:t>    Then the president blah, blah, blah, blah, blah. Blah, blah, blah, blah, blah. Blah, blah, blah, blah, blah. Blah, blah, blah, blah, blah. Blah, blah, blah, blah, blah. Blah, blah, blah, blah, blah. </a:t>
            </a:r>
          </a:p>
          <a:p>
            <a:r>
              <a:rPr lang="en-US" dirty="0"/>
              <a:t>    This indicates that the president does not understand blah, blah, blah, blah, blah. Blah, blah, blah, blah, blah. Blah, blah, blah, blah, blah. Blah, blah, blah, blah, blah. Blah, blah, blah, blah, blah. </a:t>
            </a:r>
          </a:p>
        </p:txBody>
      </p:sp>
      <p:sp>
        <p:nvSpPr>
          <p:cNvPr id="6" name="Rectangle 5">
            <a:extLst>
              <a:ext uri="{FF2B5EF4-FFF2-40B4-BE49-F238E27FC236}">
                <a16:creationId xmlns:a16="http://schemas.microsoft.com/office/drawing/2014/main" id="{3A494151-95FF-4251-9547-F5264CCAFE1C}"/>
              </a:ext>
            </a:extLst>
          </p:cNvPr>
          <p:cNvSpPr/>
          <p:nvPr/>
        </p:nvSpPr>
        <p:spPr>
          <a:xfrm>
            <a:off x="4243160" y="4572000"/>
            <a:ext cx="383404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Right 9">
            <a:extLst>
              <a:ext uri="{FF2B5EF4-FFF2-40B4-BE49-F238E27FC236}">
                <a16:creationId xmlns:a16="http://schemas.microsoft.com/office/drawing/2014/main" id="{F3725B14-B2B7-4C22-AF9D-9C086112A195}"/>
              </a:ext>
            </a:extLst>
          </p:cNvPr>
          <p:cNvSpPr/>
          <p:nvPr/>
        </p:nvSpPr>
        <p:spPr>
          <a:xfrm rot="11052336" flipH="1">
            <a:off x="3034734" y="684600"/>
            <a:ext cx="1241216" cy="4218765"/>
          </a:xfrm>
          <a:prstGeom prst="curved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AE6B95B-FB8B-45F8-9800-486A9ED5632B}"/>
              </a:ext>
            </a:extLst>
          </p:cNvPr>
          <p:cNvSpPr txBox="1"/>
          <p:nvPr/>
        </p:nvSpPr>
        <p:spPr>
          <a:xfrm>
            <a:off x="4699790" y="700254"/>
            <a:ext cx="3301210" cy="707886"/>
          </a:xfrm>
          <a:prstGeom prst="rect">
            <a:avLst/>
          </a:prstGeom>
          <a:noFill/>
        </p:spPr>
        <p:txBody>
          <a:bodyPr wrap="square" rtlCol="0">
            <a:spAutoFit/>
          </a:bodyPr>
          <a:lstStyle/>
          <a:p>
            <a:r>
              <a:rPr lang="en-US" sz="2000" dirty="0"/>
              <a:t>The President does not understand blah, blah, blah</a:t>
            </a:r>
          </a:p>
        </p:txBody>
      </p:sp>
      <p:sp useBgFill="1">
        <p:nvSpPr>
          <p:cNvPr id="5" name="Freeform: Shape 4">
            <a:extLst>
              <a:ext uri="{FF2B5EF4-FFF2-40B4-BE49-F238E27FC236}">
                <a16:creationId xmlns:a16="http://schemas.microsoft.com/office/drawing/2014/main" id="{1CC1E7B8-1BBA-4CF4-B1E6-033D8D270B21}"/>
              </a:ext>
            </a:extLst>
          </p:cNvPr>
          <p:cNvSpPr/>
          <p:nvPr/>
        </p:nvSpPr>
        <p:spPr>
          <a:xfrm>
            <a:off x="1201479" y="1871330"/>
            <a:ext cx="1722474" cy="3607165"/>
          </a:xfrm>
          <a:custGeom>
            <a:avLst/>
            <a:gdLst>
              <a:gd name="connsiteX0" fmla="*/ 138223 w 1722474"/>
              <a:gd name="connsiteY0" fmla="*/ 0 h 3607165"/>
              <a:gd name="connsiteX1" fmla="*/ 127591 w 1722474"/>
              <a:gd name="connsiteY1" fmla="*/ 53163 h 3607165"/>
              <a:gd name="connsiteX2" fmla="*/ 116958 w 1722474"/>
              <a:gd name="connsiteY2" fmla="*/ 116958 h 3607165"/>
              <a:gd name="connsiteX3" fmla="*/ 106326 w 1722474"/>
              <a:gd name="connsiteY3" fmla="*/ 148856 h 3607165"/>
              <a:gd name="connsiteX4" fmla="*/ 138223 w 1722474"/>
              <a:gd name="connsiteY4" fmla="*/ 255182 h 3607165"/>
              <a:gd name="connsiteX5" fmla="*/ 202019 w 1722474"/>
              <a:gd name="connsiteY5" fmla="*/ 297712 h 3607165"/>
              <a:gd name="connsiteX6" fmla="*/ 170121 w 1722474"/>
              <a:gd name="connsiteY6" fmla="*/ 478465 h 3607165"/>
              <a:gd name="connsiteX7" fmla="*/ 159488 w 1722474"/>
              <a:gd name="connsiteY7" fmla="*/ 510363 h 3607165"/>
              <a:gd name="connsiteX8" fmla="*/ 116958 w 1722474"/>
              <a:gd name="connsiteY8" fmla="*/ 574158 h 3607165"/>
              <a:gd name="connsiteX9" fmla="*/ 95693 w 1722474"/>
              <a:gd name="connsiteY9" fmla="*/ 669851 h 3607165"/>
              <a:gd name="connsiteX10" fmla="*/ 74428 w 1722474"/>
              <a:gd name="connsiteY10" fmla="*/ 733647 h 3607165"/>
              <a:gd name="connsiteX11" fmla="*/ 53163 w 1722474"/>
              <a:gd name="connsiteY11" fmla="*/ 797442 h 3607165"/>
              <a:gd name="connsiteX12" fmla="*/ 42530 w 1722474"/>
              <a:gd name="connsiteY12" fmla="*/ 839972 h 3607165"/>
              <a:gd name="connsiteX13" fmla="*/ 42530 w 1722474"/>
              <a:gd name="connsiteY13" fmla="*/ 1371600 h 3607165"/>
              <a:gd name="connsiteX14" fmla="*/ 53163 w 1722474"/>
              <a:gd name="connsiteY14" fmla="*/ 1424763 h 3607165"/>
              <a:gd name="connsiteX15" fmla="*/ 63795 w 1722474"/>
              <a:gd name="connsiteY15" fmla="*/ 1509823 h 3607165"/>
              <a:gd name="connsiteX16" fmla="*/ 74428 w 1722474"/>
              <a:gd name="connsiteY16" fmla="*/ 1616149 h 3607165"/>
              <a:gd name="connsiteX17" fmla="*/ 116958 w 1722474"/>
              <a:gd name="connsiteY17" fmla="*/ 1679944 h 3607165"/>
              <a:gd name="connsiteX18" fmla="*/ 138223 w 1722474"/>
              <a:gd name="connsiteY18" fmla="*/ 1743740 h 3607165"/>
              <a:gd name="connsiteX19" fmla="*/ 159488 w 1722474"/>
              <a:gd name="connsiteY19" fmla="*/ 1828800 h 3607165"/>
              <a:gd name="connsiteX20" fmla="*/ 170121 w 1722474"/>
              <a:gd name="connsiteY20" fmla="*/ 1913861 h 3607165"/>
              <a:gd name="connsiteX21" fmla="*/ 180754 w 1722474"/>
              <a:gd name="connsiteY21" fmla="*/ 1945758 h 3607165"/>
              <a:gd name="connsiteX22" fmla="*/ 191386 w 1722474"/>
              <a:gd name="connsiteY22" fmla="*/ 1998921 h 3607165"/>
              <a:gd name="connsiteX23" fmla="*/ 212651 w 1722474"/>
              <a:gd name="connsiteY23" fmla="*/ 2062717 h 3607165"/>
              <a:gd name="connsiteX24" fmla="*/ 223284 w 1722474"/>
              <a:gd name="connsiteY24" fmla="*/ 2094614 h 3607165"/>
              <a:gd name="connsiteX25" fmla="*/ 202019 w 1722474"/>
              <a:gd name="connsiteY25" fmla="*/ 2232837 h 3607165"/>
              <a:gd name="connsiteX26" fmla="*/ 191386 w 1722474"/>
              <a:gd name="connsiteY26" fmla="*/ 2264735 h 3607165"/>
              <a:gd name="connsiteX27" fmla="*/ 180754 w 1722474"/>
              <a:gd name="connsiteY27" fmla="*/ 2615610 h 3607165"/>
              <a:gd name="connsiteX28" fmla="*/ 170121 w 1722474"/>
              <a:gd name="connsiteY28" fmla="*/ 2647507 h 3607165"/>
              <a:gd name="connsiteX29" fmla="*/ 159488 w 1722474"/>
              <a:gd name="connsiteY29" fmla="*/ 2690037 h 3607165"/>
              <a:gd name="connsiteX30" fmla="*/ 138223 w 1722474"/>
              <a:gd name="connsiteY30" fmla="*/ 2753833 h 3607165"/>
              <a:gd name="connsiteX31" fmla="*/ 127591 w 1722474"/>
              <a:gd name="connsiteY31" fmla="*/ 2785730 h 3607165"/>
              <a:gd name="connsiteX32" fmla="*/ 106326 w 1722474"/>
              <a:gd name="connsiteY32" fmla="*/ 2806996 h 3607165"/>
              <a:gd name="connsiteX33" fmla="*/ 95693 w 1722474"/>
              <a:gd name="connsiteY33" fmla="*/ 2838893 h 3607165"/>
              <a:gd name="connsiteX34" fmla="*/ 95693 w 1722474"/>
              <a:gd name="connsiteY34" fmla="*/ 2998382 h 3607165"/>
              <a:gd name="connsiteX35" fmla="*/ 116958 w 1722474"/>
              <a:gd name="connsiteY35" fmla="*/ 3030279 h 3607165"/>
              <a:gd name="connsiteX36" fmla="*/ 106326 w 1722474"/>
              <a:gd name="connsiteY36" fmla="*/ 3104707 h 3607165"/>
              <a:gd name="connsiteX37" fmla="*/ 85061 w 1722474"/>
              <a:gd name="connsiteY37" fmla="*/ 3136605 h 3607165"/>
              <a:gd name="connsiteX38" fmla="*/ 74428 w 1722474"/>
              <a:gd name="connsiteY38" fmla="*/ 3168503 h 3607165"/>
              <a:gd name="connsiteX39" fmla="*/ 53163 w 1722474"/>
              <a:gd name="connsiteY39" fmla="*/ 3253563 h 3607165"/>
              <a:gd name="connsiteX40" fmla="*/ 31898 w 1722474"/>
              <a:gd name="connsiteY40" fmla="*/ 3285461 h 3607165"/>
              <a:gd name="connsiteX41" fmla="*/ 0 w 1722474"/>
              <a:gd name="connsiteY41" fmla="*/ 3402419 h 3607165"/>
              <a:gd name="connsiteX42" fmla="*/ 10633 w 1722474"/>
              <a:gd name="connsiteY42" fmla="*/ 3487479 h 3607165"/>
              <a:gd name="connsiteX43" fmla="*/ 21265 w 1722474"/>
              <a:gd name="connsiteY43" fmla="*/ 3519377 h 3607165"/>
              <a:gd name="connsiteX44" fmla="*/ 31898 w 1722474"/>
              <a:gd name="connsiteY44" fmla="*/ 3593805 h 3607165"/>
              <a:gd name="connsiteX45" fmla="*/ 212651 w 1722474"/>
              <a:gd name="connsiteY45" fmla="*/ 3604437 h 3607165"/>
              <a:gd name="connsiteX46" fmla="*/ 733647 w 1722474"/>
              <a:gd name="connsiteY46" fmla="*/ 3583172 h 3607165"/>
              <a:gd name="connsiteX47" fmla="*/ 839972 w 1722474"/>
              <a:gd name="connsiteY47" fmla="*/ 3551275 h 3607165"/>
              <a:gd name="connsiteX48" fmla="*/ 967563 w 1722474"/>
              <a:gd name="connsiteY48" fmla="*/ 3508744 h 3607165"/>
              <a:gd name="connsiteX49" fmla="*/ 999461 w 1722474"/>
              <a:gd name="connsiteY49" fmla="*/ 3498112 h 3607165"/>
              <a:gd name="connsiteX50" fmla="*/ 1031358 w 1722474"/>
              <a:gd name="connsiteY50" fmla="*/ 3487479 h 3607165"/>
              <a:gd name="connsiteX51" fmla="*/ 1244009 w 1722474"/>
              <a:gd name="connsiteY51" fmla="*/ 3476847 h 3607165"/>
              <a:gd name="connsiteX52" fmla="*/ 1275907 w 1722474"/>
              <a:gd name="connsiteY52" fmla="*/ 3444949 h 3607165"/>
              <a:gd name="connsiteX53" fmla="*/ 1350335 w 1722474"/>
              <a:gd name="connsiteY53" fmla="*/ 3359889 h 3607165"/>
              <a:gd name="connsiteX54" fmla="*/ 1371600 w 1722474"/>
              <a:gd name="connsiteY54" fmla="*/ 3296093 h 3607165"/>
              <a:gd name="connsiteX55" fmla="*/ 1360968 w 1722474"/>
              <a:gd name="connsiteY55" fmla="*/ 3157870 h 3607165"/>
              <a:gd name="connsiteX56" fmla="*/ 1350335 w 1722474"/>
              <a:gd name="connsiteY56" fmla="*/ 3125972 h 3607165"/>
              <a:gd name="connsiteX57" fmla="*/ 1339702 w 1722474"/>
              <a:gd name="connsiteY57" fmla="*/ 3083442 h 3607165"/>
              <a:gd name="connsiteX58" fmla="*/ 1307805 w 1722474"/>
              <a:gd name="connsiteY58" fmla="*/ 2966484 h 3607165"/>
              <a:gd name="connsiteX59" fmla="*/ 1275907 w 1722474"/>
              <a:gd name="connsiteY59" fmla="*/ 2945219 h 3607165"/>
              <a:gd name="connsiteX60" fmla="*/ 1265274 w 1722474"/>
              <a:gd name="connsiteY60" fmla="*/ 2913321 h 3607165"/>
              <a:gd name="connsiteX61" fmla="*/ 1233377 w 1722474"/>
              <a:gd name="connsiteY61" fmla="*/ 2892056 h 3607165"/>
              <a:gd name="connsiteX62" fmla="*/ 1212112 w 1722474"/>
              <a:gd name="connsiteY62" fmla="*/ 2828261 h 3607165"/>
              <a:gd name="connsiteX63" fmla="*/ 1222744 w 1722474"/>
              <a:gd name="connsiteY63" fmla="*/ 2509284 h 3607165"/>
              <a:gd name="connsiteX64" fmla="*/ 1244009 w 1722474"/>
              <a:gd name="connsiteY64" fmla="*/ 2456121 h 3607165"/>
              <a:gd name="connsiteX65" fmla="*/ 1275907 w 1722474"/>
              <a:gd name="connsiteY65" fmla="*/ 2339163 h 3607165"/>
              <a:gd name="connsiteX66" fmla="*/ 1297172 w 1722474"/>
              <a:gd name="connsiteY66" fmla="*/ 2296633 h 3607165"/>
              <a:gd name="connsiteX67" fmla="*/ 1318437 w 1722474"/>
              <a:gd name="connsiteY67" fmla="*/ 2232837 h 3607165"/>
              <a:gd name="connsiteX68" fmla="*/ 1329070 w 1722474"/>
              <a:gd name="connsiteY68" fmla="*/ 2200940 h 3607165"/>
              <a:gd name="connsiteX69" fmla="*/ 1350335 w 1722474"/>
              <a:gd name="connsiteY69" fmla="*/ 2158410 h 3607165"/>
              <a:gd name="connsiteX70" fmla="*/ 1371600 w 1722474"/>
              <a:gd name="connsiteY70" fmla="*/ 2094614 h 3607165"/>
              <a:gd name="connsiteX71" fmla="*/ 1382233 w 1722474"/>
              <a:gd name="connsiteY71" fmla="*/ 2052084 h 3607165"/>
              <a:gd name="connsiteX72" fmla="*/ 1403498 w 1722474"/>
              <a:gd name="connsiteY72" fmla="*/ 2020186 h 3607165"/>
              <a:gd name="connsiteX73" fmla="*/ 1435395 w 1722474"/>
              <a:gd name="connsiteY73" fmla="*/ 1956391 h 3607165"/>
              <a:gd name="connsiteX74" fmla="*/ 1467293 w 1722474"/>
              <a:gd name="connsiteY74" fmla="*/ 1881963 h 3607165"/>
              <a:gd name="connsiteX75" fmla="*/ 1509823 w 1722474"/>
              <a:gd name="connsiteY75" fmla="*/ 1818168 h 3607165"/>
              <a:gd name="connsiteX76" fmla="*/ 1520456 w 1722474"/>
              <a:gd name="connsiteY76" fmla="*/ 1786270 h 3607165"/>
              <a:gd name="connsiteX77" fmla="*/ 1562986 w 1722474"/>
              <a:gd name="connsiteY77" fmla="*/ 1722475 h 3607165"/>
              <a:gd name="connsiteX78" fmla="*/ 1573619 w 1722474"/>
              <a:gd name="connsiteY78" fmla="*/ 1679944 h 3607165"/>
              <a:gd name="connsiteX79" fmla="*/ 1616149 w 1722474"/>
              <a:gd name="connsiteY79" fmla="*/ 1616149 h 3607165"/>
              <a:gd name="connsiteX80" fmla="*/ 1637414 w 1722474"/>
              <a:gd name="connsiteY80" fmla="*/ 1552354 h 3607165"/>
              <a:gd name="connsiteX81" fmla="*/ 1648047 w 1722474"/>
              <a:gd name="connsiteY81" fmla="*/ 1520456 h 3607165"/>
              <a:gd name="connsiteX82" fmla="*/ 1658679 w 1722474"/>
              <a:gd name="connsiteY82" fmla="*/ 1477926 h 3607165"/>
              <a:gd name="connsiteX83" fmla="*/ 1701209 w 1722474"/>
              <a:gd name="connsiteY83" fmla="*/ 1414130 h 3607165"/>
              <a:gd name="connsiteX84" fmla="*/ 1722474 w 1722474"/>
              <a:gd name="connsiteY84" fmla="*/ 1350335 h 3607165"/>
              <a:gd name="connsiteX85" fmla="*/ 1711842 w 1722474"/>
              <a:gd name="connsiteY85" fmla="*/ 1148317 h 3607165"/>
              <a:gd name="connsiteX86" fmla="*/ 1690577 w 1722474"/>
              <a:gd name="connsiteY86" fmla="*/ 1073889 h 3607165"/>
              <a:gd name="connsiteX87" fmla="*/ 1679944 w 1722474"/>
              <a:gd name="connsiteY87" fmla="*/ 1010093 h 3607165"/>
              <a:gd name="connsiteX88" fmla="*/ 1690577 w 1722474"/>
              <a:gd name="connsiteY88" fmla="*/ 744279 h 3607165"/>
              <a:gd name="connsiteX89" fmla="*/ 1701209 w 1722474"/>
              <a:gd name="connsiteY89" fmla="*/ 669851 h 3607165"/>
              <a:gd name="connsiteX90" fmla="*/ 1690577 w 1722474"/>
              <a:gd name="connsiteY90" fmla="*/ 446568 h 3607165"/>
              <a:gd name="connsiteX91" fmla="*/ 1679944 w 1722474"/>
              <a:gd name="connsiteY91" fmla="*/ 414670 h 3607165"/>
              <a:gd name="connsiteX92" fmla="*/ 1626781 w 1722474"/>
              <a:gd name="connsiteY92" fmla="*/ 361507 h 3607165"/>
              <a:gd name="connsiteX93" fmla="*/ 1616149 w 1722474"/>
              <a:gd name="connsiteY93" fmla="*/ 329610 h 3607165"/>
              <a:gd name="connsiteX94" fmla="*/ 1594884 w 1722474"/>
              <a:gd name="connsiteY94" fmla="*/ 308344 h 3607165"/>
              <a:gd name="connsiteX95" fmla="*/ 1531088 w 1722474"/>
              <a:gd name="connsiteY95" fmla="*/ 265814 h 3607165"/>
              <a:gd name="connsiteX96" fmla="*/ 1499191 w 1722474"/>
              <a:gd name="connsiteY96" fmla="*/ 244549 h 3607165"/>
              <a:gd name="connsiteX97" fmla="*/ 1467293 w 1722474"/>
              <a:gd name="connsiteY97" fmla="*/ 223284 h 3607165"/>
              <a:gd name="connsiteX98" fmla="*/ 1435395 w 1722474"/>
              <a:gd name="connsiteY98" fmla="*/ 202019 h 3607165"/>
              <a:gd name="connsiteX99" fmla="*/ 1382233 w 1722474"/>
              <a:gd name="connsiteY99" fmla="*/ 159489 h 3607165"/>
              <a:gd name="connsiteX100" fmla="*/ 1307805 w 1722474"/>
              <a:gd name="connsiteY100" fmla="*/ 106326 h 3607165"/>
              <a:gd name="connsiteX101" fmla="*/ 1244009 w 1722474"/>
              <a:gd name="connsiteY101" fmla="*/ 53163 h 3607165"/>
              <a:gd name="connsiteX102" fmla="*/ 1084521 w 1722474"/>
              <a:gd name="connsiteY102" fmla="*/ 21265 h 3607165"/>
              <a:gd name="connsiteX103" fmla="*/ 861237 w 1722474"/>
              <a:gd name="connsiteY103" fmla="*/ 31898 h 3607165"/>
              <a:gd name="connsiteX104" fmla="*/ 797442 w 1722474"/>
              <a:gd name="connsiteY104" fmla="*/ 42530 h 3607165"/>
              <a:gd name="connsiteX105" fmla="*/ 701749 w 1722474"/>
              <a:gd name="connsiteY105" fmla="*/ 53163 h 3607165"/>
              <a:gd name="connsiteX106" fmla="*/ 584791 w 1722474"/>
              <a:gd name="connsiteY106" fmla="*/ 74428 h 3607165"/>
              <a:gd name="connsiteX107" fmla="*/ 542261 w 1722474"/>
              <a:gd name="connsiteY107" fmla="*/ 85061 h 3607165"/>
              <a:gd name="connsiteX108" fmla="*/ 478465 w 1722474"/>
              <a:gd name="connsiteY108" fmla="*/ 95693 h 3607165"/>
              <a:gd name="connsiteX109" fmla="*/ 95693 w 1722474"/>
              <a:gd name="connsiteY109" fmla="*/ 85061 h 360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22474" h="3607165">
                <a:moveTo>
                  <a:pt x="138223" y="0"/>
                </a:moveTo>
                <a:cubicBezTo>
                  <a:pt x="134679" y="17721"/>
                  <a:pt x="130824" y="35383"/>
                  <a:pt x="127591" y="53163"/>
                </a:cubicBezTo>
                <a:cubicBezTo>
                  <a:pt x="123735" y="74374"/>
                  <a:pt x="121635" y="95913"/>
                  <a:pt x="116958" y="116958"/>
                </a:cubicBezTo>
                <a:cubicBezTo>
                  <a:pt x="114527" y="127899"/>
                  <a:pt x="109870" y="138223"/>
                  <a:pt x="106326" y="148856"/>
                </a:cubicBezTo>
                <a:cubicBezTo>
                  <a:pt x="111728" y="186671"/>
                  <a:pt x="106645" y="227551"/>
                  <a:pt x="138223" y="255182"/>
                </a:cubicBezTo>
                <a:cubicBezTo>
                  <a:pt x="157457" y="272012"/>
                  <a:pt x="202019" y="297712"/>
                  <a:pt x="202019" y="297712"/>
                </a:cubicBezTo>
                <a:cubicBezTo>
                  <a:pt x="182550" y="570263"/>
                  <a:pt x="221016" y="376677"/>
                  <a:pt x="170121" y="478465"/>
                </a:cubicBezTo>
                <a:cubicBezTo>
                  <a:pt x="165109" y="488490"/>
                  <a:pt x="164931" y="500566"/>
                  <a:pt x="159488" y="510363"/>
                </a:cubicBezTo>
                <a:cubicBezTo>
                  <a:pt x="147076" y="532704"/>
                  <a:pt x="116958" y="574158"/>
                  <a:pt x="116958" y="574158"/>
                </a:cubicBezTo>
                <a:cubicBezTo>
                  <a:pt x="86536" y="665429"/>
                  <a:pt x="133122" y="520135"/>
                  <a:pt x="95693" y="669851"/>
                </a:cubicBezTo>
                <a:cubicBezTo>
                  <a:pt x="90256" y="691597"/>
                  <a:pt x="81517" y="712382"/>
                  <a:pt x="74428" y="733647"/>
                </a:cubicBezTo>
                <a:lnTo>
                  <a:pt x="53163" y="797442"/>
                </a:lnTo>
                <a:lnTo>
                  <a:pt x="42530" y="839972"/>
                </a:lnTo>
                <a:cubicBezTo>
                  <a:pt x="19346" y="1071820"/>
                  <a:pt x="24803" y="972742"/>
                  <a:pt x="42530" y="1371600"/>
                </a:cubicBezTo>
                <a:cubicBezTo>
                  <a:pt x="43332" y="1389654"/>
                  <a:pt x="50415" y="1406901"/>
                  <a:pt x="53163" y="1424763"/>
                </a:cubicBezTo>
                <a:cubicBezTo>
                  <a:pt x="57508" y="1453005"/>
                  <a:pt x="60640" y="1481424"/>
                  <a:pt x="63795" y="1509823"/>
                </a:cubicBezTo>
                <a:cubicBezTo>
                  <a:pt x="67728" y="1545224"/>
                  <a:pt x="63804" y="1582152"/>
                  <a:pt x="74428" y="1616149"/>
                </a:cubicBezTo>
                <a:cubicBezTo>
                  <a:pt x="82051" y="1640543"/>
                  <a:pt x="108876" y="1655698"/>
                  <a:pt x="116958" y="1679944"/>
                </a:cubicBezTo>
                <a:cubicBezTo>
                  <a:pt x="124046" y="1701209"/>
                  <a:pt x="133827" y="1721760"/>
                  <a:pt x="138223" y="1743740"/>
                </a:cubicBezTo>
                <a:cubicBezTo>
                  <a:pt x="151054" y="1807893"/>
                  <a:pt x="143141" y="1779758"/>
                  <a:pt x="159488" y="1828800"/>
                </a:cubicBezTo>
                <a:cubicBezTo>
                  <a:pt x="163032" y="1857154"/>
                  <a:pt x="165009" y="1885748"/>
                  <a:pt x="170121" y="1913861"/>
                </a:cubicBezTo>
                <a:cubicBezTo>
                  <a:pt x="172126" y="1924888"/>
                  <a:pt x="178036" y="1934885"/>
                  <a:pt x="180754" y="1945758"/>
                </a:cubicBezTo>
                <a:cubicBezTo>
                  <a:pt x="185137" y="1963290"/>
                  <a:pt x="186631" y="1981486"/>
                  <a:pt x="191386" y="1998921"/>
                </a:cubicBezTo>
                <a:cubicBezTo>
                  <a:pt x="197284" y="2020547"/>
                  <a:pt x="205562" y="2041452"/>
                  <a:pt x="212651" y="2062717"/>
                </a:cubicBezTo>
                <a:lnTo>
                  <a:pt x="223284" y="2094614"/>
                </a:lnTo>
                <a:cubicBezTo>
                  <a:pt x="216829" y="2146253"/>
                  <a:pt x="214195" y="2184134"/>
                  <a:pt x="202019" y="2232837"/>
                </a:cubicBezTo>
                <a:cubicBezTo>
                  <a:pt x="199301" y="2243710"/>
                  <a:pt x="194930" y="2254102"/>
                  <a:pt x="191386" y="2264735"/>
                </a:cubicBezTo>
                <a:cubicBezTo>
                  <a:pt x="187842" y="2381693"/>
                  <a:pt x="187245" y="2498778"/>
                  <a:pt x="180754" y="2615610"/>
                </a:cubicBezTo>
                <a:cubicBezTo>
                  <a:pt x="180132" y="2626800"/>
                  <a:pt x="173200" y="2636731"/>
                  <a:pt x="170121" y="2647507"/>
                </a:cubicBezTo>
                <a:cubicBezTo>
                  <a:pt x="166106" y="2661558"/>
                  <a:pt x="163687" y="2676040"/>
                  <a:pt x="159488" y="2690037"/>
                </a:cubicBezTo>
                <a:cubicBezTo>
                  <a:pt x="153047" y="2711507"/>
                  <a:pt x="145311" y="2732568"/>
                  <a:pt x="138223" y="2753833"/>
                </a:cubicBezTo>
                <a:cubicBezTo>
                  <a:pt x="134679" y="2764465"/>
                  <a:pt x="135516" y="2777805"/>
                  <a:pt x="127591" y="2785730"/>
                </a:cubicBezTo>
                <a:lnTo>
                  <a:pt x="106326" y="2806996"/>
                </a:lnTo>
                <a:cubicBezTo>
                  <a:pt x="102782" y="2817628"/>
                  <a:pt x="98124" y="2827952"/>
                  <a:pt x="95693" y="2838893"/>
                </a:cubicBezTo>
                <a:cubicBezTo>
                  <a:pt x="82119" y="2899975"/>
                  <a:pt x="79205" y="2932431"/>
                  <a:pt x="95693" y="2998382"/>
                </a:cubicBezTo>
                <a:cubicBezTo>
                  <a:pt x="98792" y="3010779"/>
                  <a:pt x="109870" y="3019647"/>
                  <a:pt x="116958" y="3030279"/>
                </a:cubicBezTo>
                <a:cubicBezTo>
                  <a:pt x="113414" y="3055088"/>
                  <a:pt x="113527" y="3080703"/>
                  <a:pt x="106326" y="3104707"/>
                </a:cubicBezTo>
                <a:cubicBezTo>
                  <a:pt x="102654" y="3116947"/>
                  <a:pt x="90776" y="3125175"/>
                  <a:pt x="85061" y="3136605"/>
                </a:cubicBezTo>
                <a:cubicBezTo>
                  <a:pt x="80049" y="3146630"/>
                  <a:pt x="77146" y="3157630"/>
                  <a:pt x="74428" y="3168503"/>
                </a:cubicBezTo>
                <a:cubicBezTo>
                  <a:pt x="68363" y="3192761"/>
                  <a:pt x="65313" y="3229262"/>
                  <a:pt x="53163" y="3253563"/>
                </a:cubicBezTo>
                <a:cubicBezTo>
                  <a:pt x="47448" y="3264993"/>
                  <a:pt x="37088" y="3273784"/>
                  <a:pt x="31898" y="3285461"/>
                </a:cubicBezTo>
                <a:cubicBezTo>
                  <a:pt x="12277" y="3329609"/>
                  <a:pt x="9096" y="3356939"/>
                  <a:pt x="0" y="3402419"/>
                </a:cubicBezTo>
                <a:cubicBezTo>
                  <a:pt x="3544" y="3430772"/>
                  <a:pt x="5522" y="3459366"/>
                  <a:pt x="10633" y="3487479"/>
                </a:cubicBezTo>
                <a:cubicBezTo>
                  <a:pt x="12638" y="3498506"/>
                  <a:pt x="19067" y="3508387"/>
                  <a:pt x="21265" y="3519377"/>
                </a:cubicBezTo>
                <a:cubicBezTo>
                  <a:pt x="26180" y="3543952"/>
                  <a:pt x="8997" y="3583627"/>
                  <a:pt x="31898" y="3593805"/>
                </a:cubicBezTo>
                <a:cubicBezTo>
                  <a:pt x="87051" y="3618317"/>
                  <a:pt x="152400" y="3600893"/>
                  <a:pt x="212651" y="3604437"/>
                </a:cubicBezTo>
                <a:cubicBezTo>
                  <a:pt x="323277" y="3601671"/>
                  <a:pt x="575486" y="3607504"/>
                  <a:pt x="733647" y="3583172"/>
                </a:cubicBezTo>
                <a:cubicBezTo>
                  <a:pt x="763493" y="3578580"/>
                  <a:pt x="815127" y="3559557"/>
                  <a:pt x="839972" y="3551275"/>
                </a:cubicBezTo>
                <a:lnTo>
                  <a:pt x="967563" y="3508744"/>
                </a:lnTo>
                <a:lnTo>
                  <a:pt x="999461" y="3498112"/>
                </a:lnTo>
                <a:cubicBezTo>
                  <a:pt x="1010093" y="3494568"/>
                  <a:pt x="1020164" y="3488039"/>
                  <a:pt x="1031358" y="3487479"/>
                </a:cubicBezTo>
                <a:lnTo>
                  <a:pt x="1244009" y="3476847"/>
                </a:lnTo>
                <a:cubicBezTo>
                  <a:pt x="1254642" y="3466214"/>
                  <a:pt x="1264355" y="3454575"/>
                  <a:pt x="1275907" y="3444949"/>
                </a:cubicBezTo>
                <a:cubicBezTo>
                  <a:pt x="1315984" y="3411552"/>
                  <a:pt x="1326889" y="3430228"/>
                  <a:pt x="1350335" y="3359889"/>
                </a:cubicBezTo>
                <a:lnTo>
                  <a:pt x="1371600" y="3296093"/>
                </a:lnTo>
                <a:cubicBezTo>
                  <a:pt x="1368056" y="3250019"/>
                  <a:pt x="1366700" y="3203724"/>
                  <a:pt x="1360968" y="3157870"/>
                </a:cubicBezTo>
                <a:cubicBezTo>
                  <a:pt x="1359578" y="3146749"/>
                  <a:pt x="1353414" y="3136749"/>
                  <a:pt x="1350335" y="3125972"/>
                </a:cubicBezTo>
                <a:cubicBezTo>
                  <a:pt x="1346320" y="3111921"/>
                  <a:pt x="1342872" y="3097707"/>
                  <a:pt x="1339702" y="3083442"/>
                </a:cubicBezTo>
                <a:cubicBezTo>
                  <a:pt x="1335953" y="3066573"/>
                  <a:pt x="1320795" y="2975144"/>
                  <a:pt x="1307805" y="2966484"/>
                </a:cubicBezTo>
                <a:lnTo>
                  <a:pt x="1275907" y="2945219"/>
                </a:lnTo>
                <a:cubicBezTo>
                  <a:pt x="1272363" y="2934586"/>
                  <a:pt x="1272275" y="2922073"/>
                  <a:pt x="1265274" y="2913321"/>
                </a:cubicBezTo>
                <a:cubicBezTo>
                  <a:pt x="1257291" y="2903343"/>
                  <a:pt x="1240150" y="2902892"/>
                  <a:pt x="1233377" y="2892056"/>
                </a:cubicBezTo>
                <a:cubicBezTo>
                  <a:pt x="1221497" y="2873048"/>
                  <a:pt x="1212112" y="2828261"/>
                  <a:pt x="1212112" y="2828261"/>
                </a:cubicBezTo>
                <a:cubicBezTo>
                  <a:pt x="1215656" y="2721935"/>
                  <a:pt x="1213659" y="2615280"/>
                  <a:pt x="1222744" y="2509284"/>
                </a:cubicBezTo>
                <a:cubicBezTo>
                  <a:pt x="1224374" y="2490268"/>
                  <a:pt x="1238525" y="2474402"/>
                  <a:pt x="1244009" y="2456121"/>
                </a:cubicBezTo>
                <a:cubicBezTo>
                  <a:pt x="1261509" y="2397789"/>
                  <a:pt x="1245863" y="2399251"/>
                  <a:pt x="1275907" y="2339163"/>
                </a:cubicBezTo>
                <a:cubicBezTo>
                  <a:pt x="1282995" y="2324986"/>
                  <a:pt x="1291286" y="2311349"/>
                  <a:pt x="1297172" y="2296633"/>
                </a:cubicBezTo>
                <a:cubicBezTo>
                  <a:pt x="1305497" y="2275821"/>
                  <a:pt x="1311348" y="2254102"/>
                  <a:pt x="1318437" y="2232837"/>
                </a:cubicBezTo>
                <a:cubicBezTo>
                  <a:pt x="1321981" y="2222205"/>
                  <a:pt x="1324058" y="2210964"/>
                  <a:pt x="1329070" y="2200940"/>
                </a:cubicBezTo>
                <a:cubicBezTo>
                  <a:pt x="1336158" y="2186763"/>
                  <a:pt x="1344449" y="2173126"/>
                  <a:pt x="1350335" y="2158410"/>
                </a:cubicBezTo>
                <a:cubicBezTo>
                  <a:pt x="1358660" y="2137598"/>
                  <a:pt x="1366163" y="2116360"/>
                  <a:pt x="1371600" y="2094614"/>
                </a:cubicBezTo>
                <a:cubicBezTo>
                  <a:pt x="1375144" y="2080437"/>
                  <a:pt x="1376477" y="2065515"/>
                  <a:pt x="1382233" y="2052084"/>
                </a:cubicBezTo>
                <a:cubicBezTo>
                  <a:pt x="1387267" y="2040338"/>
                  <a:pt x="1396410" y="2030819"/>
                  <a:pt x="1403498" y="2020186"/>
                </a:cubicBezTo>
                <a:cubicBezTo>
                  <a:pt x="1430220" y="1940016"/>
                  <a:pt x="1394174" y="2038832"/>
                  <a:pt x="1435395" y="1956391"/>
                </a:cubicBezTo>
                <a:cubicBezTo>
                  <a:pt x="1479391" y="1868399"/>
                  <a:pt x="1400923" y="1992580"/>
                  <a:pt x="1467293" y="1881963"/>
                </a:cubicBezTo>
                <a:cubicBezTo>
                  <a:pt x="1480442" y="1860048"/>
                  <a:pt x="1501741" y="1842414"/>
                  <a:pt x="1509823" y="1818168"/>
                </a:cubicBezTo>
                <a:cubicBezTo>
                  <a:pt x="1513367" y="1807535"/>
                  <a:pt x="1515013" y="1796067"/>
                  <a:pt x="1520456" y="1786270"/>
                </a:cubicBezTo>
                <a:cubicBezTo>
                  <a:pt x="1532868" y="1763929"/>
                  <a:pt x="1562986" y="1722475"/>
                  <a:pt x="1562986" y="1722475"/>
                </a:cubicBezTo>
                <a:cubicBezTo>
                  <a:pt x="1566530" y="1708298"/>
                  <a:pt x="1567084" y="1693015"/>
                  <a:pt x="1573619" y="1679944"/>
                </a:cubicBezTo>
                <a:cubicBezTo>
                  <a:pt x="1585049" y="1657085"/>
                  <a:pt x="1616149" y="1616149"/>
                  <a:pt x="1616149" y="1616149"/>
                </a:cubicBezTo>
                <a:lnTo>
                  <a:pt x="1637414" y="1552354"/>
                </a:lnTo>
                <a:cubicBezTo>
                  <a:pt x="1640958" y="1541721"/>
                  <a:pt x="1645329" y="1531329"/>
                  <a:pt x="1648047" y="1520456"/>
                </a:cubicBezTo>
                <a:cubicBezTo>
                  <a:pt x="1651591" y="1506279"/>
                  <a:pt x="1652144" y="1490996"/>
                  <a:pt x="1658679" y="1477926"/>
                </a:cubicBezTo>
                <a:cubicBezTo>
                  <a:pt x="1670109" y="1455066"/>
                  <a:pt x="1693127" y="1438376"/>
                  <a:pt x="1701209" y="1414130"/>
                </a:cubicBezTo>
                <a:lnTo>
                  <a:pt x="1722474" y="1350335"/>
                </a:lnTo>
                <a:cubicBezTo>
                  <a:pt x="1718930" y="1282996"/>
                  <a:pt x="1717684" y="1215496"/>
                  <a:pt x="1711842" y="1148317"/>
                </a:cubicBezTo>
                <a:cubicBezTo>
                  <a:pt x="1708534" y="1110278"/>
                  <a:pt x="1698127" y="1107865"/>
                  <a:pt x="1690577" y="1073889"/>
                </a:cubicBezTo>
                <a:cubicBezTo>
                  <a:pt x="1685900" y="1052844"/>
                  <a:pt x="1683488" y="1031358"/>
                  <a:pt x="1679944" y="1010093"/>
                </a:cubicBezTo>
                <a:cubicBezTo>
                  <a:pt x="1683488" y="921488"/>
                  <a:pt x="1685046" y="832782"/>
                  <a:pt x="1690577" y="744279"/>
                </a:cubicBezTo>
                <a:cubicBezTo>
                  <a:pt x="1692140" y="719267"/>
                  <a:pt x="1701209" y="694912"/>
                  <a:pt x="1701209" y="669851"/>
                </a:cubicBezTo>
                <a:cubicBezTo>
                  <a:pt x="1701209" y="595339"/>
                  <a:pt x="1696765" y="520823"/>
                  <a:pt x="1690577" y="446568"/>
                </a:cubicBezTo>
                <a:cubicBezTo>
                  <a:pt x="1689646" y="435399"/>
                  <a:pt x="1686669" y="423636"/>
                  <a:pt x="1679944" y="414670"/>
                </a:cubicBezTo>
                <a:cubicBezTo>
                  <a:pt x="1664907" y="394621"/>
                  <a:pt x="1626781" y="361507"/>
                  <a:pt x="1626781" y="361507"/>
                </a:cubicBezTo>
                <a:cubicBezTo>
                  <a:pt x="1623237" y="350875"/>
                  <a:pt x="1621915" y="339220"/>
                  <a:pt x="1616149" y="329610"/>
                </a:cubicBezTo>
                <a:cubicBezTo>
                  <a:pt x="1610991" y="321014"/>
                  <a:pt x="1602904" y="314359"/>
                  <a:pt x="1594884" y="308344"/>
                </a:cubicBezTo>
                <a:cubicBezTo>
                  <a:pt x="1574438" y="293009"/>
                  <a:pt x="1552353" y="279991"/>
                  <a:pt x="1531088" y="265814"/>
                </a:cubicBezTo>
                <a:lnTo>
                  <a:pt x="1499191" y="244549"/>
                </a:lnTo>
                <a:lnTo>
                  <a:pt x="1467293" y="223284"/>
                </a:lnTo>
                <a:lnTo>
                  <a:pt x="1435395" y="202019"/>
                </a:lnTo>
                <a:cubicBezTo>
                  <a:pt x="1383578" y="124292"/>
                  <a:pt x="1447596" y="206177"/>
                  <a:pt x="1382233" y="159489"/>
                </a:cubicBezTo>
                <a:cubicBezTo>
                  <a:pt x="1293937" y="96420"/>
                  <a:pt x="1379875" y="130349"/>
                  <a:pt x="1307805" y="106326"/>
                </a:cubicBezTo>
                <a:cubicBezTo>
                  <a:pt x="1287773" y="86294"/>
                  <a:pt x="1270655" y="65006"/>
                  <a:pt x="1244009" y="53163"/>
                </a:cubicBezTo>
                <a:cubicBezTo>
                  <a:pt x="1181181" y="25240"/>
                  <a:pt x="1157514" y="29376"/>
                  <a:pt x="1084521" y="21265"/>
                </a:cubicBezTo>
                <a:cubicBezTo>
                  <a:pt x="1010093" y="24809"/>
                  <a:pt x="935546" y="26394"/>
                  <a:pt x="861237" y="31898"/>
                </a:cubicBezTo>
                <a:cubicBezTo>
                  <a:pt x="839738" y="33491"/>
                  <a:pt x="818811" y="39681"/>
                  <a:pt x="797442" y="42530"/>
                </a:cubicBezTo>
                <a:cubicBezTo>
                  <a:pt x="765630" y="46772"/>
                  <a:pt x="733647" y="49619"/>
                  <a:pt x="701749" y="53163"/>
                </a:cubicBezTo>
                <a:cubicBezTo>
                  <a:pt x="605287" y="77280"/>
                  <a:pt x="724481" y="49030"/>
                  <a:pt x="584791" y="74428"/>
                </a:cubicBezTo>
                <a:cubicBezTo>
                  <a:pt x="570414" y="77042"/>
                  <a:pt x="556590" y="82195"/>
                  <a:pt x="542261" y="85061"/>
                </a:cubicBezTo>
                <a:cubicBezTo>
                  <a:pt x="521121" y="89289"/>
                  <a:pt x="499730" y="92149"/>
                  <a:pt x="478465" y="95693"/>
                </a:cubicBezTo>
                <a:cubicBezTo>
                  <a:pt x="166603" y="83699"/>
                  <a:pt x="294236" y="85061"/>
                  <a:pt x="95693" y="85061"/>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06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193D4C-40CA-DD59-ACD2-9F1ECE7138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A584D2-E838-D24E-9B58-2703E2D065AF}"/>
              </a:ext>
            </a:extLst>
          </p:cNvPr>
          <p:cNvSpPr txBox="1"/>
          <p:nvPr/>
        </p:nvSpPr>
        <p:spPr>
          <a:xfrm>
            <a:off x="762000" y="1828800"/>
            <a:ext cx="2157642" cy="3785652"/>
          </a:xfrm>
          <a:prstGeom prst="rect">
            <a:avLst/>
          </a:prstGeom>
          <a:noFill/>
        </p:spPr>
        <p:txBody>
          <a:bodyPr wrap="none" rtlCol="0">
            <a:spAutoFit/>
          </a:bodyPr>
          <a:lstStyle/>
          <a:p>
            <a:r>
              <a:rPr lang="es-ES" sz="6000" b="1" dirty="0" err="1"/>
              <a:t>B</a:t>
            </a:r>
            <a:r>
              <a:rPr lang="es-ES" sz="4800" dirty="0" err="1"/>
              <a:t>ottom</a:t>
            </a:r>
            <a:endParaRPr lang="es-ES" sz="4800" dirty="0"/>
          </a:p>
          <a:p>
            <a:r>
              <a:rPr lang="es-ES" sz="6000" b="1" dirty="0"/>
              <a:t>L</a:t>
            </a:r>
            <a:r>
              <a:rPr lang="es-ES" sz="4800" dirty="0"/>
              <a:t>ine</a:t>
            </a:r>
          </a:p>
          <a:p>
            <a:r>
              <a:rPr lang="es-ES" sz="6000" b="1" dirty="0"/>
              <a:t>U</a:t>
            </a:r>
            <a:r>
              <a:rPr lang="es-ES" sz="4800" dirty="0"/>
              <a:t>p</a:t>
            </a:r>
          </a:p>
          <a:p>
            <a:r>
              <a:rPr lang="es-ES" sz="6000" b="1" dirty="0"/>
              <a:t>F</a:t>
            </a:r>
            <a:r>
              <a:rPr lang="es-ES" sz="4800" dirty="0"/>
              <a:t>ront</a:t>
            </a:r>
            <a:endParaRPr lang="en-US" sz="4800" dirty="0"/>
          </a:p>
        </p:txBody>
      </p:sp>
      <p:sp>
        <p:nvSpPr>
          <p:cNvPr id="4" name="TextBox 3">
            <a:extLst>
              <a:ext uri="{FF2B5EF4-FFF2-40B4-BE49-F238E27FC236}">
                <a16:creationId xmlns:a16="http://schemas.microsoft.com/office/drawing/2014/main" id="{D03BD653-3E18-B055-74B2-140D51792210}"/>
              </a:ext>
            </a:extLst>
          </p:cNvPr>
          <p:cNvSpPr txBox="1"/>
          <p:nvPr/>
        </p:nvSpPr>
        <p:spPr>
          <a:xfrm>
            <a:off x="4243160" y="1752600"/>
            <a:ext cx="3962400" cy="4247317"/>
          </a:xfrm>
          <a:prstGeom prst="rect">
            <a:avLst/>
          </a:prstGeom>
          <a:noFill/>
        </p:spPr>
        <p:txBody>
          <a:bodyPr wrap="square" rtlCol="0">
            <a:spAutoFit/>
          </a:bodyPr>
          <a:lstStyle/>
          <a:p>
            <a:r>
              <a:rPr lang="en-US" dirty="0"/>
              <a:t>   The president did blah, blah, blah, blah, blah. Blah, blah, blah, blah, blah. Blah, blah, blah, blah, blah. Blah, blah, blah, blah, blah. Blah, blah, blah, blah, blah. Blah, blah, blah, blah, blah.</a:t>
            </a:r>
          </a:p>
          <a:p>
            <a:r>
              <a:rPr lang="en-US" dirty="0"/>
              <a:t>    Then the president blah, blah, blah, blah, blah. Blah, blah, blah, blah, blah. Blah, blah, blah, blah, blah. Blah, blah, blah, blah, blah. Blah, blah, blah, blah, blah. Blah, blah, blah, blah, blah. </a:t>
            </a:r>
          </a:p>
          <a:p>
            <a:r>
              <a:rPr lang="en-US" dirty="0"/>
              <a:t>    This indicates that the president does not understand blah, blah, blah, blah, blah. Blah, blah, blah, blah, blah. Blah, blah, blah, blah, blah. Blah, blah, blah, blah, blah. Blah, blah, blah, blah, blah. </a:t>
            </a:r>
          </a:p>
        </p:txBody>
      </p:sp>
      <p:sp>
        <p:nvSpPr>
          <p:cNvPr id="6" name="Rectangle 5">
            <a:extLst>
              <a:ext uri="{FF2B5EF4-FFF2-40B4-BE49-F238E27FC236}">
                <a16:creationId xmlns:a16="http://schemas.microsoft.com/office/drawing/2014/main" id="{3534D1FB-F100-8B8E-656B-19265384D366}"/>
              </a:ext>
            </a:extLst>
          </p:cNvPr>
          <p:cNvSpPr/>
          <p:nvPr/>
        </p:nvSpPr>
        <p:spPr>
          <a:xfrm>
            <a:off x="4243160" y="4572000"/>
            <a:ext cx="383404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Right 9">
            <a:extLst>
              <a:ext uri="{FF2B5EF4-FFF2-40B4-BE49-F238E27FC236}">
                <a16:creationId xmlns:a16="http://schemas.microsoft.com/office/drawing/2014/main" id="{BCC6D462-A505-282F-BC44-7C5EBD8037A9}"/>
              </a:ext>
            </a:extLst>
          </p:cNvPr>
          <p:cNvSpPr/>
          <p:nvPr/>
        </p:nvSpPr>
        <p:spPr>
          <a:xfrm rot="11052336" flipH="1">
            <a:off x="3034734" y="684600"/>
            <a:ext cx="1241216" cy="4218765"/>
          </a:xfrm>
          <a:prstGeom prst="curved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C4E300C7-AF1B-2A87-F574-B99FFE934E01}"/>
              </a:ext>
            </a:extLst>
          </p:cNvPr>
          <p:cNvSpPr txBox="1"/>
          <p:nvPr/>
        </p:nvSpPr>
        <p:spPr>
          <a:xfrm>
            <a:off x="4699790" y="700254"/>
            <a:ext cx="3301210" cy="707886"/>
          </a:xfrm>
          <a:prstGeom prst="rect">
            <a:avLst/>
          </a:prstGeom>
          <a:noFill/>
        </p:spPr>
        <p:txBody>
          <a:bodyPr wrap="square" rtlCol="0">
            <a:spAutoFit/>
          </a:bodyPr>
          <a:lstStyle/>
          <a:p>
            <a:r>
              <a:rPr lang="en-US" sz="2000" dirty="0"/>
              <a:t>The President does not understand blah, blah, blah</a:t>
            </a:r>
          </a:p>
        </p:txBody>
      </p:sp>
      <p:sp useBgFill="1">
        <p:nvSpPr>
          <p:cNvPr id="5" name="Freeform: Shape 4">
            <a:extLst>
              <a:ext uri="{FF2B5EF4-FFF2-40B4-BE49-F238E27FC236}">
                <a16:creationId xmlns:a16="http://schemas.microsoft.com/office/drawing/2014/main" id="{BB7A230E-E991-3D52-034A-B42EBE3AE6AF}"/>
              </a:ext>
            </a:extLst>
          </p:cNvPr>
          <p:cNvSpPr/>
          <p:nvPr/>
        </p:nvSpPr>
        <p:spPr>
          <a:xfrm>
            <a:off x="1201479" y="1871330"/>
            <a:ext cx="1722474" cy="3607165"/>
          </a:xfrm>
          <a:custGeom>
            <a:avLst/>
            <a:gdLst>
              <a:gd name="connsiteX0" fmla="*/ 138223 w 1722474"/>
              <a:gd name="connsiteY0" fmla="*/ 0 h 3607165"/>
              <a:gd name="connsiteX1" fmla="*/ 127591 w 1722474"/>
              <a:gd name="connsiteY1" fmla="*/ 53163 h 3607165"/>
              <a:gd name="connsiteX2" fmla="*/ 116958 w 1722474"/>
              <a:gd name="connsiteY2" fmla="*/ 116958 h 3607165"/>
              <a:gd name="connsiteX3" fmla="*/ 106326 w 1722474"/>
              <a:gd name="connsiteY3" fmla="*/ 148856 h 3607165"/>
              <a:gd name="connsiteX4" fmla="*/ 138223 w 1722474"/>
              <a:gd name="connsiteY4" fmla="*/ 255182 h 3607165"/>
              <a:gd name="connsiteX5" fmla="*/ 202019 w 1722474"/>
              <a:gd name="connsiteY5" fmla="*/ 297712 h 3607165"/>
              <a:gd name="connsiteX6" fmla="*/ 170121 w 1722474"/>
              <a:gd name="connsiteY6" fmla="*/ 478465 h 3607165"/>
              <a:gd name="connsiteX7" fmla="*/ 159488 w 1722474"/>
              <a:gd name="connsiteY7" fmla="*/ 510363 h 3607165"/>
              <a:gd name="connsiteX8" fmla="*/ 116958 w 1722474"/>
              <a:gd name="connsiteY8" fmla="*/ 574158 h 3607165"/>
              <a:gd name="connsiteX9" fmla="*/ 95693 w 1722474"/>
              <a:gd name="connsiteY9" fmla="*/ 669851 h 3607165"/>
              <a:gd name="connsiteX10" fmla="*/ 74428 w 1722474"/>
              <a:gd name="connsiteY10" fmla="*/ 733647 h 3607165"/>
              <a:gd name="connsiteX11" fmla="*/ 53163 w 1722474"/>
              <a:gd name="connsiteY11" fmla="*/ 797442 h 3607165"/>
              <a:gd name="connsiteX12" fmla="*/ 42530 w 1722474"/>
              <a:gd name="connsiteY12" fmla="*/ 839972 h 3607165"/>
              <a:gd name="connsiteX13" fmla="*/ 42530 w 1722474"/>
              <a:gd name="connsiteY13" fmla="*/ 1371600 h 3607165"/>
              <a:gd name="connsiteX14" fmla="*/ 53163 w 1722474"/>
              <a:gd name="connsiteY14" fmla="*/ 1424763 h 3607165"/>
              <a:gd name="connsiteX15" fmla="*/ 63795 w 1722474"/>
              <a:gd name="connsiteY15" fmla="*/ 1509823 h 3607165"/>
              <a:gd name="connsiteX16" fmla="*/ 74428 w 1722474"/>
              <a:gd name="connsiteY16" fmla="*/ 1616149 h 3607165"/>
              <a:gd name="connsiteX17" fmla="*/ 116958 w 1722474"/>
              <a:gd name="connsiteY17" fmla="*/ 1679944 h 3607165"/>
              <a:gd name="connsiteX18" fmla="*/ 138223 w 1722474"/>
              <a:gd name="connsiteY18" fmla="*/ 1743740 h 3607165"/>
              <a:gd name="connsiteX19" fmla="*/ 159488 w 1722474"/>
              <a:gd name="connsiteY19" fmla="*/ 1828800 h 3607165"/>
              <a:gd name="connsiteX20" fmla="*/ 170121 w 1722474"/>
              <a:gd name="connsiteY20" fmla="*/ 1913861 h 3607165"/>
              <a:gd name="connsiteX21" fmla="*/ 180754 w 1722474"/>
              <a:gd name="connsiteY21" fmla="*/ 1945758 h 3607165"/>
              <a:gd name="connsiteX22" fmla="*/ 191386 w 1722474"/>
              <a:gd name="connsiteY22" fmla="*/ 1998921 h 3607165"/>
              <a:gd name="connsiteX23" fmla="*/ 212651 w 1722474"/>
              <a:gd name="connsiteY23" fmla="*/ 2062717 h 3607165"/>
              <a:gd name="connsiteX24" fmla="*/ 223284 w 1722474"/>
              <a:gd name="connsiteY24" fmla="*/ 2094614 h 3607165"/>
              <a:gd name="connsiteX25" fmla="*/ 202019 w 1722474"/>
              <a:gd name="connsiteY25" fmla="*/ 2232837 h 3607165"/>
              <a:gd name="connsiteX26" fmla="*/ 191386 w 1722474"/>
              <a:gd name="connsiteY26" fmla="*/ 2264735 h 3607165"/>
              <a:gd name="connsiteX27" fmla="*/ 180754 w 1722474"/>
              <a:gd name="connsiteY27" fmla="*/ 2615610 h 3607165"/>
              <a:gd name="connsiteX28" fmla="*/ 170121 w 1722474"/>
              <a:gd name="connsiteY28" fmla="*/ 2647507 h 3607165"/>
              <a:gd name="connsiteX29" fmla="*/ 159488 w 1722474"/>
              <a:gd name="connsiteY29" fmla="*/ 2690037 h 3607165"/>
              <a:gd name="connsiteX30" fmla="*/ 138223 w 1722474"/>
              <a:gd name="connsiteY30" fmla="*/ 2753833 h 3607165"/>
              <a:gd name="connsiteX31" fmla="*/ 127591 w 1722474"/>
              <a:gd name="connsiteY31" fmla="*/ 2785730 h 3607165"/>
              <a:gd name="connsiteX32" fmla="*/ 106326 w 1722474"/>
              <a:gd name="connsiteY32" fmla="*/ 2806996 h 3607165"/>
              <a:gd name="connsiteX33" fmla="*/ 95693 w 1722474"/>
              <a:gd name="connsiteY33" fmla="*/ 2838893 h 3607165"/>
              <a:gd name="connsiteX34" fmla="*/ 95693 w 1722474"/>
              <a:gd name="connsiteY34" fmla="*/ 2998382 h 3607165"/>
              <a:gd name="connsiteX35" fmla="*/ 116958 w 1722474"/>
              <a:gd name="connsiteY35" fmla="*/ 3030279 h 3607165"/>
              <a:gd name="connsiteX36" fmla="*/ 106326 w 1722474"/>
              <a:gd name="connsiteY36" fmla="*/ 3104707 h 3607165"/>
              <a:gd name="connsiteX37" fmla="*/ 85061 w 1722474"/>
              <a:gd name="connsiteY37" fmla="*/ 3136605 h 3607165"/>
              <a:gd name="connsiteX38" fmla="*/ 74428 w 1722474"/>
              <a:gd name="connsiteY38" fmla="*/ 3168503 h 3607165"/>
              <a:gd name="connsiteX39" fmla="*/ 53163 w 1722474"/>
              <a:gd name="connsiteY39" fmla="*/ 3253563 h 3607165"/>
              <a:gd name="connsiteX40" fmla="*/ 31898 w 1722474"/>
              <a:gd name="connsiteY40" fmla="*/ 3285461 h 3607165"/>
              <a:gd name="connsiteX41" fmla="*/ 0 w 1722474"/>
              <a:gd name="connsiteY41" fmla="*/ 3402419 h 3607165"/>
              <a:gd name="connsiteX42" fmla="*/ 10633 w 1722474"/>
              <a:gd name="connsiteY42" fmla="*/ 3487479 h 3607165"/>
              <a:gd name="connsiteX43" fmla="*/ 21265 w 1722474"/>
              <a:gd name="connsiteY43" fmla="*/ 3519377 h 3607165"/>
              <a:gd name="connsiteX44" fmla="*/ 31898 w 1722474"/>
              <a:gd name="connsiteY44" fmla="*/ 3593805 h 3607165"/>
              <a:gd name="connsiteX45" fmla="*/ 212651 w 1722474"/>
              <a:gd name="connsiteY45" fmla="*/ 3604437 h 3607165"/>
              <a:gd name="connsiteX46" fmla="*/ 733647 w 1722474"/>
              <a:gd name="connsiteY46" fmla="*/ 3583172 h 3607165"/>
              <a:gd name="connsiteX47" fmla="*/ 839972 w 1722474"/>
              <a:gd name="connsiteY47" fmla="*/ 3551275 h 3607165"/>
              <a:gd name="connsiteX48" fmla="*/ 967563 w 1722474"/>
              <a:gd name="connsiteY48" fmla="*/ 3508744 h 3607165"/>
              <a:gd name="connsiteX49" fmla="*/ 999461 w 1722474"/>
              <a:gd name="connsiteY49" fmla="*/ 3498112 h 3607165"/>
              <a:gd name="connsiteX50" fmla="*/ 1031358 w 1722474"/>
              <a:gd name="connsiteY50" fmla="*/ 3487479 h 3607165"/>
              <a:gd name="connsiteX51" fmla="*/ 1244009 w 1722474"/>
              <a:gd name="connsiteY51" fmla="*/ 3476847 h 3607165"/>
              <a:gd name="connsiteX52" fmla="*/ 1275907 w 1722474"/>
              <a:gd name="connsiteY52" fmla="*/ 3444949 h 3607165"/>
              <a:gd name="connsiteX53" fmla="*/ 1350335 w 1722474"/>
              <a:gd name="connsiteY53" fmla="*/ 3359889 h 3607165"/>
              <a:gd name="connsiteX54" fmla="*/ 1371600 w 1722474"/>
              <a:gd name="connsiteY54" fmla="*/ 3296093 h 3607165"/>
              <a:gd name="connsiteX55" fmla="*/ 1360968 w 1722474"/>
              <a:gd name="connsiteY55" fmla="*/ 3157870 h 3607165"/>
              <a:gd name="connsiteX56" fmla="*/ 1350335 w 1722474"/>
              <a:gd name="connsiteY56" fmla="*/ 3125972 h 3607165"/>
              <a:gd name="connsiteX57" fmla="*/ 1339702 w 1722474"/>
              <a:gd name="connsiteY57" fmla="*/ 3083442 h 3607165"/>
              <a:gd name="connsiteX58" fmla="*/ 1307805 w 1722474"/>
              <a:gd name="connsiteY58" fmla="*/ 2966484 h 3607165"/>
              <a:gd name="connsiteX59" fmla="*/ 1275907 w 1722474"/>
              <a:gd name="connsiteY59" fmla="*/ 2945219 h 3607165"/>
              <a:gd name="connsiteX60" fmla="*/ 1265274 w 1722474"/>
              <a:gd name="connsiteY60" fmla="*/ 2913321 h 3607165"/>
              <a:gd name="connsiteX61" fmla="*/ 1233377 w 1722474"/>
              <a:gd name="connsiteY61" fmla="*/ 2892056 h 3607165"/>
              <a:gd name="connsiteX62" fmla="*/ 1212112 w 1722474"/>
              <a:gd name="connsiteY62" fmla="*/ 2828261 h 3607165"/>
              <a:gd name="connsiteX63" fmla="*/ 1222744 w 1722474"/>
              <a:gd name="connsiteY63" fmla="*/ 2509284 h 3607165"/>
              <a:gd name="connsiteX64" fmla="*/ 1244009 w 1722474"/>
              <a:gd name="connsiteY64" fmla="*/ 2456121 h 3607165"/>
              <a:gd name="connsiteX65" fmla="*/ 1275907 w 1722474"/>
              <a:gd name="connsiteY65" fmla="*/ 2339163 h 3607165"/>
              <a:gd name="connsiteX66" fmla="*/ 1297172 w 1722474"/>
              <a:gd name="connsiteY66" fmla="*/ 2296633 h 3607165"/>
              <a:gd name="connsiteX67" fmla="*/ 1318437 w 1722474"/>
              <a:gd name="connsiteY67" fmla="*/ 2232837 h 3607165"/>
              <a:gd name="connsiteX68" fmla="*/ 1329070 w 1722474"/>
              <a:gd name="connsiteY68" fmla="*/ 2200940 h 3607165"/>
              <a:gd name="connsiteX69" fmla="*/ 1350335 w 1722474"/>
              <a:gd name="connsiteY69" fmla="*/ 2158410 h 3607165"/>
              <a:gd name="connsiteX70" fmla="*/ 1371600 w 1722474"/>
              <a:gd name="connsiteY70" fmla="*/ 2094614 h 3607165"/>
              <a:gd name="connsiteX71" fmla="*/ 1382233 w 1722474"/>
              <a:gd name="connsiteY71" fmla="*/ 2052084 h 3607165"/>
              <a:gd name="connsiteX72" fmla="*/ 1403498 w 1722474"/>
              <a:gd name="connsiteY72" fmla="*/ 2020186 h 3607165"/>
              <a:gd name="connsiteX73" fmla="*/ 1435395 w 1722474"/>
              <a:gd name="connsiteY73" fmla="*/ 1956391 h 3607165"/>
              <a:gd name="connsiteX74" fmla="*/ 1467293 w 1722474"/>
              <a:gd name="connsiteY74" fmla="*/ 1881963 h 3607165"/>
              <a:gd name="connsiteX75" fmla="*/ 1509823 w 1722474"/>
              <a:gd name="connsiteY75" fmla="*/ 1818168 h 3607165"/>
              <a:gd name="connsiteX76" fmla="*/ 1520456 w 1722474"/>
              <a:gd name="connsiteY76" fmla="*/ 1786270 h 3607165"/>
              <a:gd name="connsiteX77" fmla="*/ 1562986 w 1722474"/>
              <a:gd name="connsiteY77" fmla="*/ 1722475 h 3607165"/>
              <a:gd name="connsiteX78" fmla="*/ 1573619 w 1722474"/>
              <a:gd name="connsiteY78" fmla="*/ 1679944 h 3607165"/>
              <a:gd name="connsiteX79" fmla="*/ 1616149 w 1722474"/>
              <a:gd name="connsiteY79" fmla="*/ 1616149 h 3607165"/>
              <a:gd name="connsiteX80" fmla="*/ 1637414 w 1722474"/>
              <a:gd name="connsiteY80" fmla="*/ 1552354 h 3607165"/>
              <a:gd name="connsiteX81" fmla="*/ 1648047 w 1722474"/>
              <a:gd name="connsiteY81" fmla="*/ 1520456 h 3607165"/>
              <a:gd name="connsiteX82" fmla="*/ 1658679 w 1722474"/>
              <a:gd name="connsiteY82" fmla="*/ 1477926 h 3607165"/>
              <a:gd name="connsiteX83" fmla="*/ 1701209 w 1722474"/>
              <a:gd name="connsiteY83" fmla="*/ 1414130 h 3607165"/>
              <a:gd name="connsiteX84" fmla="*/ 1722474 w 1722474"/>
              <a:gd name="connsiteY84" fmla="*/ 1350335 h 3607165"/>
              <a:gd name="connsiteX85" fmla="*/ 1711842 w 1722474"/>
              <a:gd name="connsiteY85" fmla="*/ 1148317 h 3607165"/>
              <a:gd name="connsiteX86" fmla="*/ 1690577 w 1722474"/>
              <a:gd name="connsiteY86" fmla="*/ 1073889 h 3607165"/>
              <a:gd name="connsiteX87" fmla="*/ 1679944 w 1722474"/>
              <a:gd name="connsiteY87" fmla="*/ 1010093 h 3607165"/>
              <a:gd name="connsiteX88" fmla="*/ 1690577 w 1722474"/>
              <a:gd name="connsiteY88" fmla="*/ 744279 h 3607165"/>
              <a:gd name="connsiteX89" fmla="*/ 1701209 w 1722474"/>
              <a:gd name="connsiteY89" fmla="*/ 669851 h 3607165"/>
              <a:gd name="connsiteX90" fmla="*/ 1690577 w 1722474"/>
              <a:gd name="connsiteY90" fmla="*/ 446568 h 3607165"/>
              <a:gd name="connsiteX91" fmla="*/ 1679944 w 1722474"/>
              <a:gd name="connsiteY91" fmla="*/ 414670 h 3607165"/>
              <a:gd name="connsiteX92" fmla="*/ 1626781 w 1722474"/>
              <a:gd name="connsiteY92" fmla="*/ 361507 h 3607165"/>
              <a:gd name="connsiteX93" fmla="*/ 1616149 w 1722474"/>
              <a:gd name="connsiteY93" fmla="*/ 329610 h 3607165"/>
              <a:gd name="connsiteX94" fmla="*/ 1594884 w 1722474"/>
              <a:gd name="connsiteY94" fmla="*/ 308344 h 3607165"/>
              <a:gd name="connsiteX95" fmla="*/ 1531088 w 1722474"/>
              <a:gd name="connsiteY95" fmla="*/ 265814 h 3607165"/>
              <a:gd name="connsiteX96" fmla="*/ 1499191 w 1722474"/>
              <a:gd name="connsiteY96" fmla="*/ 244549 h 3607165"/>
              <a:gd name="connsiteX97" fmla="*/ 1467293 w 1722474"/>
              <a:gd name="connsiteY97" fmla="*/ 223284 h 3607165"/>
              <a:gd name="connsiteX98" fmla="*/ 1435395 w 1722474"/>
              <a:gd name="connsiteY98" fmla="*/ 202019 h 3607165"/>
              <a:gd name="connsiteX99" fmla="*/ 1382233 w 1722474"/>
              <a:gd name="connsiteY99" fmla="*/ 159489 h 3607165"/>
              <a:gd name="connsiteX100" fmla="*/ 1307805 w 1722474"/>
              <a:gd name="connsiteY100" fmla="*/ 106326 h 3607165"/>
              <a:gd name="connsiteX101" fmla="*/ 1244009 w 1722474"/>
              <a:gd name="connsiteY101" fmla="*/ 53163 h 3607165"/>
              <a:gd name="connsiteX102" fmla="*/ 1084521 w 1722474"/>
              <a:gd name="connsiteY102" fmla="*/ 21265 h 3607165"/>
              <a:gd name="connsiteX103" fmla="*/ 861237 w 1722474"/>
              <a:gd name="connsiteY103" fmla="*/ 31898 h 3607165"/>
              <a:gd name="connsiteX104" fmla="*/ 797442 w 1722474"/>
              <a:gd name="connsiteY104" fmla="*/ 42530 h 3607165"/>
              <a:gd name="connsiteX105" fmla="*/ 701749 w 1722474"/>
              <a:gd name="connsiteY105" fmla="*/ 53163 h 3607165"/>
              <a:gd name="connsiteX106" fmla="*/ 584791 w 1722474"/>
              <a:gd name="connsiteY106" fmla="*/ 74428 h 3607165"/>
              <a:gd name="connsiteX107" fmla="*/ 542261 w 1722474"/>
              <a:gd name="connsiteY107" fmla="*/ 85061 h 3607165"/>
              <a:gd name="connsiteX108" fmla="*/ 478465 w 1722474"/>
              <a:gd name="connsiteY108" fmla="*/ 95693 h 3607165"/>
              <a:gd name="connsiteX109" fmla="*/ 95693 w 1722474"/>
              <a:gd name="connsiteY109" fmla="*/ 85061 h 360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22474" h="3607165">
                <a:moveTo>
                  <a:pt x="138223" y="0"/>
                </a:moveTo>
                <a:cubicBezTo>
                  <a:pt x="134679" y="17721"/>
                  <a:pt x="130824" y="35383"/>
                  <a:pt x="127591" y="53163"/>
                </a:cubicBezTo>
                <a:cubicBezTo>
                  <a:pt x="123735" y="74374"/>
                  <a:pt x="121635" y="95913"/>
                  <a:pt x="116958" y="116958"/>
                </a:cubicBezTo>
                <a:cubicBezTo>
                  <a:pt x="114527" y="127899"/>
                  <a:pt x="109870" y="138223"/>
                  <a:pt x="106326" y="148856"/>
                </a:cubicBezTo>
                <a:cubicBezTo>
                  <a:pt x="111728" y="186671"/>
                  <a:pt x="106645" y="227551"/>
                  <a:pt x="138223" y="255182"/>
                </a:cubicBezTo>
                <a:cubicBezTo>
                  <a:pt x="157457" y="272012"/>
                  <a:pt x="202019" y="297712"/>
                  <a:pt x="202019" y="297712"/>
                </a:cubicBezTo>
                <a:cubicBezTo>
                  <a:pt x="182550" y="570263"/>
                  <a:pt x="221016" y="376677"/>
                  <a:pt x="170121" y="478465"/>
                </a:cubicBezTo>
                <a:cubicBezTo>
                  <a:pt x="165109" y="488490"/>
                  <a:pt x="164931" y="500566"/>
                  <a:pt x="159488" y="510363"/>
                </a:cubicBezTo>
                <a:cubicBezTo>
                  <a:pt x="147076" y="532704"/>
                  <a:pt x="116958" y="574158"/>
                  <a:pt x="116958" y="574158"/>
                </a:cubicBezTo>
                <a:cubicBezTo>
                  <a:pt x="86536" y="665429"/>
                  <a:pt x="133122" y="520135"/>
                  <a:pt x="95693" y="669851"/>
                </a:cubicBezTo>
                <a:cubicBezTo>
                  <a:pt x="90256" y="691597"/>
                  <a:pt x="81517" y="712382"/>
                  <a:pt x="74428" y="733647"/>
                </a:cubicBezTo>
                <a:lnTo>
                  <a:pt x="53163" y="797442"/>
                </a:lnTo>
                <a:lnTo>
                  <a:pt x="42530" y="839972"/>
                </a:lnTo>
                <a:cubicBezTo>
                  <a:pt x="19346" y="1071820"/>
                  <a:pt x="24803" y="972742"/>
                  <a:pt x="42530" y="1371600"/>
                </a:cubicBezTo>
                <a:cubicBezTo>
                  <a:pt x="43332" y="1389654"/>
                  <a:pt x="50415" y="1406901"/>
                  <a:pt x="53163" y="1424763"/>
                </a:cubicBezTo>
                <a:cubicBezTo>
                  <a:pt x="57508" y="1453005"/>
                  <a:pt x="60640" y="1481424"/>
                  <a:pt x="63795" y="1509823"/>
                </a:cubicBezTo>
                <a:cubicBezTo>
                  <a:pt x="67728" y="1545224"/>
                  <a:pt x="63804" y="1582152"/>
                  <a:pt x="74428" y="1616149"/>
                </a:cubicBezTo>
                <a:cubicBezTo>
                  <a:pt x="82051" y="1640543"/>
                  <a:pt x="108876" y="1655698"/>
                  <a:pt x="116958" y="1679944"/>
                </a:cubicBezTo>
                <a:cubicBezTo>
                  <a:pt x="124046" y="1701209"/>
                  <a:pt x="133827" y="1721760"/>
                  <a:pt x="138223" y="1743740"/>
                </a:cubicBezTo>
                <a:cubicBezTo>
                  <a:pt x="151054" y="1807893"/>
                  <a:pt x="143141" y="1779758"/>
                  <a:pt x="159488" y="1828800"/>
                </a:cubicBezTo>
                <a:cubicBezTo>
                  <a:pt x="163032" y="1857154"/>
                  <a:pt x="165009" y="1885748"/>
                  <a:pt x="170121" y="1913861"/>
                </a:cubicBezTo>
                <a:cubicBezTo>
                  <a:pt x="172126" y="1924888"/>
                  <a:pt x="178036" y="1934885"/>
                  <a:pt x="180754" y="1945758"/>
                </a:cubicBezTo>
                <a:cubicBezTo>
                  <a:pt x="185137" y="1963290"/>
                  <a:pt x="186631" y="1981486"/>
                  <a:pt x="191386" y="1998921"/>
                </a:cubicBezTo>
                <a:cubicBezTo>
                  <a:pt x="197284" y="2020547"/>
                  <a:pt x="205562" y="2041452"/>
                  <a:pt x="212651" y="2062717"/>
                </a:cubicBezTo>
                <a:lnTo>
                  <a:pt x="223284" y="2094614"/>
                </a:lnTo>
                <a:cubicBezTo>
                  <a:pt x="216829" y="2146253"/>
                  <a:pt x="214195" y="2184134"/>
                  <a:pt x="202019" y="2232837"/>
                </a:cubicBezTo>
                <a:cubicBezTo>
                  <a:pt x="199301" y="2243710"/>
                  <a:pt x="194930" y="2254102"/>
                  <a:pt x="191386" y="2264735"/>
                </a:cubicBezTo>
                <a:cubicBezTo>
                  <a:pt x="187842" y="2381693"/>
                  <a:pt x="187245" y="2498778"/>
                  <a:pt x="180754" y="2615610"/>
                </a:cubicBezTo>
                <a:cubicBezTo>
                  <a:pt x="180132" y="2626800"/>
                  <a:pt x="173200" y="2636731"/>
                  <a:pt x="170121" y="2647507"/>
                </a:cubicBezTo>
                <a:cubicBezTo>
                  <a:pt x="166106" y="2661558"/>
                  <a:pt x="163687" y="2676040"/>
                  <a:pt x="159488" y="2690037"/>
                </a:cubicBezTo>
                <a:cubicBezTo>
                  <a:pt x="153047" y="2711507"/>
                  <a:pt x="145311" y="2732568"/>
                  <a:pt x="138223" y="2753833"/>
                </a:cubicBezTo>
                <a:cubicBezTo>
                  <a:pt x="134679" y="2764465"/>
                  <a:pt x="135516" y="2777805"/>
                  <a:pt x="127591" y="2785730"/>
                </a:cubicBezTo>
                <a:lnTo>
                  <a:pt x="106326" y="2806996"/>
                </a:lnTo>
                <a:cubicBezTo>
                  <a:pt x="102782" y="2817628"/>
                  <a:pt x="98124" y="2827952"/>
                  <a:pt x="95693" y="2838893"/>
                </a:cubicBezTo>
                <a:cubicBezTo>
                  <a:pt x="82119" y="2899975"/>
                  <a:pt x="79205" y="2932431"/>
                  <a:pt x="95693" y="2998382"/>
                </a:cubicBezTo>
                <a:cubicBezTo>
                  <a:pt x="98792" y="3010779"/>
                  <a:pt x="109870" y="3019647"/>
                  <a:pt x="116958" y="3030279"/>
                </a:cubicBezTo>
                <a:cubicBezTo>
                  <a:pt x="113414" y="3055088"/>
                  <a:pt x="113527" y="3080703"/>
                  <a:pt x="106326" y="3104707"/>
                </a:cubicBezTo>
                <a:cubicBezTo>
                  <a:pt x="102654" y="3116947"/>
                  <a:pt x="90776" y="3125175"/>
                  <a:pt x="85061" y="3136605"/>
                </a:cubicBezTo>
                <a:cubicBezTo>
                  <a:pt x="80049" y="3146630"/>
                  <a:pt x="77146" y="3157630"/>
                  <a:pt x="74428" y="3168503"/>
                </a:cubicBezTo>
                <a:cubicBezTo>
                  <a:pt x="68363" y="3192761"/>
                  <a:pt x="65313" y="3229262"/>
                  <a:pt x="53163" y="3253563"/>
                </a:cubicBezTo>
                <a:cubicBezTo>
                  <a:pt x="47448" y="3264993"/>
                  <a:pt x="37088" y="3273784"/>
                  <a:pt x="31898" y="3285461"/>
                </a:cubicBezTo>
                <a:cubicBezTo>
                  <a:pt x="12277" y="3329609"/>
                  <a:pt x="9096" y="3356939"/>
                  <a:pt x="0" y="3402419"/>
                </a:cubicBezTo>
                <a:cubicBezTo>
                  <a:pt x="3544" y="3430772"/>
                  <a:pt x="5522" y="3459366"/>
                  <a:pt x="10633" y="3487479"/>
                </a:cubicBezTo>
                <a:cubicBezTo>
                  <a:pt x="12638" y="3498506"/>
                  <a:pt x="19067" y="3508387"/>
                  <a:pt x="21265" y="3519377"/>
                </a:cubicBezTo>
                <a:cubicBezTo>
                  <a:pt x="26180" y="3543952"/>
                  <a:pt x="8997" y="3583627"/>
                  <a:pt x="31898" y="3593805"/>
                </a:cubicBezTo>
                <a:cubicBezTo>
                  <a:pt x="87051" y="3618317"/>
                  <a:pt x="152400" y="3600893"/>
                  <a:pt x="212651" y="3604437"/>
                </a:cubicBezTo>
                <a:cubicBezTo>
                  <a:pt x="323277" y="3601671"/>
                  <a:pt x="575486" y="3607504"/>
                  <a:pt x="733647" y="3583172"/>
                </a:cubicBezTo>
                <a:cubicBezTo>
                  <a:pt x="763493" y="3578580"/>
                  <a:pt x="815127" y="3559557"/>
                  <a:pt x="839972" y="3551275"/>
                </a:cubicBezTo>
                <a:lnTo>
                  <a:pt x="967563" y="3508744"/>
                </a:lnTo>
                <a:lnTo>
                  <a:pt x="999461" y="3498112"/>
                </a:lnTo>
                <a:cubicBezTo>
                  <a:pt x="1010093" y="3494568"/>
                  <a:pt x="1020164" y="3488039"/>
                  <a:pt x="1031358" y="3487479"/>
                </a:cubicBezTo>
                <a:lnTo>
                  <a:pt x="1244009" y="3476847"/>
                </a:lnTo>
                <a:cubicBezTo>
                  <a:pt x="1254642" y="3466214"/>
                  <a:pt x="1264355" y="3454575"/>
                  <a:pt x="1275907" y="3444949"/>
                </a:cubicBezTo>
                <a:cubicBezTo>
                  <a:pt x="1315984" y="3411552"/>
                  <a:pt x="1326889" y="3430228"/>
                  <a:pt x="1350335" y="3359889"/>
                </a:cubicBezTo>
                <a:lnTo>
                  <a:pt x="1371600" y="3296093"/>
                </a:lnTo>
                <a:cubicBezTo>
                  <a:pt x="1368056" y="3250019"/>
                  <a:pt x="1366700" y="3203724"/>
                  <a:pt x="1360968" y="3157870"/>
                </a:cubicBezTo>
                <a:cubicBezTo>
                  <a:pt x="1359578" y="3146749"/>
                  <a:pt x="1353414" y="3136749"/>
                  <a:pt x="1350335" y="3125972"/>
                </a:cubicBezTo>
                <a:cubicBezTo>
                  <a:pt x="1346320" y="3111921"/>
                  <a:pt x="1342872" y="3097707"/>
                  <a:pt x="1339702" y="3083442"/>
                </a:cubicBezTo>
                <a:cubicBezTo>
                  <a:pt x="1335953" y="3066573"/>
                  <a:pt x="1320795" y="2975144"/>
                  <a:pt x="1307805" y="2966484"/>
                </a:cubicBezTo>
                <a:lnTo>
                  <a:pt x="1275907" y="2945219"/>
                </a:lnTo>
                <a:cubicBezTo>
                  <a:pt x="1272363" y="2934586"/>
                  <a:pt x="1272275" y="2922073"/>
                  <a:pt x="1265274" y="2913321"/>
                </a:cubicBezTo>
                <a:cubicBezTo>
                  <a:pt x="1257291" y="2903343"/>
                  <a:pt x="1240150" y="2902892"/>
                  <a:pt x="1233377" y="2892056"/>
                </a:cubicBezTo>
                <a:cubicBezTo>
                  <a:pt x="1221497" y="2873048"/>
                  <a:pt x="1212112" y="2828261"/>
                  <a:pt x="1212112" y="2828261"/>
                </a:cubicBezTo>
                <a:cubicBezTo>
                  <a:pt x="1215656" y="2721935"/>
                  <a:pt x="1213659" y="2615280"/>
                  <a:pt x="1222744" y="2509284"/>
                </a:cubicBezTo>
                <a:cubicBezTo>
                  <a:pt x="1224374" y="2490268"/>
                  <a:pt x="1238525" y="2474402"/>
                  <a:pt x="1244009" y="2456121"/>
                </a:cubicBezTo>
                <a:cubicBezTo>
                  <a:pt x="1261509" y="2397789"/>
                  <a:pt x="1245863" y="2399251"/>
                  <a:pt x="1275907" y="2339163"/>
                </a:cubicBezTo>
                <a:cubicBezTo>
                  <a:pt x="1282995" y="2324986"/>
                  <a:pt x="1291286" y="2311349"/>
                  <a:pt x="1297172" y="2296633"/>
                </a:cubicBezTo>
                <a:cubicBezTo>
                  <a:pt x="1305497" y="2275821"/>
                  <a:pt x="1311348" y="2254102"/>
                  <a:pt x="1318437" y="2232837"/>
                </a:cubicBezTo>
                <a:cubicBezTo>
                  <a:pt x="1321981" y="2222205"/>
                  <a:pt x="1324058" y="2210964"/>
                  <a:pt x="1329070" y="2200940"/>
                </a:cubicBezTo>
                <a:cubicBezTo>
                  <a:pt x="1336158" y="2186763"/>
                  <a:pt x="1344449" y="2173126"/>
                  <a:pt x="1350335" y="2158410"/>
                </a:cubicBezTo>
                <a:cubicBezTo>
                  <a:pt x="1358660" y="2137598"/>
                  <a:pt x="1366163" y="2116360"/>
                  <a:pt x="1371600" y="2094614"/>
                </a:cubicBezTo>
                <a:cubicBezTo>
                  <a:pt x="1375144" y="2080437"/>
                  <a:pt x="1376477" y="2065515"/>
                  <a:pt x="1382233" y="2052084"/>
                </a:cubicBezTo>
                <a:cubicBezTo>
                  <a:pt x="1387267" y="2040338"/>
                  <a:pt x="1396410" y="2030819"/>
                  <a:pt x="1403498" y="2020186"/>
                </a:cubicBezTo>
                <a:cubicBezTo>
                  <a:pt x="1430220" y="1940016"/>
                  <a:pt x="1394174" y="2038832"/>
                  <a:pt x="1435395" y="1956391"/>
                </a:cubicBezTo>
                <a:cubicBezTo>
                  <a:pt x="1479391" y="1868399"/>
                  <a:pt x="1400923" y="1992580"/>
                  <a:pt x="1467293" y="1881963"/>
                </a:cubicBezTo>
                <a:cubicBezTo>
                  <a:pt x="1480442" y="1860048"/>
                  <a:pt x="1501741" y="1842414"/>
                  <a:pt x="1509823" y="1818168"/>
                </a:cubicBezTo>
                <a:cubicBezTo>
                  <a:pt x="1513367" y="1807535"/>
                  <a:pt x="1515013" y="1796067"/>
                  <a:pt x="1520456" y="1786270"/>
                </a:cubicBezTo>
                <a:cubicBezTo>
                  <a:pt x="1532868" y="1763929"/>
                  <a:pt x="1562986" y="1722475"/>
                  <a:pt x="1562986" y="1722475"/>
                </a:cubicBezTo>
                <a:cubicBezTo>
                  <a:pt x="1566530" y="1708298"/>
                  <a:pt x="1567084" y="1693015"/>
                  <a:pt x="1573619" y="1679944"/>
                </a:cubicBezTo>
                <a:cubicBezTo>
                  <a:pt x="1585049" y="1657085"/>
                  <a:pt x="1616149" y="1616149"/>
                  <a:pt x="1616149" y="1616149"/>
                </a:cubicBezTo>
                <a:lnTo>
                  <a:pt x="1637414" y="1552354"/>
                </a:lnTo>
                <a:cubicBezTo>
                  <a:pt x="1640958" y="1541721"/>
                  <a:pt x="1645329" y="1531329"/>
                  <a:pt x="1648047" y="1520456"/>
                </a:cubicBezTo>
                <a:cubicBezTo>
                  <a:pt x="1651591" y="1506279"/>
                  <a:pt x="1652144" y="1490996"/>
                  <a:pt x="1658679" y="1477926"/>
                </a:cubicBezTo>
                <a:cubicBezTo>
                  <a:pt x="1670109" y="1455066"/>
                  <a:pt x="1693127" y="1438376"/>
                  <a:pt x="1701209" y="1414130"/>
                </a:cubicBezTo>
                <a:lnTo>
                  <a:pt x="1722474" y="1350335"/>
                </a:lnTo>
                <a:cubicBezTo>
                  <a:pt x="1718930" y="1282996"/>
                  <a:pt x="1717684" y="1215496"/>
                  <a:pt x="1711842" y="1148317"/>
                </a:cubicBezTo>
                <a:cubicBezTo>
                  <a:pt x="1708534" y="1110278"/>
                  <a:pt x="1698127" y="1107865"/>
                  <a:pt x="1690577" y="1073889"/>
                </a:cubicBezTo>
                <a:cubicBezTo>
                  <a:pt x="1685900" y="1052844"/>
                  <a:pt x="1683488" y="1031358"/>
                  <a:pt x="1679944" y="1010093"/>
                </a:cubicBezTo>
                <a:cubicBezTo>
                  <a:pt x="1683488" y="921488"/>
                  <a:pt x="1685046" y="832782"/>
                  <a:pt x="1690577" y="744279"/>
                </a:cubicBezTo>
                <a:cubicBezTo>
                  <a:pt x="1692140" y="719267"/>
                  <a:pt x="1701209" y="694912"/>
                  <a:pt x="1701209" y="669851"/>
                </a:cubicBezTo>
                <a:cubicBezTo>
                  <a:pt x="1701209" y="595339"/>
                  <a:pt x="1696765" y="520823"/>
                  <a:pt x="1690577" y="446568"/>
                </a:cubicBezTo>
                <a:cubicBezTo>
                  <a:pt x="1689646" y="435399"/>
                  <a:pt x="1686669" y="423636"/>
                  <a:pt x="1679944" y="414670"/>
                </a:cubicBezTo>
                <a:cubicBezTo>
                  <a:pt x="1664907" y="394621"/>
                  <a:pt x="1626781" y="361507"/>
                  <a:pt x="1626781" y="361507"/>
                </a:cubicBezTo>
                <a:cubicBezTo>
                  <a:pt x="1623237" y="350875"/>
                  <a:pt x="1621915" y="339220"/>
                  <a:pt x="1616149" y="329610"/>
                </a:cubicBezTo>
                <a:cubicBezTo>
                  <a:pt x="1610991" y="321014"/>
                  <a:pt x="1602904" y="314359"/>
                  <a:pt x="1594884" y="308344"/>
                </a:cubicBezTo>
                <a:cubicBezTo>
                  <a:pt x="1574438" y="293009"/>
                  <a:pt x="1552353" y="279991"/>
                  <a:pt x="1531088" y="265814"/>
                </a:cubicBezTo>
                <a:lnTo>
                  <a:pt x="1499191" y="244549"/>
                </a:lnTo>
                <a:lnTo>
                  <a:pt x="1467293" y="223284"/>
                </a:lnTo>
                <a:lnTo>
                  <a:pt x="1435395" y="202019"/>
                </a:lnTo>
                <a:cubicBezTo>
                  <a:pt x="1383578" y="124292"/>
                  <a:pt x="1447596" y="206177"/>
                  <a:pt x="1382233" y="159489"/>
                </a:cubicBezTo>
                <a:cubicBezTo>
                  <a:pt x="1293937" y="96420"/>
                  <a:pt x="1379875" y="130349"/>
                  <a:pt x="1307805" y="106326"/>
                </a:cubicBezTo>
                <a:cubicBezTo>
                  <a:pt x="1287773" y="86294"/>
                  <a:pt x="1270655" y="65006"/>
                  <a:pt x="1244009" y="53163"/>
                </a:cubicBezTo>
                <a:cubicBezTo>
                  <a:pt x="1181181" y="25240"/>
                  <a:pt x="1157514" y="29376"/>
                  <a:pt x="1084521" y="21265"/>
                </a:cubicBezTo>
                <a:cubicBezTo>
                  <a:pt x="1010093" y="24809"/>
                  <a:pt x="935546" y="26394"/>
                  <a:pt x="861237" y="31898"/>
                </a:cubicBezTo>
                <a:cubicBezTo>
                  <a:pt x="839738" y="33491"/>
                  <a:pt x="818811" y="39681"/>
                  <a:pt x="797442" y="42530"/>
                </a:cubicBezTo>
                <a:cubicBezTo>
                  <a:pt x="765630" y="46772"/>
                  <a:pt x="733647" y="49619"/>
                  <a:pt x="701749" y="53163"/>
                </a:cubicBezTo>
                <a:cubicBezTo>
                  <a:pt x="605287" y="77280"/>
                  <a:pt x="724481" y="49030"/>
                  <a:pt x="584791" y="74428"/>
                </a:cubicBezTo>
                <a:cubicBezTo>
                  <a:pt x="570414" y="77042"/>
                  <a:pt x="556590" y="82195"/>
                  <a:pt x="542261" y="85061"/>
                </a:cubicBezTo>
                <a:cubicBezTo>
                  <a:pt x="521121" y="89289"/>
                  <a:pt x="499730" y="92149"/>
                  <a:pt x="478465" y="95693"/>
                </a:cubicBezTo>
                <a:cubicBezTo>
                  <a:pt x="166603" y="83699"/>
                  <a:pt x="294236" y="85061"/>
                  <a:pt x="95693" y="85061"/>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96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750"/>
                            </p:stCondLst>
                            <p:childTnLst>
                              <p:par>
                                <p:cTn id="20" presetID="1" presetClass="entr" presetSubtype="0" fill="hold" grpId="0" nodeType="afterEffect">
                                  <p:stCondLst>
                                    <p:cond delay="25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1"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F74DD-57CD-961B-2870-0232E4268836}"/>
              </a:ext>
            </a:extLst>
          </p:cNvPr>
          <p:cNvSpPr txBox="1"/>
          <p:nvPr/>
        </p:nvSpPr>
        <p:spPr>
          <a:xfrm>
            <a:off x="690624" y="599772"/>
            <a:ext cx="3864519" cy="415498"/>
          </a:xfrm>
          <a:prstGeom prst="rect">
            <a:avLst/>
          </a:prstGeom>
          <a:noFill/>
          <a:ln>
            <a:solidFill>
              <a:schemeClr val="accent1"/>
            </a:solidFill>
          </a:ln>
        </p:spPr>
        <p:txBody>
          <a:bodyPr wrap="none" lIns="342900" rIns="342900" rtlCol="0">
            <a:spAutoFit/>
          </a:bodyPr>
          <a:lstStyle/>
          <a:p>
            <a:r>
              <a:rPr lang="es-ES" sz="2100" dirty="0"/>
              <a:t>SOBRE LA COMUNICACIÓN</a:t>
            </a:r>
            <a:endParaRPr lang="en-US" sz="2100" dirty="0"/>
          </a:p>
        </p:txBody>
      </p:sp>
      <p:sp>
        <p:nvSpPr>
          <p:cNvPr id="3" name="TextBox 2">
            <a:extLst>
              <a:ext uri="{FF2B5EF4-FFF2-40B4-BE49-F238E27FC236}">
                <a16:creationId xmlns:a16="http://schemas.microsoft.com/office/drawing/2014/main" id="{3022B6B1-073C-A462-D583-070CC3CA6422}"/>
              </a:ext>
            </a:extLst>
          </p:cNvPr>
          <p:cNvSpPr txBox="1"/>
          <p:nvPr/>
        </p:nvSpPr>
        <p:spPr>
          <a:xfrm>
            <a:off x="1905000" y="2133600"/>
            <a:ext cx="6234784" cy="461665"/>
          </a:xfrm>
          <a:prstGeom prst="rect">
            <a:avLst/>
          </a:prstGeom>
          <a:noFill/>
        </p:spPr>
        <p:txBody>
          <a:bodyPr wrap="none" rtlCol="0">
            <a:spAutoFit/>
          </a:bodyPr>
          <a:lstStyle/>
          <a:p>
            <a:r>
              <a:rPr lang="es-ES" sz="2400" dirty="0"/>
              <a:t>Recuerda … que … todo empieza con la palabra.</a:t>
            </a:r>
            <a:endParaRPr lang="en-US" sz="2400" dirty="0"/>
          </a:p>
        </p:txBody>
      </p:sp>
      <p:sp>
        <p:nvSpPr>
          <p:cNvPr id="6" name="TextBox 5">
            <a:extLst>
              <a:ext uri="{FF2B5EF4-FFF2-40B4-BE49-F238E27FC236}">
                <a16:creationId xmlns:a16="http://schemas.microsoft.com/office/drawing/2014/main" id="{3D8F3209-6BFF-6127-5DF6-5C98BF71EE74}"/>
              </a:ext>
            </a:extLst>
          </p:cNvPr>
          <p:cNvSpPr txBox="1"/>
          <p:nvPr/>
        </p:nvSpPr>
        <p:spPr>
          <a:xfrm>
            <a:off x="6705600" y="4302412"/>
            <a:ext cx="942887" cy="369332"/>
          </a:xfrm>
          <a:prstGeom prst="rect">
            <a:avLst/>
          </a:prstGeom>
          <a:noFill/>
        </p:spPr>
        <p:txBody>
          <a:bodyPr wrap="none" rtlCol="0">
            <a:spAutoFit/>
          </a:bodyPr>
          <a:lstStyle/>
          <a:p>
            <a:r>
              <a:rPr lang="es-ES" dirty="0"/>
              <a:t>Juan 1:1</a:t>
            </a:r>
            <a:endParaRPr lang="en-US" dirty="0"/>
          </a:p>
        </p:txBody>
      </p:sp>
      <p:sp>
        <p:nvSpPr>
          <p:cNvPr id="8" name="TextBox 7">
            <a:extLst>
              <a:ext uri="{FF2B5EF4-FFF2-40B4-BE49-F238E27FC236}">
                <a16:creationId xmlns:a16="http://schemas.microsoft.com/office/drawing/2014/main" id="{E6665FCF-24F5-599A-D45C-FEC41C9E263F}"/>
              </a:ext>
            </a:extLst>
          </p:cNvPr>
          <p:cNvSpPr txBox="1"/>
          <p:nvPr/>
        </p:nvSpPr>
        <p:spPr>
          <a:xfrm>
            <a:off x="3581400" y="3585001"/>
            <a:ext cx="4572000" cy="707886"/>
          </a:xfrm>
          <a:prstGeom prst="rect">
            <a:avLst/>
          </a:prstGeom>
          <a:noFill/>
        </p:spPr>
        <p:txBody>
          <a:bodyPr wrap="square">
            <a:spAutoFit/>
          </a:bodyPr>
          <a:lstStyle/>
          <a:p>
            <a:r>
              <a:rPr lang="es-ES" sz="2000" i="1" dirty="0"/>
              <a:t>En el principio era la Palabra, y la Palabra era con Dios, y la Palabra era Dios.</a:t>
            </a:r>
            <a:endParaRPr lang="en-US" sz="2000" i="1" dirty="0"/>
          </a:p>
        </p:txBody>
      </p:sp>
      <p:pic>
        <p:nvPicPr>
          <p:cNvPr id="10" name="Picture 9">
            <a:extLst>
              <a:ext uri="{FF2B5EF4-FFF2-40B4-BE49-F238E27FC236}">
                <a16:creationId xmlns:a16="http://schemas.microsoft.com/office/drawing/2014/main" id="{03896C40-D752-ACA3-1348-C55B0BC38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505200"/>
            <a:ext cx="2436080" cy="3200400"/>
          </a:xfrm>
          <a:prstGeom prst="rect">
            <a:avLst/>
          </a:prstGeom>
        </p:spPr>
      </p:pic>
    </p:spTree>
    <p:extLst>
      <p:ext uri="{BB962C8B-B14F-4D97-AF65-F5344CB8AC3E}">
        <p14:creationId xmlns:p14="http://schemas.microsoft.com/office/powerpoint/2010/main" val="764391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D84FE-14AD-4B9D-994C-6344C845F31E}"/>
              </a:ext>
            </a:extLst>
          </p:cNvPr>
          <p:cNvSpPr txBox="1"/>
          <p:nvPr/>
        </p:nvSpPr>
        <p:spPr>
          <a:xfrm>
            <a:off x="742950" y="2687167"/>
            <a:ext cx="3073085" cy="646331"/>
          </a:xfrm>
          <a:prstGeom prst="rect">
            <a:avLst/>
          </a:prstGeom>
          <a:noFill/>
        </p:spPr>
        <p:txBody>
          <a:bodyPr wrap="none" rtlCol="0">
            <a:spAutoFit/>
          </a:bodyPr>
          <a:lstStyle/>
          <a:p>
            <a:r>
              <a:rPr lang="en-US" dirty="0"/>
              <a:t>Por </a:t>
            </a:r>
            <a:r>
              <a:rPr lang="en-US" dirty="0" err="1"/>
              <a:t>otra</a:t>
            </a:r>
            <a:r>
              <a:rPr lang="en-US" dirty="0"/>
              <a:t> </a:t>
            </a:r>
            <a:r>
              <a:rPr lang="en-US" dirty="0" err="1"/>
              <a:t>parte</a:t>
            </a:r>
            <a:r>
              <a:rPr lang="en-US" dirty="0"/>
              <a:t>:</a:t>
            </a:r>
          </a:p>
          <a:p>
            <a:r>
              <a:rPr lang="en-US" dirty="0"/>
              <a:t>“La </a:t>
            </a:r>
            <a:r>
              <a:rPr lang="en-US" dirty="0" err="1"/>
              <a:t>escalera</a:t>
            </a:r>
            <a:r>
              <a:rPr lang="en-US" dirty="0"/>
              <a:t> de la </a:t>
            </a:r>
            <a:r>
              <a:rPr lang="en-US" dirty="0" err="1"/>
              <a:t>abstracción</a:t>
            </a:r>
            <a:r>
              <a:rPr lang="en-US" dirty="0"/>
              <a:t>”</a:t>
            </a:r>
          </a:p>
        </p:txBody>
      </p:sp>
      <p:pic>
        <p:nvPicPr>
          <p:cNvPr id="7" name="Picture 6">
            <a:extLst>
              <a:ext uri="{FF2B5EF4-FFF2-40B4-BE49-F238E27FC236}">
                <a16:creationId xmlns:a16="http://schemas.microsoft.com/office/drawing/2014/main" id="{1251AFC5-635A-45E6-B155-B33D271ED8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60376">
            <a:off x="2549022" y="338648"/>
            <a:ext cx="3155744" cy="6311487"/>
          </a:xfrm>
          <a:prstGeom prst="rect">
            <a:avLst/>
          </a:prstGeom>
        </p:spPr>
      </p:pic>
      <p:sp>
        <p:nvSpPr>
          <p:cNvPr id="8" name="TextBox 7">
            <a:extLst>
              <a:ext uri="{FF2B5EF4-FFF2-40B4-BE49-F238E27FC236}">
                <a16:creationId xmlns:a16="http://schemas.microsoft.com/office/drawing/2014/main" id="{49562280-52F7-43B2-B385-E6E78B5FDDE3}"/>
              </a:ext>
            </a:extLst>
          </p:cNvPr>
          <p:cNvSpPr txBox="1"/>
          <p:nvPr/>
        </p:nvSpPr>
        <p:spPr>
          <a:xfrm>
            <a:off x="5379954" y="4953000"/>
            <a:ext cx="1717137" cy="1200329"/>
          </a:xfrm>
          <a:prstGeom prst="rect">
            <a:avLst/>
          </a:prstGeom>
          <a:noFill/>
        </p:spPr>
        <p:txBody>
          <a:bodyPr wrap="none" rtlCol="0">
            <a:spAutoFit/>
          </a:bodyPr>
          <a:lstStyle/>
          <a:p>
            <a:r>
              <a:rPr lang="en-US" dirty="0" err="1"/>
              <a:t>Cosas</a:t>
            </a:r>
            <a:r>
              <a:rPr lang="en-US" dirty="0"/>
              <a:t> </a:t>
            </a:r>
            <a:r>
              <a:rPr lang="en-US" dirty="0" err="1"/>
              <a:t>concretas</a:t>
            </a:r>
            <a:endParaRPr lang="en-US" dirty="0"/>
          </a:p>
          <a:p>
            <a:pPr lvl="1"/>
            <a:r>
              <a:rPr lang="en-US" dirty="0" err="1"/>
              <a:t>bolígrafo</a:t>
            </a:r>
            <a:endParaRPr lang="en-US" dirty="0"/>
          </a:p>
          <a:p>
            <a:pPr lvl="1"/>
            <a:r>
              <a:rPr lang="en-US" dirty="0" err="1"/>
              <a:t>uvas</a:t>
            </a:r>
            <a:endParaRPr lang="en-US" dirty="0"/>
          </a:p>
          <a:p>
            <a:pPr lvl="1"/>
            <a:r>
              <a:rPr lang="en-US" dirty="0" err="1"/>
              <a:t>calzón</a:t>
            </a:r>
            <a:endParaRPr lang="en-US" dirty="0"/>
          </a:p>
        </p:txBody>
      </p:sp>
      <p:sp>
        <p:nvSpPr>
          <p:cNvPr id="9" name="Rectangle 8">
            <a:extLst>
              <a:ext uri="{FF2B5EF4-FFF2-40B4-BE49-F238E27FC236}">
                <a16:creationId xmlns:a16="http://schemas.microsoft.com/office/drawing/2014/main" id="{0F26A96B-558A-420E-B61D-94846D54A101}"/>
              </a:ext>
            </a:extLst>
          </p:cNvPr>
          <p:cNvSpPr/>
          <p:nvPr/>
        </p:nvSpPr>
        <p:spPr>
          <a:xfrm>
            <a:off x="4864387" y="3429001"/>
            <a:ext cx="3289013" cy="1200329"/>
          </a:xfrm>
          <a:prstGeom prst="rect">
            <a:avLst/>
          </a:prstGeom>
        </p:spPr>
        <p:txBody>
          <a:bodyPr wrap="square">
            <a:spAutoFit/>
          </a:bodyPr>
          <a:lstStyle/>
          <a:p>
            <a:r>
              <a:rPr lang="en-US" dirty="0"/>
              <a:t>Palabras </a:t>
            </a:r>
            <a:r>
              <a:rPr lang="en-US" dirty="0" err="1"/>
              <a:t>específicas-generales</a:t>
            </a:r>
            <a:endParaRPr lang="en-US" dirty="0"/>
          </a:p>
          <a:p>
            <a:pPr lvl="1"/>
            <a:r>
              <a:rPr lang="en-US" dirty="0" err="1"/>
              <a:t>utensilio</a:t>
            </a:r>
            <a:r>
              <a:rPr lang="en-US" dirty="0"/>
              <a:t> para </a:t>
            </a:r>
            <a:r>
              <a:rPr lang="en-US" dirty="0" err="1"/>
              <a:t>escribir</a:t>
            </a:r>
            <a:endParaRPr lang="en-US" dirty="0"/>
          </a:p>
          <a:p>
            <a:pPr lvl="1"/>
            <a:r>
              <a:rPr lang="en-US" dirty="0" err="1"/>
              <a:t>fruta</a:t>
            </a:r>
            <a:endParaRPr lang="en-US" dirty="0"/>
          </a:p>
          <a:p>
            <a:pPr lvl="1"/>
            <a:r>
              <a:rPr lang="en-US" dirty="0" err="1"/>
              <a:t>ropa</a:t>
            </a:r>
            <a:endParaRPr lang="en-US" dirty="0"/>
          </a:p>
        </p:txBody>
      </p:sp>
      <p:sp>
        <p:nvSpPr>
          <p:cNvPr id="10" name="Rectangle 9">
            <a:extLst>
              <a:ext uri="{FF2B5EF4-FFF2-40B4-BE49-F238E27FC236}">
                <a16:creationId xmlns:a16="http://schemas.microsoft.com/office/drawing/2014/main" id="{642A78B5-58F4-4A2A-9E3D-B01062F38C66}"/>
              </a:ext>
            </a:extLst>
          </p:cNvPr>
          <p:cNvSpPr/>
          <p:nvPr/>
        </p:nvSpPr>
        <p:spPr>
          <a:xfrm>
            <a:off x="4586491" y="1992058"/>
            <a:ext cx="3429000" cy="1200329"/>
          </a:xfrm>
          <a:prstGeom prst="rect">
            <a:avLst/>
          </a:prstGeom>
        </p:spPr>
        <p:txBody>
          <a:bodyPr>
            <a:spAutoFit/>
          </a:bodyPr>
          <a:lstStyle/>
          <a:p>
            <a:r>
              <a:rPr lang="en-US" dirty="0" err="1"/>
              <a:t>Cosas</a:t>
            </a:r>
            <a:r>
              <a:rPr lang="en-US" dirty="0"/>
              <a:t> </a:t>
            </a:r>
            <a:r>
              <a:rPr lang="en-US" dirty="0" err="1"/>
              <a:t>abstractas</a:t>
            </a:r>
            <a:endParaRPr lang="en-US" dirty="0"/>
          </a:p>
          <a:p>
            <a:pPr lvl="1"/>
            <a:r>
              <a:rPr lang="en-US" dirty="0" err="1"/>
              <a:t>artículo</a:t>
            </a:r>
            <a:r>
              <a:rPr lang="en-US" dirty="0"/>
              <a:t> de </a:t>
            </a:r>
            <a:r>
              <a:rPr lang="en-US" dirty="0" err="1"/>
              <a:t>papelería</a:t>
            </a:r>
            <a:endParaRPr lang="en-US" dirty="0"/>
          </a:p>
          <a:p>
            <a:pPr lvl="1"/>
            <a:r>
              <a:rPr lang="en-US" dirty="0"/>
              <a:t>comida</a:t>
            </a:r>
          </a:p>
          <a:p>
            <a:pPr lvl="1"/>
            <a:r>
              <a:rPr lang="en-US" dirty="0" err="1"/>
              <a:t>vestuario</a:t>
            </a:r>
            <a:endParaRPr lang="en-US" dirty="0"/>
          </a:p>
        </p:txBody>
      </p:sp>
      <p:sp>
        <p:nvSpPr>
          <p:cNvPr id="11" name="Rectangle 10">
            <a:extLst>
              <a:ext uri="{FF2B5EF4-FFF2-40B4-BE49-F238E27FC236}">
                <a16:creationId xmlns:a16="http://schemas.microsoft.com/office/drawing/2014/main" id="{B497D286-BBE3-41B5-9CF1-3E92A5F38178}"/>
              </a:ext>
            </a:extLst>
          </p:cNvPr>
          <p:cNvSpPr/>
          <p:nvPr/>
        </p:nvSpPr>
        <p:spPr>
          <a:xfrm>
            <a:off x="4267200" y="504484"/>
            <a:ext cx="3429000" cy="1200329"/>
          </a:xfrm>
          <a:prstGeom prst="rect">
            <a:avLst/>
          </a:prstGeom>
        </p:spPr>
        <p:txBody>
          <a:bodyPr>
            <a:spAutoFit/>
          </a:bodyPr>
          <a:lstStyle/>
          <a:p>
            <a:r>
              <a:rPr lang="en-US" dirty="0" err="1"/>
              <a:t>Abstracciones</a:t>
            </a:r>
            <a:endParaRPr lang="en-US" dirty="0"/>
          </a:p>
          <a:p>
            <a:pPr lvl="1"/>
            <a:r>
              <a:rPr lang="en-US" dirty="0" err="1"/>
              <a:t>necesidades</a:t>
            </a:r>
            <a:r>
              <a:rPr lang="en-US" dirty="0"/>
              <a:t> de </a:t>
            </a:r>
            <a:r>
              <a:rPr lang="en-US" dirty="0" err="1"/>
              <a:t>oficina</a:t>
            </a:r>
            <a:endParaRPr lang="en-US" dirty="0"/>
          </a:p>
          <a:p>
            <a:pPr lvl="1"/>
            <a:r>
              <a:rPr lang="en-US" dirty="0" err="1"/>
              <a:t>sustento</a:t>
            </a:r>
            <a:endParaRPr lang="en-US" dirty="0"/>
          </a:p>
          <a:p>
            <a:pPr lvl="1"/>
            <a:r>
              <a:rPr lang="en-US" dirty="0" err="1"/>
              <a:t>protección</a:t>
            </a:r>
            <a:r>
              <a:rPr lang="en-US" dirty="0"/>
              <a:t> de </a:t>
            </a:r>
            <a:r>
              <a:rPr lang="en-US" dirty="0" err="1"/>
              <a:t>clima</a:t>
            </a:r>
            <a:endParaRPr lang="en-US" dirty="0"/>
          </a:p>
        </p:txBody>
      </p:sp>
    </p:spTree>
    <p:extLst>
      <p:ext uri="{BB962C8B-B14F-4D97-AF65-F5344CB8AC3E}">
        <p14:creationId xmlns:p14="http://schemas.microsoft.com/office/powerpoint/2010/main" val="41568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D84FE-14AD-4B9D-994C-6344C845F31E}"/>
              </a:ext>
            </a:extLst>
          </p:cNvPr>
          <p:cNvSpPr txBox="1"/>
          <p:nvPr/>
        </p:nvSpPr>
        <p:spPr>
          <a:xfrm>
            <a:off x="742950" y="2687167"/>
            <a:ext cx="3073085" cy="646331"/>
          </a:xfrm>
          <a:prstGeom prst="rect">
            <a:avLst/>
          </a:prstGeom>
          <a:noFill/>
        </p:spPr>
        <p:txBody>
          <a:bodyPr wrap="none" rtlCol="0">
            <a:spAutoFit/>
          </a:bodyPr>
          <a:lstStyle/>
          <a:p>
            <a:r>
              <a:rPr lang="en-US" dirty="0"/>
              <a:t>Por </a:t>
            </a:r>
            <a:r>
              <a:rPr lang="en-US" dirty="0" err="1"/>
              <a:t>otra</a:t>
            </a:r>
            <a:r>
              <a:rPr lang="en-US" dirty="0"/>
              <a:t> </a:t>
            </a:r>
            <a:r>
              <a:rPr lang="en-US" dirty="0" err="1"/>
              <a:t>parte</a:t>
            </a:r>
            <a:r>
              <a:rPr lang="en-US" dirty="0"/>
              <a:t>:</a:t>
            </a:r>
          </a:p>
          <a:p>
            <a:r>
              <a:rPr lang="en-US" dirty="0"/>
              <a:t>“La </a:t>
            </a:r>
            <a:r>
              <a:rPr lang="en-US" dirty="0" err="1"/>
              <a:t>escalera</a:t>
            </a:r>
            <a:r>
              <a:rPr lang="en-US" dirty="0"/>
              <a:t> de la </a:t>
            </a:r>
            <a:r>
              <a:rPr lang="en-US" dirty="0" err="1"/>
              <a:t>abstracción</a:t>
            </a:r>
            <a:r>
              <a:rPr lang="en-US" dirty="0"/>
              <a:t>”</a:t>
            </a:r>
          </a:p>
        </p:txBody>
      </p:sp>
      <p:pic>
        <p:nvPicPr>
          <p:cNvPr id="7" name="Picture 6">
            <a:extLst>
              <a:ext uri="{FF2B5EF4-FFF2-40B4-BE49-F238E27FC236}">
                <a16:creationId xmlns:a16="http://schemas.microsoft.com/office/drawing/2014/main" id="{1251AFC5-635A-45E6-B155-B33D271ED8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60376">
            <a:off x="2549022" y="338648"/>
            <a:ext cx="3155744" cy="6311487"/>
          </a:xfrm>
          <a:prstGeom prst="rect">
            <a:avLst/>
          </a:prstGeom>
        </p:spPr>
      </p:pic>
      <p:sp>
        <p:nvSpPr>
          <p:cNvPr id="8" name="TextBox 7">
            <a:extLst>
              <a:ext uri="{FF2B5EF4-FFF2-40B4-BE49-F238E27FC236}">
                <a16:creationId xmlns:a16="http://schemas.microsoft.com/office/drawing/2014/main" id="{49562280-52F7-43B2-B385-E6E78B5FDDE3}"/>
              </a:ext>
            </a:extLst>
          </p:cNvPr>
          <p:cNvSpPr txBox="1"/>
          <p:nvPr/>
        </p:nvSpPr>
        <p:spPr>
          <a:xfrm>
            <a:off x="5379954" y="4953000"/>
            <a:ext cx="1717137" cy="1200329"/>
          </a:xfrm>
          <a:prstGeom prst="rect">
            <a:avLst/>
          </a:prstGeom>
          <a:noFill/>
        </p:spPr>
        <p:txBody>
          <a:bodyPr wrap="none" rtlCol="0">
            <a:spAutoFit/>
          </a:bodyPr>
          <a:lstStyle/>
          <a:p>
            <a:r>
              <a:rPr lang="en-US" dirty="0" err="1"/>
              <a:t>Cosas</a:t>
            </a:r>
            <a:r>
              <a:rPr lang="en-US" dirty="0"/>
              <a:t> </a:t>
            </a:r>
            <a:r>
              <a:rPr lang="en-US" dirty="0" err="1"/>
              <a:t>concretas</a:t>
            </a:r>
            <a:endParaRPr lang="en-US" dirty="0"/>
          </a:p>
          <a:p>
            <a:pPr lvl="1"/>
            <a:r>
              <a:rPr lang="en-US" dirty="0" err="1"/>
              <a:t>bolígrafo</a:t>
            </a:r>
            <a:endParaRPr lang="en-US" dirty="0"/>
          </a:p>
          <a:p>
            <a:pPr lvl="1"/>
            <a:r>
              <a:rPr lang="en-US" dirty="0" err="1"/>
              <a:t>uvas</a:t>
            </a:r>
            <a:endParaRPr lang="en-US" dirty="0"/>
          </a:p>
          <a:p>
            <a:pPr lvl="1"/>
            <a:r>
              <a:rPr lang="en-US" dirty="0" err="1"/>
              <a:t>calzón</a:t>
            </a:r>
            <a:endParaRPr lang="en-US" dirty="0"/>
          </a:p>
        </p:txBody>
      </p:sp>
      <p:sp>
        <p:nvSpPr>
          <p:cNvPr id="9" name="Rectangle 8">
            <a:extLst>
              <a:ext uri="{FF2B5EF4-FFF2-40B4-BE49-F238E27FC236}">
                <a16:creationId xmlns:a16="http://schemas.microsoft.com/office/drawing/2014/main" id="{0F26A96B-558A-420E-B61D-94846D54A101}"/>
              </a:ext>
            </a:extLst>
          </p:cNvPr>
          <p:cNvSpPr/>
          <p:nvPr/>
        </p:nvSpPr>
        <p:spPr>
          <a:xfrm>
            <a:off x="4864387" y="3429001"/>
            <a:ext cx="3289013" cy="1200329"/>
          </a:xfrm>
          <a:prstGeom prst="rect">
            <a:avLst/>
          </a:prstGeom>
        </p:spPr>
        <p:txBody>
          <a:bodyPr wrap="square">
            <a:spAutoFit/>
          </a:bodyPr>
          <a:lstStyle/>
          <a:p>
            <a:r>
              <a:rPr lang="en-US" dirty="0"/>
              <a:t>Palabras </a:t>
            </a:r>
            <a:r>
              <a:rPr lang="en-US" dirty="0" err="1"/>
              <a:t>específicas-generales</a:t>
            </a:r>
            <a:endParaRPr lang="en-US" dirty="0"/>
          </a:p>
          <a:p>
            <a:pPr lvl="1"/>
            <a:r>
              <a:rPr lang="en-US" dirty="0" err="1"/>
              <a:t>utensilio</a:t>
            </a:r>
            <a:r>
              <a:rPr lang="en-US" dirty="0"/>
              <a:t> para </a:t>
            </a:r>
            <a:r>
              <a:rPr lang="en-US" dirty="0" err="1"/>
              <a:t>escribir</a:t>
            </a:r>
            <a:endParaRPr lang="en-US" dirty="0"/>
          </a:p>
          <a:p>
            <a:pPr lvl="1"/>
            <a:r>
              <a:rPr lang="en-US" dirty="0" err="1"/>
              <a:t>fruta</a:t>
            </a:r>
            <a:endParaRPr lang="en-US" dirty="0"/>
          </a:p>
          <a:p>
            <a:pPr lvl="1"/>
            <a:r>
              <a:rPr lang="en-US" dirty="0" err="1"/>
              <a:t>ropa</a:t>
            </a:r>
            <a:endParaRPr lang="en-US" dirty="0"/>
          </a:p>
        </p:txBody>
      </p:sp>
      <p:sp>
        <p:nvSpPr>
          <p:cNvPr id="10" name="Rectangle 9">
            <a:extLst>
              <a:ext uri="{FF2B5EF4-FFF2-40B4-BE49-F238E27FC236}">
                <a16:creationId xmlns:a16="http://schemas.microsoft.com/office/drawing/2014/main" id="{642A78B5-58F4-4A2A-9E3D-B01062F38C66}"/>
              </a:ext>
            </a:extLst>
          </p:cNvPr>
          <p:cNvSpPr/>
          <p:nvPr/>
        </p:nvSpPr>
        <p:spPr>
          <a:xfrm>
            <a:off x="4586491" y="1992058"/>
            <a:ext cx="3429000" cy="1200329"/>
          </a:xfrm>
          <a:prstGeom prst="rect">
            <a:avLst/>
          </a:prstGeom>
        </p:spPr>
        <p:txBody>
          <a:bodyPr>
            <a:spAutoFit/>
          </a:bodyPr>
          <a:lstStyle/>
          <a:p>
            <a:r>
              <a:rPr lang="en-US" dirty="0" err="1"/>
              <a:t>Cosas</a:t>
            </a:r>
            <a:r>
              <a:rPr lang="en-US" dirty="0"/>
              <a:t> </a:t>
            </a:r>
            <a:r>
              <a:rPr lang="en-US" dirty="0" err="1"/>
              <a:t>abstractas</a:t>
            </a:r>
            <a:endParaRPr lang="en-US" dirty="0"/>
          </a:p>
          <a:p>
            <a:pPr lvl="1"/>
            <a:r>
              <a:rPr lang="en-US" dirty="0" err="1"/>
              <a:t>artículo</a:t>
            </a:r>
            <a:r>
              <a:rPr lang="en-US" dirty="0"/>
              <a:t> de </a:t>
            </a:r>
            <a:r>
              <a:rPr lang="en-US" dirty="0" err="1"/>
              <a:t>papelería</a:t>
            </a:r>
            <a:endParaRPr lang="en-US" dirty="0"/>
          </a:p>
          <a:p>
            <a:pPr lvl="1"/>
            <a:r>
              <a:rPr lang="en-US" dirty="0"/>
              <a:t>comida</a:t>
            </a:r>
          </a:p>
          <a:p>
            <a:pPr lvl="1"/>
            <a:r>
              <a:rPr lang="en-US" dirty="0" err="1"/>
              <a:t>vestuario</a:t>
            </a:r>
            <a:endParaRPr lang="en-US" dirty="0"/>
          </a:p>
        </p:txBody>
      </p:sp>
      <p:sp>
        <p:nvSpPr>
          <p:cNvPr id="11" name="Rectangle 10">
            <a:extLst>
              <a:ext uri="{FF2B5EF4-FFF2-40B4-BE49-F238E27FC236}">
                <a16:creationId xmlns:a16="http://schemas.microsoft.com/office/drawing/2014/main" id="{B497D286-BBE3-41B5-9CF1-3E92A5F38178}"/>
              </a:ext>
            </a:extLst>
          </p:cNvPr>
          <p:cNvSpPr/>
          <p:nvPr/>
        </p:nvSpPr>
        <p:spPr>
          <a:xfrm>
            <a:off x="4267200" y="504484"/>
            <a:ext cx="3429000" cy="1200329"/>
          </a:xfrm>
          <a:prstGeom prst="rect">
            <a:avLst/>
          </a:prstGeom>
        </p:spPr>
        <p:txBody>
          <a:bodyPr>
            <a:spAutoFit/>
          </a:bodyPr>
          <a:lstStyle/>
          <a:p>
            <a:r>
              <a:rPr lang="en-US" dirty="0" err="1"/>
              <a:t>Abstracciones</a:t>
            </a:r>
            <a:endParaRPr lang="en-US" dirty="0"/>
          </a:p>
          <a:p>
            <a:pPr lvl="1"/>
            <a:r>
              <a:rPr lang="en-US" dirty="0" err="1"/>
              <a:t>necesidades</a:t>
            </a:r>
            <a:r>
              <a:rPr lang="en-US" dirty="0"/>
              <a:t> de </a:t>
            </a:r>
            <a:r>
              <a:rPr lang="en-US" dirty="0" err="1"/>
              <a:t>oficina</a:t>
            </a:r>
            <a:endParaRPr lang="en-US" dirty="0"/>
          </a:p>
          <a:p>
            <a:pPr lvl="1"/>
            <a:r>
              <a:rPr lang="en-US" dirty="0" err="1"/>
              <a:t>sustento</a:t>
            </a:r>
            <a:endParaRPr lang="en-US" dirty="0"/>
          </a:p>
          <a:p>
            <a:pPr lvl="1"/>
            <a:r>
              <a:rPr lang="en-US" dirty="0" err="1"/>
              <a:t>protección</a:t>
            </a:r>
            <a:r>
              <a:rPr lang="en-US" dirty="0"/>
              <a:t> de </a:t>
            </a:r>
            <a:r>
              <a:rPr lang="en-US" dirty="0" err="1"/>
              <a:t>clima</a:t>
            </a:r>
            <a:endParaRPr lang="en-US" dirty="0"/>
          </a:p>
        </p:txBody>
      </p:sp>
    </p:spTree>
    <p:extLst>
      <p:ext uri="{BB962C8B-B14F-4D97-AF65-F5344CB8AC3E}">
        <p14:creationId xmlns:p14="http://schemas.microsoft.com/office/powerpoint/2010/main" val="363660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820525-2AD3-4A0A-A357-2436E9350E98}"/>
              </a:ext>
            </a:extLst>
          </p:cNvPr>
          <p:cNvSpPr txBox="1"/>
          <p:nvPr/>
        </p:nvSpPr>
        <p:spPr>
          <a:xfrm>
            <a:off x="1943100" y="1537036"/>
            <a:ext cx="1138453" cy="415498"/>
          </a:xfrm>
          <a:prstGeom prst="rect">
            <a:avLst/>
          </a:prstGeom>
          <a:noFill/>
        </p:spPr>
        <p:txBody>
          <a:bodyPr wrap="none" rtlCol="0">
            <a:spAutoFit/>
          </a:bodyPr>
          <a:lstStyle/>
          <a:p>
            <a:r>
              <a:rPr lang="en-US" sz="2100" dirty="0"/>
              <a:t>Palabras</a:t>
            </a:r>
          </a:p>
        </p:txBody>
      </p:sp>
      <p:grpSp>
        <p:nvGrpSpPr>
          <p:cNvPr id="16" name="Group 15">
            <a:extLst>
              <a:ext uri="{FF2B5EF4-FFF2-40B4-BE49-F238E27FC236}">
                <a16:creationId xmlns:a16="http://schemas.microsoft.com/office/drawing/2014/main" id="{2207BDF5-B988-42CE-BE87-9B8B9302A401}"/>
              </a:ext>
            </a:extLst>
          </p:cNvPr>
          <p:cNvGrpSpPr/>
          <p:nvPr/>
        </p:nvGrpSpPr>
        <p:grpSpPr>
          <a:xfrm>
            <a:off x="4269072" y="3657599"/>
            <a:ext cx="1977761" cy="986998"/>
            <a:chOff x="4168094" y="3733800"/>
            <a:chExt cx="2637014" cy="1315997"/>
          </a:xfrm>
        </p:grpSpPr>
        <p:sp>
          <p:nvSpPr>
            <p:cNvPr id="5" name="TextBox 4">
              <a:extLst>
                <a:ext uri="{FF2B5EF4-FFF2-40B4-BE49-F238E27FC236}">
                  <a16:creationId xmlns:a16="http://schemas.microsoft.com/office/drawing/2014/main" id="{4C7CFAC9-4A75-45C4-9687-97F0C63E49D7}"/>
                </a:ext>
              </a:extLst>
            </p:cNvPr>
            <p:cNvSpPr txBox="1"/>
            <p:nvPr/>
          </p:nvSpPr>
          <p:spPr>
            <a:xfrm>
              <a:off x="4168094" y="3733800"/>
              <a:ext cx="1492289" cy="553997"/>
            </a:xfrm>
            <a:prstGeom prst="rect">
              <a:avLst/>
            </a:prstGeom>
            <a:noFill/>
          </p:spPr>
          <p:txBody>
            <a:bodyPr wrap="none" rtlCol="0">
              <a:spAutoFit/>
            </a:bodyPr>
            <a:lstStyle/>
            <a:p>
              <a:r>
                <a:rPr lang="en-US" sz="2100" dirty="0" err="1"/>
                <a:t>Párrafos</a:t>
              </a:r>
              <a:endParaRPr lang="en-US" sz="2100" dirty="0"/>
            </a:p>
          </p:txBody>
        </p:sp>
        <p:sp>
          <p:nvSpPr>
            <p:cNvPr id="6" name="TextBox 5">
              <a:extLst>
                <a:ext uri="{FF2B5EF4-FFF2-40B4-BE49-F238E27FC236}">
                  <a16:creationId xmlns:a16="http://schemas.microsoft.com/office/drawing/2014/main" id="{55FF5012-0ABA-466D-9A88-3ED3042EC001}"/>
                </a:ext>
              </a:extLst>
            </p:cNvPr>
            <p:cNvSpPr txBox="1"/>
            <p:nvPr/>
          </p:nvSpPr>
          <p:spPr>
            <a:xfrm>
              <a:off x="4876801" y="4495800"/>
              <a:ext cx="1928307" cy="553997"/>
            </a:xfrm>
            <a:prstGeom prst="rect">
              <a:avLst/>
            </a:prstGeom>
            <a:noFill/>
          </p:spPr>
          <p:txBody>
            <a:bodyPr wrap="none" rtlCol="0">
              <a:spAutoFit/>
            </a:bodyPr>
            <a:lstStyle/>
            <a:p>
              <a:r>
                <a:rPr lang="en-US" sz="2100" dirty="0" err="1"/>
                <a:t>Estructuras</a:t>
              </a:r>
              <a:endParaRPr lang="en-US" sz="2100" dirty="0"/>
            </a:p>
          </p:txBody>
        </p:sp>
      </p:grpSp>
      <p:sp>
        <p:nvSpPr>
          <p:cNvPr id="7" name="TextBox 6">
            <a:extLst>
              <a:ext uri="{FF2B5EF4-FFF2-40B4-BE49-F238E27FC236}">
                <a16:creationId xmlns:a16="http://schemas.microsoft.com/office/drawing/2014/main" id="{C5977245-FC3E-4581-87B5-35BDDB529F0A}"/>
              </a:ext>
            </a:extLst>
          </p:cNvPr>
          <p:cNvSpPr txBox="1"/>
          <p:nvPr/>
        </p:nvSpPr>
        <p:spPr>
          <a:xfrm>
            <a:off x="5864889" y="4895998"/>
            <a:ext cx="1503938" cy="507831"/>
          </a:xfrm>
          <a:prstGeom prst="rect">
            <a:avLst/>
          </a:prstGeom>
          <a:noFill/>
        </p:spPr>
        <p:txBody>
          <a:bodyPr wrap="none" rtlCol="0">
            <a:spAutoFit/>
          </a:bodyPr>
          <a:lstStyle/>
          <a:p>
            <a:r>
              <a:rPr lang="en-US" sz="2700" dirty="0" err="1"/>
              <a:t>Producto</a:t>
            </a:r>
            <a:endParaRPr lang="en-US" sz="2100" dirty="0"/>
          </a:p>
        </p:txBody>
      </p:sp>
      <p:grpSp>
        <p:nvGrpSpPr>
          <p:cNvPr id="13" name="Group 12">
            <a:extLst>
              <a:ext uri="{FF2B5EF4-FFF2-40B4-BE49-F238E27FC236}">
                <a16:creationId xmlns:a16="http://schemas.microsoft.com/office/drawing/2014/main" id="{F0DF084D-25A9-402F-9460-D6396FB52E5C}"/>
              </a:ext>
            </a:extLst>
          </p:cNvPr>
          <p:cNvGrpSpPr/>
          <p:nvPr/>
        </p:nvGrpSpPr>
        <p:grpSpPr>
          <a:xfrm>
            <a:off x="2684598" y="2076836"/>
            <a:ext cx="2319658" cy="1474276"/>
            <a:chOff x="2055463" y="1626115"/>
            <a:chExt cx="3092877" cy="1965700"/>
          </a:xfrm>
        </p:grpSpPr>
        <p:sp>
          <p:nvSpPr>
            <p:cNvPr id="3" name="TextBox 2">
              <a:extLst>
                <a:ext uri="{FF2B5EF4-FFF2-40B4-BE49-F238E27FC236}">
                  <a16:creationId xmlns:a16="http://schemas.microsoft.com/office/drawing/2014/main" id="{D3B18E5D-571D-434A-95C3-4E460CAFD83A}"/>
                </a:ext>
              </a:extLst>
            </p:cNvPr>
            <p:cNvSpPr txBox="1"/>
            <p:nvPr/>
          </p:nvSpPr>
          <p:spPr>
            <a:xfrm>
              <a:off x="2055463" y="1626115"/>
              <a:ext cx="1193063" cy="553997"/>
            </a:xfrm>
            <a:prstGeom prst="rect">
              <a:avLst/>
            </a:prstGeom>
            <a:noFill/>
          </p:spPr>
          <p:txBody>
            <a:bodyPr wrap="none" rtlCol="0">
              <a:spAutoFit/>
            </a:bodyPr>
            <a:lstStyle/>
            <a:p>
              <a:r>
                <a:rPr lang="en-US" sz="2100" dirty="0" err="1"/>
                <a:t>Frases</a:t>
              </a:r>
              <a:endParaRPr lang="en-US" sz="2100" dirty="0"/>
            </a:p>
          </p:txBody>
        </p:sp>
        <p:sp>
          <p:nvSpPr>
            <p:cNvPr id="4" name="TextBox 3">
              <a:extLst>
                <a:ext uri="{FF2B5EF4-FFF2-40B4-BE49-F238E27FC236}">
                  <a16:creationId xmlns:a16="http://schemas.microsoft.com/office/drawing/2014/main" id="{04EEDE9D-7083-423B-BC3F-11EB2C28C636}"/>
                </a:ext>
              </a:extLst>
            </p:cNvPr>
            <p:cNvSpPr txBox="1"/>
            <p:nvPr/>
          </p:nvSpPr>
          <p:spPr>
            <a:xfrm>
              <a:off x="3395295" y="3037818"/>
              <a:ext cx="1753045" cy="553997"/>
            </a:xfrm>
            <a:prstGeom prst="rect">
              <a:avLst/>
            </a:prstGeom>
            <a:noFill/>
          </p:spPr>
          <p:txBody>
            <a:bodyPr wrap="none" rtlCol="0">
              <a:spAutoFit/>
            </a:bodyPr>
            <a:lstStyle/>
            <a:p>
              <a:r>
                <a:rPr lang="en-US" sz="2100" dirty="0" err="1"/>
                <a:t>Oraciones</a:t>
              </a:r>
              <a:endParaRPr lang="en-US" sz="2100" dirty="0"/>
            </a:p>
          </p:txBody>
        </p:sp>
        <p:sp>
          <p:nvSpPr>
            <p:cNvPr id="8" name="TextBox 7">
              <a:extLst>
                <a:ext uri="{FF2B5EF4-FFF2-40B4-BE49-F238E27FC236}">
                  <a16:creationId xmlns:a16="http://schemas.microsoft.com/office/drawing/2014/main" id="{AAB85FA4-DD0D-49C2-B632-E2CF7CB46EFF}"/>
                </a:ext>
              </a:extLst>
            </p:cNvPr>
            <p:cNvSpPr txBox="1"/>
            <p:nvPr/>
          </p:nvSpPr>
          <p:spPr>
            <a:xfrm>
              <a:off x="2537806" y="2317775"/>
              <a:ext cx="1637628" cy="553997"/>
            </a:xfrm>
            <a:prstGeom prst="rect">
              <a:avLst/>
            </a:prstGeom>
            <a:noFill/>
          </p:spPr>
          <p:txBody>
            <a:bodyPr wrap="none" rtlCol="0">
              <a:spAutoFit/>
            </a:bodyPr>
            <a:lstStyle/>
            <a:p>
              <a:r>
                <a:rPr lang="en-US" sz="2100" dirty="0" err="1"/>
                <a:t>Cláu</a:t>
              </a:r>
              <a:r>
                <a:rPr lang="es-ES" sz="2100" dirty="0"/>
                <a:t>sulas</a:t>
              </a:r>
              <a:endParaRPr lang="en-US" sz="2100" dirty="0"/>
            </a:p>
          </p:txBody>
        </p:sp>
      </p:grpSp>
      <p:sp>
        <p:nvSpPr>
          <p:cNvPr id="9" name="Right Brace 8">
            <a:extLst>
              <a:ext uri="{FF2B5EF4-FFF2-40B4-BE49-F238E27FC236}">
                <a16:creationId xmlns:a16="http://schemas.microsoft.com/office/drawing/2014/main" id="{E0700CD8-50E1-4E4E-9F72-F7C22189C6B9}"/>
              </a:ext>
            </a:extLst>
          </p:cNvPr>
          <p:cNvSpPr/>
          <p:nvPr/>
        </p:nvSpPr>
        <p:spPr>
          <a:xfrm rot="19314995">
            <a:off x="4415318" y="1538629"/>
            <a:ext cx="313362" cy="1973179"/>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0BFBDBD6-E982-4F7E-B4DC-09FA40BA7EA7}"/>
              </a:ext>
            </a:extLst>
          </p:cNvPr>
          <p:cNvSpPr txBox="1"/>
          <p:nvPr/>
        </p:nvSpPr>
        <p:spPr>
          <a:xfrm rot="19588686">
            <a:off x="4703887" y="1777937"/>
            <a:ext cx="1362874" cy="369332"/>
          </a:xfrm>
          <a:prstGeom prst="rect">
            <a:avLst/>
          </a:prstGeom>
          <a:noFill/>
        </p:spPr>
        <p:txBody>
          <a:bodyPr wrap="none" rtlCol="0">
            <a:spAutoFit/>
          </a:bodyPr>
          <a:lstStyle/>
          <a:p>
            <a:r>
              <a:rPr lang="en-US" dirty="0"/>
              <a:t>la </a:t>
            </a:r>
            <a:r>
              <a:rPr lang="en-US" dirty="0" err="1"/>
              <a:t>gramática</a:t>
            </a:r>
            <a:endParaRPr lang="en-US" dirty="0"/>
          </a:p>
        </p:txBody>
      </p:sp>
      <p:grpSp>
        <p:nvGrpSpPr>
          <p:cNvPr id="15" name="Group 14">
            <a:extLst>
              <a:ext uri="{FF2B5EF4-FFF2-40B4-BE49-F238E27FC236}">
                <a16:creationId xmlns:a16="http://schemas.microsoft.com/office/drawing/2014/main" id="{198F5538-D4F8-4714-B92D-F8843EA04687}"/>
              </a:ext>
            </a:extLst>
          </p:cNvPr>
          <p:cNvGrpSpPr/>
          <p:nvPr/>
        </p:nvGrpSpPr>
        <p:grpSpPr>
          <a:xfrm>
            <a:off x="6060886" y="2889838"/>
            <a:ext cx="2243735" cy="1791080"/>
            <a:chOff x="6557183" y="2710117"/>
            <a:chExt cx="2991647" cy="2388106"/>
          </a:xfrm>
        </p:grpSpPr>
        <p:sp>
          <p:nvSpPr>
            <p:cNvPr id="11" name="Right Brace 10">
              <a:extLst>
                <a:ext uri="{FF2B5EF4-FFF2-40B4-BE49-F238E27FC236}">
                  <a16:creationId xmlns:a16="http://schemas.microsoft.com/office/drawing/2014/main" id="{42B0D223-2A30-4515-B453-47B13F77D624}"/>
                </a:ext>
              </a:extLst>
            </p:cNvPr>
            <p:cNvSpPr/>
            <p:nvPr/>
          </p:nvSpPr>
          <p:spPr>
            <a:xfrm rot="19314995">
              <a:off x="6557183" y="2710117"/>
              <a:ext cx="438903" cy="2388106"/>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2" name="TextBox 11">
              <a:extLst>
                <a:ext uri="{FF2B5EF4-FFF2-40B4-BE49-F238E27FC236}">
                  <a16:creationId xmlns:a16="http://schemas.microsoft.com/office/drawing/2014/main" id="{0D8A3DCC-2EEC-4AB6-AF05-00FC08F00E2B}"/>
                </a:ext>
              </a:extLst>
            </p:cNvPr>
            <p:cNvSpPr txBox="1"/>
            <p:nvPr/>
          </p:nvSpPr>
          <p:spPr>
            <a:xfrm rot="19588686">
              <a:off x="7118250" y="2801021"/>
              <a:ext cx="2430580" cy="492443"/>
            </a:xfrm>
            <a:prstGeom prst="rect">
              <a:avLst/>
            </a:prstGeom>
            <a:noFill/>
          </p:spPr>
          <p:txBody>
            <a:bodyPr wrap="none" rtlCol="0">
              <a:spAutoFit/>
            </a:bodyPr>
            <a:lstStyle/>
            <a:p>
              <a:r>
                <a:rPr lang="en-US" dirty="0"/>
                <a:t>la </a:t>
              </a:r>
              <a:r>
                <a:rPr lang="en-US" dirty="0" err="1"/>
                <a:t>lógica</a:t>
              </a:r>
              <a:r>
                <a:rPr lang="en-US" dirty="0"/>
                <a:t>; la </a:t>
              </a:r>
              <a:r>
                <a:rPr lang="en-US" dirty="0" err="1"/>
                <a:t>razón</a:t>
              </a:r>
              <a:endParaRPr lang="en-US" dirty="0"/>
            </a:p>
          </p:txBody>
        </p:sp>
      </p:grpSp>
    </p:spTree>
    <p:extLst>
      <p:ext uri="{BB962C8B-B14F-4D97-AF65-F5344CB8AC3E}">
        <p14:creationId xmlns:p14="http://schemas.microsoft.com/office/powerpoint/2010/main" val="428280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500"/>
                            </p:stCondLst>
                            <p:childTnLst>
                              <p:par>
                                <p:cTn id="22" presetID="22" presetClass="entr" presetSubtype="8" fill="hold" nodeType="afterEffect">
                                  <p:stCondLst>
                                    <p:cond delay="75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35" presetClass="emph" presetSubtype="0" repeatCount="3000" fill="hold" grpId="1" nodeType="withEffect">
                                  <p:stCondLst>
                                    <p:cond delay="0"/>
                                  </p:stCondLst>
                                  <p:childTnLst>
                                    <p:anim calcmode="discrete" valueType="str">
                                      <p:cBhvr>
                                        <p:cTn id="30"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85530" y="2438400"/>
            <a:ext cx="5372100" cy="461665"/>
          </a:xfrm>
          <a:prstGeom prst="rect">
            <a:avLst/>
          </a:prstGeom>
          <a:noFill/>
        </p:spPr>
        <p:txBody>
          <a:bodyPr wrap="square" rtlCol="0">
            <a:spAutoFit/>
          </a:bodyPr>
          <a:lstStyle/>
          <a:p>
            <a:r>
              <a:rPr lang="es-ES" sz="2400" b="1" dirty="0">
                <a:solidFill>
                  <a:schemeClr val="accent6"/>
                </a:solidFill>
              </a:rPr>
              <a:t>CONOCE TU AUDIENCIA</a:t>
            </a:r>
            <a:endParaRPr lang="en-US" sz="2400" b="1" dirty="0">
              <a:solidFill>
                <a:schemeClr val="accent6"/>
              </a:solidFill>
            </a:endParaRPr>
          </a:p>
        </p:txBody>
      </p:sp>
      <p:sp>
        <p:nvSpPr>
          <p:cNvPr id="7" name="Rectangle 6"/>
          <p:cNvSpPr/>
          <p:nvPr/>
        </p:nvSpPr>
        <p:spPr>
          <a:xfrm>
            <a:off x="1219200" y="2971800"/>
            <a:ext cx="6934200" cy="2246769"/>
          </a:xfrm>
          <a:prstGeom prst="rect">
            <a:avLst/>
          </a:prstGeom>
        </p:spPr>
        <p:txBody>
          <a:bodyPr wrap="square">
            <a:spAutoFit/>
          </a:bodyPr>
          <a:lstStyle/>
          <a:p>
            <a:r>
              <a:rPr lang="en-US" sz="2000" dirty="0" err="1"/>
              <a:t>Sabe</a:t>
            </a:r>
            <a:r>
              <a:rPr lang="en-US" sz="2000" dirty="0"/>
              <a:t> </a:t>
            </a:r>
            <a:r>
              <a:rPr lang="en-US" sz="2000" dirty="0" err="1"/>
              <a:t>quiénes</a:t>
            </a:r>
            <a:r>
              <a:rPr lang="en-US" sz="2000" dirty="0"/>
              <a:t> son</a:t>
            </a:r>
          </a:p>
          <a:p>
            <a:r>
              <a:rPr lang="en-US" sz="2000" dirty="0" err="1"/>
              <a:t>Sabe</a:t>
            </a:r>
            <a:r>
              <a:rPr lang="en-US" sz="2000" dirty="0"/>
              <a:t> lo que </a:t>
            </a:r>
            <a:r>
              <a:rPr lang="en-US" sz="2000" dirty="0" err="1"/>
              <a:t>necesitan</a:t>
            </a:r>
            <a:r>
              <a:rPr lang="en-US" sz="2000" dirty="0"/>
              <a:t> de </a:t>
            </a:r>
            <a:r>
              <a:rPr lang="en-US" sz="2000" dirty="0" err="1"/>
              <a:t>ti</a:t>
            </a:r>
            <a:endParaRPr lang="en-US" sz="2000" dirty="0"/>
          </a:p>
          <a:p>
            <a:r>
              <a:rPr lang="es-ES" sz="2000" dirty="0"/>
              <a:t>Sabe qué tienen en el juego</a:t>
            </a:r>
          </a:p>
          <a:p>
            <a:r>
              <a:rPr lang="es-ES" sz="2000" dirty="0"/>
              <a:t>Sabe cuánto saben ya sobre el tema – y cuánto quieren saber</a:t>
            </a:r>
            <a:endParaRPr lang="en-US" sz="2000" dirty="0"/>
          </a:p>
          <a:p>
            <a:endParaRPr lang="en-US" sz="2000" dirty="0"/>
          </a:p>
          <a:p>
            <a:r>
              <a:rPr lang="en-US" sz="2000" dirty="0" err="1"/>
              <a:t>Sabe</a:t>
            </a:r>
            <a:r>
              <a:rPr lang="en-US" sz="2000" dirty="0"/>
              <a:t> que son </a:t>
            </a:r>
            <a:r>
              <a:rPr lang="en-US" sz="2000" dirty="0" err="1"/>
              <a:t>gente</a:t>
            </a:r>
            <a:r>
              <a:rPr lang="en-US" sz="2000" dirty="0"/>
              <a:t> con agenda </a:t>
            </a:r>
            <a:r>
              <a:rPr lang="en-US" sz="2000" dirty="0" err="1"/>
              <a:t>llenísima</a:t>
            </a:r>
            <a:r>
              <a:rPr lang="en-US" sz="2000" dirty="0"/>
              <a:t> – ¡</a:t>
            </a:r>
            <a:r>
              <a:rPr lang="en-US" sz="2000" dirty="0" err="1"/>
              <a:t>más</a:t>
            </a:r>
            <a:r>
              <a:rPr lang="en-US" sz="2000" dirty="0"/>
              <a:t> </a:t>
            </a:r>
            <a:r>
              <a:rPr lang="en-US" sz="2000" dirty="0" err="1"/>
              <a:t>ocupada</a:t>
            </a:r>
            <a:r>
              <a:rPr lang="en-US" sz="2000" dirty="0"/>
              <a:t> que </a:t>
            </a:r>
            <a:r>
              <a:rPr lang="en-US" sz="2000" dirty="0" err="1"/>
              <a:t>tú</a:t>
            </a:r>
            <a:r>
              <a:rPr lang="en-US" sz="2000" dirty="0"/>
              <a:t>! </a:t>
            </a:r>
          </a:p>
        </p:txBody>
      </p:sp>
      <p:sp>
        <p:nvSpPr>
          <p:cNvPr id="6" name="Rectangle 5"/>
          <p:cNvSpPr/>
          <p:nvPr/>
        </p:nvSpPr>
        <p:spPr>
          <a:xfrm>
            <a:off x="712817" y="738010"/>
            <a:ext cx="2302232" cy="984885"/>
          </a:xfrm>
          <a:prstGeom prst="rect">
            <a:avLst/>
          </a:prstGeom>
          <a:noFill/>
          <a:ln>
            <a:solidFill>
              <a:schemeClr val="accent1"/>
            </a:solidFill>
          </a:ln>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Audiencia</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Sabe</a:t>
            </a:r>
            <a:r>
              <a:rPr lang="en-US" dirty="0"/>
              <a:t> con </a:t>
            </a:r>
            <a:r>
              <a:rPr lang="en-US" dirty="0" err="1"/>
              <a:t>quién</a:t>
            </a:r>
            <a:r>
              <a:rPr lang="en-US" dirty="0"/>
              <a:t> </a:t>
            </a:r>
            <a:r>
              <a:rPr lang="en-US" dirty="0" err="1"/>
              <a:t>hablas</a:t>
            </a:r>
            <a:endParaRPr lang="en-US" dirty="0"/>
          </a:p>
        </p:txBody>
      </p:sp>
      <p:sp>
        <p:nvSpPr>
          <p:cNvPr id="4" name="Slide Number Placeholder 3"/>
          <p:cNvSpPr>
            <a:spLocks noGrp="1"/>
          </p:cNvSpPr>
          <p:nvPr>
            <p:ph type="sldNum" sz="quarter" idx="12"/>
          </p:nvPr>
        </p:nvSpPr>
        <p:spPr/>
        <p:txBody>
          <a:bodyPr/>
          <a:lstStyle/>
          <a:p>
            <a:fld id="{C4F85062-4662-4D6B-BB38-DB7C890070DF}" type="slidenum">
              <a:rPr lang="en-US" smtClean="0"/>
              <a:t>27</a:t>
            </a:fld>
            <a:endParaRPr lang="en-US"/>
          </a:p>
        </p:txBody>
      </p:sp>
    </p:spTree>
    <p:extLst>
      <p:ext uri="{BB962C8B-B14F-4D97-AF65-F5344CB8AC3E}">
        <p14:creationId xmlns:p14="http://schemas.microsoft.com/office/powerpoint/2010/main" val="266734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33501" y="2209800"/>
            <a:ext cx="5372100" cy="461665"/>
          </a:xfrm>
          <a:prstGeom prst="rect">
            <a:avLst/>
          </a:prstGeom>
          <a:noFill/>
        </p:spPr>
        <p:txBody>
          <a:bodyPr wrap="square" rtlCol="0">
            <a:spAutoFit/>
          </a:bodyPr>
          <a:lstStyle/>
          <a:p>
            <a:r>
              <a:rPr lang="es-ES" sz="2400" b="1" dirty="0">
                <a:solidFill>
                  <a:schemeClr val="accent6"/>
                </a:solidFill>
              </a:rPr>
              <a:t>HAZ UNA CONEXIÓN “EMOCIONAL”</a:t>
            </a:r>
            <a:endParaRPr lang="en-US" sz="2400" b="1" dirty="0">
              <a:solidFill>
                <a:schemeClr val="accent6"/>
              </a:solidFill>
            </a:endParaRPr>
          </a:p>
        </p:txBody>
      </p:sp>
      <p:sp>
        <p:nvSpPr>
          <p:cNvPr id="7" name="Rectangle 6"/>
          <p:cNvSpPr/>
          <p:nvPr/>
        </p:nvSpPr>
        <p:spPr>
          <a:xfrm>
            <a:off x="1219200" y="2971800"/>
            <a:ext cx="6781800" cy="2523768"/>
          </a:xfrm>
          <a:prstGeom prst="rect">
            <a:avLst/>
          </a:prstGeom>
        </p:spPr>
        <p:txBody>
          <a:bodyPr wrap="square">
            <a:spAutoFit/>
          </a:bodyPr>
          <a:lstStyle/>
          <a:p>
            <a:r>
              <a:rPr lang="en-US" sz="2000" dirty="0" err="1"/>
              <a:t>Nutre</a:t>
            </a:r>
            <a:r>
              <a:rPr lang="en-US" sz="2000" dirty="0"/>
              <a:t> </a:t>
            </a:r>
            <a:r>
              <a:rPr lang="en-US" sz="2000" dirty="0" err="1"/>
              <a:t>tu</a:t>
            </a:r>
            <a:r>
              <a:rPr lang="en-US" sz="2000" dirty="0"/>
              <a:t> </a:t>
            </a:r>
            <a:r>
              <a:rPr lang="en-US" sz="2000" dirty="0" err="1"/>
              <a:t>interés</a:t>
            </a:r>
            <a:r>
              <a:rPr lang="en-US" sz="2000" dirty="0"/>
              <a:t> </a:t>
            </a:r>
            <a:r>
              <a:rPr lang="en-US" sz="2000" dirty="0" err="1"/>
              <a:t>en</a:t>
            </a:r>
            <a:r>
              <a:rPr lang="en-US" sz="2000" dirty="0"/>
              <a:t> el </a:t>
            </a:r>
            <a:r>
              <a:rPr lang="en-US" sz="2000" dirty="0" err="1"/>
              <a:t>asunto</a:t>
            </a:r>
            <a:r>
              <a:rPr lang="en-US" sz="2000" dirty="0"/>
              <a:t>, y </a:t>
            </a:r>
            <a:r>
              <a:rPr lang="en-US" sz="2000" dirty="0" err="1"/>
              <a:t>muéstraselo</a:t>
            </a:r>
            <a:r>
              <a:rPr lang="en-US" sz="2000" dirty="0"/>
              <a:t> al </a:t>
            </a:r>
            <a:r>
              <a:rPr lang="en-US" sz="2000" dirty="0" err="1"/>
              <a:t>cliente</a:t>
            </a:r>
            <a:endParaRPr lang="en-US" sz="2000" dirty="0"/>
          </a:p>
          <a:p>
            <a:br>
              <a:rPr lang="en-US" sz="2000" dirty="0"/>
            </a:br>
            <a:r>
              <a:rPr lang="en-US" sz="2000" dirty="0" err="1"/>
              <a:t>Considera</a:t>
            </a:r>
            <a:r>
              <a:rPr lang="en-US" sz="2000" dirty="0"/>
              <a:t> </a:t>
            </a:r>
            <a:r>
              <a:rPr lang="en-US" sz="2000" dirty="0" err="1"/>
              <a:t>los</a:t>
            </a:r>
            <a:r>
              <a:rPr lang="en-US" sz="2000" dirty="0"/>
              <a:t> </a:t>
            </a:r>
            <a:r>
              <a:rPr lang="en-US" sz="2000" dirty="0" err="1"/>
              <a:t>intereses</a:t>
            </a:r>
            <a:r>
              <a:rPr lang="en-US" sz="2000" dirty="0"/>
              <a:t> del </a:t>
            </a:r>
            <a:r>
              <a:rPr lang="en-US" sz="2000" dirty="0" err="1"/>
              <a:t>cliente</a:t>
            </a:r>
            <a:r>
              <a:rPr lang="en-US" sz="2000" dirty="0"/>
              <a:t>, y </a:t>
            </a:r>
            <a:r>
              <a:rPr lang="en-US" sz="2000" dirty="0" err="1"/>
              <a:t>muéstraselo</a:t>
            </a:r>
            <a:r>
              <a:rPr lang="en-US" sz="2000" dirty="0"/>
              <a:t> </a:t>
            </a:r>
            <a:r>
              <a:rPr lang="en-US" sz="2000" dirty="0" err="1"/>
              <a:t>también</a:t>
            </a:r>
            <a:endParaRPr lang="en-US" sz="2000" dirty="0"/>
          </a:p>
          <a:p>
            <a:endParaRPr lang="en-US" sz="2000" dirty="0"/>
          </a:p>
          <a:p>
            <a:endParaRPr lang="en-US" sz="2000" dirty="0"/>
          </a:p>
          <a:p>
            <a:r>
              <a:rPr lang="en-US" sz="2000" dirty="0" err="1"/>
              <a:t>Muestra</a:t>
            </a:r>
            <a:r>
              <a:rPr lang="en-US" sz="2000" dirty="0"/>
              <a:t> </a:t>
            </a:r>
            <a:r>
              <a:rPr lang="en-US" sz="2000" dirty="0" err="1"/>
              <a:t>tu</a:t>
            </a:r>
            <a:r>
              <a:rPr lang="en-US" sz="2000" dirty="0"/>
              <a:t> </a:t>
            </a:r>
            <a:r>
              <a:rPr lang="en-US" sz="2000" dirty="0" err="1"/>
              <a:t>respeto</a:t>
            </a:r>
            <a:r>
              <a:rPr lang="en-US" sz="2000" dirty="0"/>
              <a:t> </a:t>
            </a:r>
            <a:r>
              <a:rPr lang="en-US" sz="2000" dirty="0" err="1"/>
              <a:t>por</a:t>
            </a:r>
            <a:r>
              <a:rPr lang="en-US" sz="2000" dirty="0"/>
              <a:t> el </a:t>
            </a:r>
            <a:r>
              <a:rPr lang="en-US" sz="2000" dirty="0" err="1"/>
              <a:t>decisor</a:t>
            </a:r>
            <a:r>
              <a:rPr lang="en-US" sz="2000" dirty="0"/>
              <a:t> … </a:t>
            </a:r>
            <a:r>
              <a:rPr lang="en-US" sz="2000" dirty="0" err="1"/>
              <a:t>por</a:t>
            </a:r>
            <a:r>
              <a:rPr lang="en-US" sz="2000" dirty="0"/>
              <a:t> </a:t>
            </a:r>
            <a:r>
              <a:rPr lang="en-US" sz="2000" dirty="0" err="1"/>
              <a:t>respetar</a:t>
            </a:r>
            <a:r>
              <a:rPr lang="en-US" sz="2000" dirty="0"/>
              <a:t> </a:t>
            </a:r>
            <a:r>
              <a:rPr lang="en-US" sz="2000" dirty="0" err="1"/>
              <a:t>su</a:t>
            </a:r>
            <a:r>
              <a:rPr lang="en-US" sz="2000" dirty="0"/>
              <a:t> </a:t>
            </a:r>
            <a:r>
              <a:rPr lang="en-US" sz="2000" dirty="0" err="1"/>
              <a:t>tiempo</a:t>
            </a:r>
            <a:r>
              <a:rPr lang="en-US" sz="2000" dirty="0"/>
              <a:t> </a:t>
            </a:r>
            <a:br>
              <a:rPr lang="en-US" sz="2000" dirty="0"/>
            </a:br>
            <a:r>
              <a:rPr lang="en-US" sz="2000" dirty="0"/>
              <a:t>y </a:t>
            </a:r>
            <a:r>
              <a:rPr lang="en-US" sz="2000" dirty="0" err="1"/>
              <a:t>su</a:t>
            </a:r>
            <a:r>
              <a:rPr lang="en-US" sz="2000" dirty="0"/>
              <a:t> </a:t>
            </a:r>
            <a:r>
              <a:rPr lang="en-US" sz="2000" dirty="0" err="1"/>
              <a:t>perspectiva</a:t>
            </a:r>
            <a:r>
              <a:rPr lang="en-US" sz="2000" dirty="0"/>
              <a:t> (</a:t>
            </a:r>
            <a:r>
              <a:rPr lang="en-US" sz="2000" dirty="0" err="1"/>
              <a:t>pero</a:t>
            </a:r>
            <a:r>
              <a:rPr lang="en-US" sz="2000" dirty="0"/>
              <a:t> no </a:t>
            </a:r>
            <a:r>
              <a:rPr lang="en-US" sz="2000" dirty="0" err="1"/>
              <a:t>por</a:t>
            </a:r>
            <a:r>
              <a:rPr lang="en-US" sz="2000" dirty="0"/>
              <a:t> </a:t>
            </a:r>
            <a:r>
              <a:rPr lang="en-US" sz="2000" dirty="0" err="1"/>
              <a:t>ser</a:t>
            </a:r>
            <a:r>
              <a:rPr lang="en-US" sz="2000" dirty="0"/>
              <a:t> </a:t>
            </a:r>
            <a:r>
              <a:rPr lang="en-US" sz="2000" dirty="0" err="1"/>
              <a:t>obsecuente</a:t>
            </a:r>
            <a:r>
              <a:rPr lang="en-US" sz="2000" dirty="0"/>
              <a:t> o </a:t>
            </a:r>
            <a:r>
              <a:rPr lang="en-US" sz="2000" dirty="0" err="1"/>
              <a:t>servil</a:t>
            </a:r>
            <a:r>
              <a:rPr lang="en-US" sz="2000" dirty="0"/>
              <a:t>)</a:t>
            </a:r>
          </a:p>
          <a:p>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28</a:t>
            </a:fld>
            <a:endParaRPr lang="en-US"/>
          </a:p>
        </p:txBody>
      </p:sp>
      <p:sp>
        <p:nvSpPr>
          <p:cNvPr id="6" name="Rectangle 5"/>
          <p:cNvSpPr/>
          <p:nvPr/>
        </p:nvSpPr>
        <p:spPr>
          <a:xfrm>
            <a:off x="712817" y="738010"/>
            <a:ext cx="2302232" cy="984885"/>
          </a:xfrm>
          <a:prstGeom prst="rect">
            <a:avLst/>
          </a:prstGeom>
          <a:noFill/>
          <a:ln>
            <a:solidFill>
              <a:schemeClr val="accent1"/>
            </a:solidFill>
          </a:ln>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Audiencia</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Sabe</a:t>
            </a:r>
            <a:r>
              <a:rPr lang="en-US" dirty="0"/>
              <a:t> con </a:t>
            </a:r>
            <a:r>
              <a:rPr lang="en-US" dirty="0" err="1"/>
              <a:t>quién</a:t>
            </a:r>
            <a:r>
              <a:rPr lang="en-US" dirty="0"/>
              <a:t> </a:t>
            </a:r>
            <a:r>
              <a:rPr lang="en-US" dirty="0" err="1"/>
              <a:t>hablas</a:t>
            </a:r>
            <a:endParaRPr lang="en-US" dirty="0"/>
          </a:p>
        </p:txBody>
      </p:sp>
    </p:spTree>
    <p:extLst>
      <p:ext uri="{BB962C8B-B14F-4D97-AF65-F5344CB8AC3E}">
        <p14:creationId xmlns:p14="http://schemas.microsoft.com/office/powerpoint/2010/main" val="4211238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38200" y="2362200"/>
            <a:ext cx="2819400" cy="1815882"/>
          </a:xfrm>
          <a:prstGeom prst="rect">
            <a:avLst/>
          </a:prstGeom>
          <a:noFill/>
        </p:spPr>
        <p:txBody>
          <a:bodyPr wrap="square" rtlCol="0">
            <a:spAutoFit/>
          </a:bodyPr>
          <a:lstStyle/>
          <a:p>
            <a:r>
              <a:rPr lang="en-US" sz="2800" dirty="0"/>
              <a:t>“Si no </a:t>
            </a:r>
            <a:r>
              <a:rPr lang="en-US" sz="2800" dirty="0" err="1"/>
              <a:t>sabes</a:t>
            </a:r>
            <a:r>
              <a:rPr lang="en-US" sz="2800" dirty="0"/>
              <a:t> a </a:t>
            </a:r>
            <a:r>
              <a:rPr lang="en-US" sz="2800" dirty="0" err="1"/>
              <a:t>dónde</a:t>
            </a:r>
            <a:r>
              <a:rPr lang="en-US" sz="2800" dirty="0"/>
              <a:t> vas, </a:t>
            </a:r>
            <a:r>
              <a:rPr lang="en-US" sz="2800" dirty="0" err="1"/>
              <a:t>probablemente</a:t>
            </a:r>
            <a:r>
              <a:rPr lang="en-US" sz="2800" dirty="0"/>
              <a:t> no </a:t>
            </a:r>
            <a:r>
              <a:rPr lang="en-US" sz="2800" dirty="0" err="1"/>
              <a:t>llegarás</a:t>
            </a:r>
            <a:r>
              <a:rPr lang="en-US" sz="28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013" y="1066800"/>
            <a:ext cx="4650580" cy="4800600"/>
          </a:xfrm>
          <a:prstGeom prst="rect">
            <a:avLst/>
          </a:prstGeom>
        </p:spPr>
      </p:pic>
      <p:sp>
        <p:nvSpPr>
          <p:cNvPr id="3" name="Slide Number Placeholder 2"/>
          <p:cNvSpPr>
            <a:spLocks noGrp="1"/>
          </p:cNvSpPr>
          <p:nvPr>
            <p:ph type="sldNum" sz="quarter" idx="12"/>
          </p:nvPr>
        </p:nvSpPr>
        <p:spPr/>
        <p:txBody>
          <a:bodyPr/>
          <a:lstStyle/>
          <a:p>
            <a:fld id="{C4F85062-4662-4D6B-BB38-DB7C890070DF}" type="slidenum">
              <a:rPr lang="en-US" smtClean="0"/>
              <a:t>29</a:t>
            </a:fld>
            <a:endParaRPr lang="en-US"/>
          </a:p>
        </p:txBody>
      </p:sp>
      <p:sp>
        <p:nvSpPr>
          <p:cNvPr id="7" name="Rectangle 6"/>
          <p:cNvSpPr/>
          <p:nvPr/>
        </p:nvSpPr>
        <p:spPr>
          <a:xfrm>
            <a:off x="856286" y="738010"/>
            <a:ext cx="2015295" cy="984885"/>
          </a:xfrm>
          <a:prstGeom prst="rect">
            <a:avLst/>
          </a:prstGeom>
          <a:noFill/>
          <a:ln>
            <a:solidFill>
              <a:schemeClr val="accent1"/>
            </a:solidFill>
          </a:ln>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Mensaje</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Sabe</a:t>
            </a:r>
            <a:r>
              <a:rPr lang="en-US" dirty="0"/>
              <a:t> </a:t>
            </a:r>
            <a:r>
              <a:rPr lang="en-US" dirty="0" err="1"/>
              <a:t>qué</a:t>
            </a:r>
            <a:r>
              <a:rPr lang="en-US" dirty="0"/>
              <a:t> dices</a:t>
            </a:r>
          </a:p>
        </p:txBody>
      </p:sp>
    </p:spTree>
    <p:extLst>
      <p:ext uri="{BB962C8B-B14F-4D97-AF65-F5344CB8AC3E}">
        <p14:creationId xmlns:p14="http://schemas.microsoft.com/office/powerpoint/2010/main" val="311756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1054B6-52A3-4FFE-8382-73E0BA2504A4}"/>
              </a:ext>
            </a:extLst>
          </p:cNvPr>
          <p:cNvSpPr txBox="1"/>
          <p:nvPr/>
        </p:nvSpPr>
        <p:spPr>
          <a:xfrm>
            <a:off x="3271100" y="334631"/>
            <a:ext cx="2334485" cy="461665"/>
          </a:xfrm>
          <a:prstGeom prst="rect">
            <a:avLst/>
          </a:prstGeom>
          <a:noFill/>
        </p:spPr>
        <p:txBody>
          <a:bodyPr wrap="none" rtlCol="0">
            <a:spAutoFit/>
          </a:bodyPr>
          <a:lstStyle/>
          <a:p>
            <a:r>
              <a:rPr lang="en-US" sz="2400" dirty="0"/>
              <a:t>Tradecraft Model</a:t>
            </a:r>
          </a:p>
        </p:txBody>
      </p:sp>
      <p:graphicFrame>
        <p:nvGraphicFramePr>
          <p:cNvPr id="3" name="Diagram 2">
            <a:extLst>
              <a:ext uri="{FF2B5EF4-FFF2-40B4-BE49-F238E27FC236}">
                <a16:creationId xmlns:a16="http://schemas.microsoft.com/office/drawing/2014/main" id="{BA75973B-AFBE-47EF-868D-8CE413E37E5E}"/>
              </a:ext>
            </a:extLst>
          </p:cNvPr>
          <p:cNvGraphicFramePr/>
          <p:nvPr/>
        </p:nvGraphicFramePr>
        <p:xfrm>
          <a:off x="-1524000" y="1123622"/>
          <a:ext cx="6096000" cy="544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6DA1C8C-CADB-41F8-8B28-C26AF067FE01}"/>
              </a:ext>
            </a:extLst>
          </p:cNvPr>
          <p:cNvSpPr txBox="1"/>
          <p:nvPr/>
        </p:nvSpPr>
        <p:spPr>
          <a:xfrm>
            <a:off x="2847067" y="1075292"/>
            <a:ext cx="5787886" cy="738664"/>
          </a:xfrm>
          <a:prstGeom prst="rect">
            <a:avLst/>
          </a:prstGeom>
          <a:noFill/>
        </p:spPr>
        <p:txBody>
          <a:bodyPr wrap="square" rtlCol="0">
            <a:spAutoFit/>
          </a:bodyPr>
          <a:lstStyle/>
          <a:p>
            <a:r>
              <a:rPr lang="es-ES" sz="1400" b="1" dirty="0"/>
              <a:t>Definición del problema o pregunta</a:t>
            </a:r>
          </a:p>
          <a:p>
            <a:pPr marL="285750" indent="-285750">
              <a:buFont typeface="Arial" panose="020B0604020202020204" pitchFamily="34" charset="0"/>
              <a:buChar char="•"/>
            </a:pPr>
            <a:r>
              <a:rPr lang="es-ES" sz="1400" dirty="0"/>
              <a:t>En palabras neutrales</a:t>
            </a:r>
          </a:p>
          <a:p>
            <a:pPr marL="285750" indent="-285750">
              <a:buFont typeface="Arial" panose="020B0604020202020204" pitchFamily="34" charset="0"/>
              <a:buChar char="•"/>
            </a:pPr>
            <a:r>
              <a:rPr lang="es-ES" sz="1400" dirty="0"/>
              <a:t>En vista de los intereses amplios de la entidad</a:t>
            </a:r>
            <a:endParaRPr lang="en-US" sz="1400" dirty="0"/>
          </a:p>
        </p:txBody>
      </p:sp>
      <p:graphicFrame>
        <p:nvGraphicFramePr>
          <p:cNvPr id="6" name="Table 5">
            <a:extLst>
              <a:ext uri="{FF2B5EF4-FFF2-40B4-BE49-F238E27FC236}">
                <a16:creationId xmlns:a16="http://schemas.microsoft.com/office/drawing/2014/main" id="{B3BF2701-AAC6-4497-AFF6-807871E0AA34}"/>
              </a:ext>
            </a:extLst>
          </p:cNvPr>
          <p:cNvGraphicFramePr>
            <a:graphicFrameLocks noGrp="1"/>
          </p:cNvGraphicFramePr>
          <p:nvPr/>
        </p:nvGraphicFramePr>
        <p:xfrm>
          <a:off x="2847067" y="1993654"/>
          <a:ext cx="6096000" cy="822960"/>
        </p:xfrm>
        <a:graphic>
          <a:graphicData uri="http://schemas.openxmlformats.org/drawingml/2006/table">
            <a:tbl>
              <a:tblPr firstRow="1" bandRow="1">
                <a:tableStyleId>{2D5ABB26-0587-4C30-8999-92F81FD0307C}</a:tableStyleId>
              </a:tblPr>
              <a:tblGrid>
                <a:gridCol w="3057340">
                  <a:extLst>
                    <a:ext uri="{9D8B030D-6E8A-4147-A177-3AD203B41FA5}">
                      <a16:colId xmlns:a16="http://schemas.microsoft.com/office/drawing/2014/main" val="118689425"/>
                    </a:ext>
                  </a:extLst>
                </a:gridCol>
                <a:gridCol w="3038660">
                  <a:extLst>
                    <a:ext uri="{9D8B030D-6E8A-4147-A177-3AD203B41FA5}">
                      <a16:colId xmlns:a16="http://schemas.microsoft.com/office/drawing/2014/main" val="3545002158"/>
                    </a:ext>
                  </a:extLst>
                </a:gridCol>
              </a:tblGrid>
              <a:tr h="274320">
                <a:tc>
                  <a:txBody>
                    <a:bodyPr/>
                    <a:lstStyle/>
                    <a:p>
                      <a:r>
                        <a:rPr lang="es-ES" sz="1400" b="1" dirty="0"/>
                        <a:t>Integridad de información</a:t>
                      </a:r>
                      <a:endParaRPr lang="en-US" sz="1400" b="1" dirty="0"/>
                    </a:p>
                  </a:txBody>
                  <a:tcPr/>
                </a:tc>
                <a:tc>
                  <a:txBody>
                    <a:bodyPr/>
                    <a:lstStyle/>
                    <a:p>
                      <a:endParaRPr lang="en-US" sz="1400" dirty="0"/>
                    </a:p>
                  </a:txBody>
                  <a:tcPr/>
                </a:tc>
                <a:extLst>
                  <a:ext uri="{0D108BD9-81ED-4DB2-BD59-A6C34878D82A}">
                    <a16:rowId xmlns:a16="http://schemas.microsoft.com/office/drawing/2014/main" val="2807094849"/>
                  </a:ext>
                </a:extLst>
              </a:tr>
              <a:tr h="457200">
                <a:tc>
                  <a:txBody>
                    <a:bodyPr/>
                    <a:lstStyle/>
                    <a:p>
                      <a:pPr marL="285750" lvl="0" indent="-285750" algn="l" defTabSz="457200" rtl="0" eaLnBrk="1" latinLnBrk="0" hangingPunct="1">
                        <a:buFont typeface="Arial" panose="020B0604020202020204" pitchFamily="34" charset="0"/>
                        <a:buChar char="•"/>
                      </a:pPr>
                      <a:r>
                        <a:rPr lang="en-US" sz="1400" kern="1200" dirty="0" err="1"/>
                        <a:t>Compilación</a:t>
                      </a:r>
                      <a:endParaRPr lang="en-US" sz="1400" kern="1200" dirty="0"/>
                    </a:p>
                    <a:p>
                      <a:pPr marL="285750" lvl="0" indent="-285750" algn="l" defTabSz="457200" rtl="0" eaLnBrk="1" latinLnBrk="0" hangingPunct="1">
                        <a:buFont typeface="Arial" panose="020B0604020202020204" pitchFamily="34" charset="0"/>
                        <a:buChar char="•"/>
                      </a:pPr>
                      <a:r>
                        <a:rPr lang="es-ES" sz="1400" kern="1200" dirty="0"/>
                        <a:t>Investigación/recolección</a:t>
                      </a:r>
                      <a:endParaRPr lang="en-US" sz="1400" dirty="0"/>
                    </a:p>
                  </a:txBody>
                  <a:tcPr/>
                </a:tc>
                <a:tc>
                  <a:txBody>
                    <a:bodyPr/>
                    <a:lstStyle/>
                    <a:p>
                      <a:pPr marL="285750" lvl="0" indent="-285750" algn="l" defTabSz="457200" rtl="0" eaLnBrk="1" latinLnBrk="0" hangingPunct="1">
                        <a:buFont typeface="Arial" panose="020B0604020202020204" pitchFamily="34" charset="0"/>
                        <a:buChar char="•"/>
                      </a:pPr>
                      <a:r>
                        <a:rPr lang="en-US" sz="1400" kern="1200" dirty="0" err="1"/>
                        <a:t>Evaluación</a:t>
                      </a:r>
                      <a:r>
                        <a:rPr lang="en-US" sz="1400" kern="1200" dirty="0"/>
                        <a:t>/</a:t>
                      </a:r>
                      <a:r>
                        <a:rPr lang="en-US" sz="1400" kern="1200" dirty="0" err="1"/>
                        <a:t>validación</a:t>
                      </a:r>
                      <a:endParaRPr lang="en-US" sz="1400" kern="1200" dirty="0"/>
                    </a:p>
                    <a:p>
                      <a:pPr marL="285750" lvl="0" indent="-285750" algn="l" defTabSz="457200" rtl="0" eaLnBrk="1" latinLnBrk="0" hangingPunct="1">
                        <a:buFont typeface="Arial" panose="020B0604020202020204" pitchFamily="34" charset="0"/>
                        <a:buChar char="•"/>
                      </a:pPr>
                      <a:r>
                        <a:rPr lang="en-US" sz="1400" kern="1200" dirty="0" err="1"/>
                        <a:t>Contextualización</a:t>
                      </a:r>
                      <a:endParaRPr lang="en-US" sz="1400" dirty="0"/>
                    </a:p>
                  </a:txBody>
                  <a:tcPr/>
                </a:tc>
                <a:extLst>
                  <a:ext uri="{0D108BD9-81ED-4DB2-BD59-A6C34878D82A}">
                    <a16:rowId xmlns:a16="http://schemas.microsoft.com/office/drawing/2014/main" val="3372747336"/>
                  </a:ext>
                </a:extLst>
              </a:tr>
            </a:tbl>
          </a:graphicData>
        </a:graphic>
      </p:graphicFrame>
      <p:graphicFrame>
        <p:nvGraphicFramePr>
          <p:cNvPr id="8" name="Table 7">
            <a:extLst>
              <a:ext uri="{FF2B5EF4-FFF2-40B4-BE49-F238E27FC236}">
                <a16:creationId xmlns:a16="http://schemas.microsoft.com/office/drawing/2014/main" id="{753A64E2-AB38-4C2F-AD47-ABCAA958186F}"/>
              </a:ext>
            </a:extLst>
          </p:cNvPr>
          <p:cNvGraphicFramePr>
            <a:graphicFrameLocks noGrp="1"/>
          </p:cNvGraphicFramePr>
          <p:nvPr/>
        </p:nvGraphicFramePr>
        <p:xfrm>
          <a:off x="2884817" y="4041387"/>
          <a:ext cx="6096000" cy="822960"/>
        </p:xfrm>
        <a:graphic>
          <a:graphicData uri="http://schemas.openxmlformats.org/drawingml/2006/table">
            <a:tbl>
              <a:tblPr firstRow="1" bandRow="1">
                <a:tableStyleId>{2D5ABB26-0587-4C30-8999-92F81FD0307C}</a:tableStyleId>
              </a:tblPr>
              <a:tblGrid>
                <a:gridCol w="3134983">
                  <a:extLst>
                    <a:ext uri="{9D8B030D-6E8A-4147-A177-3AD203B41FA5}">
                      <a16:colId xmlns:a16="http://schemas.microsoft.com/office/drawing/2014/main" val="118689425"/>
                    </a:ext>
                  </a:extLst>
                </a:gridCol>
                <a:gridCol w="2961017">
                  <a:extLst>
                    <a:ext uri="{9D8B030D-6E8A-4147-A177-3AD203B41FA5}">
                      <a16:colId xmlns:a16="http://schemas.microsoft.com/office/drawing/2014/main" val="3545002158"/>
                    </a:ext>
                  </a:extLst>
                </a:gridCol>
              </a:tblGrid>
              <a:tr h="274320">
                <a:tc>
                  <a:txBody>
                    <a:bodyPr/>
                    <a:lstStyle/>
                    <a:p>
                      <a:r>
                        <a:rPr lang="es-ES" sz="1400" b="1" dirty="0"/>
                        <a:t>Análisis </a:t>
                      </a:r>
                      <a:r>
                        <a:rPr lang="es-ES" sz="1400" b="1"/>
                        <a:t>de impulsores Y TENDENCIAS</a:t>
                      </a:r>
                      <a:endParaRPr lang="en-US" sz="1400" b="1" dirty="0"/>
                    </a:p>
                  </a:txBody>
                  <a:tcPr/>
                </a:tc>
                <a:tc>
                  <a:txBody>
                    <a:bodyPr/>
                    <a:lstStyle/>
                    <a:p>
                      <a:endParaRPr lang="en-US" sz="1400" dirty="0"/>
                    </a:p>
                  </a:txBody>
                  <a:tcPr/>
                </a:tc>
                <a:extLst>
                  <a:ext uri="{0D108BD9-81ED-4DB2-BD59-A6C34878D82A}">
                    <a16:rowId xmlns:a16="http://schemas.microsoft.com/office/drawing/2014/main" val="2807094849"/>
                  </a:ext>
                </a:extLst>
              </a:tr>
              <a:tr h="370840">
                <a:tc>
                  <a:txBody>
                    <a:bodyPr/>
                    <a:lstStyle/>
                    <a:p>
                      <a:pPr marL="285750" lvl="0" indent="-285750" algn="l" defTabSz="457200" rtl="0" eaLnBrk="1" latinLnBrk="0" hangingPunct="1">
                        <a:buFont typeface="Arial" panose="020B0604020202020204" pitchFamily="34" charset="0"/>
                        <a:buChar char="•"/>
                      </a:pPr>
                      <a:r>
                        <a:rPr lang="en-US" sz="1400" kern="1200" dirty="0" err="1">
                          <a:solidFill>
                            <a:schemeClr val="tx1"/>
                          </a:solidFill>
                          <a:latin typeface="+mn-lt"/>
                          <a:ea typeface="+mn-ea"/>
                          <a:cs typeface="+mn-cs"/>
                        </a:rPr>
                        <a:t>Identificaci</a:t>
                      </a:r>
                      <a:r>
                        <a:rPr lang="es-ES" sz="1400" kern="1200" dirty="0" err="1">
                          <a:solidFill>
                            <a:schemeClr val="tx1"/>
                          </a:solidFill>
                          <a:latin typeface="+mn-lt"/>
                          <a:ea typeface="+mn-ea"/>
                          <a:cs typeface="+mn-cs"/>
                        </a:rPr>
                        <a:t>ón</a:t>
                      </a:r>
                      <a:r>
                        <a:rPr lang="es-ES" sz="1400" kern="1200" dirty="0">
                          <a:solidFill>
                            <a:schemeClr val="tx1"/>
                          </a:solidFill>
                          <a:latin typeface="+mn-lt"/>
                          <a:ea typeface="+mn-ea"/>
                          <a:cs typeface="+mn-cs"/>
                        </a:rPr>
                        <a:t> </a:t>
                      </a:r>
                    </a:p>
                    <a:p>
                      <a:pPr marL="285750" lvl="0" indent="-285750" algn="l" defTabSz="457200" rtl="0" eaLnBrk="1" latinLnBrk="0" hangingPunct="1">
                        <a:buFont typeface="Arial" panose="020B0604020202020204" pitchFamily="34" charset="0"/>
                        <a:buChar char="•"/>
                      </a:pPr>
                      <a:r>
                        <a:rPr lang="es-ES" sz="1400" kern="1200" dirty="0">
                          <a:solidFill>
                            <a:schemeClr val="tx1"/>
                          </a:solidFill>
                          <a:latin typeface="+mn-lt"/>
                          <a:ea typeface="+mn-ea"/>
                          <a:cs typeface="+mn-cs"/>
                        </a:rPr>
                        <a:t>Jerarquización</a:t>
                      </a:r>
                      <a:endParaRPr lang="en-US" sz="1400" dirty="0"/>
                    </a:p>
                  </a:txBody>
                  <a:tcPr/>
                </a:tc>
                <a:tc>
                  <a:txBody>
                    <a:bodyPr/>
                    <a:lstStyle/>
                    <a:p>
                      <a:pPr marL="285750" lvl="0" indent="-285750" algn="l" defTabSz="457200" rtl="0" eaLnBrk="1" latinLnBrk="0" hangingPunct="1">
                        <a:buFont typeface="Arial" panose="020B0604020202020204" pitchFamily="34" charset="0"/>
                        <a:buChar char="•"/>
                      </a:pPr>
                      <a:r>
                        <a:rPr lang="en-US" sz="1400" kern="1200" dirty="0" err="1"/>
                        <a:t>Evolución</a:t>
                      </a:r>
                      <a:endParaRPr lang="en-US" sz="1400" kern="1200" dirty="0"/>
                    </a:p>
                    <a:p>
                      <a:pPr marL="285750" lvl="0" indent="-285750" algn="l" defTabSz="457200" rtl="0" eaLnBrk="1" latinLnBrk="0" hangingPunct="1">
                        <a:buFont typeface="Arial" panose="020B0604020202020204" pitchFamily="34" charset="0"/>
                        <a:buChar char="•"/>
                      </a:pPr>
                      <a:r>
                        <a:rPr lang="en-US" sz="1400" kern="1200" dirty="0" err="1"/>
                        <a:t>Interrelación</a:t>
                      </a:r>
                      <a:r>
                        <a:rPr lang="en-US" sz="1400" kern="1200" dirty="0"/>
                        <a:t> </a:t>
                      </a:r>
                      <a:r>
                        <a:rPr lang="en-US" sz="1400" kern="1200" dirty="0" err="1"/>
                        <a:t>dinámica</a:t>
                      </a:r>
                      <a:endParaRPr lang="en-US" sz="1400" kern="1200" dirty="0"/>
                    </a:p>
                  </a:txBody>
                  <a:tcPr/>
                </a:tc>
                <a:extLst>
                  <a:ext uri="{0D108BD9-81ED-4DB2-BD59-A6C34878D82A}">
                    <a16:rowId xmlns:a16="http://schemas.microsoft.com/office/drawing/2014/main" val="3372747336"/>
                  </a:ext>
                </a:extLst>
              </a:tr>
            </a:tbl>
          </a:graphicData>
        </a:graphic>
      </p:graphicFrame>
      <p:graphicFrame>
        <p:nvGraphicFramePr>
          <p:cNvPr id="9" name="Table 8">
            <a:extLst>
              <a:ext uri="{FF2B5EF4-FFF2-40B4-BE49-F238E27FC236}">
                <a16:creationId xmlns:a16="http://schemas.microsoft.com/office/drawing/2014/main" id="{5DD67FB5-371B-4350-917D-02362F44F089}"/>
              </a:ext>
            </a:extLst>
          </p:cNvPr>
          <p:cNvGraphicFramePr>
            <a:graphicFrameLocks noGrp="1"/>
          </p:cNvGraphicFramePr>
          <p:nvPr/>
        </p:nvGraphicFramePr>
        <p:xfrm>
          <a:off x="2922568" y="2935678"/>
          <a:ext cx="6096000" cy="10363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18689425"/>
                    </a:ext>
                  </a:extLst>
                </a:gridCol>
              </a:tblGrid>
              <a:tr h="274320">
                <a:tc>
                  <a:txBody>
                    <a:bodyPr/>
                    <a:lstStyle/>
                    <a:p>
                      <a:r>
                        <a:rPr lang="es-ES" sz="1400" b="1" dirty="0"/>
                        <a:t>Exploración de posible(s) explicación(es)</a:t>
                      </a:r>
                      <a:endParaRPr lang="en-US" sz="1400" b="1" dirty="0"/>
                    </a:p>
                  </a:txBody>
                  <a:tcPr/>
                </a:tc>
                <a:extLst>
                  <a:ext uri="{0D108BD9-81ED-4DB2-BD59-A6C34878D82A}">
                    <a16:rowId xmlns:a16="http://schemas.microsoft.com/office/drawing/2014/main" val="2807094849"/>
                  </a:ext>
                </a:extLst>
              </a:tr>
              <a:tr h="640080">
                <a:tc>
                  <a:txBody>
                    <a:bodyPr/>
                    <a:lstStyle/>
                    <a:p>
                      <a:pPr marL="285750" lvl="0" indent="-285750" algn="l" defTabSz="457200" rtl="0" eaLnBrk="1" latinLnBrk="0" hangingPunct="1">
                        <a:buFont typeface="Arial" panose="020B0604020202020204" pitchFamily="34" charset="0"/>
                        <a:buChar char="•"/>
                      </a:pPr>
                      <a:r>
                        <a:rPr lang="en-US" sz="1400" kern="1200" dirty="0" err="1">
                          <a:solidFill>
                            <a:schemeClr val="tx1"/>
                          </a:solidFill>
                          <a:latin typeface="+mn-lt"/>
                          <a:ea typeface="+mn-ea"/>
                          <a:cs typeface="+mn-cs"/>
                        </a:rPr>
                        <a:t>Identificar</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posibles</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faltas</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en</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información</a:t>
                      </a:r>
                      <a:endParaRPr lang="en-US" sz="1400" kern="1200" dirty="0">
                        <a:solidFill>
                          <a:schemeClr val="tx1"/>
                        </a:solidFill>
                        <a:latin typeface="+mn-lt"/>
                        <a:ea typeface="+mn-ea"/>
                        <a:cs typeface="+mn-cs"/>
                      </a:endParaRPr>
                    </a:p>
                    <a:p>
                      <a:pPr marL="285750" lvl="0" indent="-285750" algn="l" defTabSz="457200" rtl="0" eaLnBrk="1" latinLnBrk="0" hangingPunct="1">
                        <a:buFont typeface="Arial" panose="020B0604020202020204" pitchFamily="34" charset="0"/>
                        <a:buChar char="•"/>
                      </a:pPr>
                      <a:r>
                        <a:rPr lang="es-ES" sz="1400" kern="1200" dirty="0">
                          <a:solidFill>
                            <a:schemeClr val="tx1"/>
                          </a:solidFill>
                          <a:latin typeface="+mn-lt"/>
                          <a:ea typeface="+mn-ea"/>
                          <a:cs typeface="+mn-cs"/>
                        </a:rPr>
                        <a:t>Lanzar proceso científico de probar/invalidar posibilidades</a:t>
                      </a:r>
                    </a:p>
                    <a:p>
                      <a:pPr marL="285750" lvl="0" indent="-285750" algn="l" defTabSz="457200" rtl="0" eaLnBrk="1" latinLnBrk="0" hangingPunct="1">
                        <a:buFont typeface="Arial" panose="020B0604020202020204" pitchFamily="34" charset="0"/>
                        <a:buChar char="•"/>
                      </a:pPr>
                      <a:r>
                        <a:rPr lang="es-ES" sz="1400" kern="1200" dirty="0">
                          <a:solidFill>
                            <a:schemeClr val="tx1"/>
                          </a:solidFill>
                          <a:latin typeface="+mn-lt"/>
                          <a:ea typeface="+mn-ea"/>
                          <a:cs typeface="+mn-cs"/>
                        </a:rPr>
                        <a:t>Jerarquización</a:t>
                      </a:r>
                      <a:endParaRPr lang="en-US" sz="1400" dirty="0"/>
                    </a:p>
                  </a:txBody>
                  <a:tcPr/>
                </a:tc>
                <a:extLst>
                  <a:ext uri="{0D108BD9-81ED-4DB2-BD59-A6C34878D82A}">
                    <a16:rowId xmlns:a16="http://schemas.microsoft.com/office/drawing/2014/main" val="3372747336"/>
                  </a:ext>
                </a:extLst>
              </a:tr>
            </a:tbl>
          </a:graphicData>
        </a:graphic>
      </p:graphicFrame>
      <p:graphicFrame>
        <p:nvGraphicFramePr>
          <p:cNvPr id="10" name="Table 9">
            <a:extLst>
              <a:ext uri="{FF2B5EF4-FFF2-40B4-BE49-F238E27FC236}">
                <a16:creationId xmlns:a16="http://schemas.microsoft.com/office/drawing/2014/main" id="{8BEA4344-695C-4604-866B-A6E4A9530337}"/>
              </a:ext>
            </a:extLst>
          </p:cNvPr>
          <p:cNvGraphicFramePr>
            <a:graphicFrameLocks noGrp="1"/>
          </p:cNvGraphicFramePr>
          <p:nvPr/>
        </p:nvGraphicFramePr>
        <p:xfrm>
          <a:off x="2847066" y="4959748"/>
          <a:ext cx="6171501" cy="822960"/>
        </p:xfrm>
        <a:graphic>
          <a:graphicData uri="http://schemas.openxmlformats.org/drawingml/2006/table">
            <a:tbl>
              <a:tblPr firstRow="1" bandRow="1">
                <a:tableStyleId>{2D5ABB26-0587-4C30-8999-92F81FD0307C}</a:tableStyleId>
              </a:tblPr>
              <a:tblGrid>
                <a:gridCol w="3459466">
                  <a:extLst>
                    <a:ext uri="{9D8B030D-6E8A-4147-A177-3AD203B41FA5}">
                      <a16:colId xmlns:a16="http://schemas.microsoft.com/office/drawing/2014/main" val="118689425"/>
                    </a:ext>
                  </a:extLst>
                </a:gridCol>
                <a:gridCol w="2712035">
                  <a:extLst>
                    <a:ext uri="{9D8B030D-6E8A-4147-A177-3AD203B41FA5}">
                      <a16:colId xmlns:a16="http://schemas.microsoft.com/office/drawing/2014/main" val="3545002158"/>
                    </a:ext>
                  </a:extLst>
                </a:gridCol>
              </a:tblGrid>
              <a:tr h="274320">
                <a:tc>
                  <a:txBody>
                    <a:bodyPr/>
                    <a:lstStyle/>
                    <a:p>
                      <a:r>
                        <a:rPr lang="es-ES" sz="1400" b="1" i="0" dirty="0"/>
                        <a:t>Conclusiones con tres (o más) elementos</a:t>
                      </a:r>
                      <a:endParaRPr lang="en-US" sz="1400" b="1" i="0" dirty="0"/>
                    </a:p>
                  </a:txBody>
                  <a:tcPr/>
                </a:tc>
                <a:tc>
                  <a:txBody>
                    <a:bodyPr/>
                    <a:lstStyle/>
                    <a:p>
                      <a:endParaRPr lang="en-US" sz="1400" dirty="0"/>
                    </a:p>
                  </a:txBody>
                  <a:tcPr/>
                </a:tc>
                <a:extLst>
                  <a:ext uri="{0D108BD9-81ED-4DB2-BD59-A6C34878D82A}">
                    <a16:rowId xmlns:a16="http://schemas.microsoft.com/office/drawing/2014/main" val="2807094849"/>
                  </a:ext>
                </a:extLst>
              </a:tr>
              <a:tr h="370840">
                <a:tc>
                  <a:txBody>
                    <a:bodyPr/>
                    <a:lstStyle/>
                    <a:p>
                      <a:pPr marL="342900" lvl="0" indent="-342900" algn="l" defTabSz="457200" rtl="0" eaLnBrk="1" latinLnBrk="0" hangingPunct="1">
                        <a:buFont typeface="+mj-lt"/>
                        <a:buAutoNum type="arabicPeriod"/>
                      </a:pPr>
                      <a:r>
                        <a:rPr lang="en-US" sz="1400" kern="1200" dirty="0">
                          <a:solidFill>
                            <a:schemeClr val="tx1"/>
                          </a:solidFill>
                          <a:latin typeface="+mn-lt"/>
                          <a:ea typeface="+mn-ea"/>
                          <a:cs typeface="+mn-cs"/>
                        </a:rPr>
                        <a:t>Más probable</a:t>
                      </a:r>
                      <a:r>
                        <a:rPr lang="es-ES" sz="1400" kern="1200" dirty="0">
                          <a:solidFill>
                            <a:schemeClr val="tx1"/>
                          </a:solidFill>
                          <a:latin typeface="+mn-lt"/>
                          <a:ea typeface="+mn-ea"/>
                          <a:cs typeface="+mn-cs"/>
                        </a:rPr>
                        <a:t>  (impulsores como son)</a:t>
                      </a:r>
                    </a:p>
                    <a:p>
                      <a:pPr marL="342900" lvl="0" indent="-342900" algn="l" defTabSz="457200" rtl="0" eaLnBrk="1" latinLnBrk="0" hangingPunct="1">
                        <a:buFont typeface="+mj-lt"/>
                        <a:buAutoNum type="arabicPeriod"/>
                      </a:pPr>
                      <a:r>
                        <a:rPr lang="es-ES" sz="1400" kern="1200" dirty="0">
                          <a:solidFill>
                            <a:schemeClr val="tx1"/>
                          </a:solidFill>
                          <a:latin typeface="+mn-lt"/>
                          <a:ea typeface="+mn-ea"/>
                          <a:cs typeface="+mn-cs"/>
                        </a:rPr>
                        <a:t>Menos probable (impulsores cambian)</a:t>
                      </a:r>
                      <a:endParaRPr lang="en-US" sz="1400" dirty="0"/>
                    </a:p>
                  </a:txBody>
                  <a:tcPr/>
                </a:tc>
                <a:tc>
                  <a:txBody>
                    <a:bodyPr/>
                    <a:lstStyle/>
                    <a:p>
                      <a:pPr marL="342900" lvl="0" indent="-342900" algn="l" defTabSz="457200" rtl="0" eaLnBrk="1" latinLnBrk="0" hangingPunct="1">
                        <a:buFont typeface="+mj-lt"/>
                        <a:buAutoNum type="arabicPeriod" startAt="3"/>
                      </a:pPr>
                      <a:r>
                        <a:rPr lang="es-ES" sz="1400" kern="1200" dirty="0"/>
                        <a:t>“</a:t>
                      </a:r>
                      <a:r>
                        <a:rPr lang="en-US" sz="1400" kern="1200" dirty="0"/>
                        <a:t>Wildcards” u </a:t>
                      </a:r>
                      <a:r>
                        <a:rPr lang="en-US" sz="1400" kern="1200" dirty="0" err="1"/>
                        <a:t>otro</a:t>
                      </a:r>
                      <a:r>
                        <a:rPr lang="en-US" sz="1400" kern="1200" dirty="0"/>
                        <a:t> </a:t>
                      </a:r>
                      <a:r>
                        <a:rPr lang="en-US" sz="1400" kern="1200" dirty="0" err="1"/>
                        <a:t>resultado</a:t>
                      </a:r>
                      <a:r>
                        <a:rPr lang="en-US" sz="1400" kern="1200" dirty="0"/>
                        <a:t> de brainstorming</a:t>
                      </a:r>
                    </a:p>
                  </a:txBody>
                  <a:tcPr/>
                </a:tc>
                <a:extLst>
                  <a:ext uri="{0D108BD9-81ED-4DB2-BD59-A6C34878D82A}">
                    <a16:rowId xmlns:a16="http://schemas.microsoft.com/office/drawing/2014/main" val="3372747336"/>
                  </a:ext>
                </a:extLst>
              </a:tr>
            </a:tbl>
          </a:graphicData>
        </a:graphic>
      </p:graphicFrame>
      <p:graphicFrame>
        <p:nvGraphicFramePr>
          <p:cNvPr id="11" name="Table 10">
            <a:extLst>
              <a:ext uri="{FF2B5EF4-FFF2-40B4-BE49-F238E27FC236}">
                <a16:creationId xmlns:a16="http://schemas.microsoft.com/office/drawing/2014/main" id="{8BB3FACF-BADB-43C4-A480-F1111DE69254}"/>
              </a:ext>
            </a:extLst>
          </p:cNvPr>
          <p:cNvGraphicFramePr>
            <a:graphicFrameLocks noGrp="1"/>
          </p:cNvGraphicFramePr>
          <p:nvPr/>
        </p:nvGraphicFramePr>
        <p:xfrm>
          <a:off x="2809316" y="5927220"/>
          <a:ext cx="6171501" cy="675640"/>
        </p:xfrm>
        <a:graphic>
          <a:graphicData uri="http://schemas.openxmlformats.org/drawingml/2006/table">
            <a:tbl>
              <a:tblPr firstRow="1" bandRow="1">
                <a:tableStyleId>{2D5ABB26-0587-4C30-8999-92F81FD0307C}</a:tableStyleId>
              </a:tblPr>
              <a:tblGrid>
                <a:gridCol w="3459466">
                  <a:extLst>
                    <a:ext uri="{9D8B030D-6E8A-4147-A177-3AD203B41FA5}">
                      <a16:colId xmlns:a16="http://schemas.microsoft.com/office/drawing/2014/main" val="118689425"/>
                    </a:ext>
                  </a:extLst>
                </a:gridCol>
                <a:gridCol w="2712035">
                  <a:extLst>
                    <a:ext uri="{9D8B030D-6E8A-4147-A177-3AD203B41FA5}">
                      <a16:colId xmlns:a16="http://schemas.microsoft.com/office/drawing/2014/main" val="3545002158"/>
                    </a:ext>
                  </a:extLst>
                </a:gridCol>
              </a:tblGrid>
              <a:tr h="274320">
                <a:tc>
                  <a:txBody>
                    <a:bodyPr/>
                    <a:lstStyle/>
                    <a:p>
                      <a:r>
                        <a:rPr lang="es-ES" sz="1400" b="1" i="0" dirty="0"/>
                        <a:t>Discusión de consecuencias para la entidad</a:t>
                      </a:r>
                      <a:endParaRPr lang="en-US" sz="1400" b="1" i="0" dirty="0"/>
                    </a:p>
                  </a:txBody>
                  <a:tcPr/>
                </a:tc>
                <a:tc>
                  <a:txBody>
                    <a:bodyPr/>
                    <a:lstStyle/>
                    <a:p>
                      <a:endParaRPr lang="en-US" sz="1400" dirty="0"/>
                    </a:p>
                  </a:txBody>
                  <a:tcPr/>
                </a:tc>
                <a:extLst>
                  <a:ext uri="{0D108BD9-81ED-4DB2-BD59-A6C34878D82A}">
                    <a16:rowId xmlns:a16="http://schemas.microsoft.com/office/drawing/2014/main" val="2807094849"/>
                  </a:ext>
                </a:extLst>
              </a:tr>
              <a:tr h="370840">
                <a:tc>
                  <a:txBody>
                    <a:bodyPr/>
                    <a:lstStyle/>
                    <a:p>
                      <a:pPr marL="342900" lvl="0" indent="-342900" algn="l" defTabSz="457200" rtl="0" eaLnBrk="1" latinLnBrk="0" hangingPunct="1">
                        <a:buFont typeface="+mj-lt"/>
                        <a:buAutoNum type="arabicPeriod"/>
                      </a:pPr>
                      <a:r>
                        <a:rPr lang="es-ES" sz="1400" kern="1200" dirty="0">
                          <a:solidFill>
                            <a:schemeClr val="tx1"/>
                          </a:solidFill>
                          <a:latin typeface="+mn-lt"/>
                          <a:ea typeface="+mn-ea"/>
                          <a:cs typeface="+mn-cs"/>
                        </a:rPr>
                        <a:t>Corto y largo plazo</a:t>
                      </a:r>
                      <a:endParaRPr lang="en-US" sz="1400" dirty="0"/>
                    </a:p>
                  </a:txBody>
                  <a:tcPr/>
                </a:tc>
                <a:tc>
                  <a:txBody>
                    <a:bodyPr/>
                    <a:lstStyle/>
                    <a:p>
                      <a:pPr marL="342900" lvl="0" indent="-342900" algn="l" defTabSz="457200" rtl="0" eaLnBrk="1" latinLnBrk="0" hangingPunct="1">
                        <a:buFont typeface="+mj-lt"/>
                        <a:buAutoNum type="arabicPeriod" startAt="2"/>
                      </a:pPr>
                      <a:r>
                        <a:rPr lang="es-ES" sz="1400" kern="1200" dirty="0"/>
                        <a:t>Intereses </a:t>
                      </a:r>
                      <a:endParaRPr lang="en-US" sz="1400" kern="1200" dirty="0"/>
                    </a:p>
                  </a:txBody>
                  <a:tcPr/>
                </a:tc>
                <a:extLst>
                  <a:ext uri="{0D108BD9-81ED-4DB2-BD59-A6C34878D82A}">
                    <a16:rowId xmlns:a16="http://schemas.microsoft.com/office/drawing/2014/main" val="3372747336"/>
                  </a:ext>
                </a:extLst>
              </a:tr>
            </a:tbl>
          </a:graphicData>
        </a:graphic>
      </p:graphicFrame>
    </p:spTree>
    <p:extLst>
      <p:ext uri="{BB962C8B-B14F-4D97-AF65-F5344CB8AC3E}">
        <p14:creationId xmlns:p14="http://schemas.microsoft.com/office/powerpoint/2010/main" val="1353637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08691" y="2035837"/>
            <a:ext cx="5372100" cy="461665"/>
          </a:xfrm>
          <a:prstGeom prst="rect">
            <a:avLst/>
          </a:prstGeom>
          <a:noFill/>
        </p:spPr>
        <p:txBody>
          <a:bodyPr wrap="square" rtlCol="0">
            <a:spAutoFit/>
          </a:bodyPr>
          <a:lstStyle/>
          <a:p>
            <a:r>
              <a:rPr lang="es-ES" sz="2400" b="1" dirty="0">
                <a:solidFill>
                  <a:schemeClr val="accent6"/>
                </a:solidFill>
              </a:rPr>
              <a:t>BUSCA TU VOZ y ÚSALA</a:t>
            </a:r>
            <a:endParaRPr lang="en-US" sz="2400" b="1" dirty="0">
              <a:solidFill>
                <a:schemeClr val="accent6"/>
              </a:solidFill>
            </a:endParaRPr>
          </a:p>
        </p:txBody>
      </p:sp>
      <p:sp>
        <p:nvSpPr>
          <p:cNvPr id="6" name="Rectangle 5"/>
          <p:cNvSpPr/>
          <p:nvPr/>
        </p:nvSpPr>
        <p:spPr>
          <a:xfrm>
            <a:off x="1143001" y="685800"/>
            <a:ext cx="2286000" cy="984885"/>
          </a:xfrm>
          <a:prstGeom prst="rect">
            <a:avLst/>
          </a:prstGeom>
          <a:noFill/>
          <a:ln>
            <a:solidFill>
              <a:schemeClr val="accent1"/>
            </a:solidFill>
          </a:ln>
        </p:spPr>
        <p:txBody>
          <a:bodyPr wrap="squar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Estilo</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Sabe</a:t>
            </a:r>
            <a:r>
              <a:rPr lang="en-US" dirty="0"/>
              <a:t> </a:t>
            </a:r>
            <a:r>
              <a:rPr lang="en-US" dirty="0" err="1"/>
              <a:t>cómo</a:t>
            </a:r>
            <a:r>
              <a:rPr lang="en-US" dirty="0"/>
              <a:t> </a:t>
            </a:r>
            <a:r>
              <a:rPr lang="en-US" dirty="0" err="1"/>
              <a:t>presentar</a:t>
            </a:r>
            <a:endParaRPr lang="en-US" dirty="0"/>
          </a:p>
        </p:txBody>
      </p:sp>
      <p:sp>
        <p:nvSpPr>
          <p:cNvPr id="3" name="Slide Number Placeholder 2"/>
          <p:cNvSpPr>
            <a:spLocks noGrp="1"/>
          </p:cNvSpPr>
          <p:nvPr>
            <p:ph type="sldNum" sz="quarter" idx="12"/>
          </p:nvPr>
        </p:nvSpPr>
        <p:spPr/>
        <p:txBody>
          <a:bodyPr/>
          <a:lstStyle/>
          <a:p>
            <a:fld id="{C4F85062-4662-4D6B-BB38-DB7C890070DF}" type="slidenum">
              <a:rPr lang="en-US" smtClean="0"/>
              <a:t>30</a:t>
            </a:fld>
            <a:endParaRPr lang="en-US"/>
          </a:p>
        </p:txBody>
      </p:sp>
      <p:sp useBgFill="1">
        <p:nvSpPr>
          <p:cNvPr id="4" name="Rectangle 3"/>
          <p:cNvSpPr/>
          <p:nvPr/>
        </p:nvSpPr>
        <p:spPr>
          <a:xfrm>
            <a:off x="790575" y="2751750"/>
            <a:ext cx="7848600" cy="32174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88839" y="2969356"/>
            <a:ext cx="7493161" cy="2745645"/>
            <a:chOff x="815161" y="4403532"/>
            <a:chExt cx="7109639" cy="2406346"/>
          </a:xfrm>
        </p:grpSpPr>
        <p:sp>
          <p:nvSpPr>
            <p:cNvPr id="10" name="Rectangle 9"/>
            <p:cNvSpPr/>
            <p:nvPr/>
          </p:nvSpPr>
          <p:spPr>
            <a:xfrm rot="20967210">
              <a:off x="815161" y="5361707"/>
              <a:ext cx="4572000" cy="620407"/>
            </a:xfrm>
            <a:prstGeom prst="rect">
              <a:avLst/>
            </a:prstGeom>
            <a:ln>
              <a:noFill/>
            </a:ln>
          </p:spPr>
          <p:txBody>
            <a:bodyPr lIns="91440">
              <a:spAutoFit/>
            </a:bodyPr>
            <a:lstStyle/>
            <a:p>
              <a:pPr algn="ctr"/>
              <a:r>
                <a:rPr lang="en-US" sz="2000" dirty="0"/>
                <a:t>IMAGINA que </a:t>
              </a:r>
              <a:r>
                <a:rPr lang="en-US" sz="2000" dirty="0" err="1"/>
                <a:t>estás</a:t>
              </a:r>
              <a:r>
                <a:rPr lang="en-US" sz="2000" dirty="0"/>
                <a:t> </a:t>
              </a:r>
              <a:r>
                <a:rPr lang="en-US" sz="2000" dirty="0" err="1"/>
                <a:t>hablando</a:t>
              </a:r>
              <a:r>
                <a:rPr lang="en-US" sz="2000" dirty="0"/>
                <a:t> con </a:t>
              </a:r>
              <a:r>
                <a:rPr lang="en-US" sz="2000" dirty="0" err="1"/>
                <a:t>alguien</a:t>
              </a:r>
              <a:r>
                <a:rPr lang="en-US" sz="2000" dirty="0"/>
                <a:t> que </a:t>
              </a:r>
              <a:r>
                <a:rPr lang="en-US" sz="2000" dirty="0" err="1"/>
                <a:t>quieres</a:t>
              </a:r>
              <a:r>
                <a:rPr lang="en-US" sz="2000" dirty="0"/>
                <a:t> mucho.</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453" y="4403532"/>
              <a:ext cx="2406347" cy="2406346"/>
            </a:xfrm>
            <a:prstGeom prst="rect">
              <a:avLst/>
            </a:prstGeom>
          </p:spPr>
        </p:pic>
      </p:grpSp>
    </p:spTree>
    <p:extLst>
      <p:ext uri="{BB962C8B-B14F-4D97-AF65-F5344CB8AC3E}">
        <p14:creationId xmlns:p14="http://schemas.microsoft.com/office/powerpoint/2010/main" val="211323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914400"/>
            <a:ext cx="7848600" cy="6096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200" dirty="0" err="1"/>
              <a:t>Cuando</a:t>
            </a:r>
            <a:r>
              <a:rPr lang="en-US" sz="3200" dirty="0"/>
              <a:t> </a:t>
            </a:r>
            <a:r>
              <a:rPr lang="en-US" sz="3200" dirty="0" err="1"/>
              <a:t>hacemos</a:t>
            </a:r>
            <a:r>
              <a:rPr lang="en-US" sz="3200" dirty="0"/>
              <a:t> </a:t>
            </a:r>
            <a:r>
              <a:rPr lang="en-US" sz="3200" dirty="0" err="1"/>
              <a:t>el</a:t>
            </a:r>
            <a:r>
              <a:rPr lang="en-US" sz="3200" dirty="0"/>
              <a:t> ANÁLISIS ….</a:t>
            </a:r>
            <a:endParaRPr lang="en-US" sz="3200" i="1" dirty="0"/>
          </a:p>
        </p:txBody>
      </p:sp>
      <p:sp>
        <p:nvSpPr>
          <p:cNvPr id="5" name="TextBox 4"/>
          <p:cNvSpPr txBox="1"/>
          <p:nvPr/>
        </p:nvSpPr>
        <p:spPr>
          <a:xfrm>
            <a:off x="1219200" y="2133600"/>
            <a:ext cx="1633268" cy="523220"/>
          </a:xfrm>
          <a:prstGeom prst="rect">
            <a:avLst/>
          </a:prstGeom>
          <a:noFill/>
        </p:spPr>
        <p:txBody>
          <a:bodyPr wrap="none" rtlCol="0">
            <a:spAutoFit/>
          </a:bodyPr>
          <a:lstStyle/>
          <a:p>
            <a:r>
              <a:rPr lang="en-US" sz="2800" b="1" dirty="0" err="1"/>
              <a:t>Nunca</a:t>
            </a:r>
            <a:r>
              <a:rPr lang="en-US" sz="2800" b="1" dirty="0"/>
              <a:t> …  </a:t>
            </a:r>
          </a:p>
        </p:txBody>
      </p:sp>
      <p:sp>
        <p:nvSpPr>
          <p:cNvPr id="6" name="TextBox 5"/>
          <p:cNvSpPr txBox="1"/>
          <p:nvPr/>
        </p:nvSpPr>
        <p:spPr>
          <a:xfrm>
            <a:off x="2852468" y="1922652"/>
            <a:ext cx="2814685" cy="646331"/>
          </a:xfrm>
          <a:prstGeom prst="rect">
            <a:avLst/>
          </a:prstGeom>
          <a:noFill/>
        </p:spPr>
        <p:txBody>
          <a:bodyPr wrap="square" rtlCol="0">
            <a:spAutoFit/>
          </a:bodyPr>
          <a:lstStyle/>
          <a:p>
            <a:r>
              <a:rPr lang="en-US" sz="3600" dirty="0">
                <a:latin typeface="Arial Black" panose="020B0A04020102020204" pitchFamily="34" charset="0"/>
              </a:rPr>
              <a:t>NUNCA … </a:t>
            </a:r>
          </a:p>
        </p:txBody>
      </p:sp>
      <p:sp>
        <p:nvSpPr>
          <p:cNvPr id="7" name="TextBox 6"/>
          <p:cNvSpPr txBox="1"/>
          <p:nvPr/>
        </p:nvSpPr>
        <p:spPr>
          <a:xfrm>
            <a:off x="3228752" y="2887589"/>
            <a:ext cx="3629247" cy="646331"/>
          </a:xfrm>
          <a:prstGeom prst="rect">
            <a:avLst/>
          </a:prstGeom>
          <a:noFill/>
        </p:spPr>
        <p:txBody>
          <a:bodyPr wrap="square" rtlCol="0">
            <a:spAutoFit/>
          </a:bodyPr>
          <a:lstStyle/>
          <a:p>
            <a:r>
              <a:rPr lang="en-US" sz="3600" dirty="0">
                <a:latin typeface="Broadway" panose="04040905080B02020502" pitchFamily="82" charset="0"/>
              </a:rPr>
              <a:t>NUNCA … </a:t>
            </a:r>
          </a:p>
        </p:txBody>
      </p:sp>
      <p:sp>
        <p:nvSpPr>
          <p:cNvPr id="8" name="TextBox 7"/>
          <p:cNvSpPr txBox="1"/>
          <p:nvPr/>
        </p:nvSpPr>
        <p:spPr>
          <a:xfrm>
            <a:off x="3619497" y="4267200"/>
            <a:ext cx="284775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NUNCA … </a:t>
            </a:r>
          </a:p>
        </p:txBody>
      </p:sp>
      <p:sp>
        <p:nvSpPr>
          <p:cNvPr id="9" name="TextBox 8"/>
          <p:cNvSpPr txBox="1"/>
          <p:nvPr/>
        </p:nvSpPr>
        <p:spPr>
          <a:xfrm>
            <a:off x="5791200" y="2072044"/>
            <a:ext cx="3195084" cy="646331"/>
          </a:xfrm>
          <a:prstGeom prst="rect">
            <a:avLst/>
          </a:prstGeom>
          <a:noFill/>
        </p:spPr>
        <p:txBody>
          <a:bodyPr wrap="square" rtlCol="0">
            <a:spAutoFit/>
          </a:bodyPr>
          <a:lstStyle/>
          <a:p>
            <a:r>
              <a:rPr lang="en-US" sz="3600" dirty="0">
                <a:latin typeface="Ravie" panose="04040805050809020602" pitchFamily="82" charset="0"/>
              </a:rPr>
              <a:t>NUNCA … </a:t>
            </a:r>
          </a:p>
        </p:txBody>
      </p:sp>
      <p:sp>
        <p:nvSpPr>
          <p:cNvPr id="10" name="TextBox 9"/>
          <p:cNvSpPr txBox="1"/>
          <p:nvPr/>
        </p:nvSpPr>
        <p:spPr>
          <a:xfrm>
            <a:off x="900480" y="3871631"/>
            <a:ext cx="2909520" cy="646331"/>
          </a:xfrm>
          <a:prstGeom prst="rect">
            <a:avLst/>
          </a:prstGeom>
          <a:noFill/>
        </p:spPr>
        <p:txBody>
          <a:bodyPr wrap="square" rtlCol="0">
            <a:spAutoFit/>
          </a:bodyPr>
          <a:lstStyle/>
          <a:p>
            <a:r>
              <a:rPr lang="en-US" sz="3600" dirty="0">
                <a:latin typeface="Kristen ITC" panose="03050502040202030202" pitchFamily="66" charset="0"/>
              </a:rPr>
              <a:t>NUNCA … </a:t>
            </a:r>
          </a:p>
        </p:txBody>
      </p:sp>
      <p:sp>
        <p:nvSpPr>
          <p:cNvPr id="11" name="TextBox 10"/>
          <p:cNvSpPr txBox="1"/>
          <p:nvPr/>
        </p:nvSpPr>
        <p:spPr>
          <a:xfrm>
            <a:off x="609601" y="2887590"/>
            <a:ext cx="2187020" cy="646331"/>
          </a:xfrm>
          <a:prstGeom prst="rect">
            <a:avLst/>
          </a:prstGeom>
          <a:noFill/>
        </p:spPr>
        <p:txBody>
          <a:bodyPr wrap="square" rtlCol="0">
            <a:spAutoFit/>
          </a:bodyPr>
          <a:lstStyle/>
          <a:p>
            <a:r>
              <a:rPr lang="en-US" sz="3600" dirty="0"/>
              <a:t>NUNCA … </a:t>
            </a:r>
          </a:p>
        </p:txBody>
      </p:sp>
      <p:sp>
        <p:nvSpPr>
          <p:cNvPr id="12" name="TextBox 11"/>
          <p:cNvSpPr txBox="1"/>
          <p:nvPr/>
        </p:nvSpPr>
        <p:spPr>
          <a:xfrm>
            <a:off x="5642344" y="3381522"/>
            <a:ext cx="3067493" cy="646331"/>
          </a:xfrm>
          <a:prstGeom prst="rect">
            <a:avLst/>
          </a:prstGeom>
          <a:noFill/>
        </p:spPr>
        <p:txBody>
          <a:bodyPr wrap="square" rtlCol="0">
            <a:spAutoFit/>
          </a:bodyPr>
          <a:lstStyle/>
          <a:p>
            <a:r>
              <a:rPr lang="en-US" sz="3600" dirty="0">
                <a:latin typeface="Jokerman" panose="04090605060D06020702" pitchFamily="82" charset="0"/>
              </a:rPr>
              <a:t>NUNCA … </a:t>
            </a:r>
          </a:p>
        </p:txBody>
      </p:sp>
      <p:sp>
        <p:nvSpPr>
          <p:cNvPr id="14" name="TextBox 13"/>
          <p:cNvSpPr txBox="1"/>
          <p:nvPr/>
        </p:nvSpPr>
        <p:spPr>
          <a:xfrm>
            <a:off x="304800" y="5570030"/>
            <a:ext cx="8915400" cy="584775"/>
          </a:xfrm>
          <a:prstGeom prst="rect">
            <a:avLst/>
          </a:prstGeom>
          <a:noFill/>
        </p:spPr>
        <p:txBody>
          <a:bodyPr wrap="square" rtlCol="0">
            <a:spAutoFit/>
          </a:bodyPr>
          <a:lstStyle/>
          <a:p>
            <a:pPr algn="ctr"/>
            <a:r>
              <a:rPr lang="en-US" sz="3200" dirty="0"/>
              <a:t>¡</a:t>
            </a:r>
            <a:r>
              <a:rPr lang="en-US" sz="3200" dirty="0" err="1"/>
              <a:t>Nunca</a:t>
            </a:r>
            <a:r>
              <a:rPr lang="en-US" sz="3200" dirty="0"/>
              <a:t> … </a:t>
            </a:r>
            <a:r>
              <a:rPr lang="en-US" sz="3200" dirty="0" err="1"/>
              <a:t>jamás</a:t>
            </a:r>
            <a:r>
              <a:rPr lang="en-US" sz="3200" dirty="0"/>
              <a:t> … </a:t>
            </a:r>
            <a:r>
              <a:rPr lang="en-US" sz="3200" dirty="0" err="1"/>
              <a:t>entramos</a:t>
            </a:r>
            <a:r>
              <a:rPr lang="en-US" sz="3200" dirty="0"/>
              <a:t> </a:t>
            </a:r>
            <a:r>
              <a:rPr lang="en-US" sz="3200" dirty="0" err="1"/>
              <a:t>en</a:t>
            </a:r>
            <a:r>
              <a:rPr lang="en-US" sz="3200" dirty="0"/>
              <a:t> la </a:t>
            </a:r>
            <a:r>
              <a:rPr lang="en-US" sz="3200" dirty="0" err="1"/>
              <a:t>política</a:t>
            </a:r>
            <a:r>
              <a:rPr lang="en-US" sz="3200" dirty="0"/>
              <a:t>!</a:t>
            </a:r>
          </a:p>
        </p:txBody>
      </p:sp>
      <p:sp>
        <p:nvSpPr>
          <p:cNvPr id="4" name="Slide Number Placeholder 3"/>
          <p:cNvSpPr>
            <a:spLocks noGrp="1"/>
          </p:cNvSpPr>
          <p:nvPr>
            <p:ph type="sldNum" sz="quarter" idx="12"/>
          </p:nvPr>
        </p:nvSpPr>
        <p:spPr/>
        <p:txBody>
          <a:bodyPr/>
          <a:lstStyle/>
          <a:p>
            <a:fld id="{C4F85062-4662-4D6B-BB38-DB7C890070DF}" type="slidenum">
              <a:rPr lang="en-US" smtClean="0"/>
              <a:t>31</a:t>
            </a:fld>
            <a:endParaRPr lang="en-US"/>
          </a:p>
        </p:txBody>
      </p:sp>
    </p:spTree>
    <p:extLst>
      <p:ext uri="{BB962C8B-B14F-4D97-AF65-F5344CB8AC3E}">
        <p14:creationId xmlns:p14="http://schemas.microsoft.com/office/powerpoint/2010/main" val="38710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25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750"/>
                            </p:stCondLst>
                            <p:childTnLst>
                              <p:par>
                                <p:cTn id="20" presetID="1"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25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250"/>
                            </p:stCondLst>
                            <p:childTnLst>
                              <p:par>
                                <p:cTn id="26" presetID="1"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grpId="0" nodeType="afterEffect">
                                  <p:stCondLst>
                                    <p:cond delay="25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914400"/>
            <a:ext cx="7848600" cy="6096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200"/>
              </a:spcAft>
            </a:pPr>
            <a:r>
              <a:rPr lang="en-US" sz="3200" dirty="0"/>
              <a:t>Un </a:t>
            </a:r>
            <a:r>
              <a:rPr lang="en-US" sz="3200" dirty="0" err="1"/>
              <a:t>buen</a:t>
            </a:r>
            <a:r>
              <a:rPr lang="en-US" sz="3200" dirty="0"/>
              <a:t> </a:t>
            </a:r>
            <a:r>
              <a:rPr lang="en-US" sz="3200" dirty="0" err="1"/>
              <a:t>informe</a:t>
            </a:r>
            <a:r>
              <a:rPr lang="en-US" sz="3200" dirty="0"/>
              <a:t> de INTELIGENCIA ….</a:t>
            </a:r>
            <a:endParaRPr lang="en-US" sz="3200" i="1" dirty="0"/>
          </a:p>
        </p:txBody>
      </p:sp>
      <p:sp>
        <p:nvSpPr>
          <p:cNvPr id="5" name="TextBox 4"/>
          <p:cNvSpPr txBox="1"/>
          <p:nvPr/>
        </p:nvSpPr>
        <p:spPr>
          <a:xfrm>
            <a:off x="1219200" y="2133600"/>
            <a:ext cx="1633268" cy="523220"/>
          </a:xfrm>
          <a:prstGeom prst="rect">
            <a:avLst/>
          </a:prstGeom>
          <a:noFill/>
        </p:spPr>
        <p:txBody>
          <a:bodyPr wrap="none" rtlCol="0">
            <a:spAutoFit/>
          </a:bodyPr>
          <a:lstStyle/>
          <a:p>
            <a:r>
              <a:rPr lang="en-US" sz="2800" b="1" dirty="0" err="1"/>
              <a:t>Nunca</a:t>
            </a:r>
            <a:r>
              <a:rPr lang="en-US" sz="2800" b="1" dirty="0"/>
              <a:t> …  </a:t>
            </a:r>
          </a:p>
        </p:txBody>
      </p:sp>
      <p:sp>
        <p:nvSpPr>
          <p:cNvPr id="6" name="TextBox 5"/>
          <p:cNvSpPr txBox="1"/>
          <p:nvPr/>
        </p:nvSpPr>
        <p:spPr>
          <a:xfrm>
            <a:off x="2852468" y="1922652"/>
            <a:ext cx="2814685" cy="646331"/>
          </a:xfrm>
          <a:prstGeom prst="rect">
            <a:avLst/>
          </a:prstGeom>
          <a:noFill/>
        </p:spPr>
        <p:txBody>
          <a:bodyPr wrap="square" rtlCol="0">
            <a:spAutoFit/>
          </a:bodyPr>
          <a:lstStyle/>
          <a:p>
            <a:r>
              <a:rPr lang="en-US" sz="3600" dirty="0">
                <a:latin typeface="Arial Black" panose="020B0A04020102020204" pitchFamily="34" charset="0"/>
              </a:rPr>
              <a:t>NUNCA … </a:t>
            </a:r>
          </a:p>
        </p:txBody>
      </p:sp>
      <p:sp>
        <p:nvSpPr>
          <p:cNvPr id="7" name="TextBox 6"/>
          <p:cNvSpPr txBox="1"/>
          <p:nvPr/>
        </p:nvSpPr>
        <p:spPr>
          <a:xfrm>
            <a:off x="3228752" y="2887589"/>
            <a:ext cx="3629247" cy="646331"/>
          </a:xfrm>
          <a:prstGeom prst="rect">
            <a:avLst/>
          </a:prstGeom>
          <a:noFill/>
        </p:spPr>
        <p:txBody>
          <a:bodyPr wrap="square" rtlCol="0">
            <a:spAutoFit/>
          </a:bodyPr>
          <a:lstStyle/>
          <a:p>
            <a:r>
              <a:rPr lang="en-US" sz="3600" dirty="0">
                <a:latin typeface="Broadway" panose="04040905080B02020502" pitchFamily="82" charset="0"/>
              </a:rPr>
              <a:t>NUNCA … </a:t>
            </a:r>
          </a:p>
        </p:txBody>
      </p:sp>
      <p:sp>
        <p:nvSpPr>
          <p:cNvPr id="8" name="TextBox 7"/>
          <p:cNvSpPr txBox="1"/>
          <p:nvPr/>
        </p:nvSpPr>
        <p:spPr>
          <a:xfrm>
            <a:off x="3619497" y="4267200"/>
            <a:ext cx="284775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NUNCA … </a:t>
            </a:r>
          </a:p>
        </p:txBody>
      </p:sp>
      <p:sp>
        <p:nvSpPr>
          <p:cNvPr id="9" name="TextBox 8"/>
          <p:cNvSpPr txBox="1"/>
          <p:nvPr/>
        </p:nvSpPr>
        <p:spPr>
          <a:xfrm>
            <a:off x="5791200" y="2072044"/>
            <a:ext cx="3195084" cy="646331"/>
          </a:xfrm>
          <a:prstGeom prst="rect">
            <a:avLst/>
          </a:prstGeom>
          <a:noFill/>
        </p:spPr>
        <p:txBody>
          <a:bodyPr wrap="square" rtlCol="0">
            <a:spAutoFit/>
          </a:bodyPr>
          <a:lstStyle/>
          <a:p>
            <a:r>
              <a:rPr lang="en-US" sz="3600" dirty="0">
                <a:latin typeface="Ravie" panose="04040805050809020602" pitchFamily="82" charset="0"/>
              </a:rPr>
              <a:t>NUNCA … </a:t>
            </a:r>
          </a:p>
        </p:txBody>
      </p:sp>
      <p:sp>
        <p:nvSpPr>
          <p:cNvPr id="10" name="TextBox 9"/>
          <p:cNvSpPr txBox="1"/>
          <p:nvPr/>
        </p:nvSpPr>
        <p:spPr>
          <a:xfrm>
            <a:off x="900480" y="3871631"/>
            <a:ext cx="2909520" cy="646331"/>
          </a:xfrm>
          <a:prstGeom prst="rect">
            <a:avLst/>
          </a:prstGeom>
          <a:noFill/>
        </p:spPr>
        <p:txBody>
          <a:bodyPr wrap="square" rtlCol="0">
            <a:spAutoFit/>
          </a:bodyPr>
          <a:lstStyle/>
          <a:p>
            <a:r>
              <a:rPr lang="en-US" sz="3600" dirty="0">
                <a:latin typeface="Kristen ITC" panose="03050502040202030202" pitchFamily="66" charset="0"/>
              </a:rPr>
              <a:t>NUNCA … </a:t>
            </a:r>
          </a:p>
        </p:txBody>
      </p:sp>
      <p:sp>
        <p:nvSpPr>
          <p:cNvPr id="11" name="TextBox 10"/>
          <p:cNvSpPr txBox="1"/>
          <p:nvPr/>
        </p:nvSpPr>
        <p:spPr>
          <a:xfrm>
            <a:off x="609601" y="2887590"/>
            <a:ext cx="2187020" cy="646331"/>
          </a:xfrm>
          <a:prstGeom prst="rect">
            <a:avLst/>
          </a:prstGeom>
          <a:noFill/>
        </p:spPr>
        <p:txBody>
          <a:bodyPr wrap="square" rtlCol="0">
            <a:spAutoFit/>
          </a:bodyPr>
          <a:lstStyle/>
          <a:p>
            <a:r>
              <a:rPr lang="en-US" sz="3600" dirty="0"/>
              <a:t>NUNCA … </a:t>
            </a:r>
          </a:p>
        </p:txBody>
      </p:sp>
      <p:sp>
        <p:nvSpPr>
          <p:cNvPr id="12" name="TextBox 11"/>
          <p:cNvSpPr txBox="1"/>
          <p:nvPr/>
        </p:nvSpPr>
        <p:spPr>
          <a:xfrm>
            <a:off x="5642344" y="3381522"/>
            <a:ext cx="3067493" cy="646331"/>
          </a:xfrm>
          <a:prstGeom prst="rect">
            <a:avLst/>
          </a:prstGeom>
          <a:noFill/>
        </p:spPr>
        <p:txBody>
          <a:bodyPr wrap="square" rtlCol="0">
            <a:spAutoFit/>
          </a:bodyPr>
          <a:lstStyle/>
          <a:p>
            <a:r>
              <a:rPr lang="en-US" sz="3600" dirty="0">
                <a:latin typeface="Jokerman" panose="04090605060D06020702" pitchFamily="82" charset="0"/>
              </a:rPr>
              <a:t>NUNCA … </a:t>
            </a:r>
          </a:p>
        </p:txBody>
      </p:sp>
      <p:sp>
        <p:nvSpPr>
          <p:cNvPr id="4" name="Slide Number Placeholder 3"/>
          <p:cNvSpPr>
            <a:spLocks noGrp="1"/>
          </p:cNvSpPr>
          <p:nvPr>
            <p:ph type="sldNum" sz="quarter" idx="12"/>
          </p:nvPr>
        </p:nvSpPr>
        <p:spPr/>
        <p:txBody>
          <a:bodyPr/>
          <a:lstStyle/>
          <a:p>
            <a:fld id="{C4F85062-4662-4D6B-BB38-DB7C890070DF}" type="slidenum">
              <a:rPr lang="en-US" smtClean="0"/>
              <a:t>32</a:t>
            </a:fld>
            <a:endParaRPr lang="en-US"/>
          </a:p>
        </p:txBody>
      </p:sp>
      <p:sp>
        <p:nvSpPr>
          <p:cNvPr id="13" name="TextBox 12">
            <a:extLst>
              <a:ext uri="{FF2B5EF4-FFF2-40B4-BE49-F238E27FC236}">
                <a16:creationId xmlns:a16="http://schemas.microsoft.com/office/drawing/2014/main" id="{841767ED-3240-E9DD-5FD8-26569B344AF5}"/>
              </a:ext>
            </a:extLst>
          </p:cNvPr>
          <p:cNvSpPr txBox="1"/>
          <p:nvPr/>
        </p:nvSpPr>
        <p:spPr>
          <a:xfrm>
            <a:off x="304800" y="5570030"/>
            <a:ext cx="8915400" cy="584775"/>
          </a:xfrm>
          <a:prstGeom prst="rect">
            <a:avLst/>
          </a:prstGeom>
          <a:noFill/>
        </p:spPr>
        <p:txBody>
          <a:bodyPr wrap="square" rtlCol="0">
            <a:spAutoFit/>
          </a:bodyPr>
          <a:lstStyle/>
          <a:p>
            <a:pPr algn="ctr"/>
            <a:r>
              <a:rPr lang="en-US" sz="3200" dirty="0"/>
              <a:t>¡</a:t>
            </a:r>
            <a:r>
              <a:rPr lang="en-US" sz="3200" dirty="0" err="1"/>
              <a:t>Nunca</a:t>
            </a:r>
            <a:r>
              <a:rPr lang="en-US" sz="3200" dirty="0"/>
              <a:t> … </a:t>
            </a:r>
            <a:r>
              <a:rPr lang="en-US" sz="3200" dirty="0" err="1"/>
              <a:t>jamás</a:t>
            </a:r>
            <a:r>
              <a:rPr lang="en-US" sz="3200" dirty="0"/>
              <a:t> … </a:t>
            </a:r>
            <a:r>
              <a:rPr lang="en-US" sz="3200" dirty="0" err="1"/>
              <a:t>entramos</a:t>
            </a:r>
            <a:r>
              <a:rPr lang="en-US" sz="3200" dirty="0"/>
              <a:t> </a:t>
            </a:r>
            <a:r>
              <a:rPr lang="en-US" sz="3200" dirty="0" err="1"/>
              <a:t>en</a:t>
            </a:r>
            <a:r>
              <a:rPr lang="en-US" sz="3200" dirty="0"/>
              <a:t> la </a:t>
            </a:r>
            <a:r>
              <a:rPr lang="en-US" sz="3200" dirty="0" err="1"/>
              <a:t>política</a:t>
            </a:r>
            <a:r>
              <a:rPr lang="en-US" sz="3200" dirty="0"/>
              <a:t>!</a:t>
            </a:r>
          </a:p>
        </p:txBody>
      </p:sp>
      <p:sp>
        <p:nvSpPr>
          <p:cNvPr id="2" name="TextBox 1"/>
          <p:cNvSpPr txBox="1"/>
          <p:nvPr/>
        </p:nvSpPr>
        <p:spPr>
          <a:xfrm rot="176282">
            <a:off x="533400" y="1014122"/>
            <a:ext cx="8077201" cy="5381130"/>
          </a:xfrm>
          <a:prstGeom prst="rect">
            <a:avLst/>
          </a:prstGeom>
          <a:solidFill>
            <a:schemeClr val="bg2">
              <a:alpha val="85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ctr"/>
            <a:br>
              <a:rPr lang="es-ES_tradnl" sz="4800" dirty="0">
                <a:solidFill>
                  <a:schemeClr val="tx1"/>
                </a:solidFill>
              </a:rPr>
            </a:br>
            <a:r>
              <a:rPr lang="es-ES_tradnl" sz="4800" dirty="0">
                <a:solidFill>
                  <a:schemeClr val="tx1"/>
                </a:solidFill>
              </a:rPr>
              <a:t>En nuestro papel de analista, no nos toca</a:t>
            </a:r>
          </a:p>
          <a:p>
            <a:pPr algn="ctr"/>
            <a:r>
              <a:rPr lang="es-ES_tradnl" sz="4800" dirty="0">
                <a:solidFill>
                  <a:schemeClr val="tx1"/>
                </a:solidFill>
              </a:rPr>
              <a:t>hacer recomendaciones.</a:t>
            </a:r>
          </a:p>
          <a:p>
            <a:pPr algn="ctr"/>
            <a:r>
              <a:rPr lang="es-ES_tradnl" sz="4800" dirty="0">
                <a:solidFill>
                  <a:schemeClr val="tx1"/>
                </a:solidFill>
              </a:rPr>
              <a:t>Después quizás, pero en esta fase … no.</a:t>
            </a:r>
          </a:p>
          <a:p>
            <a:endParaRPr lang="es-ES_tradnl" dirty="0"/>
          </a:p>
        </p:txBody>
      </p:sp>
    </p:spTree>
    <p:extLst>
      <p:ext uri="{BB962C8B-B14F-4D97-AF65-F5344CB8AC3E}">
        <p14:creationId xmlns:p14="http://schemas.microsoft.com/office/powerpoint/2010/main" val="300977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133600"/>
            <a:ext cx="5382733" cy="1692771"/>
          </a:xfrm>
          <a:prstGeom prst="rect">
            <a:avLst/>
          </a:prstGeom>
          <a:noFill/>
        </p:spPr>
        <p:txBody>
          <a:bodyPr wrap="square" rtlCol="0">
            <a:spAutoFit/>
          </a:bodyPr>
          <a:lstStyle/>
          <a:p>
            <a:pPr>
              <a:spcAft>
                <a:spcPts val="1200"/>
              </a:spcAft>
            </a:pPr>
            <a:r>
              <a:rPr lang="es-ES" sz="2800" dirty="0"/>
              <a:t>¿Comentarios?</a:t>
            </a:r>
          </a:p>
          <a:p>
            <a:pPr>
              <a:spcAft>
                <a:spcPts val="1200"/>
              </a:spcAft>
            </a:pPr>
            <a:r>
              <a:rPr lang="es-ES" sz="2800" dirty="0"/>
              <a:t>		¿Dudas?</a:t>
            </a:r>
          </a:p>
          <a:p>
            <a:pPr>
              <a:spcAft>
                <a:spcPts val="1200"/>
              </a:spcAft>
            </a:pPr>
            <a:r>
              <a:rPr lang="es-ES" sz="2800" dirty="0"/>
              <a:t>			¿Preguntas?</a:t>
            </a:r>
          </a:p>
        </p:txBody>
      </p:sp>
      <p:sp>
        <p:nvSpPr>
          <p:cNvPr id="4" name="Slide Number Placeholder 3"/>
          <p:cNvSpPr>
            <a:spLocks noGrp="1"/>
          </p:cNvSpPr>
          <p:nvPr>
            <p:ph type="sldNum" sz="quarter" idx="12"/>
          </p:nvPr>
        </p:nvSpPr>
        <p:spPr/>
        <p:txBody>
          <a:bodyPr/>
          <a:lstStyle/>
          <a:p>
            <a:fld id="{C4F85062-4662-4D6B-BB38-DB7C890070DF}" type="slidenum">
              <a:rPr lang="en-US" smtClean="0"/>
              <a:t>33</a:t>
            </a:fld>
            <a:endParaRPr lang="en-US"/>
          </a:p>
        </p:txBody>
      </p:sp>
    </p:spTree>
    <p:extLst>
      <p:ext uri="{BB962C8B-B14F-4D97-AF65-F5344CB8AC3E}">
        <p14:creationId xmlns:p14="http://schemas.microsoft.com/office/powerpoint/2010/main" val="214764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2362200"/>
            <a:ext cx="3657600" cy="584775"/>
          </a:xfrm>
          <a:prstGeom prst="rect">
            <a:avLst/>
          </a:prstGeom>
          <a:noFill/>
        </p:spPr>
        <p:txBody>
          <a:bodyPr wrap="square" rtlCol="0">
            <a:spAutoFit/>
          </a:bodyPr>
          <a:lstStyle/>
          <a:p>
            <a:pPr algn="ctr"/>
            <a:r>
              <a:rPr lang="es-ES" sz="3200" dirty="0"/>
              <a:t>“Copo de Nieve”</a:t>
            </a:r>
            <a:endParaRPr lang="en-US" sz="3200" dirty="0"/>
          </a:p>
        </p:txBody>
      </p:sp>
      <p:pic>
        <p:nvPicPr>
          <p:cNvPr id="1029" name="Picture 5" descr="C:\Users\FultonZEN\AppData\Local\Microsoft\Windows\INetCache\IE\OFJ2H7O8\snowflake2[1].gif"/>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rot="319498">
            <a:off x="957943" y="838201"/>
            <a:ext cx="1556657" cy="2088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FultonZEN\AppData\Local\Microsoft\Windows\INetCache\IE\OFJ2H7O8\snowflake2[1].gif"/>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a:off x="2819400" y="3843337"/>
            <a:ext cx="19812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FultonZEN\AppData\Local\Microsoft\Windows\INetCache\IE\OFJ2H7O8\snowflake2[1].gif"/>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rot="21112909">
            <a:off x="5486400" y="3657601"/>
            <a:ext cx="990600" cy="1328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FultonZEN\AppData\Local\Microsoft\Windows\INetCache\IE\OFJ2H7O8\snowflake2[1].gif"/>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rot="21012283">
            <a:off x="6858000" y="827210"/>
            <a:ext cx="1371600" cy="183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2" presetClass="exit" presetSubtype="4" fill="hold" nodeType="afterEffect">
                                  <p:stCondLst>
                                    <p:cond delay="500"/>
                                  </p:stCondLst>
                                  <p:childTnLst>
                                    <p:anim calcmode="lin" valueType="num">
                                      <p:cBhvr additive="base">
                                        <p:cTn id="15" dur="500"/>
                                        <p:tgtEl>
                                          <p:spTgt spid="1029"/>
                                        </p:tgtEl>
                                        <p:attrNameLst>
                                          <p:attrName>ppt_x</p:attrName>
                                        </p:attrNameLst>
                                      </p:cBhvr>
                                      <p:tavLst>
                                        <p:tav tm="0">
                                          <p:val>
                                            <p:strVal val="ppt_x"/>
                                          </p:val>
                                        </p:tav>
                                        <p:tav tm="100000">
                                          <p:val>
                                            <p:strVal val="ppt_x"/>
                                          </p:val>
                                        </p:tav>
                                      </p:tavLst>
                                    </p:anim>
                                    <p:anim calcmode="lin" valueType="num">
                                      <p:cBhvr additive="base">
                                        <p:cTn id="16" dur="500"/>
                                        <p:tgtEl>
                                          <p:spTgt spid="1029"/>
                                        </p:tgtEl>
                                        <p:attrNameLst>
                                          <p:attrName>ppt_y</p:attrName>
                                        </p:attrNameLst>
                                      </p:cBhvr>
                                      <p:tavLst>
                                        <p:tav tm="0">
                                          <p:val>
                                            <p:strVal val="ppt_y"/>
                                          </p:val>
                                        </p:tav>
                                        <p:tav tm="100000">
                                          <p:val>
                                            <p:strVal val="1+ppt_h/2"/>
                                          </p:val>
                                        </p:tav>
                                      </p:tavLst>
                                    </p:anim>
                                    <p:set>
                                      <p:cBhvr>
                                        <p:cTn id="17" dur="1" fill="hold">
                                          <p:stCondLst>
                                            <p:cond delay="499"/>
                                          </p:stCondLst>
                                        </p:cTn>
                                        <p:tgtEl>
                                          <p:spTgt spid="1029"/>
                                        </p:tgtEl>
                                        <p:attrNameLst>
                                          <p:attrName>style.visibility</p:attrName>
                                        </p:attrNameLst>
                                      </p:cBhvr>
                                      <p:to>
                                        <p:strVal val="hidden"/>
                                      </p:to>
                                    </p:set>
                                  </p:childTnLst>
                                </p:cTn>
                              </p:par>
                            </p:childTnLst>
                          </p:cTn>
                        </p:par>
                        <p:par>
                          <p:cTn id="18" fill="hold">
                            <p:stCondLst>
                              <p:cond delay="1000"/>
                            </p:stCondLst>
                            <p:childTnLst>
                              <p:par>
                                <p:cTn id="19" presetID="2" presetClass="exit" presetSubtype="4" fill="hold" nodeType="afterEffect">
                                  <p:stCondLst>
                                    <p:cond delay="50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2000"/>
                            </p:stCondLst>
                            <p:childTnLst>
                              <p:par>
                                <p:cTn id="24" presetID="2" presetClass="exit" presetSubtype="4" fill="hold" nodeType="afterEffect">
                                  <p:stCondLst>
                                    <p:cond delay="500"/>
                                  </p:stCondLst>
                                  <p:childTnLst>
                                    <p:anim calcmode="lin" valueType="num">
                                      <p:cBhvr additive="base">
                                        <p:cTn id="25" dur="500"/>
                                        <p:tgtEl>
                                          <p:spTgt spid="8"/>
                                        </p:tgtEl>
                                        <p:attrNameLst>
                                          <p:attrName>ppt_x</p:attrName>
                                        </p:attrNameLst>
                                      </p:cBhvr>
                                      <p:tavLst>
                                        <p:tav tm="0">
                                          <p:val>
                                            <p:strVal val="ppt_x"/>
                                          </p:val>
                                        </p:tav>
                                        <p:tav tm="100000">
                                          <p:val>
                                            <p:strVal val="ppt_x"/>
                                          </p:val>
                                        </p:tav>
                                      </p:tavLst>
                                    </p:anim>
                                    <p:anim calcmode="lin" valueType="num">
                                      <p:cBhvr additive="base">
                                        <p:cTn id="26" dur="500"/>
                                        <p:tgtEl>
                                          <p:spTgt spid="8"/>
                                        </p:tgtEl>
                                        <p:attrNameLst>
                                          <p:attrName>ppt_y</p:attrName>
                                        </p:attrNameLst>
                                      </p:cBhvr>
                                      <p:tavLst>
                                        <p:tav tm="0">
                                          <p:val>
                                            <p:strVal val="ppt_y"/>
                                          </p:val>
                                        </p:tav>
                                        <p:tav tm="100000">
                                          <p:val>
                                            <p:strVal val="1+ppt_h/2"/>
                                          </p:val>
                                        </p:tav>
                                      </p:tavLst>
                                    </p:anim>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3000"/>
                            </p:stCondLst>
                            <p:childTnLst>
                              <p:par>
                                <p:cTn id="29" presetID="2" presetClass="exit" presetSubtype="4" fill="hold" nodeType="afterEffect">
                                  <p:stCondLst>
                                    <p:cond delay="50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675" y="3113633"/>
            <a:ext cx="4629150" cy="3023905"/>
          </a:xfrm>
          <a:prstGeom prst="rect">
            <a:avLst/>
          </a:prstGeom>
        </p:spPr>
        <p:txBody>
          <a:bodyPr wrap="square">
            <a:spAutoFit/>
          </a:bodyPr>
          <a:lstStyle/>
          <a:p>
            <a:r>
              <a:rPr lang="es-ES" sz="2100" dirty="0"/>
              <a:t>Un copito …  40 palabras …</a:t>
            </a:r>
          </a:p>
          <a:p>
            <a:endParaRPr lang="es-ES" sz="2100" dirty="0"/>
          </a:p>
          <a:p>
            <a:pPr lvl="2">
              <a:spcAft>
                <a:spcPts val="900"/>
              </a:spcAft>
            </a:pPr>
            <a:r>
              <a:rPr lang="es-ES" sz="2100" dirty="0"/>
              <a:t>Una tesis o conclusión</a:t>
            </a:r>
          </a:p>
          <a:p>
            <a:pPr lvl="2">
              <a:spcAft>
                <a:spcPts val="900"/>
              </a:spcAft>
            </a:pPr>
            <a:r>
              <a:rPr lang="es-ES" sz="2100" dirty="0"/>
              <a:t>Una explicación o un argumento</a:t>
            </a:r>
          </a:p>
          <a:p>
            <a:pPr lvl="2">
              <a:spcAft>
                <a:spcPts val="900"/>
              </a:spcAft>
            </a:pPr>
            <a:r>
              <a:rPr lang="es-ES" sz="2100" dirty="0"/>
              <a:t>Una predicción o una implicación</a:t>
            </a:r>
          </a:p>
          <a:p>
            <a:pPr lvl="2">
              <a:spcAft>
                <a:spcPts val="900"/>
              </a:spcAft>
            </a:pPr>
            <a:endParaRPr lang="es-ES" sz="2100" dirty="0"/>
          </a:p>
        </p:txBody>
      </p:sp>
      <p:sp>
        <p:nvSpPr>
          <p:cNvPr id="3" name="Arrow: Right 2">
            <a:extLst>
              <a:ext uri="{FF2B5EF4-FFF2-40B4-BE49-F238E27FC236}">
                <a16:creationId xmlns:a16="http://schemas.microsoft.com/office/drawing/2014/main" id="{50E41D47-30E8-481F-9AC5-0533EC264C7B}"/>
              </a:ext>
            </a:extLst>
          </p:cNvPr>
          <p:cNvSpPr/>
          <p:nvPr/>
        </p:nvSpPr>
        <p:spPr>
          <a:xfrm>
            <a:off x="7084085" y="4800600"/>
            <a:ext cx="942975" cy="5143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t>EJEMPLO</a:t>
            </a:r>
            <a:endParaRPr lang="en-US" sz="900" dirty="0"/>
          </a:p>
        </p:txBody>
      </p:sp>
      <p:sp>
        <p:nvSpPr>
          <p:cNvPr id="4" name="TextBox 3">
            <a:extLst>
              <a:ext uri="{FF2B5EF4-FFF2-40B4-BE49-F238E27FC236}">
                <a16:creationId xmlns:a16="http://schemas.microsoft.com/office/drawing/2014/main" id="{D981352C-CC27-4488-9FF1-044B6A7AFBCE}"/>
              </a:ext>
            </a:extLst>
          </p:cNvPr>
          <p:cNvSpPr txBox="1"/>
          <p:nvPr/>
        </p:nvSpPr>
        <p:spPr>
          <a:xfrm>
            <a:off x="1085850" y="1428750"/>
            <a:ext cx="2553584" cy="415498"/>
          </a:xfrm>
          <a:prstGeom prst="rect">
            <a:avLst/>
          </a:prstGeom>
          <a:noFill/>
          <a:ln>
            <a:solidFill>
              <a:schemeClr val="accent1"/>
            </a:solidFill>
          </a:ln>
        </p:spPr>
        <p:txBody>
          <a:bodyPr wrap="none" lIns="342900" rIns="342900" rtlCol="0">
            <a:spAutoFit/>
          </a:bodyPr>
          <a:lstStyle/>
          <a:p>
            <a:r>
              <a:rPr lang="es-ES" sz="2100" dirty="0"/>
              <a:t>COPO DE NIEVE</a:t>
            </a:r>
            <a:endParaRPr lang="en-US" sz="2100" dirty="0"/>
          </a:p>
        </p:txBody>
      </p:sp>
      <p:sp>
        <p:nvSpPr>
          <p:cNvPr id="5" name="TextBox 4">
            <a:extLst>
              <a:ext uri="{FF2B5EF4-FFF2-40B4-BE49-F238E27FC236}">
                <a16:creationId xmlns:a16="http://schemas.microsoft.com/office/drawing/2014/main" id="{E646E9F0-C7CC-47B8-A935-5F6647FFE671}"/>
              </a:ext>
            </a:extLst>
          </p:cNvPr>
          <p:cNvSpPr txBox="1"/>
          <p:nvPr/>
        </p:nvSpPr>
        <p:spPr>
          <a:xfrm>
            <a:off x="1771650" y="2175841"/>
            <a:ext cx="4062522" cy="415498"/>
          </a:xfrm>
          <a:prstGeom prst="rect">
            <a:avLst/>
          </a:prstGeom>
          <a:noFill/>
        </p:spPr>
        <p:txBody>
          <a:bodyPr wrap="none" rtlCol="0">
            <a:spAutoFit/>
          </a:bodyPr>
          <a:lstStyle/>
          <a:p>
            <a:r>
              <a:rPr lang="en-US" sz="2100" dirty="0" err="1"/>
              <a:t>Redacción</a:t>
            </a:r>
            <a:r>
              <a:rPr lang="en-US" sz="2100" dirty="0"/>
              <a:t> </a:t>
            </a:r>
            <a:r>
              <a:rPr lang="en-US" sz="2100" dirty="0" err="1"/>
              <a:t>como</a:t>
            </a:r>
            <a:r>
              <a:rPr lang="en-US" sz="2100" dirty="0"/>
              <a:t> un </a:t>
            </a:r>
            <a:r>
              <a:rPr lang="en-US" sz="2100" dirty="0" err="1"/>
              <a:t>poema</a:t>
            </a:r>
            <a:r>
              <a:rPr lang="en-US" sz="2100" dirty="0"/>
              <a:t> HAIKU.</a:t>
            </a:r>
          </a:p>
        </p:txBody>
      </p:sp>
      <p:sp>
        <p:nvSpPr>
          <p:cNvPr id="8" name="TextBox 7">
            <a:extLst>
              <a:ext uri="{FF2B5EF4-FFF2-40B4-BE49-F238E27FC236}">
                <a16:creationId xmlns:a16="http://schemas.microsoft.com/office/drawing/2014/main" id="{7803C5D6-5B9D-47A4-B4E4-416D148C2C14}"/>
              </a:ext>
            </a:extLst>
          </p:cNvPr>
          <p:cNvSpPr txBox="1"/>
          <p:nvPr/>
        </p:nvSpPr>
        <p:spPr>
          <a:xfrm>
            <a:off x="5769636" y="2170335"/>
            <a:ext cx="1058303" cy="415498"/>
          </a:xfrm>
          <a:prstGeom prst="rect">
            <a:avLst/>
          </a:prstGeom>
          <a:noFill/>
        </p:spPr>
        <p:txBody>
          <a:bodyPr wrap="none" rtlCol="0">
            <a:spAutoFit/>
          </a:bodyPr>
          <a:lstStyle/>
          <a:p>
            <a:r>
              <a:rPr lang="en-US" sz="2100" dirty="0"/>
              <a:t> 3 l</a:t>
            </a:r>
            <a:r>
              <a:rPr lang="es-ES" sz="2100" dirty="0" err="1"/>
              <a:t>íneas</a:t>
            </a:r>
            <a:endParaRPr lang="en-US" sz="2100" dirty="0"/>
          </a:p>
        </p:txBody>
      </p:sp>
      <p:sp>
        <p:nvSpPr>
          <p:cNvPr id="9" name="TextBox 8">
            <a:extLst>
              <a:ext uri="{FF2B5EF4-FFF2-40B4-BE49-F238E27FC236}">
                <a16:creationId xmlns:a16="http://schemas.microsoft.com/office/drawing/2014/main" id="{4FA70126-0581-45F0-9698-FFCEEC76B91A}"/>
              </a:ext>
            </a:extLst>
          </p:cNvPr>
          <p:cNvSpPr txBox="1"/>
          <p:nvPr/>
        </p:nvSpPr>
        <p:spPr>
          <a:xfrm>
            <a:off x="7369836" y="1916419"/>
            <a:ext cx="1292085" cy="1200329"/>
          </a:xfrm>
          <a:prstGeom prst="rect">
            <a:avLst/>
          </a:prstGeom>
          <a:noFill/>
        </p:spPr>
        <p:txBody>
          <a:bodyPr wrap="none" rtlCol="0">
            <a:spAutoFit/>
          </a:bodyPr>
          <a:lstStyle/>
          <a:p>
            <a:r>
              <a:rPr lang="es-ES" dirty="0"/>
              <a:t>Tradicional:</a:t>
            </a:r>
            <a:br>
              <a:rPr lang="es-ES" dirty="0"/>
            </a:br>
            <a:r>
              <a:rPr lang="es-ES" dirty="0"/>
              <a:t>5 sílabas</a:t>
            </a:r>
          </a:p>
          <a:p>
            <a:r>
              <a:rPr lang="es-ES" dirty="0"/>
              <a:t>7 sílabas </a:t>
            </a:r>
          </a:p>
          <a:p>
            <a:r>
              <a:rPr lang="es-ES" dirty="0"/>
              <a:t>5 sílabas</a:t>
            </a:r>
            <a:endParaRPr lang="en-US" dirty="0"/>
          </a:p>
        </p:txBody>
      </p:sp>
      <p:sp>
        <p:nvSpPr>
          <p:cNvPr id="10" name="Left Brace 9">
            <a:extLst>
              <a:ext uri="{FF2B5EF4-FFF2-40B4-BE49-F238E27FC236}">
                <a16:creationId xmlns:a16="http://schemas.microsoft.com/office/drawing/2014/main" id="{84E8B90E-1ED0-4A7A-AF97-D9A4DD5CCC10}"/>
              </a:ext>
            </a:extLst>
          </p:cNvPr>
          <p:cNvSpPr/>
          <p:nvPr/>
        </p:nvSpPr>
        <p:spPr>
          <a:xfrm>
            <a:off x="6912635" y="1916419"/>
            <a:ext cx="259690" cy="119721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extBox 10">
            <a:extLst>
              <a:ext uri="{FF2B5EF4-FFF2-40B4-BE49-F238E27FC236}">
                <a16:creationId xmlns:a16="http://schemas.microsoft.com/office/drawing/2014/main" id="{9C6EC007-5055-B4D3-BE00-B1D8E3F67906}"/>
              </a:ext>
            </a:extLst>
          </p:cNvPr>
          <p:cNvSpPr txBox="1"/>
          <p:nvPr/>
        </p:nvSpPr>
        <p:spPr>
          <a:xfrm>
            <a:off x="4969535" y="436170"/>
            <a:ext cx="4572000" cy="1200329"/>
          </a:xfrm>
          <a:prstGeom prst="rect">
            <a:avLst/>
          </a:prstGeom>
          <a:noFill/>
        </p:spPr>
        <p:txBody>
          <a:bodyPr wrap="square">
            <a:spAutoFit/>
          </a:bodyPr>
          <a:lstStyle/>
          <a:p>
            <a:r>
              <a:rPr lang="es-ES" dirty="0">
                <a:latin typeface="Arial" panose="020B0604020202020204" pitchFamily="34" charset="0"/>
              </a:rPr>
              <a:t>Hablo el lenguaje de la flor.</a:t>
            </a:r>
            <a:br>
              <a:rPr lang="es-ES" dirty="0">
                <a:latin typeface="Arial" panose="020B0604020202020204" pitchFamily="34" charset="0"/>
              </a:rPr>
            </a:br>
            <a:r>
              <a:rPr lang="es-ES" dirty="0">
                <a:latin typeface="Arial" panose="020B0604020202020204" pitchFamily="34" charset="0"/>
              </a:rPr>
              <a:t>En vano:</a:t>
            </a:r>
            <a:br>
              <a:rPr lang="es-ES" dirty="0">
                <a:latin typeface="Arial" panose="020B0604020202020204" pitchFamily="34" charset="0"/>
              </a:rPr>
            </a:br>
            <a:r>
              <a:rPr lang="es-ES" dirty="0">
                <a:latin typeface="Arial" panose="020B0604020202020204" pitchFamily="34" charset="0"/>
              </a:rPr>
              <a:t>la flor no me contesta.</a:t>
            </a:r>
            <a:br>
              <a:rPr lang="es-ES" dirty="0">
                <a:latin typeface="Arial" panose="020B0604020202020204" pitchFamily="34" charset="0"/>
              </a:rPr>
            </a:br>
            <a:endParaRPr lang="en-US" dirty="0"/>
          </a:p>
        </p:txBody>
      </p:sp>
      <p:sp>
        <p:nvSpPr>
          <p:cNvPr id="12" name="TextBox 11">
            <a:extLst>
              <a:ext uri="{FF2B5EF4-FFF2-40B4-BE49-F238E27FC236}">
                <a16:creationId xmlns:a16="http://schemas.microsoft.com/office/drawing/2014/main" id="{938A2F17-1E3A-B10E-2852-33A9AACEFDB8}"/>
              </a:ext>
            </a:extLst>
          </p:cNvPr>
          <p:cNvSpPr txBox="1"/>
          <p:nvPr/>
        </p:nvSpPr>
        <p:spPr>
          <a:xfrm>
            <a:off x="4969535" y="418339"/>
            <a:ext cx="4572000" cy="923330"/>
          </a:xfrm>
          <a:prstGeom prst="rect">
            <a:avLst/>
          </a:prstGeom>
          <a:noFill/>
        </p:spPr>
        <p:txBody>
          <a:bodyPr wrap="square">
            <a:spAutoFit/>
          </a:bodyPr>
          <a:lstStyle/>
          <a:p>
            <a:r>
              <a:rPr lang="es-ES" dirty="0">
                <a:latin typeface="Arial" panose="020B0604020202020204" pitchFamily="34" charset="0"/>
              </a:rPr>
              <a:t>La lección del cerezo:</a:t>
            </a:r>
            <a:br>
              <a:rPr lang="es-ES" dirty="0">
                <a:latin typeface="Arial" panose="020B0604020202020204" pitchFamily="34" charset="0"/>
              </a:rPr>
            </a:br>
            <a:r>
              <a:rPr lang="es-ES" dirty="0">
                <a:latin typeface="Arial" panose="020B0604020202020204" pitchFamily="34" charset="0"/>
              </a:rPr>
              <a:t>florece, se marchita,</a:t>
            </a:r>
            <a:br>
              <a:rPr lang="es-ES" dirty="0">
                <a:latin typeface="Arial" panose="020B0604020202020204" pitchFamily="34" charset="0"/>
              </a:rPr>
            </a:br>
            <a:r>
              <a:rPr lang="es-ES" dirty="0">
                <a:latin typeface="Arial" panose="020B0604020202020204" pitchFamily="34" charset="0"/>
              </a:rPr>
              <a:t>vuelve al polvo. </a:t>
            </a:r>
            <a:endParaRPr lang="en-US" dirty="0"/>
          </a:p>
        </p:txBody>
      </p:sp>
    </p:spTree>
    <p:extLst>
      <p:ext uri="{BB962C8B-B14F-4D97-AF65-F5344CB8AC3E}">
        <p14:creationId xmlns:p14="http://schemas.microsoft.com/office/powerpoint/2010/main" val="284528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animBg="1"/>
      <p:bldP spid="11" grpId="0"/>
      <p:bldP spid="11" grpId="1"/>
      <p:bldP spid="12" grpId="0"/>
      <p:bldP spid="1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943100"/>
            <a:ext cx="7829550" cy="3093154"/>
          </a:xfrm>
          <a:prstGeom prst="rect">
            <a:avLst/>
          </a:prstGeom>
        </p:spPr>
        <p:txBody>
          <a:bodyPr wrap="square">
            <a:spAutoFit/>
          </a:bodyPr>
          <a:lstStyle/>
          <a:p>
            <a:endParaRPr lang="en-US" sz="1500" dirty="0"/>
          </a:p>
          <a:p>
            <a:pPr lvl="2">
              <a:spcAft>
                <a:spcPts val="900"/>
              </a:spcAft>
            </a:pPr>
            <a:endParaRPr lang="en-US" sz="1500" dirty="0"/>
          </a:p>
          <a:p>
            <a:pPr lvl="2">
              <a:lnSpc>
                <a:spcPct val="150000"/>
              </a:lnSpc>
              <a:spcAft>
                <a:spcPts val="900"/>
              </a:spcAft>
            </a:pPr>
            <a:r>
              <a:rPr lang="es-ES" dirty="0"/>
              <a:t>Triunfo de talibanes en Kabul crea condiciones de represión e inestabilidad en Afganistán … restauración de ley sharía, que comunidad internacional rechaza, provocará suspensión de ayuda financiera, humanitaria –  intensificando crisis económica, hambre … reacción Talibán probablemente conducirá a colaboración terrorista.</a:t>
            </a:r>
          </a:p>
          <a:p>
            <a:pPr lvl="2">
              <a:spcAft>
                <a:spcPts val="900"/>
              </a:spcAft>
            </a:pPr>
            <a:endParaRPr lang="en-US" sz="1500" dirty="0"/>
          </a:p>
        </p:txBody>
      </p:sp>
      <p:sp>
        <p:nvSpPr>
          <p:cNvPr id="33" name="Rectangle 32">
            <a:extLst>
              <a:ext uri="{FF2B5EF4-FFF2-40B4-BE49-F238E27FC236}">
                <a16:creationId xmlns:a16="http://schemas.microsoft.com/office/drawing/2014/main" id="{CB4EA783-132C-4C39-B2AB-20A156E43BEB}"/>
              </a:ext>
            </a:extLst>
          </p:cNvPr>
          <p:cNvSpPr/>
          <p:nvPr/>
        </p:nvSpPr>
        <p:spPr>
          <a:xfrm>
            <a:off x="1238250" y="4290770"/>
            <a:ext cx="6762750"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6398171" y="5262986"/>
            <a:ext cx="1385316" cy="369332"/>
          </a:xfrm>
          <a:prstGeom prst="rect">
            <a:avLst/>
          </a:prstGeom>
          <a:noFill/>
        </p:spPr>
        <p:txBody>
          <a:bodyPr wrap="none" rtlCol="0">
            <a:spAutoFit/>
          </a:bodyPr>
          <a:lstStyle/>
          <a:p>
            <a:r>
              <a:rPr lang="en-US" dirty="0"/>
              <a:t>¡38 palabras!</a:t>
            </a:r>
          </a:p>
        </p:txBody>
      </p:sp>
      <p:sp>
        <p:nvSpPr>
          <p:cNvPr id="19" name="TextBox 18">
            <a:extLst>
              <a:ext uri="{FF2B5EF4-FFF2-40B4-BE49-F238E27FC236}">
                <a16:creationId xmlns:a16="http://schemas.microsoft.com/office/drawing/2014/main" id="{C9A4CCAC-F219-4A22-B19E-124082B1CF88}"/>
              </a:ext>
            </a:extLst>
          </p:cNvPr>
          <p:cNvSpPr txBox="1"/>
          <p:nvPr/>
        </p:nvSpPr>
        <p:spPr>
          <a:xfrm>
            <a:off x="1200149" y="1582183"/>
            <a:ext cx="4845687" cy="400110"/>
          </a:xfrm>
          <a:prstGeom prst="rect">
            <a:avLst/>
          </a:prstGeom>
          <a:noFill/>
        </p:spPr>
        <p:txBody>
          <a:bodyPr wrap="square">
            <a:spAutoFit/>
          </a:bodyPr>
          <a:lstStyle/>
          <a:p>
            <a:r>
              <a:rPr lang="en-US" sz="2000" dirty="0"/>
              <a:t>EJEMPLO:   ¿</a:t>
            </a:r>
            <a:r>
              <a:rPr lang="en-US" sz="2000" dirty="0" err="1"/>
              <a:t>Qué</a:t>
            </a:r>
            <a:r>
              <a:rPr lang="en-US" sz="2000" dirty="0"/>
              <a:t> </a:t>
            </a:r>
            <a:r>
              <a:rPr lang="en-US" sz="2000" dirty="0" err="1"/>
              <a:t>va</a:t>
            </a:r>
            <a:r>
              <a:rPr lang="en-US" sz="2000" dirty="0"/>
              <a:t> a pasar </a:t>
            </a:r>
            <a:r>
              <a:rPr lang="en-US" sz="2000" dirty="0" err="1"/>
              <a:t>en</a:t>
            </a:r>
            <a:r>
              <a:rPr lang="en-US" sz="2000" dirty="0"/>
              <a:t> </a:t>
            </a:r>
            <a:r>
              <a:rPr lang="en-US" sz="2000" dirty="0" err="1"/>
              <a:t>Afganistán</a:t>
            </a:r>
            <a:r>
              <a:rPr lang="en-US" sz="2000" dirty="0"/>
              <a:t>?*</a:t>
            </a:r>
          </a:p>
        </p:txBody>
      </p:sp>
      <p:sp>
        <p:nvSpPr>
          <p:cNvPr id="7" name="Rectangle 6">
            <a:extLst>
              <a:ext uri="{FF2B5EF4-FFF2-40B4-BE49-F238E27FC236}">
                <a16:creationId xmlns:a16="http://schemas.microsoft.com/office/drawing/2014/main" id="{5BC71445-59B7-4153-8243-83F52DAE19C6}"/>
              </a:ext>
            </a:extLst>
          </p:cNvPr>
          <p:cNvSpPr/>
          <p:nvPr/>
        </p:nvSpPr>
        <p:spPr>
          <a:xfrm>
            <a:off x="1200150" y="2571750"/>
            <a:ext cx="6267450"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7AD4850A-9076-4667-AEA3-DF107249EA35}"/>
              </a:ext>
            </a:extLst>
          </p:cNvPr>
          <p:cNvSpPr/>
          <p:nvPr/>
        </p:nvSpPr>
        <p:spPr>
          <a:xfrm>
            <a:off x="1228725" y="2997377"/>
            <a:ext cx="3152777"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BAF122A1-0BCE-498A-AEDC-0F0FE026EFAA}"/>
              </a:ext>
            </a:extLst>
          </p:cNvPr>
          <p:cNvSpPr/>
          <p:nvPr/>
        </p:nvSpPr>
        <p:spPr>
          <a:xfrm>
            <a:off x="4381502" y="2986469"/>
            <a:ext cx="3086098"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99822F1B-5F03-4B48-AAF0-41E179AF2AFC}"/>
              </a:ext>
            </a:extLst>
          </p:cNvPr>
          <p:cNvSpPr/>
          <p:nvPr/>
        </p:nvSpPr>
        <p:spPr>
          <a:xfrm>
            <a:off x="1238249" y="3458451"/>
            <a:ext cx="6545237"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2319FF96-3788-4961-A729-ECB6B294C8AE}"/>
              </a:ext>
            </a:extLst>
          </p:cNvPr>
          <p:cNvSpPr/>
          <p:nvPr/>
        </p:nvSpPr>
        <p:spPr>
          <a:xfrm>
            <a:off x="1247776" y="3895102"/>
            <a:ext cx="2581276"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EEFB20E9-5347-4D41-9711-5842698A4511}"/>
              </a:ext>
            </a:extLst>
          </p:cNvPr>
          <p:cNvSpPr/>
          <p:nvPr/>
        </p:nvSpPr>
        <p:spPr>
          <a:xfrm>
            <a:off x="3962400" y="3895102"/>
            <a:ext cx="4038600" cy="40005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93B55862-C5C4-4E3E-951D-5878F12E8788}"/>
              </a:ext>
            </a:extLst>
          </p:cNvPr>
          <p:cNvSpPr txBox="1"/>
          <p:nvPr/>
        </p:nvSpPr>
        <p:spPr>
          <a:xfrm>
            <a:off x="6855126" y="1708361"/>
            <a:ext cx="1431624" cy="646331"/>
          </a:xfrm>
          <a:prstGeom prst="rect">
            <a:avLst/>
          </a:prstGeom>
          <a:noFill/>
          <a:ln>
            <a:solidFill>
              <a:srgbClr val="FFFF00"/>
            </a:solidFill>
          </a:ln>
        </p:spPr>
        <p:txBody>
          <a:bodyPr wrap="square" rtlCol="0">
            <a:spAutoFit/>
          </a:bodyPr>
          <a:lstStyle/>
          <a:p>
            <a:pPr algn="ctr"/>
            <a:r>
              <a:rPr lang="en-US" b="1" dirty="0">
                <a:solidFill>
                  <a:srgbClr val="FF0000"/>
                </a:solidFill>
              </a:rPr>
              <a:t>MENSAJE PRINCIPAL</a:t>
            </a:r>
          </a:p>
        </p:txBody>
      </p:sp>
      <p:sp>
        <p:nvSpPr>
          <p:cNvPr id="35" name="TextBox 34">
            <a:extLst>
              <a:ext uri="{FF2B5EF4-FFF2-40B4-BE49-F238E27FC236}">
                <a16:creationId xmlns:a16="http://schemas.microsoft.com/office/drawing/2014/main" id="{D717F3E3-F19C-40A7-AAAE-337DD97DD881}"/>
              </a:ext>
            </a:extLst>
          </p:cNvPr>
          <p:cNvSpPr txBox="1"/>
          <p:nvPr/>
        </p:nvSpPr>
        <p:spPr>
          <a:xfrm>
            <a:off x="6855126" y="1714717"/>
            <a:ext cx="1717374" cy="646331"/>
          </a:xfrm>
          <a:prstGeom prst="rect">
            <a:avLst/>
          </a:prstGeom>
          <a:noFill/>
          <a:ln>
            <a:solidFill>
              <a:srgbClr val="FFFF00"/>
            </a:solidFill>
          </a:ln>
        </p:spPr>
        <p:txBody>
          <a:bodyPr wrap="square" rtlCol="0">
            <a:spAutoFit/>
          </a:bodyPr>
          <a:lstStyle/>
          <a:p>
            <a:pPr algn="ctr"/>
            <a:r>
              <a:rPr lang="en-US" b="1" dirty="0">
                <a:solidFill>
                  <a:srgbClr val="FF0000"/>
                </a:solidFill>
              </a:rPr>
              <a:t>INFORMACIÓN</a:t>
            </a:r>
          </a:p>
          <a:p>
            <a:pPr algn="ctr"/>
            <a:r>
              <a:rPr lang="en-US" b="1" dirty="0">
                <a:solidFill>
                  <a:srgbClr val="FF0000"/>
                </a:solidFill>
              </a:rPr>
              <a:t>ARGUMENTO</a:t>
            </a:r>
          </a:p>
        </p:txBody>
      </p:sp>
      <p:sp>
        <p:nvSpPr>
          <p:cNvPr id="36" name="TextBox 35">
            <a:extLst>
              <a:ext uri="{FF2B5EF4-FFF2-40B4-BE49-F238E27FC236}">
                <a16:creationId xmlns:a16="http://schemas.microsoft.com/office/drawing/2014/main" id="{BC4657E7-D8A4-4ADC-A137-1A105F97005D}"/>
              </a:ext>
            </a:extLst>
          </p:cNvPr>
          <p:cNvSpPr txBox="1"/>
          <p:nvPr/>
        </p:nvSpPr>
        <p:spPr>
          <a:xfrm>
            <a:off x="4328463" y="4785591"/>
            <a:ext cx="1717374" cy="646331"/>
          </a:xfrm>
          <a:prstGeom prst="rect">
            <a:avLst/>
          </a:prstGeom>
          <a:noFill/>
          <a:ln>
            <a:solidFill>
              <a:srgbClr val="FFFF00"/>
            </a:solidFill>
          </a:ln>
        </p:spPr>
        <p:txBody>
          <a:bodyPr wrap="square" rtlCol="0">
            <a:spAutoFit/>
          </a:bodyPr>
          <a:lstStyle/>
          <a:p>
            <a:pPr algn="ctr"/>
            <a:r>
              <a:rPr lang="es-ES" b="1" dirty="0">
                <a:solidFill>
                  <a:srgbClr val="FF0000"/>
                </a:solidFill>
              </a:rPr>
              <a:t>CONCLUSIÓN</a:t>
            </a:r>
          </a:p>
          <a:p>
            <a:pPr algn="ctr"/>
            <a:r>
              <a:rPr lang="es-ES" b="1" dirty="0">
                <a:solidFill>
                  <a:srgbClr val="FF0000"/>
                </a:solidFill>
              </a:rPr>
              <a:t>IMPLICACIÓN</a:t>
            </a:r>
            <a:endParaRPr lang="en-US" b="1" dirty="0">
              <a:solidFill>
                <a:srgbClr val="FF0000"/>
              </a:solidFill>
            </a:endParaRPr>
          </a:p>
        </p:txBody>
      </p:sp>
      <p:sp>
        <p:nvSpPr>
          <p:cNvPr id="3" name="TextBox 2">
            <a:extLst>
              <a:ext uri="{FF2B5EF4-FFF2-40B4-BE49-F238E27FC236}">
                <a16:creationId xmlns:a16="http://schemas.microsoft.com/office/drawing/2014/main" id="{C675BA82-285E-8BCD-4F32-2B71FA953D94}"/>
              </a:ext>
            </a:extLst>
          </p:cNvPr>
          <p:cNvSpPr txBox="1"/>
          <p:nvPr/>
        </p:nvSpPr>
        <p:spPr>
          <a:xfrm>
            <a:off x="579829" y="6248400"/>
            <a:ext cx="1297791" cy="369332"/>
          </a:xfrm>
          <a:prstGeom prst="rect">
            <a:avLst/>
          </a:prstGeom>
          <a:noFill/>
        </p:spPr>
        <p:txBody>
          <a:bodyPr wrap="none" rtlCol="0">
            <a:spAutoFit/>
          </a:bodyPr>
          <a:lstStyle/>
          <a:p>
            <a:r>
              <a:rPr lang="en-US" dirty="0"/>
              <a:t>* circa 2021</a:t>
            </a:r>
          </a:p>
        </p:txBody>
      </p:sp>
    </p:spTree>
    <p:extLst>
      <p:ext uri="{BB962C8B-B14F-4D97-AF65-F5344CB8AC3E}">
        <p14:creationId xmlns:p14="http://schemas.microsoft.com/office/powerpoint/2010/main" val="15923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 presetClass="entr" presetSubtype="0" fill="hold" grpId="0" nodeType="afterEffect">
                                  <p:stCondLst>
                                    <p:cond delay="25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1500"/>
                            </p:stCondLst>
                            <p:childTnLst>
                              <p:par>
                                <p:cTn id="36" presetID="22" presetClass="entr" presetSubtype="8" fill="hold" grpId="0" nodeType="afterEffect">
                                  <p:stCondLst>
                                    <p:cond delay="10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000"/>
                            </p:stCondLst>
                            <p:childTnLst>
                              <p:par>
                                <p:cTn id="40" presetID="1" presetClass="entr" presetSubtype="0" fill="hold" grpId="0" nodeType="afterEffect">
                                  <p:stCondLst>
                                    <p:cond delay="25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 nodeType="after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par>
                          <p:cTn id="55" fill="hold">
                            <p:stCondLst>
                              <p:cond delay="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500"/>
                            </p:stCondLst>
                            <p:childTnLst>
                              <p:par>
                                <p:cTn id="60" presetID="1" presetClass="entr" presetSubtype="0" fill="hold" grpId="0" nodeType="afterEffect">
                                  <p:stCondLst>
                                    <p:cond delay="250"/>
                                  </p:stCondLst>
                                  <p:childTnLst>
                                    <p:set>
                                      <p:cBhvr>
                                        <p:cTn id="61" dur="1" fill="hold">
                                          <p:stCondLst>
                                            <p:cond delay="0"/>
                                          </p:stCondLst>
                                        </p:cTn>
                                        <p:tgtEl>
                                          <p:spTgt spid="3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33"/>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36"/>
                                        </p:tgtEl>
                                        <p:attrNameLst>
                                          <p:attrName>style.visibility</p:attrName>
                                        </p:attrNameLst>
                                      </p:cBhvr>
                                      <p:to>
                                        <p:strVal val="hidden"/>
                                      </p:to>
                                    </p:se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7" grpId="0" animBg="1"/>
      <p:bldP spid="7" grpId="1" animBg="1"/>
      <p:bldP spid="21" grpId="0" animBg="1"/>
      <p:bldP spid="21" grpId="1" animBg="1"/>
      <p:bldP spid="24" grpId="0" animBg="1"/>
      <p:bldP spid="24" grpId="1" animBg="1"/>
      <p:bldP spid="25" grpId="0" animBg="1"/>
      <p:bldP spid="25"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429000"/>
            <a:ext cx="6981825" cy="1731243"/>
          </a:xfrm>
          <a:prstGeom prst="rect">
            <a:avLst/>
          </a:prstGeom>
        </p:spPr>
        <p:txBody>
          <a:bodyPr wrap="square">
            <a:spAutoFit/>
          </a:bodyPr>
          <a:lstStyle/>
          <a:p>
            <a:pPr lvl="2">
              <a:spcAft>
                <a:spcPts val="900"/>
              </a:spcAft>
            </a:pPr>
            <a:r>
              <a:rPr lang="es-ES" sz="2100" dirty="0"/>
              <a:t>Una tesis o conclusión</a:t>
            </a:r>
          </a:p>
          <a:p>
            <a:pPr lvl="2">
              <a:spcAft>
                <a:spcPts val="900"/>
              </a:spcAft>
            </a:pPr>
            <a:r>
              <a:rPr lang="es-ES" sz="2100" dirty="0"/>
              <a:t>Una explicación o un argumento</a:t>
            </a:r>
          </a:p>
          <a:p>
            <a:pPr lvl="2">
              <a:spcAft>
                <a:spcPts val="900"/>
              </a:spcAft>
            </a:pPr>
            <a:r>
              <a:rPr lang="es-ES" sz="2100" dirty="0"/>
              <a:t>Una predicción o una implicación</a:t>
            </a:r>
          </a:p>
          <a:p>
            <a:pPr lvl="2">
              <a:spcAft>
                <a:spcPts val="900"/>
              </a:spcAft>
            </a:pPr>
            <a:endParaRPr lang="es-ES" sz="2100" dirty="0"/>
          </a:p>
        </p:txBody>
      </p:sp>
      <p:sp>
        <p:nvSpPr>
          <p:cNvPr id="4" name="TextBox 3">
            <a:extLst>
              <a:ext uri="{FF2B5EF4-FFF2-40B4-BE49-F238E27FC236}">
                <a16:creationId xmlns:a16="http://schemas.microsoft.com/office/drawing/2014/main" id="{D981352C-CC27-4488-9FF1-044B6A7AFBCE}"/>
              </a:ext>
            </a:extLst>
          </p:cNvPr>
          <p:cNvSpPr txBox="1"/>
          <p:nvPr/>
        </p:nvSpPr>
        <p:spPr>
          <a:xfrm>
            <a:off x="838200" y="1066800"/>
            <a:ext cx="2553584" cy="415498"/>
          </a:xfrm>
          <a:prstGeom prst="rect">
            <a:avLst/>
          </a:prstGeom>
          <a:noFill/>
          <a:ln>
            <a:solidFill>
              <a:schemeClr val="accent1"/>
            </a:solidFill>
          </a:ln>
        </p:spPr>
        <p:txBody>
          <a:bodyPr wrap="none" lIns="342900" rIns="342900" rtlCol="0">
            <a:spAutoFit/>
          </a:bodyPr>
          <a:lstStyle/>
          <a:p>
            <a:r>
              <a:rPr lang="es-ES" sz="2100" dirty="0"/>
              <a:t>COPO DE NIEVE</a:t>
            </a:r>
            <a:endParaRPr lang="en-US" sz="2100" dirty="0"/>
          </a:p>
        </p:txBody>
      </p:sp>
      <p:sp>
        <p:nvSpPr>
          <p:cNvPr id="6" name="TextBox 5">
            <a:extLst>
              <a:ext uri="{FF2B5EF4-FFF2-40B4-BE49-F238E27FC236}">
                <a16:creationId xmlns:a16="http://schemas.microsoft.com/office/drawing/2014/main" id="{1D812048-BD48-416D-8821-E4B0FA4B3F4B}"/>
              </a:ext>
            </a:extLst>
          </p:cNvPr>
          <p:cNvSpPr txBox="1"/>
          <p:nvPr/>
        </p:nvSpPr>
        <p:spPr>
          <a:xfrm>
            <a:off x="762000" y="2362200"/>
            <a:ext cx="3111878" cy="415498"/>
          </a:xfrm>
          <a:prstGeom prst="rect">
            <a:avLst/>
          </a:prstGeom>
          <a:noFill/>
        </p:spPr>
        <p:txBody>
          <a:bodyPr wrap="none" rtlCol="0">
            <a:spAutoFit/>
          </a:bodyPr>
          <a:lstStyle/>
          <a:p>
            <a:r>
              <a:rPr lang="es-ES" sz="2100" dirty="0"/>
              <a:t>¿PUEDES ESCRIBIR UNO?</a:t>
            </a:r>
            <a:endParaRPr lang="en-US" sz="2100" dirty="0"/>
          </a:p>
        </p:txBody>
      </p:sp>
    </p:spTree>
    <p:extLst>
      <p:ext uri="{BB962C8B-B14F-4D97-AF65-F5344CB8AC3E}">
        <p14:creationId xmlns:p14="http://schemas.microsoft.com/office/powerpoint/2010/main" val="158914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FA8F8D-1745-46C1-8E13-66E4C895F28E}"/>
              </a:ext>
            </a:extLst>
          </p:cNvPr>
          <p:cNvSpPr>
            <a:spLocks noGrp="1"/>
          </p:cNvSpPr>
          <p:nvPr>
            <p:ph type="sldNum" sz="quarter" idx="12"/>
          </p:nvPr>
        </p:nvSpPr>
        <p:spPr/>
        <p:txBody>
          <a:bodyPr/>
          <a:lstStyle/>
          <a:p>
            <a:fld id="{C4F85062-4662-4D6B-BB38-DB7C890070DF}" type="slidenum">
              <a:rPr lang="en-US" smtClean="0"/>
              <a:t>38</a:t>
            </a:fld>
            <a:endParaRPr lang="en-US"/>
          </a:p>
        </p:txBody>
      </p:sp>
      <p:sp>
        <p:nvSpPr>
          <p:cNvPr id="3" name="TextBox 2">
            <a:extLst>
              <a:ext uri="{FF2B5EF4-FFF2-40B4-BE49-F238E27FC236}">
                <a16:creationId xmlns:a16="http://schemas.microsoft.com/office/drawing/2014/main" id="{5E1076DB-E264-4B4A-879D-0B3178A24841}"/>
              </a:ext>
            </a:extLst>
          </p:cNvPr>
          <p:cNvSpPr txBox="1"/>
          <p:nvPr/>
        </p:nvSpPr>
        <p:spPr>
          <a:xfrm>
            <a:off x="609600" y="2250337"/>
            <a:ext cx="7719585" cy="830997"/>
          </a:xfrm>
          <a:prstGeom prst="rect">
            <a:avLst/>
          </a:prstGeom>
          <a:noFill/>
        </p:spPr>
        <p:txBody>
          <a:bodyPr wrap="square" rtlCol="0">
            <a:spAutoFit/>
          </a:bodyPr>
          <a:lstStyle/>
          <a:p>
            <a:pPr algn="ctr"/>
            <a:r>
              <a:rPr lang="es-ES" sz="2400" dirty="0"/>
              <a:t>¿Por qué es tan importante poder escribir un copo de nieve o algo parecido?</a:t>
            </a:r>
            <a:endParaRPr lang="en-US" sz="2400" dirty="0"/>
          </a:p>
        </p:txBody>
      </p:sp>
      <p:sp>
        <p:nvSpPr>
          <p:cNvPr id="4" name="TextBox 3">
            <a:extLst>
              <a:ext uri="{FF2B5EF4-FFF2-40B4-BE49-F238E27FC236}">
                <a16:creationId xmlns:a16="http://schemas.microsoft.com/office/drawing/2014/main" id="{DB6F0393-1C0A-4384-BCAF-1A84655C652D}"/>
              </a:ext>
            </a:extLst>
          </p:cNvPr>
          <p:cNvSpPr txBox="1"/>
          <p:nvPr/>
        </p:nvSpPr>
        <p:spPr>
          <a:xfrm>
            <a:off x="762000" y="5757153"/>
            <a:ext cx="8158003" cy="369332"/>
          </a:xfrm>
          <a:prstGeom prst="rect">
            <a:avLst/>
          </a:prstGeom>
          <a:noFill/>
        </p:spPr>
        <p:txBody>
          <a:bodyPr wrap="none" rtlCol="0">
            <a:spAutoFit/>
          </a:bodyPr>
          <a:lstStyle/>
          <a:p>
            <a:r>
              <a:rPr lang="es-ES" dirty="0"/>
              <a:t>Además, muchas veces el tiempo que tenemos para explicar algo es muy limitado.</a:t>
            </a:r>
            <a:endParaRPr lang="en-US" dirty="0"/>
          </a:p>
        </p:txBody>
      </p:sp>
      <p:sp>
        <p:nvSpPr>
          <p:cNvPr id="5" name="TextBox 4">
            <a:extLst>
              <a:ext uri="{FF2B5EF4-FFF2-40B4-BE49-F238E27FC236}">
                <a16:creationId xmlns:a16="http://schemas.microsoft.com/office/drawing/2014/main" id="{5D97AC8D-2184-B1F0-849C-F57BA81F4176}"/>
              </a:ext>
            </a:extLst>
          </p:cNvPr>
          <p:cNvSpPr txBox="1"/>
          <p:nvPr/>
        </p:nvSpPr>
        <p:spPr>
          <a:xfrm>
            <a:off x="838200" y="1066800"/>
            <a:ext cx="2553584" cy="415498"/>
          </a:xfrm>
          <a:prstGeom prst="rect">
            <a:avLst/>
          </a:prstGeom>
          <a:noFill/>
          <a:ln>
            <a:solidFill>
              <a:schemeClr val="accent1"/>
            </a:solidFill>
          </a:ln>
        </p:spPr>
        <p:txBody>
          <a:bodyPr wrap="none" lIns="342900" rIns="342900" rtlCol="0">
            <a:spAutoFit/>
          </a:bodyPr>
          <a:lstStyle/>
          <a:p>
            <a:r>
              <a:rPr lang="es-ES" sz="2100" dirty="0"/>
              <a:t>COPO DE NIEVE</a:t>
            </a:r>
            <a:endParaRPr lang="en-US" sz="2100" dirty="0"/>
          </a:p>
        </p:txBody>
      </p:sp>
      <p:sp>
        <p:nvSpPr>
          <p:cNvPr id="6" name="TextBox 5">
            <a:extLst>
              <a:ext uri="{FF2B5EF4-FFF2-40B4-BE49-F238E27FC236}">
                <a16:creationId xmlns:a16="http://schemas.microsoft.com/office/drawing/2014/main" id="{82DF336B-BF26-FF99-7999-E2A8DEBF2226}"/>
              </a:ext>
            </a:extLst>
          </p:cNvPr>
          <p:cNvSpPr txBox="1"/>
          <p:nvPr/>
        </p:nvSpPr>
        <p:spPr>
          <a:xfrm>
            <a:off x="2590800" y="3674197"/>
            <a:ext cx="5363263" cy="369332"/>
          </a:xfrm>
          <a:prstGeom prst="rect">
            <a:avLst/>
          </a:prstGeom>
          <a:noFill/>
        </p:spPr>
        <p:txBody>
          <a:bodyPr wrap="none" rtlCol="0">
            <a:spAutoFit/>
          </a:bodyPr>
          <a:lstStyle/>
          <a:p>
            <a:r>
              <a:rPr lang="es-ES" dirty="0"/>
              <a:t>El informe breve es más fácil de recibir para un decisor.</a:t>
            </a:r>
            <a:endParaRPr lang="en-US" dirty="0"/>
          </a:p>
        </p:txBody>
      </p:sp>
      <p:sp>
        <p:nvSpPr>
          <p:cNvPr id="7" name="TextBox 6">
            <a:extLst>
              <a:ext uri="{FF2B5EF4-FFF2-40B4-BE49-F238E27FC236}">
                <a16:creationId xmlns:a16="http://schemas.microsoft.com/office/drawing/2014/main" id="{7E110C2A-F783-31BD-742F-AFB37C49C485}"/>
              </a:ext>
            </a:extLst>
          </p:cNvPr>
          <p:cNvSpPr txBox="1"/>
          <p:nvPr/>
        </p:nvSpPr>
        <p:spPr>
          <a:xfrm>
            <a:off x="450054" y="4360039"/>
            <a:ext cx="7101944" cy="369332"/>
          </a:xfrm>
          <a:prstGeom prst="rect">
            <a:avLst/>
          </a:prstGeom>
          <a:noFill/>
        </p:spPr>
        <p:txBody>
          <a:bodyPr wrap="none" rtlCol="0">
            <a:spAutoFit/>
          </a:bodyPr>
          <a:lstStyle/>
          <a:p>
            <a:r>
              <a:rPr lang="es-ES" dirty="0"/>
              <a:t>Nos fuerza destilar el análisis a su esencia – como un buen ron o coñac.</a:t>
            </a:r>
          </a:p>
        </p:txBody>
      </p:sp>
      <p:sp>
        <p:nvSpPr>
          <p:cNvPr id="8" name="TextBox 7">
            <a:extLst>
              <a:ext uri="{FF2B5EF4-FFF2-40B4-BE49-F238E27FC236}">
                <a16:creationId xmlns:a16="http://schemas.microsoft.com/office/drawing/2014/main" id="{157B9882-F0BC-5739-0A7A-6B4A20610932}"/>
              </a:ext>
            </a:extLst>
          </p:cNvPr>
          <p:cNvSpPr txBox="1"/>
          <p:nvPr/>
        </p:nvSpPr>
        <p:spPr>
          <a:xfrm>
            <a:off x="910364" y="5071311"/>
            <a:ext cx="8201284" cy="369332"/>
          </a:xfrm>
          <a:prstGeom prst="rect">
            <a:avLst/>
          </a:prstGeom>
          <a:noFill/>
        </p:spPr>
        <p:txBody>
          <a:bodyPr wrap="none" rtlCol="0">
            <a:spAutoFit/>
          </a:bodyPr>
          <a:lstStyle/>
          <a:p>
            <a:r>
              <a:rPr lang="es-ES" dirty="0"/>
              <a:t>Nos requiere usar palabras con mayor claridad, mayor “motivación,” mayor impacto.</a:t>
            </a:r>
          </a:p>
        </p:txBody>
      </p:sp>
    </p:spTree>
    <p:extLst>
      <p:ext uri="{BB962C8B-B14F-4D97-AF65-F5344CB8AC3E}">
        <p14:creationId xmlns:p14="http://schemas.microsoft.com/office/powerpoint/2010/main" val="39285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nimClr clrSpc="rgb" dir="cw">
                                      <p:cBhvr override="childStyle">
                                        <p:cTn dur="1" fill="hold" display="0" masterRel="nextClick" afterEffect="1"/>
                                        <p:tgtEl>
                                          <p:spTgt spid="6"/>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808080"/>
                                      </p:to>
                                    </p:animClr>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5F5F5F"/>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1033B-7FAF-CE6E-56E6-0398450BA2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CF51F5-6BEE-1CDA-7384-6527A29087BF}"/>
              </a:ext>
            </a:extLst>
          </p:cNvPr>
          <p:cNvSpPr txBox="1"/>
          <p:nvPr/>
        </p:nvSpPr>
        <p:spPr>
          <a:xfrm>
            <a:off x="914400" y="2305785"/>
            <a:ext cx="3275256" cy="461665"/>
          </a:xfrm>
          <a:prstGeom prst="rect">
            <a:avLst/>
          </a:prstGeom>
          <a:noFill/>
        </p:spPr>
        <p:txBody>
          <a:bodyPr wrap="none" rtlCol="0">
            <a:spAutoFit/>
          </a:bodyPr>
          <a:lstStyle/>
          <a:p>
            <a:r>
              <a:rPr lang="es-ES" sz="2400" dirty="0"/>
              <a:t>El decisor te pregunta:   </a:t>
            </a:r>
            <a:endParaRPr lang="en-US" sz="2400" dirty="0"/>
          </a:p>
        </p:txBody>
      </p:sp>
      <p:sp>
        <p:nvSpPr>
          <p:cNvPr id="3" name="TextBox 2">
            <a:extLst>
              <a:ext uri="{FF2B5EF4-FFF2-40B4-BE49-F238E27FC236}">
                <a16:creationId xmlns:a16="http://schemas.microsoft.com/office/drawing/2014/main" id="{761A4048-BAA6-DB58-A57A-151D71F5F229}"/>
              </a:ext>
            </a:extLst>
          </p:cNvPr>
          <p:cNvSpPr txBox="1"/>
          <p:nvPr/>
        </p:nvSpPr>
        <p:spPr>
          <a:xfrm>
            <a:off x="5130321" y="2300705"/>
            <a:ext cx="3109569" cy="2246769"/>
          </a:xfrm>
          <a:prstGeom prst="rect">
            <a:avLst/>
          </a:prstGeom>
          <a:noFill/>
        </p:spPr>
        <p:txBody>
          <a:bodyPr wrap="none" rtlCol="0">
            <a:spAutoFit/>
          </a:bodyPr>
          <a:lstStyle/>
          <a:p>
            <a:pPr>
              <a:spcAft>
                <a:spcPts val="600"/>
              </a:spcAft>
            </a:pPr>
            <a:r>
              <a:rPr lang="es-ES" sz="2400" dirty="0"/>
              <a:t>¿Qué pasa con esto?</a:t>
            </a:r>
          </a:p>
          <a:p>
            <a:pPr>
              <a:spcAft>
                <a:spcPts val="600"/>
              </a:spcAft>
            </a:pPr>
            <a:r>
              <a:rPr lang="es-ES" sz="2400" dirty="0"/>
              <a:t>¿Qué necesito saber?</a:t>
            </a:r>
          </a:p>
          <a:p>
            <a:pPr>
              <a:spcAft>
                <a:spcPts val="600"/>
              </a:spcAft>
            </a:pPr>
            <a:r>
              <a:rPr lang="es-ES" sz="2400" dirty="0"/>
              <a:t>¿A dónde va la cosa?</a:t>
            </a:r>
          </a:p>
          <a:p>
            <a:pPr>
              <a:spcAft>
                <a:spcPts val="600"/>
              </a:spcAft>
            </a:pPr>
            <a:r>
              <a:rPr lang="es-ES" sz="2400" dirty="0"/>
              <a:t>¿A mí qué me importa?</a:t>
            </a:r>
          </a:p>
          <a:p>
            <a:pPr>
              <a:spcAft>
                <a:spcPts val="600"/>
              </a:spcAft>
            </a:pPr>
            <a:r>
              <a:rPr lang="es-ES" sz="2400" dirty="0"/>
              <a:t>¿Qué debo hacer?</a:t>
            </a:r>
            <a:endParaRPr lang="en-US" sz="2400" dirty="0"/>
          </a:p>
        </p:txBody>
      </p:sp>
      <p:cxnSp>
        <p:nvCxnSpPr>
          <p:cNvPr id="5" name="Straight Connector 4">
            <a:extLst>
              <a:ext uri="{FF2B5EF4-FFF2-40B4-BE49-F238E27FC236}">
                <a16:creationId xmlns:a16="http://schemas.microsoft.com/office/drawing/2014/main" id="{B4D414B7-9CEA-928F-E36B-7C7FF765355B}"/>
              </a:ext>
            </a:extLst>
          </p:cNvPr>
          <p:cNvCxnSpPr/>
          <p:nvPr/>
        </p:nvCxnSpPr>
        <p:spPr>
          <a:xfrm>
            <a:off x="5130321" y="4281905"/>
            <a:ext cx="2362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51EE7BE-F5A0-E309-22A1-2F5F188CD3B0}"/>
              </a:ext>
            </a:extLst>
          </p:cNvPr>
          <p:cNvSpPr txBox="1"/>
          <p:nvPr/>
        </p:nvSpPr>
        <p:spPr>
          <a:xfrm>
            <a:off x="1122201" y="5218433"/>
            <a:ext cx="2587247" cy="461665"/>
          </a:xfrm>
          <a:prstGeom prst="rect">
            <a:avLst/>
          </a:prstGeom>
          <a:noFill/>
        </p:spPr>
        <p:txBody>
          <a:bodyPr wrap="none" rtlCol="0">
            <a:spAutoFit/>
          </a:bodyPr>
          <a:lstStyle/>
          <a:p>
            <a:r>
              <a:rPr lang="es-ES" sz="2400" dirty="0"/>
              <a:t>Tú contestarás …    </a:t>
            </a:r>
            <a:endParaRPr lang="en-US" sz="2400" dirty="0"/>
          </a:p>
        </p:txBody>
      </p:sp>
      <p:sp>
        <p:nvSpPr>
          <p:cNvPr id="7" name="TextBox 6">
            <a:extLst>
              <a:ext uri="{FF2B5EF4-FFF2-40B4-BE49-F238E27FC236}">
                <a16:creationId xmlns:a16="http://schemas.microsoft.com/office/drawing/2014/main" id="{A1E3DFB5-0812-E48A-CB66-FAF53E4F7708}"/>
              </a:ext>
            </a:extLst>
          </p:cNvPr>
          <p:cNvSpPr txBox="1"/>
          <p:nvPr/>
        </p:nvSpPr>
        <p:spPr>
          <a:xfrm>
            <a:off x="5084601" y="5218432"/>
            <a:ext cx="2124299" cy="461665"/>
          </a:xfrm>
          <a:prstGeom prst="rect">
            <a:avLst/>
          </a:prstGeom>
          <a:noFill/>
        </p:spPr>
        <p:txBody>
          <a:bodyPr wrap="none" rtlCol="0">
            <a:spAutoFit/>
          </a:bodyPr>
          <a:lstStyle/>
          <a:p>
            <a:r>
              <a:rPr lang="es-ES" sz="2400" i="1" dirty="0"/>
              <a:t>en 30 segundos </a:t>
            </a:r>
            <a:endParaRPr lang="en-US" sz="2400" i="1" dirty="0"/>
          </a:p>
        </p:txBody>
      </p:sp>
      <p:sp>
        <p:nvSpPr>
          <p:cNvPr id="4" name="TextBox 3">
            <a:extLst>
              <a:ext uri="{FF2B5EF4-FFF2-40B4-BE49-F238E27FC236}">
                <a16:creationId xmlns:a16="http://schemas.microsoft.com/office/drawing/2014/main" id="{5A29F2BB-7480-87C1-CD7B-083FB4343FFE}"/>
              </a:ext>
            </a:extLst>
          </p:cNvPr>
          <p:cNvSpPr txBox="1"/>
          <p:nvPr/>
        </p:nvSpPr>
        <p:spPr>
          <a:xfrm>
            <a:off x="762001" y="685800"/>
            <a:ext cx="7620000" cy="954107"/>
          </a:xfrm>
          <a:prstGeom prst="rect">
            <a:avLst/>
          </a:prstGeom>
          <a:noFill/>
        </p:spPr>
        <p:txBody>
          <a:bodyPr wrap="square" rtlCol="0">
            <a:spAutoFit/>
          </a:bodyPr>
          <a:lstStyle/>
          <a:p>
            <a:r>
              <a:rPr lang="es-ES" sz="2800" dirty="0"/>
              <a:t>¿Qué harás si … en el pasillo o ascensor rumbo a una reunión … ?</a:t>
            </a:r>
            <a:endParaRPr lang="en-US" sz="2800" dirty="0"/>
          </a:p>
        </p:txBody>
      </p:sp>
    </p:spTree>
    <p:extLst>
      <p:ext uri="{BB962C8B-B14F-4D97-AF65-F5344CB8AC3E}">
        <p14:creationId xmlns:p14="http://schemas.microsoft.com/office/powerpoint/2010/main" val="30094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iterate type="wd">
                                    <p:tmAbs val="500"/>
                                  </p:iterate>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F8F515-FBE2-FEFA-F4D0-9EFCD604DE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A2544E-5871-4CD1-4BC0-428D4B4EDDEF}"/>
              </a:ext>
            </a:extLst>
          </p:cNvPr>
          <p:cNvSpPr txBox="1"/>
          <p:nvPr/>
        </p:nvSpPr>
        <p:spPr>
          <a:xfrm>
            <a:off x="3271100" y="334631"/>
            <a:ext cx="2334485" cy="461665"/>
          </a:xfrm>
          <a:prstGeom prst="rect">
            <a:avLst/>
          </a:prstGeom>
          <a:noFill/>
        </p:spPr>
        <p:txBody>
          <a:bodyPr wrap="none" rtlCol="0">
            <a:spAutoFit/>
          </a:bodyPr>
          <a:lstStyle/>
          <a:p>
            <a:r>
              <a:rPr lang="en-US" sz="2400" dirty="0"/>
              <a:t>Tradecraft Model</a:t>
            </a:r>
          </a:p>
        </p:txBody>
      </p:sp>
      <p:graphicFrame>
        <p:nvGraphicFramePr>
          <p:cNvPr id="3" name="Diagram 2">
            <a:extLst>
              <a:ext uri="{FF2B5EF4-FFF2-40B4-BE49-F238E27FC236}">
                <a16:creationId xmlns:a16="http://schemas.microsoft.com/office/drawing/2014/main" id="{D7C68E8E-1CF0-791F-AF70-83DFD19DD525}"/>
              </a:ext>
            </a:extLst>
          </p:cNvPr>
          <p:cNvGraphicFramePr/>
          <p:nvPr/>
        </p:nvGraphicFramePr>
        <p:xfrm>
          <a:off x="-1524000" y="1123622"/>
          <a:ext cx="6096000" cy="544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AAE3821-2E50-D766-28D6-9AD557FE02A8}"/>
              </a:ext>
            </a:extLst>
          </p:cNvPr>
          <p:cNvSpPr txBox="1"/>
          <p:nvPr/>
        </p:nvSpPr>
        <p:spPr>
          <a:xfrm>
            <a:off x="2847067" y="1075292"/>
            <a:ext cx="5787886" cy="738664"/>
          </a:xfrm>
          <a:prstGeom prst="rect">
            <a:avLst/>
          </a:prstGeom>
          <a:noFill/>
        </p:spPr>
        <p:txBody>
          <a:bodyPr wrap="square" rtlCol="0">
            <a:spAutoFit/>
          </a:bodyPr>
          <a:lstStyle/>
          <a:p>
            <a:r>
              <a:rPr lang="es-ES" sz="1400" b="1" dirty="0"/>
              <a:t>Definición del problema o pregunta</a:t>
            </a:r>
          </a:p>
          <a:p>
            <a:pPr marL="285750" indent="-285750">
              <a:buFont typeface="Arial" panose="020B0604020202020204" pitchFamily="34" charset="0"/>
              <a:buChar char="•"/>
            </a:pPr>
            <a:r>
              <a:rPr lang="es-ES" sz="1400" dirty="0"/>
              <a:t>En palabras neutrales</a:t>
            </a:r>
          </a:p>
          <a:p>
            <a:pPr marL="285750" indent="-285750">
              <a:buFont typeface="Arial" panose="020B0604020202020204" pitchFamily="34" charset="0"/>
              <a:buChar char="•"/>
            </a:pPr>
            <a:r>
              <a:rPr lang="es-ES" sz="1400" dirty="0"/>
              <a:t>En vista de los intereses amplios de la entidad</a:t>
            </a:r>
            <a:endParaRPr lang="en-US" sz="1400" dirty="0"/>
          </a:p>
        </p:txBody>
      </p:sp>
      <p:graphicFrame>
        <p:nvGraphicFramePr>
          <p:cNvPr id="6" name="Table 5">
            <a:extLst>
              <a:ext uri="{FF2B5EF4-FFF2-40B4-BE49-F238E27FC236}">
                <a16:creationId xmlns:a16="http://schemas.microsoft.com/office/drawing/2014/main" id="{65F88FE0-AE33-82AB-B665-E540EDC39DF0}"/>
              </a:ext>
            </a:extLst>
          </p:cNvPr>
          <p:cNvGraphicFramePr>
            <a:graphicFrameLocks noGrp="1"/>
          </p:cNvGraphicFramePr>
          <p:nvPr/>
        </p:nvGraphicFramePr>
        <p:xfrm>
          <a:off x="2847067" y="1993654"/>
          <a:ext cx="6096000" cy="822960"/>
        </p:xfrm>
        <a:graphic>
          <a:graphicData uri="http://schemas.openxmlformats.org/drawingml/2006/table">
            <a:tbl>
              <a:tblPr firstRow="1" bandRow="1">
                <a:tableStyleId>{2D5ABB26-0587-4C30-8999-92F81FD0307C}</a:tableStyleId>
              </a:tblPr>
              <a:tblGrid>
                <a:gridCol w="3057340">
                  <a:extLst>
                    <a:ext uri="{9D8B030D-6E8A-4147-A177-3AD203B41FA5}">
                      <a16:colId xmlns:a16="http://schemas.microsoft.com/office/drawing/2014/main" val="118689425"/>
                    </a:ext>
                  </a:extLst>
                </a:gridCol>
                <a:gridCol w="3038660">
                  <a:extLst>
                    <a:ext uri="{9D8B030D-6E8A-4147-A177-3AD203B41FA5}">
                      <a16:colId xmlns:a16="http://schemas.microsoft.com/office/drawing/2014/main" val="3545002158"/>
                    </a:ext>
                  </a:extLst>
                </a:gridCol>
              </a:tblGrid>
              <a:tr h="274320">
                <a:tc>
                  <a:txBody>
                    <a:bodyPr/>
                    <a:lstStyle/>
                    <a:p>
                      <a:r>
                        <a:rPr lang="es-ES" sz="1400" b="1" dirty="0"/>
                        <a:t>Integridad de información</a:t>
                      </a:r>
                      <a:endParaRPr lang="en-US" sz="1400" b="1" dirty="0"/>
                    </a:p>
                  </a:txBody>
                  <a:tcPr/>
                </a:tc>
                <a:tc>
                  <a:txBody>
                    <a:bodyPr/>
                    <a:lstStyle/>
                    <a:p>
                      <a:endParaRPr lang="en-US" sz="1400" dirty="0"/>
                    </a:p>
                  </a:txBody>
                  <a:tcPr/>
                </a:tc>
                <a:extLst>
                  <a:ext uri="{0D108BD9-81ED-4DB2-BD59-A6C34878D82A}">
                    <a16:rowId xmlns:a16="http://schemas.microsoft.com/office/drawing/2014/main" val="2807094849"/>
                  </a:ext>
                </a:extLst>
              </a:tr>
              <a:tr h="457200">
                <a:tc>
                  <a:txBody>
                    <a:bodyPr/>
                    <a:lstStyle/>
                    <a:p>
                      <a:pPr marL="285750" lvl="0" indent="-285750" algn="l" defTabSz="457200" rtl="0" eaLnBrk="1" latinLnBrk="0" hangingPunct="1">
                        <a:buFont typeface="Arial" panose="020B0604020202020204" pitchFamily="34" charset="0"/>
                        <a:buChar char="•"/>
                      </a:pPr>
                      <a:r>
                        <a:rPr lang="en-US" sz="1400" kern="1200" dirty="0" err="1"/>
                        <a:t>Compilación</a:t>
                      </a:r>
                      <a:endParaRPr lang="en-US" sz="1400" kern="1200" dirty="0"/>
                    </a:p>
                    <a:p>
                      <a:pPr marL="285750" lvl="0" indent="-285750" algn="l" defTabSz="457200" rtl="0" eaLnBrk="1" latinLnBrk="0" hangingPunct="1">
                        <a:buFont typeface="Arial" panose="020B0604020202020204" pitchFamily="34" charset="0"/>
                        <a:buChar char="•"/>
                      </a:pPr>
                      <a:r>
                        <a:rPr lang="es-ES" sz="1400" kern="1200" dirty="0"/>
                        <a:t>Investigación/recolección</a:t>
                      </a:r>
                      <a:endParaRPr lang="en-US" sz="1400" dirty="0"/>
                    </a:p>
                  </a:txBody>
                  <a:tcPr/>
                </a:tc>
                <a:tc>
                  <a:txBody>
                    <a:bodyPr/>
                    <a:lstStyle/>
                    <a:p>
                      <a:pPr marL="285750" lvl="0" indent="-285750" algn="l" defTabSz="457200" rtl="0" eaLnBrk="1" latinLnBrk="0" hangingPunct="1">
                        <a:buFont typeface="Arial" panose="020B0604020202020204" pitchFamily="34" charset="0"/>
                        <a:buChar char="•"/>
                      </a:pPr>
                      <a:r>
                        <a:rPr lang="en-US" sz="1400" kern="1200" dirty="0" err="1"/>
                        <a:t>Evaluación</a:t>
                      </a:r>
                      <a:r>
                        <a:rPr lang="en-US" sz="1400" kern="1200" dirty="0"/>
                        <a:t>/</a:t>
                      </a:r>
                      <a:r>
                        <a:rPr lang="en-US" sz="1400" kern="1200" dirty="0" err="1"/>
                        <a:t>validación</a:t>
                      </a:r>
                      <a:endParaRPr lang="en-US" sz="1400" kern="1200" dirty="0"/>
                    </a:p>
                    <a:p>
                      <a:pPr marL="285750" lvl="0" indent="-285750" algn="l" defTabSz="457200" rtl="0" eaLnBrk="1" latinLnBrk="0" hangingPunct="1">
                        <a:buFont typeface="Arial" panose="020B0604020202020204" pitchFamily="34" charset="0"/>
                        <a:buChar char="•"/>
                      </a:pPr>
                      <a:r>
                        <a:rPr lang="en-US" sz="1400" kern="1200" dirty="0" err="1"/>
                        <a:t>Contextualización</a:t>
                      </a:r>
                      <a:endParaRPr lang="en-US" sz="1400" dirty="0"/>
                    </a:p>
                  </a:txBody>
                  <a:tcPr/>
                </a:tc>
                <a:extLst>
                  <a:ext uri="{0D108BD9-81ED-4DB2-BD59-A6C34878D82A}">
                    <a16:rowId xmlns:a16="http://schemas.microsoft.com/office/drawing/2014/main" val="3372747336"/>
                  </a:ext>
                </a:extLst>
              </a:tr>
            </a:tbl>
          </a:graphicData>
        </a:graphic>
      </p:graphicFrame>
      <p:graphicFrame>
        <p:nvGraphicFramePr>
          <p:cNvPr id="8" name="Table 7">
            <a:extLst>
              <a:ext uri="{FF2B5EF4-FFF2-40B4-BE49-F238E27FC236}">
                <a16:creationId xmlns:a16="http://schemas.microsoft.com/office/drawing/2014/main" id="{766A4954-405F-5FC5-7DF6-AF02813C7FC1}"/>
              </a:ext>
            </a:extLst>
          </p:cNvPr>
          <p:cNvGraphicFramePr>
            <a:graphicFrameLocks noGrp="1"/>
          </p:cNvGraphicFramePr>
          <p:nvPr/>
        </p:nvGraphicFramePr>
        <p:xfrm>
          <a:off x="2884817" y="4041387"/>
          <a:ext cx="6096000" cy="822960"/>
        </p:xfrm>
        <a:graphic>
          <a:graphicData uri="http://schemas.openxmlformats.org/drawingml/2006/table">
            <a:tbl>
              <a:tblPr firstRow="1" bandRow="1">
                <a:tableStyleId>{2D5ABB26-0587-4C30-8999-92F81FD0307C}</a:tableStyleId>
              </a:tblPr>
              <a:tblGrid>
                <a:gridCol w="3134983">
                  <a:extLst>
                    <a:ext uri="{9D8B030D-6E8A-4147-A177-3AD203B41FA5}">
                      <a16:colId xmlns:a16="http://schemas.microsoft.com/office/drawing/2014/main" val="118689425"/>
                    </a:ext>
                  </a:extLst>
                </a:gridCol>
                <a:gridCol w="2961017">
                  <a:extLst>
                    <a:ext uri="{9D8B030D-6E8A-4147-A177-3AD203B41FA5}">
                      <a16:colId xmlns:a16="http://schemas.microsoft.com/office/drawing/2014/main" val="3545002158"/>
                    </a:ext>
                  </a:extLst>
                </a:gridCol>
              </a:tblGrid>
              <a:tr h="274320">
                <a:tc>
                  <a:txBody>
                    <a:bodyPr/>
                    <a:lstStyle/>
                    <a:p>
                      <a:r>
                        <a:rPr lang="es-ES" sz="1400" b="1" dirty="0"/>
                        <a:t>Análisis </a:t>
                      </a:r>
                      <a:r>
                        <a:rPr lang="es-ES" sz="1400" b="1"/>
                        <a:t>de impulsores Y TENDENCIAS</a:t>
                      </a:r>
                      <a:endParaRPr lang="en-US" sz="1400" b="1" dirty="0"/>
                    </a:p>
                  </a:txBody>
                  <a:tcPr/>
                </a:tc>
                <a:tc>
                  <a:txBody>
                    <a:bodyPr/>
                    <a:lstStyle/>
                    <a:p>
                      <a:endParaRPr lang="en-US" sz="1400" dirty="0"/>
                    </a:p>
                  </a:txBody>
                  <a:tcPr/>
                </a:tc>
                <a:extLst>
                  <a:ext uri="{0D108BD9-81ED-4DB2-BD59-A6C34878D82A}">
                    <a16:rowId xmlns:a16="http://schemas.microsoft.com/office/drawing/2014/main" val="2807094849"/>
                  </a:ext>
                </a:extLst>
              </a:tr>
              <a:tr h="370840">
                <a:tc>
                  <a:txBody>
                    <a:bodyPr/>
                    <a:lstStyle/>
                    <a:p>
                      <a:pPr marL="285750" lvl="0" indent="-285750" algn="l" defTabSz="457200" rtl="0" eaLnBrk="1" latinLnBrk="0" hangingPunct="1">
                        <a:buFont typeface="Arial" panose="020B0604020202020204" pitchFamily="34" charset="0"/>
                        <a:buChar char="•"/>
                      </a:pPr>
                      <a:r>
                        <a:rPr lang="en-US" sz="1400" kern="1200" dirty="0" err="1">
                          <a:solidFill>
                            <a:schemeClr val="tx1"/>
                          </a:solidFill>
                          <a:latin typeface="+mn-lt"/>
                          <a:ea typeface="+mn-ea"/>
                          <a:cs typeface="+mn-cs"/>
                        </a:rPr>
                        <a:t>Identificaci</a:t>
                      </a:r>
                      <a:r>
                        <a:rPr lang="es-ES" sz="1400" kern="1200" dirty="0" err="1">
                          <a:solidFill>
                            <a:schemeClr val="tx1"/>
                          </a:solidFill>
                          <a:latin typeface="+mn-lt"/>
                          <a:ea typeface="+mn-ea"/>
                          <a:cs typeface="+mn-cs"/>
                        </a:rPr>
                        <a:t>ón</a:t>
                      </a:r>
                      <a:r>
                        <a:rPr lang="es-ES" sz="1400" kern="1200" dirty="0">
                          <a:solidFill>
                            <a:schemeClr val="tx1"/>
                          </a:solidFill>
                          <a:latin typeface="+mn-lt"/>
                          <a:ea typeface="+mn-ea"/>
                          <a:cs typeface="+mn-cs"/>
                        </a:rPr>
                        <a:t> </a:t>
                      </a:r>
                    </a:p>
                    <a:p>
                      <a:pPr marL="285750" lvl="0" indent="-285750" algn="l" defTabSz="457200" rtl="0" eaLnBrk="1" latinLnBrk="0" hangingPunct="1">
                        <a:buFont typeface="Arial" panose="020B0604020202020204" pitchFamily="34" charset="0"/>
                        <a:buChar char="•"/>
                      </a:pPr>
                      <a:r>
                        <a:rPr lang="es-ES" sz="1400" kern="1200" dirty="0">
                          <a:solidFill>
                            <a:schemeClr val="tx1"/>
                          </a:solidFill>
                          <a:latin typeface="+mn-lt"/>
                          <a:ea typeface="+mn-ea"/>
                          <a:cs typeface="+mn-cs"/>
                        </a:rPr>
                        <a:t>Jerarquización</a:t>
                      </a:r>
                      <a:endParaRPr lang="en-US" sz="1400" dirty="0"/>
                    </a:p>
                  </a:txBody>
                  <a:tcPr/>
                </a:tc>
                <a:tc>
                  <a:txBody>
                    <a:bodyPr/>
                    <a:lstStyle/>
                    <a:p>
                      <a:pPr marL="285750" lvl="0" indent="-285750" algn="l" defTabSz="457200" rtl="0" eaLnBrk="1" latinLnBrk="0" hangingPunct="1">
                        <a:buFont typeface="Arial" panose="020B0604020202020204" pitchFamily="34" charset="0"/>
                        <a:buChar char="•"/>
                      </a:pPr>
                      <a:r>
                        <a:rPr lang="en-US" sz="1400" kern="1200" dirty="0" err="1"/>
                        <a:t>Evolución</a:t>
                      </a:r>
                      <a:endParaRPr lang="en-US" sz="1400" kern="1200" dirty="0"/>
                    </a:p>
                    <a:p>
                      <a:pPr marL="285750" lvl="0" indent="-285750" algn="l" defTabSz="457200" rtl="0" eaLnBrk="1" latinLnBrk="0" hangingPunct="1">
                        <a:buFont typeface="Arial" panose="020B0604020202020204" pitchFamily="34" charset="0"/>
                        <a:buChar char="•"/>
                      </a:pPr>
                      <a:r>
                        <a:rPr lang="en-US" sz="1400" kern="1200" dirty="0" err="1"/>
                        <a:t>Interrelación</a:t>
                      </a:r>
                      <a:r>
                        <a:rPr lang="en-US" sz="1400" kern="1200" dirty="0"/>
                        <a:t> </a:t>
                      </a:r>
                      <a:r>
                        <a:rPr lang="en-US" sz="1400" kern="1200" dirty="0" err="1"/>
                        <a:t>dinámica</a:t>
                      </a:r>
                      <a:endParaRPr lang="en-US" sz="1400" kern="1200" dirty="0"/>
                    </a:p>
                  </a:txBody>
                  <a:tcPr/>
                </a:tc>
                <a:extLst>
                  <a:ext uri="{0D108BD9-81ED-4DB2-BD59-A6C34878D82A}">
                    <a16:rowId xmlns:a16="http://schemas.microsoft.com/office/drawing/2014/main" val="3372747336"/>
                  </a:ext>
                </a:extLst>
              </a:tr>
            </a:tbl>
          </a:graphicData>
        </a:graphic>
      </p:graphicFrame>
      <p:graphicFrame>
        <p:nvGraphicFramePr>
          <p:cNvPr id="9" name="Table 8">
            <a:extLst>
              <a:ext uri="{FF2B5EF4-FFF2-40B4-BE49-F238E27FC236}">
                <a16:creationId xmlns:a16="http://schemas.microsoft.com/office/drawing/2014/main" id="{491A857A-1D3E-0920-EA03-D280CF940979}"/>
              </a:ext>
            </a:extLst>
          </p:cNvPr>
          <p:cNvGraphicFramePr>
            <a:graphicFrameLocks noGrp="1"/>
          </p:cNvGraphicFramePr>
          <p:nvPr/>
        </p:nvGraphicFramePr>
        <p:xfrm>
          <a:off x="2922568" y="2935678"/>
          <a:ext cx="6096000" cy="10363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118689425"/>
                    </a:ext>
                  </a:extLst>
                </a:gridCol>
              </a:tblGrid>
              <a:tr h="274320">
                <a:tc>
                  <a:txBody>
                    <a:bodyPr/>
                    <a:lstStyle/>
                    <a:p>
                      <a:r>
                        <a:rPr lang="es-ES" sz="1400" b="1" dirty="0"/>
                        <a:t>Exploración de posible(s) explicación(es)</a:t>
                      </a:r>
                      <a:endParaRPr lang="en-US" sz="1400" b="1" dirty="0"/>
                    </a:p>
                  </a:txBody>
                  <a:tcPr/>
                </a:tc>
                <a:extLst>
                  <a:ext uri="{0D108BD9-81ED-4DB2-BD59-A6C34878D82A}">
                    <a16:rowId xmlns:a16="http://schemas.microsoft.com/office/drawing/2014/main" val="2807094849"/>
                  </a:ext>
                </a:extLst>
              </a:tr>
              <a:tr h="640080">
                <a:tc>
                  <a:txBody>
                    <a:bodyPr/>
                    <a:lstStyle/>
                    <a:p>
                      <a:pPr marL="285750" lvl="0" indent="-285750" algn="l" defTabSz="457200" rtl="0" eaLnBrk="1" latinLnBrk="0" hangingPunct="1">
                        <a:buFont typeface="Arial" panose="020B0604020202020204" pitchFamily="34" charset="0"/>
                        <a:buChar char="•"/>
                      </a:pPr>
                      <a:r>
                        <a:rPr lang="en-US" sz="1400" kern="1200" dirty="0" err="1">
                          <a:solidFill>
                            <a:schemeClr val="tx1"/>
                          </a:solidFill>
                          <a:latin typeface="+mn-lt"/>
                          <a:ea typeface="+mn-ea"/>
                          <a:cs typeface="+mn-cs"/>
                        </a:rPr>
                        <a:t>Identificar</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posibles</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faltas</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en</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información</a:t>
                      </a:r>
                      <a:endParaRPr lang="en-US" sz="1400" kern="1200" dirty="0">
                        <a:solidFill>
                          <a:schemeClr val="tx1"/>
                        </a:solidFill>
                        <a:latin typeface="+mn-lt"/>
                        <a:ea typeface="+mn-ea"/>
                        <a:cs typeface="+mn-cs"/>
                      </a:endParaRPr>
                    </a:p>
                    <a:p>
                      <a:pPr marL="285750" lvl="0" indent="-285750" algn="l" defTabSz="457200" rtl="0" eaLnBrk="1" latinLnBrk="0" hangingPunct="1">
                        <a:buFont typeface="Arial" panose="020B0604020202020204" pitchFamily="34" charset="0"/>
                        <a:buChar char="•"/>
                      </a:pPr>
                      <a:r>
                        <a:rPr lang="es-ES" sz="1400" kern="1200" dirty="0">
                          <a:solidFill>
                            <a:schemeClr val="tx1"/>
                          </a:solidFill>
                          <a:latin typeface="+mn-lt"/>
                          <a:ea typeface="+mn-ea"/>
                          <a:cs typeface="+mn-cs"/>
                        </a:rPr>
                        <a:t>Lanzar proceso científico de probar/invalidar posibilidades</a:t>
                      </a:r>
                    </a:p>
                    <a:p>
                      <a:pPr marL="285750" lvl="0" indent="-285750" algn="l" defTabSz="457200" rtl="0" eaLnBrk="1" latinLnBrk="0" hangingPunct="1">
                        <a:buFont typeface="Arial" panose="020B0604020202020204" pitchFamily="34" charset="0"/>
                        <a:buChar char="•"/>
                      </a:pPr>
                      <a:r>
                        <a:rPr lang="es-ES" sz="1400" kern="1200" dirty="0">
                          <a:solidFill>
                            <a:schemeClr val="tx1"/>
                          </a:solidFill>
                          <a:latin typeface="+mn-lt"/>
                          <a:ea typeface="+mn-ea"/>
                          <a:cs typeface="+mn-cs"/>
                        </a:rPr>
                        <a:t>Jerarquización</a:t>
                      </a:r>
                      <a:endParaRPr lang="en-US" sz="1400" dirty="0"/>
                    </a:p>
                  </a:txBody>
                  <a:tcPr/>
                </a:tc>
                <a:extLst>
                  <a:ext uri="{0D108BD9-81ED-4DB2-BD59-A6C34878D82A}">
                    <a16:rowId xmlns:a16="http://schemas.microsoft.com/office/drawing/2014/main" val="3372747336"/>
                  </a:ext>
                </a:extLst>
              </a:tr>
            </a:tbl>
          </a:graphicData>
        </a:graphic>
      </p:graphicFrame>
      <p:graphicFrame>
        <p:nvGraphicFramePr>
          <p:cNvPr id="10" name="Table 9">
            <a:extLst>
              <a:ext uri="{FF2B5EF4-FFF2-40B4-BE49-F238E27FC236}">
                <a16:creationId xmlns:a16="http://schemas.microsoft.com/office/drawing/2014/main" id="{5858E7DF-3D52-7D58-F32F-8584479DF30B}"/>
              </a:ext>
            </a:extLst>
          </p:cNvPr>
          <p:cNvGraphicFramePr>
            <a:graphicFrameLocks noGrp="1"/>
          </p:cNvGraphicFramePr>
          <p:nvPr/>
        </p:nvGraphicFramePr>
        <p:xfrm>
          <a:off x="2847066" y="4959748"/>
          <a:ext cx="6171501" cy="822960"/>
        </p:xfrm>
        <a:graphic>
          <a:graphicData uri="http://schemas.openxmlformats.org/drawingml/2006/table">
            <a:tbl>
              <a:tblPr firstRow="1" bandRow="1">
                <a:tableStyleId>{2D5ABB26-0587-4C30-8999-92F81FD0307C}</a:tableStyleId>
              </a:tblPr>
              <a:tblGrid>
                <a:gridCol w="3459466">
                  <a:extLst>
                    <a:ext uri="{9D8B030D-6E8A-4147-A177-3AD203B41FA5}">
                      <a16:colId xmlns:a16="http://schemas.microsoft.com/office/drawing/2014/main" val="118689425"/>
                    </a:ext>
                  </a:extLst>
                </a:gridCol>
                <a:gridCol w="2712035">
                  <a:extLst>
                    <a:ext uri="{9D8B030D-6E8A-4147-A177-3AD203B41FA5}">
                      <a16:colId xmlns:a16="http://schemas.microsoft.com/office/drawing/2014/main" val="3545002158"/>
                    </a:ext>
                  </a:extLst>
                </a:gridCol>
              </a:tblGrid>
              <a:tr h="274320">
                <a:tc>
                  <a:txBody>
                    <a:bodyPr/>
                    <a:lstStyle/>
                    <a:p>
                      <a:r>
                        <a:rPr lang="es-ES" sz="1400" b="1" i="0" dirty="0"/>
                        <a:t>Conclusiones con tres (o más) elementos</a:t>
                      </a:r>
                      <a:endParaRPr lang="en-US" sz="1400" b="1" i="0" dirty="0"/>
                    </a:p>
                  </a:txBody>
                  <a:tcPr/>
                </a:tc>
                <a:tc>
                  <a:txBody>
                    <a:bodyPr/>
                    <a:lstStyle/>
                    <a:p>
                      <a:endParaRPr lang="en-US" sz="1400" dirty="0"/>
                    </a:p>
                  </a:txBody>
                  <a:tcPr/>
                </a:tc>
                <a:extLst>
                  <a:ext uri="{0D108BD9-81ED-4DB2-BD59-A6C34878D82A}">
                    <a16:rowId xmlns:a16="http://schemas.microsoft.com/office/drawing/2014/main" val="2807094849"/>
                  </a:ext>
                </a:extLst>
              </a:tr>
              <a:tr h="370840">
                <a:tc>
                  <a:txBody>
                    <a:bodyPr/>
                    <a:lstStyle/>
                    <a:p>
                      <a:pPr marL="342900" lvl="0" indent="-342900" algn="l" defTabSz="457200" rtl="0" eaLnBrk="1" latinLnBrk="0" hangingPunct="1">
                        <a:buFont typeface="+mj-lt"/>
                        <a:buAutoNum type="arabicPeriod"/>
                      </a:pPr>
                      <a:r>
                        <a:rPr lang="en-US" sz="1400" kern="1200" dirty="0">
                          <a:solidFill>
                            <a:schemeClr val="tx1"/>
                          </a:solidFill>
                          <a:latin typeface="+mn-lt"/>
                          <a:ea typeface="+mn-ea"/>
                          <a:cs typeface="+mn-cs"/>
                        </a:rPr>
                        <a:t>Más probable</a:t>
                      </a:r>
                      <a:r>
                        <a:rPr lang="es-ES" sz="1400" kern="1200" dirty="0">
                          <a:solidFill>
                            <a:schemeClr val="tx1"/>
                          </a:solidFill>
                          <a:latin typeface="+mn-lt"/>
                          <a:ea typeface="+mn-ea"/>
                          <a:cs typeface="+mn-cs"/>
                        </a:rPr>
                        <a:t>  (impulsores como son)</a:t>
                      </a:r>
                    </a:p>
                    <a:p>
                      <a:pPr marL="342900" lvl="0" indent="-342900" algn="l" defTabSz="457200" rtl="0" eaLnBrk="1" latinLnBrk="0" hangingPunct="1">
                        <a:buFont typeface="+mj-lt"/>
                        <a:buAutoNum type="arabicPeriod"/>
                      </a:pPr>
                      <a:r>
                        <a:rPr lang="es-ES" sz="1400" kern="1200" dirty="0">
                          <a:solidFill>
                            <a:schemeClr val="tx1"/>
                          </a:solidFill>
                          <a:latin typeface="+mn-lt"/>
                          <a:ea typeface="+mn-ea"/>
                          <a:cs typeface="+mn-cs"/>
                        </a:rPr>
                        <a:t>Menos probable (impulsores cambian)</a:t>
                      </a:r>
                      <a:endParaRPr lang="en-US" sz="1400" dirty="0"/>
                    </a:p>
                  </a:txBody>
                  <a:tcPr/>
                </a:tc>
                <a:tc>
                  <a:txBody>
                    <a:bodyPr/>
                    <a:lstStyle/>
                    <a:p>
                      <a:pPr marL="342900" lvl="0" indent="-342900" algn="l" defTabSz="457200" rtl="0" eaLnBrk="1" latinLnBrk="0" hangingPunct="1">
                        <a:buFont typeface="+mj-lt"/>
                        <a:buAutoNum type="arabicPeriod" startAt="3"/>
                      </a:pPr>
                      <a:r>
                        <a:rPr lang="es-ES" sz="1400" kern="1200" dirty="0"/>
                        <a:t>“</a:t>
                      </a:r>
                      <a:r>
                        <a:rPr lang="en-US" sz="1400" kern="1200" dirty="0"/>
                        <a:t>Wildcards” u </a:t>
                      </a:r>
                      <a:r>
                        <a:rPr lang="en-US" sz="1400" kern="1200" dirty="0" err="1"/>
                        <a:t>otro</a:t>
                      </a:r>
                      <a:r>
                        <a:rPr lang="en-US" sz="1400" kern="1200" dirty="0"/>
                        <a:t> </a:t>
                      </a:r>
                      <a:r>
                        <a:rPr lang="en-US" sz="1400" kern="1200" dirty="0" err="1"/>
                        <a:t>resultado</a:t>
                      </a:r>
                      <a:r>
                        <a:rPr lang="en-US" sz="1400" kern="1200" dirty="0"/>
                        <a:t> de brainstorming</a:t>
                      </a:r>
                    </a:p>
                  </a:txBody>
                  <a:tcPr/>
                </a:tc>
                <a:extLst>
                  <a:ext uri="{0D108BD9-81ED-4DB2-BD59-A6C34878D82A}">
                    <a16:rowId xmlns:a16="http://schemas.microsoft.com/office/drawing/2014/main" val="3372747336"/>
                  </a:ext>
                </a:extLst>
              </a:tr>
            </a:tbl>
          </a:graphicData>
        </a:graphic>
      </p:graphicFrame>
      <p:graphicFrame>
        <p:nvGraphicFramePr>
          <p:cNvPr id="11" name="Table 10">
            <a:extLst>
              <a:ext uri="{FF2B5EF4-FFF2-40B4-BE49-F238E27FC236}">
                <a16:creationId xmlns:a16="http://schemas.microsoft.com/office/drawing/2014/main" id="{8BC53440-0CFE-46FA-D7B1-C9606BA60113}"/>
              </a:ext>
            </a:extLst>
          </p:cNvPr>
          <p:cNvGraphicFramePr>
            <a:graphicFrameLocks noGrp="1"/>
          </p:cNvGraphicFramePr>
          <p:nvPr/>
        </p:nvGraphicFramePr>
        <p:xfrm>
          <a:off x="2809316" y="5927220"/>
          <a:ext cx="6171501" cy="675640"/>
        </p:xfrm>
        <a:graphic>
          <a:graphicData uri="http://schemas.openxmlformats.org/drawingml/2006/table">
            <a:tbl>
              <a:tblPr firstRow="1" bandRow="1">
                <a:tableStyleId>{2D5ABB26-0587-4C30-8999-92F81FD0307C}</a:tableStyleId>
              </a:tblPr>
              <a:tblGrid>
                <a:gridCol w="3459466">
                  <a:extLst>
                    <a:ext uri="{9D8B030D-6E8A-4147-A177-3AD203B41FA5}">
                      <a16:colId xmlns:a16="http://schemas.microsoft.com/office/drawing/2014/main" val="118689425"/>
                    </a:ext>
                  </a:extLst>
                </a:gridCol>
                <a:gridCol w="2712035">
                  <a:extLst>
                    <a:ext uri="{9D8B030D-6E8A-4147-A177-3AD203B41FA5}">
                      <a16:colId xmlns:a16="http://schemas.microsoft.com/office/drawing/2014/main" val="3545002158"/>
                    </a:ext>
                  </a:extLst>
                </a:gridCol>
              </a:tblGrid>
              <a:tr h="274320">
                <a:tc>
                  <a:txBody>
                    <a:bodyPr/>
                    <a:lstStyle/>
                    <a:p>
                      <a:r>
                        <a:rPr lang="es-ES" sz="1400" b="1" i="0" dirty="0"/>
                        <a:t>Discusión de consecuencias para la entidad</a:t>
                      </a:r>
                      <a:endParaRPr lang="en-US" sz="1400" b="1" i="0" dirty="0"/>
                    </a:p>
                  </a:txBody>
                  <a:tcPr/>
                </a:tc>
                <a:tc>
                  <a:txBody>
                    <a:bodyPr/>
                    <a:lstStyle/>
                    <a:p>
                      <a:endParaRPr lang="en-US" sz="1400" dirty="0"/>
                    </a:p>
                  </a:txBody>
                  <a:tcPr/>
                </a:tc>
                <a:extLst>
                  <a:ext uri="{0D108BD9-81ED-4DB2-BD59-A6C34878D82A}">
                    <a16:rowId xmlns:a16="http://schemas.microsoft.com/office/drawing/2014/main" val="2807094849"/>
                  </a:ext>
                </a:extLst>
              </a:tr>
              <a:tr h="370840">
                <a:tc>
                  <a:txBody>
                    <a:bodyPr/>
                    <a:lstStyle/>
                    <a:p>
                      <a:pPr marL="342900" lvl="0" indent="-342900" algn="l" defTabSz="457200" rtl="0" eaLnBrk="1" latinLnBrk="0" hangingPunct="1">
                        <a:buFont typeface="+mj-lt"/>
                        <a:buAutoNum type="arabicPeriod"/>
                      </a:pPr>
                      <a:r>
                        <a:rPr lang="es-ES" sz="1400" kern="1200" dirty="0">
                          <a:solidFill>
                            <a:schemeClr val="tx1"/>
                          </a:solidFill>
                          <a:latin typeface="+mn-lt"/>
                          <a:ea typeface="+mn-ea"/>
                          <a:cs typeface="+mn-cs"/>
                        </a:rPr>
                        <a:t>Corto y largo plazo</a:t>
                      </a:r>
                      <a:endParaRPr lang="en-US" sz="1400" dirty="0"/>
                    </a:p>
                  </a:txBody>
                  <a:tcPr/>
                </a:tc>
                <a:tc>
                  <a:txBody>
                    <a:bodyPr/>
                    <a:lstStyle/>
                    <a:p>
                      <a:pPr marL="342900" lvl="0" indent="-342900" algn="l" defTabSz="457200" rtl="0" eaLnBrk="1" latinLnBrk="0" hangingPunct="1">
                        <a:buFont typeface="+mj-lt"/>
                        <a:buAutoNum type="arabicPeriod" startAt="2"/>
                      </a:pPr>
                      <a:r>
                        <a:rPr lang="es-ES" sz="1400" kern="1200" dirty="0"/>
                        <a:t>Intereses </a:t>
                      </a:r>
                      <a:endParaRPr lang="en-US" sz="1400" kern="1200" dirty="0"/>
                    </a:p>
                  </a:txBody>
                  <a:tcPr/>
                </a:tc>
                <a:extLst>
                  <a:ext uri="{0D108BD9-81ED-4DB2-BD59-A6C34878D82A}">
                    <a16:rowId xmlns:a16="http://schemas.microsoft.com/office/drawing/2014/main" val="3372747336"/>
                  </a:ext>
                </a:extLst>
              </a:tr>
            </a:tbl>
          </a:graphicData>
        </a:graphic>
      </p:graphicFrame>
    </p:spTree>
    <p:extLst>
      <p:ext uri="{BB962C8B-B14F-4D97-AF65-F5344CB8AC3E}">
        <p14:creationId xmlns:p14="http://schemas.microsoft.com/office/powerpoint/2010/main" val="40276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E8D2FE09-9B28-4251-B647-197B57E1B62C}"/>
                                            </p:graphicEl>
                                          </p:spTgt>
                                        </p:tgtEl>
                                        <p:attrNameLst>
                                          <p:attrName>style.visibility</p:attrName>
                                        </p:attrNameLst>
                                      </p:cBhvr>
                                      <p:to>
                                        <p:strVal val="visible"/>
                                      </p:to>
                                    </p:set>
                                    <p:animEffect transition="in" filter="wipe(up)">
                                      <p:cBhvr>
                                        <p:cTn id="7" dur="500"/>
                                        <p:tgtEl>
                                          <p:spTgt spid="3">
                                            <p:graphicEl>
                                              <a:dgm id="{E8D2FE09-9B28-4251-B647-197B57E1B62C}"/>
                                            </p:graphicEl>
                                          </p:spTgt>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graphicEl>
                                              <a:dgm id="{D98B6265-559C-427B-B5FA-56BCC3AA1455}"/>
                                            </p:graphicEl>
                                          </p:spTgt>
                                        </p:tgtEl>
                                        <p:attrNameLst>
                                          <p:attrName>style.visibility</p:attrName>
                                        </p:attrNameLst>
                                      </p:cBhvr>
                                      <p:to>
                                        <p:strVal val="visible"/>
                                      </p:to>
                                    </p:set>
                                    <p:animEffect transition="in" filter="wipe(up)">
                                      <p:cBhvr>
                                        <p:cTn id="15" dur="500"/>
                                        <p:tgtEl>
                                          <p:spTgt spid="3">
                                            <p:graphicEl>
                                              <a:dgm id="{D98B6265-559C-427B-B5FA-56BCC3AA1455}"/>
                                            </p:graphicEl>
                                          </p:spTgt>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
                                            <p:graphicEl>
                                              <a:dgm id="{039A94FF-EEBE-4737-989B-7B80BE700822}"/>
                                            </p:graphicEl>
                                          </p:spTgt>
                                        </p:tgtEl>
                                        <p:attrNameLst>
                                          <p:attrName>style.visibility</p:attrName>
                                        </p:attrNameLst>
                                      </p:cBhvr>
                                      <p:to>
                                        <p:strVal val="visible"/>
                                      </p:to>
                                    </p:set>
                                    <p:animEffect transition="in" filter="wipe(up)">
                                      <p:cBhvr>
                                        <p:cTn id="19" dur="500"/>
                                        <p:tgtEl>
                                          <p:spTgt spid="3">
                                            <p:graphicEl>
                                              <a:dgm id="{039A94FF-EEBE-4737-989B-7B80BE700822}"/>
                                            </p:graphicEl>
                                          </p:spTgt>
                                        </p:tgtEl>
                                      </p:cBhvr>
                                    </p:animEffect>
                                  </p:childTnLst>
                                </p:cTn>
                              </p:par>
                            </p:childTnLst>
                          </p:cTn>
                        </p:par>
                        <p:par>
                          <p:cTn id="20" fill="hold">
                            <p:stCondLst>
                              <p:cond delay="1000"/>
                            </p:stCondLst>
                            <p:childTnLst>
                              <p:par>
                                <p:cTn id="21" presetID="1" presetClass="entr" presetSubtype="0"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graphicEl>
                                              <a:dgm id="{377A2389-A58A-4BB4-B27A-C4C94F4AC16F}"/>
                                            </p:graphicEl>
                                          </p:spTgt>
                                        </p:tgtEl>
                                        <p:attrNameLst>
                                          <p:attrName>style.visibility</p:attrName>
                                        </p:attrNameLst>
                                      </p:cBhvr>
                                      <p:to>
                                        <p:strVal val="visible"/>
                                      </p:to>
                                    </p:set>
                                    <p:animEffect transition="in" filter="wipe(up)">
                                      <p:cBhvr>
                                        <p:cTn id="27" dur="500"/>
                                        <p:tgtEl>
                                          <p:spTgt spid="3">
                                            <p:graphicEl>
                                              <a:dgm id="{377A2389-A58A-4BB4-B27A-C4C94F4AC16F}"/>
                                            </p:graphicEl>
                                          </p:spTgt>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
                                            <p:graphicEl>
                                              <a:dgm id="{6602BD24-16A6-434C-8D74-A4923319C203}"/>
                                            </p:graphicEl>
                                          </p:spTgt>
                                        </p:tgtEl>
                                        <p:attrNameLst>
                                          <p:attrName>style.visibility</p:attrName>
                                        </p:attrNameLst>
                                      </p:cBhvr>
                                      <p:to>
                                        <p:strVal val="visible"/>
                                      </p:to>
                                    </p:set>
                                    <p:animEffect transition="in" filter="wipe(up)">
                                      <p:cBhvr>
                                        <p:cTn id="31" dur="500"/>
                                        <p:tgtEl>
                                          <p:spTgt spid="3">
                                            <p:graphicEl>
                                              <a:dgm id="{6602BD24-16A6-434C-8D74-A4923319C203}"/>
                                            </p:graphicEl>
                                          </p:spTgt>
                                        </p:tgtEl>
                                      </p:cBhvr>
                                    </p:animEffect>
                                  </p:childTnLst>
                                </p:cTn>
                              </p:par>
                            </p:childTnLst>
                          </p:cTn>
                        </p:par>
                        <p:par>
                          <p:cTn id="32" fill="hold">
                            <p:stCondLst>
                              <p:cond delay="1000"/>
                            </p:stCondLst>
                            <p:childTnLst>
                              <p:par>
                                <p:cTn id="33" presetID="1" presetClass="entr" presetSubtype="0" fill="hold" nodeType="afterEffect">
                                  <p:stCondLst>
                                    <p:cond delay="25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
                                            <p:graphicEl>
                                              <a:dgm id="{784B9FC9-3C5C-4C1B-A8C7-097862933C9E}"/>
                                            </p:graphicEl>
                                          </p:spTgt>
                                        </p:tgtEl>
                                        <p:attrNameLst>
                                          <p:attrName>style.visibility</p:attrName>
                                        </p:attrNameLst>
                                      </p:cBhvr>
                                      <p:to>
                                        <p:strVal val="visible"/>
                                      </p:to>
                                    </p:set>
                                    <p:animEffect transition="in" filter="wipe(up)">
                                      <p:cBhvr>
                                        <p:cTn id="39" dur="500"/>
                                        <p:tgtEl>
                                          <p:spTgt spid="3">
                                            <p:graphicEl>
                                              <a:dgm id="{784B9FC9-3C5C-4C1B-A8C7-097862933C9E}"/>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3">
                                            <p:graphicEl>
                                              <a:dgm id="{B233A3BD-B969-4265-A972-CF2111461F20}"/>
                                            </p:graphicEl>
                                          </p:spTgt>
                                        </p:tgtEl>
                                        <p:attrNameLst>
                                          <p:attrName>style.visibility</p:attrName>
                                        </p:attrNameLst>
                                      </p:cBhvr>
                                      <p:to>
                                        <p:strVal val="visible"/>
                                      </p:to>
                                    </p:set>
                                    <p:animEffect transition="in" filter="wipe(up)">
                                      <p:cBhvr>
                                        <p:cTn id="43" dur="500"/>
                                        <p:tgtEl>
                                          <p:spTgt spid="3">
                                            <p:graphicEl>
                                              <a:dgm id="{B233A3BD-B969-4265-A972-CF2111461F20}"/>
                                            </p:graphicEl>
                                          </p:spTgt>
                                        </p:tgtEl>
                                      </p:cBhvr>
                                    </p:animEffect>
                                  </p:childTnLst>
                                </p:cTn>
                              </p:par>
                            </p:childTnLst>
                          </p:cTn>
                        </p:par>
                        <p:par>
                          <p:cTn id="44" fill="hold">
                            <p:stCondLst>
                              <p:cond delay="1000"/>
                            </p:stCondLst>
                            <p:childTnLst>
                              <p:par>
                                <p:cTn id="45" presetID="1" presetClass="entr" presetSubtype="0" fill="hold" nodeType="afterEffect">
                                  <p:stCondLst>
                                    <p:cond delay="25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
                                            <p:graphicEl>
                                              <a:dgm id="{ADCC7023-940A-4D99-8EF8-D15C822CAE36}"/>
                                            </p:graphicEl>
                                          </p:spTgt>
                                        </p:tgtEl>
                                        <p:attrNameLst>
                                          <p:attrName>style.visibility</p:attrName>
                                        </p:attrNameLst>
                                      </p:cBhvr>
                                      <p:to>
                                        <p:strVal val="visible"/>
                                      </p:to>
                                    </p:set>
                                    <p:animEffect transition="in" filter="wipe(up)">
                                      <p:cBhvr>
                                        <p:cTn id="51" dur="500"/>
                                        <p:tgtEl>
                                          <p:spTgt spid="3">
                                            <p:graphicEl>
                                              <a:dgm id="{ADCC7023-940A-4D99-8EF8-D15C822CAE36}"/>
                                            </p:graphicEl>
                                          </p:spTgt>
                                        </p:tgtEl>
                                      </p:cBhvr>
                                    </p:animEffect>
                                  </p:childTnLst>
                                </p:cTn>
                              </p:par>
                            </p:childTnLst>
                          </p:cTn>
                        </p:par>
                        <p:par>
                          <p:cTn id="52" fill="hold">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3">
                                            <p:graphicEl>
                                              <a:dgm id="{C323281E-F8E0-45F7-9EC3-E38C7CEC6315}"/>
                                            </p:graphicEl>
                                          </p:spTgt>
                                        </p:tgtEl>
                                        <p:attrNameLst>
                                          <p:attrName>style.visibility</p:attrName>
                                        </p:attrNameLst>
                                      </p:cBhvr>
                                      <p:to>
                                        <p:strVal val="visible"/>
                                      </p:to>
                                    </p:set>
                                    <p:animEffect transition="in" filter="wipe(up)">
                                      <p:cBhvr>
                                        <p:cTn id="55" dur="500"/>
                                        <p:tgtEl>
                                          <p:spTgt spid="3">
                                            <p:graphicEl>
                                              <a:dgm id="{C323281E-F8E0-45F7-9EC3-E38C7CEC6315}"/>
                                            </p:graphicEl>
                                          </p:spTgt>
                                        </p:tgtEl>
                                      </p:cBhvr>
                                    </p:animEffect>
                                  </p:childTnLst>
                                </p:cTn>
                              </p:par>
                            </p:childTnLst>
                          </p:cTn>
                        </p:par>
                        <p:par>
                          <p:cTn id="56" fill="hold">
                            <p:stCondLst>
                              <p:cond delay="1000"/>
                            </p:stCondLst>
                            <p:childTnLst>
                              <p:par>
                                <p:cTn id="57" presetID="1" presetClass="entr" presetSubtype="0" fill="hold" nodeType="afterEffect">
                                  <p:stCondLst>
                                    <p:cond delay="25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
                                            <p:graphicEl>
                                              <a:dgm id="{C20D208B-E726-4F39-A52F-D94146413C66}"/>
                                            </p:graphicEl>
                                          </p:spTgt>
                                        </p:tgtEl>
                                        <p:attrNameLst>
                                          <p:attrName>style.visibility</p:attrName>
                                        </p:attrNameLst>
                                      </p:cBhvr>
                                      <p:to>
                                        <p:strVal val="visible"/>
                                      </p:to>
                                    </p:set>
                                    <p:animEffect transition="in" filter="wipe(up)">
                                      <p:cBhvr>
                                        <p:cTn id="63" dur="500"/>
                                        <p:tgtEl>
                                          <p:spTgt spid="3">
                                            <p:graphicEl>
                                              <a:dgm id="{C20D208B-E726-4F39-A52F-D94146413C66}"/>
                                            </p:graphicEl>
                                          </p:spTgt>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3">
                                            <p:graphicEl>
                                              <a:dgm id="{0CB1A9B5-D535-4EA9-965B-4F8AADDA9FD7}"/>
                                            </p:graphicEl>
                                          </p:spTgt>
                                        </p:tgtEl>
                                        <p:attrNameLst>
                                          <p:attrName>style.visibility</p:attrName>
                                        </p:attrNameLst>
                                      </p:cBhvr>
                                      <p:to>
                                        <p:strVal val="visible"/>
                                      </p:to>
                                    </p:set>
                                    <p:animEffect transition="in" filter="wipe(up)">
                                      <p:cBhvr>
                                        <p:cTn id="67" dur="500"/>
                                        <p:tgtEl>
                                          <p:spTgt spid="3">
                                            <p:graphicEl>
                                              <a:dgm id="{0CB1A9B5-D535-4EA9-965B-4F8AADDA9FD7}"/>
                                            </p:graphicEl>
                                          </p:spTgt>
                                        </p:tgtEl>
                                      </p:cBhvr>
                                    </p:animEffect>
                                  </p:childTnLst>
                                </p:cTn>
                              </p:par>
                            </p:childTnLst>
                          </p:cTn>
                        </p:par>
                        <p:par>
                          <p:cTn id="68" fill="hold">
                            <p:stCondLst>
                              <p:cond delay="1000"/>
                            </p:stCondLst>
                            <p:childTnLst>
                              <p:par>
                                <p:cTn id="69" presetID="1" presetClass="entr" presetSubtype="0" fill="hold" nodeType="afterEffect">
                                  <p:stCondLst>
                                    <p:cond delay="25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5ECB24E-1DBF-FEBF-CF84-7FF19F2A44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E51DE9-7C97-47C2-5D54-8CDB9E62CD4A}"/>
              </a:ext>
            </a:extLst>
          </p:cNvPr>
          <p:cNvSpPr txBox="1"/>
          <p:nvPr/>
        </p:nvSpPr>
        <p:spPr>
          <a:xfrm>
            <a:off x="914400" y="762000"/>
            <a:ext cx="3657600" cy="523220"/>
          </a:xfrm>
          <a:prstGeom prst="rect">
            <a:avLst/>
          </a:prstGeom>
          <a:noFill/>
        </p:spPr>
        <p:txBody>
          <a:bodyPr wrap="square" rtlCol="0">
            <a:spAutoFit/>
          </a:bodyPr>
          <a:lstStyle/>
          <a:p>
            <a:r>
              <a:rPr lang="en-US" sz="2800" dirty="0"/>
              <a:t>Elevator Briefings</a:t>
            </a:r>
          </a:p>
        </p:txBody>
      </p:sp>
      <p:pic>
        <p:nvPicPr>
          <p:cNvPr id="4" name="Picture 3">
            <a:extLst>
              <a:ext uri="{FF2B5EF4-FFF2-40B4-BE49-F238E27FC236}">
                <a16:creationId xmlns:a16="http://schemas.microsoft.com/office/drawing/2014/main" id="{D9DAC99E-74C3-9294-B7E8-2AF5D3344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80" y="2209800"/>
            <a:ext cx="2933700" cy="2933700"/>
          </a:xfrm>
          <a:prstGeom prst="rect">
            <a:avLst/>
          </a:prstGeom>
        </p:spPr>
      </p:pic>
      <p:sp>
        <p:nvSpPr>
          <p:cNvPr id="5" name="TextBox 4">
            <a:extLst>
              <a:ext uri="{FF2B5EF4-FFF2-40B4-BE49-F238E27FC236}">
                <a16:creationId xmlns:a16="http://schemas.microsoft.com/office/drawing/2014/main" id="{1E73FCE6-5C9F-6E27-0AA1-F1A43621CACD}"/>
              </a:ext>
            </a:extLst>
          </p:cNvPr>
          <p:cNvSpPr txBox="1"/>
          <p:nvPr/>
        </p:nvSpPr>
        <p:spPr>
          <a:xfrm>
            <a:off x="4876800" y="2209800"/>
            <a:ext cx="2743200" cy="2308324"/>
          </a:xfrm>
          <a:prstGeom prst="rect">
            <a:avLst/>
          </a:prstGeom>
          <a:noFill/>
        </p:spPr>
        <p:txBody>
          <a:bodyPr wrap="square" rtlCol="0">
            <a:spAutoFit/>
          </a:bodyPr>
          <a:lstStyle/>
          <a:p>
            <a:r>
              <a:rPr lang="en-US" sz="2400" dirty="0" err="1"/>
              <a:t>Posiblemente</a:t>
            </a:r>
            <a:r>
              <a:rPr lang="en-US" sz="2400" dirty="0"/>
              <a:t> la </a:t>
            </a:r>
            <a:r>
              <a:rPr lang="en-US" sz="2400" dirty="0" err="1"/>
              <a:t>mejor</a:t>
            </a:r>
            <a:r>
              <a:rPr lang="en-US" sz="2400" dirty="0"/>
              <a:t> </a:t>
            </a:r>
            <a:r>
              <a:rPr lang="en-US" sz="2400" dirty="0" err="1"/>
              <a:t>oportunidad</a:t>
            </a:r>
            <a:r>
              <a:rPr lang="en-US" sz="2400" dirty="0"/>
              <a:t> que </a:t>
            </a:r>
            <a:r>
              <a:rPr lang="en-US" sz="2400" dirty="0" err="1"/>
              <a:t>tendr</a:t>
            </a:r>
            <a:r>
              <a:rPr lang="es-ES" sz="2400" dirty="0" err="1"/>
              <a:t>ás</a:t>
            </a:r>
            <a:r>
              <a:rPr lang="es-ES" sz="2400" dirty="0"/>
              <a:t> para presentar tu análisis a decisores de alto nivel</a:t>
            </a:r>
            <a:endParaRPr lang="en-US" sz="2400" dirty="0"/>
          </a:p>
        </p:txBody>
      </p:sp>
      <p:sp>
        <p:nvSpPr>
          <p:cNvPr id="6" name="TextBox 5">
            <a:extLst>
              <a:ext uri="{FF2B5EF4-FFF2-40B4-BE49-F238E27FC236}">
                <a16:creationId xmlns:a16="http://schemas.microsoft.com/office/drawing/2014/main" id="{E926FF58-8F2D-8A04-BF23-8AB96DCFBCEE}"/>
              </a:ext>
            </a:extLst>
          </p:cNvPr>
          <p:cNvSpPr txBox="1"/>
          <p:nvPr/>
        </p:nvSpPr>
        <p:spPr>
          <a:xfrm>
            <a:off x="5867400" y="5638800"/>
            <a:ext cx="2036135" cy="461665"/>
          </a:xfrm>
          <a:prstGeom prst="rect">
            <a:avLst/>
          </a:prstGeom>
          <a:noFill/>
        </p:spPr>
        <p:txBody>
          <a:bodyPr wrap="none" rtlCol="0">
            <a:spAutoFit/>
          </a:bodyPr>
          <a:lstStyle/>
          <a:p>
            <a:r>
              <a:rPr lang="es-ES" sz="2400" dirty="0"/>
              <a:t>¿30 segundos?</a:t>
            </a:r>
            <a:endParaRPr lang="en-US" sz="2400" dirty="0"/>
          </a:p>
        </p:txBody>
      </p:sp>
    </p:spTree>
    <p:extLst>
      <p:ext uri="{BB962C8B-B14F-4D97-AF65-F5344CB8AC3E}">
        <p14:creationId xmlns:p14="http://schemas.microsoft.com/office/powerpoint/2010/main" val="86456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75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250"/>
                            </p:stCondLst>
                            <p:childTnLst>
                              <p:par>
                                <p:cTn id="14" presetID="26" presetClass="emph" presetSubtype="0" repeatCount="5000" fill="hold" grpId="1"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BB691C-A3E8-1009-67A2-A8335B339D24}"/>
              </a:ext>
            </a:extLst>
          </p:cNvPr>
          <p:cNvSpPr txBox="1"/>
          <p:nvPr/>
        </p:nvSpPr>
        <p:spPr>
          <a:xfrm>
            <a:off x="914400" y="762000"/>
            <a:ext cx="3657600" cy="523220"/>
          </a:xfrm>
          <a:prstGeom prst="rect">
            <a:avLst/>
          </a:prstGeom>
          <a:noFill/>
        </p:spPr>
        <p:txBody>
          <a:bodyPr wrap="square" rtlCol="0">
            <a:spAutoFit/>
          </a:bodyPr>
          <a:lstStyle/>
          <a:p>
            <a:r>
              <a:rPr lang="en-US" sz="2800" dirty="0"/>
              <a:t>Planning Briefings</a:t>
            </a:r>
          </a:p>
        </p:txBody>
      </p:sp>
      <p:pic>
        <p:nvPicPr>
          <p:cNvPr id="3" name="Picture 2">
            <a:extLst>
              <a:ext uri="{FF2B5EF4-FFF2-40B4-BE49-F238E27FC236}">
                <a16:creationId xmlns:a16="http://schemas.microsoft.com/office/drawing/2014/main" id="{E70753EC-B893-0060-EA36-613E6C52F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28" y="1512909"/>
            <a:ext cx="7197172" cy="4964031"/>
          </a:xfrm>
          <a:prstGeom prst="rect">
            <a:avLst/>
          </a:prstGeom>
        </p:spPr>
      </p:pic>
      <p:sp useBgFill="1">
        <p:nvSpPr>
          <p:cNvPr id="4" name="TextBox 3">
            <a:extLst>
              <a:ext uri="{FF2B5EF4-FFF2-40B4-BE49-F238E27FC236}">
                <a16:creationId xmlns:a16="http://schemas.microsoft.com/office/drawing/2014/main" id="{ED30D3B7-DA25-B8F3-1DFA-17932EF8E9B4}"/>
              </a:ext>
            </a:extLst>
          </p:cNvPr>
          <p:cNvSpPr txBox="1"/>
          <p:nvPr/>
        </p:nvSpPr>
        <p:spPr>
          <a:xfrm>
            <a:off x="6096000" y="4467928"/>
            <a:ext cx="2584362" cy="1754326"/>
          </a:xfrm>
          <a:prstGeom prst="rect">
            <a:avLst/>
          </a:prstGeom>
        </p:spPr>
        <p:txBody>
          <a:bodyPr wrap="none" rtlCol="0">
            <a:spAutoFit/>
          </a:bodyPr>
          <a:lstStyle/>
          <a:p>
            <a:r>
              <a:rPr lang="en-US" u="sng" dirty="0"/>
              <a:t>BLUF + 5 </a:t>
            </a:r>
            <a:r>
              <a:rPr lang="en-US" u="sng" dirty="0" err="1"/>
              <a:t>minutos</a:t>
            </a:r>
            <a:endParaRPr lang="en-US" u="sng" dirty="0"/>
          </a:p>
          <a:p>
            <a:r>
              <a:rPr lang="en-US" dirty="0"/>
              <a:t>¿Framing?</a:t>
            </a:r>
          </a:p>
          <a:p>
            <a:r>
              <a:rPr lang="en-US" dirty="0"/>
              <a:t>¿</a:t>
            </a:r>
            <a:r>
              <a:rPr lang="en-US" dirty="0" err="1"/>
              <a:t>Impulsores</a:t>
            </a:r>
            <a:r>
              <a:rPr lang="en-US" dirty="0"/>
              <a:t> y </a:t>
            </a:r>
            <a:r>
              <a:rPr lang="en-US" dirty="0" err="1"/>
              <a:t>corrientes</a:t>
            </a:r>
            <a:r>
              <a:rPr lang="en-US" dirty="0"/>
              <a:t>?</a:t>
            </a:r>
          </a:p>
          <a:p>
            <a:r>
              <a:rPr lang="en-US" dirty="0"/>
              <a:t>¿</a:t>
            </a:r>
            <a:r>
              <a:rPr lang="en-US" dirty="0" err="1"/>
              <a:t>Escenarios</a:t>
            </a:r>
            <a:r>
              <a:rPr lang="en-US" dirty="0"/>
              <a:t>?</a:t>
            </a:r>
          </a:p>
          <a:p>
            <a:r>
              <a:rPr lang="en-US" dirty="0"/>
              <a:t>¿</a:t>
            </a:r>
            <a:r>
              <a:rPr lang="en-US" dirty="0" err="1"/>
              <a:t>Comodines</a:t>
            </a:r>
            <a:r>
              <a:rPr lang="en-US" dirty="0"/>
              <a:t>?</a:t>
            </a:r>
          </a:p>
          <a:p>
            <a:r>
              <a:rPr lang="en-US" dirty="0"/>
              <a:t>¿</a:t>
            </a:r>
            <a:r>
              <a:rPr lang="en-US" dirty="0" err="1"/>
              <a:t>Implicaciones</a:t>
            </a:r>
            <a:r>
              <a:rPr lang="en-US" dirty="0"/>
              <a:t>?</a:t>
            </a:r>
          </a:p>
        </p:txBody>
      </p:sp>
    </p:spTree>
    <p:extLst>
      <p:ext uri="{BB962C8B-B14F-4D97-AF65-F5344CB8AC3E}">
        <p14:creationId xmlns:p14="http://schemas.microsoft.com/office/powerpoint/2010/main" val="3371357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553FD-13D7-043A-852F-7C6F4403E9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E61294B-0C54-32CB-CC8E-7240C30A8137}"/>
              </a:ext>
            </a:extLst>
          </p:cNvPr>
          <p:cNvSpPr txBox="1"/>
          <p:nvPr/>
        </p:nvSpPr>
        <p:spPr>
          <a:xfrm>
            <a:off x="914400" y="762000"/>
            <a:ext cx="3657600" cy="523220"/>
          </a:xfrm>
          <a:prstGeom prst="rect">
            <a:avLst/>
          </a:prstGeom>
          <a:noFill/>
        </p:spPr>
        <p:txBody>
          <a:bodyPr wrap="square" rtlCol="0">
            <a:spAutoFit/>
          </a:bodyPr>
          <a:lstStyle/>
          <a:p>
            <a:r>
              <a:rPr lang="en-US" sz="2800" dirty="0"/>
              <a:t>Planning Papers</a:t>
            </a:r>
          </a:p>
        </p:txBody>
      </p:sp>
      <p:sp>
        <p:nvSpPr>
          <p:cNvPr id="4" name="TextBox 3">
            <a:extLst>
              <a:ext uri="{FF2B5EF4-FFF2-40B4-BE49-F238E27FC236}">
                <a16:creationId xmlns:a16="http://schemas.microsoft.com/office/drawing/2014/main" id="{B421472D-72AE-8E98-67E5-C039A196C6CC}"/>
              </a:ext>
            </a:extLst>
          </p:cNvPr>
          <p:cNvSpPr txBox="1"/>
          <p:nvPr/>
        </p:nvSpPr>
        <p:spPr>
          <a:xfrm>
            <a:off x="2476500" y="2362200"/>
            <a:ext cx="5105400" cy="984885"/>
          </a:xfrm>
          <a:prstGeom prst="rect">
            <a:avLst/>
          </a:prstGeom>
          <a:noFill/>
        </p:spPr>
        <p:txBody>
          <a:bodyPr wrap="square" rtlCol="0">
            <a:spAutoFit/>
          </a:bodyPr>
          <a:lstStyle/>
          <a:p>
            <a:pPr>
              <a:spcAft>
                <a:spcPts val="1200"/>
              </a:spcAft>
            </a:pPr>
            <a:r>
              <a:rPr lang="es-ES" sz="2400" dirty="0"/>
              <a:t>¿Qué necesitan los decisores?</a:t>
            </a:r>
            <a:endParaRPr lang="en-US" sz="2400" dirty="0"/>
          </a:p>
          <a:p>
            <a:pPr>
              <a:spcAft>
                <a:spcPts val="1200"/>
              </a:spcAft>
            </a:pPr>
            <a:endParaRPr lang="en-US" sz="2400" dirty="0"/>
          </a:p>
        </p:txBody>
      </p:sp>
      <p:sp>
        <p:nvSpPr>
          <p:cNvPr id="7" name="Arrow: Right 6">
            <a:extLst>
              <a:ext uri="{FF2B5EF4-FFF2-40B4-BE49-F238E27FC236}">
                <a16:creationId xmlns:a16="http://schemas.microsoft.com/office/drawing/2014/main" id="{67FDC3A3-9885-6A1C-A261-783AC2187E8B}"/>
              </a:ext>
            </a:extLst>
          </p:cNvPr>
          <p:cNvSpPr/>
          <p:nvPr/>
        </p:nvSpPr>
        <p:spPr>
          <a:xfrm>
            <a:off x="6400800" y="5715553"/>
            <a:ext cx="1676400" cy="380447"/>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B86D73-7036-9763-0CAB-9FEFC017AA7C}"/>
              </a:ext>
            </a:extLst>
          </p:cNvPr>
          <p:cNvSpPr txBox="1"/>
          <p:nvPr/>
        </p:nvSpPr>
        <p:spPr>
          <a:xfrm>
            <a:off x="1104900" y="3407229"/>
            <a:ext cx="3276600" cy="2308324"/>
          </a:xfrm>
          <a:prstGeom prst="rect">
            <a:avLst/>
          </a:prstGeom>
          <a:noFill/>
        </p:spPr>
        <p:txBody>
          <a:bodyPr wrap="square">
            <a:spAutoFit/>
          </a:bodyPr>
          <a:lstStyle/>
          <a:p>
            <a:r>
              <a:rPr lang="en-US" sz="2400" u="sng" dirty="0"/>
              <a:t>BLUF</a:t>
            </a:r>
          </a:p>
          <a:p>
            <a:r>
              <a:rPr lang="en-US" sz="2400" dirty="0"/>
              <a:t>Framing</a:t>
            </a:r>
          </a:p>
          <a:p>
            <a:r>
              <a:rPr lang="en-US" sz="2400" dirty="0" err="1"/>
              <a:t>Impulsores</a:t>
            </a:r>
            <a:r>
              <a:rPr lang="en-US" sz="2400" dirty="0"/>
              <a:t> y </a:t>
            </a:r>
            <a:r>
              <a:rPr lang="en-US" sz="2400" dirty="0" err="1"/>
              <a:t>corrientes</a:t>
            </a:r>
            <a:endParaRPr lang="en-US" sz="2400" dirty="0"/>
          </a:p>
          <a:p>
            <a:r>
              <a:rPr lang="en-US" sz="2400" dirty="0" err="1"/>
              <a:t>Escenarios</a:t>
            </a:r>
            <a:endParaRPr lang="en-US" sz="2400" dirty="0"/>
          </a:p>
          <a:p>
            <a:r>
              <a:rPr lang="en-US" sz="2400" dirty="0" err="1"/>
              <a:t>Comodines</a:t>
            </a:r>
            <a:endParaRPr lang="en-US" sz="2400" dirty="0"/>
          </a:p>
          <a:p>
            <a:r>
              <a:rPr lang="en-US" sz="2400" dirty="0" err="1"/>
              <a:t>Implicaciones</a:t>
            </a:r>
            <a:endParaRPr lang="en-US" sz="2400" dirty="0"/>
          </a:p>
        </p:txBody>
      </p:sp>
      <p:sp>
        <p:nvSpPr>
          <p:cNvPr id="10" name="TextBox 9">
            <a:extLst>
              <a:ext uri="{FF2B5EF4-FFF2-40B4-BE49-F238E27FC236}">
                <a16:creationId xmlns:a16="http://schemas.microsoft.com/office/drawing/2014/main" id="{EDF8449E-EAA2-D856-61ED-BF53393FF44A}"/>
              </a:ext>
            </a:extLst>
          </p:cNvPr>
          <p:cNvSpPr txBox="1"/>
          <p:nvPr/>
        </p:nvSpPr>
        <p:spPr>
          <a:xfrm>
            <a:off x="5029200" y="3776561"/>
            <a:ext cx="3678123" cy="1569660"/>
          </a:xfrm>
          <a:prstGeom prst="rect">
            <a:avLst/>
          </a:prstGeom>
          <a:noFill/>
        </p:spPr>
        <p:txBody>
          <a:bodyPr wrap="none" rtlCol="0">
            <a:spAutoFit/>
          </a:bodyPr>
          <a:lstStyle/>
          <a:p>
            <a:r>
              <a:rPr lang="es-ES" sz="2400" dirty="0"/>
              <a:t>¿Cuántas páginas?</a:t>
            </a:r>
          </a:p>
          <a:p>
            <a:r>
              <a:rPr lang="es-ES" sz="2400" dirty="0"/>
              <a:t>¿Qué enfoque?</a:t>
            </a:r>
          </a:p>
          <a:p>
            <a:r>
              <a:rPr lang="es-ES" sz="2400" dirty="0"/>
              <a:t>¿Cuánto detalle?</a:t>
            </a:r>
          </a:p>
          <a:p>
            <a:r>
              <a:rPr lang="es-ES" sz="2400" dirty="0"/>
              <a:t>¿Cubriendo cuánto tiempo?</a:t>
            </a:r>
            <a:endParaRPr lang="en-US" sz="2400" dirty="0"/>
          </a:p>
        </p:txBody>
      </p:sp>
    </p:spTree>
    <p:extLst>
      <p:ext uri="{BB962C8B-B14F-4D97-AF65-F5344CB8AC3E}">
        <p14:creationId xmlns:p14="http://schemas.microsoft.com/office/powerpoint/2010/main" val="36583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2931" y="678879"/>
          <a:ext cx="8596762" cy="5421694"/>
        </p:xfrm>
        <a:graphic>
          <a:graphicData uri="http://schemas.openxmlformats.org/drawingml/2006/table">
            <a:tbl>
              <a:tblPr firstRow="1" bandRow="1">
                <a:tableStyleId>{2D5ABB26-0587-4C30-8999-92F81FD0307C}</a:tableStyleId>
              </a:tblPr>
              <a:tblGrid>
                <a:gridCol w="2794741">
                  <a:extLst>
                    <a:ext uri="{9D8B030D-6E8A-4147-A177-3AD203B41FA5}">
                      <a16:colId xmlns:a16="http://schemas.microsoft.com/office/drawing/2014/main" val="20000"/>
                    </a:ext>
                  </a:extLst>
                </a:gridCol>
                <a:gridCol w="762202">
                  <a:extLst>
                    <a:ext uri="{9D8B030D-6E8A-4147-A177-3AD203B41FA5}">
                      <a16:colId xmlns:a16="http://schemas.microsoft.com/office/drawing/2014/main" val="20001"/>
                    </a:ext>
                  </a:extLst>
                </a:gridCol>
                <a:gridCol w="3048808">
                  <a:extLst>
                    <a:ext uri="{9D8B030D-6E8A-4147-A177-3AD203B41FA5}">
                      <a16:colId xmlns:a16="http://schemas.microsoft.com/office/drawing/2014/main" val="20002"/>
                    </a:ext>
                  </a:extLst>
                </a:gridCol>
                <a:gridCol w="1991011">
                  <a:extLst>
                    <a:ext uri="{9D8B030D-6E8A-4147-A177-3AD203B41FA5}">
                      <a16:colId xmlns:a16="http://schemas.microsoft.com/office/drawing/2014/main" val="20003"/>
                    </a:ext>
                  </a:extLst>
                </a:gridCol>
              </a:tblGrid>
              <a:tr h="103257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noProof="0" dirty="0"/>
                        <a:t>Estructura de un Informe Analítico Simple</a:t>
                      </a:r>
                    </a:p>
                    <a:p>
                      <a:pPr algn="ctr"/>
                      <a:r>
                        <a:rPr lang="es-ES" sz="1200" i="1" noProof="0" dirty="0"/>
                        <a:t>Elementos básicos para satisfacer las necesidades de tu audiencia</a:t>
                      </a:r>
                    </a:p>
                  </a:txBody>
                  <a:tcPr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8365">
                <a:tc gridSpan="2">
                  <a:txBody>
                    <a:bodyPr/>
                    <a:lstStyle/>
                    <a:p>
                      <a:pPr marL="0" lvl="0" indent="0">
                        <a:buFont typeface="Arial" panose="020B0604020202020204" pitchFamily="34" charset="0"/>
                        <a:buNone/>
                      </a:pPr>
                      <a:r>
                        <a:rPr lang="en-US" sz="1800" dirty="0">
                          <a:ln>
                            <a:solidFill>
                              <a:schemeClr val="tx1"/>
                            </a:solidFill>
                          </a:ln>
                        </a:rPr>
                        <a:t>      </a:t>
                      </a:r>
                      <a:r>
                        <a:rPr lang="en-US" sz="2000" dirty="0" err="1">
                          <a:ln>
                            <a:solidFill>
                              <a:schemeClr val="tx1"/>
                            </a:solidFill>
                          </a:ln>
                        </a:rPr>
                        <a:t>Necesidad</a:t>
                      </a:r>
                      <a:r>
                        <a:rPr lang="en-US" sz="2000" dirty="0">
                          <a:ln>
                            <a:solidFill>
                              <a:schemeClr val="tx1"/>
                            </a:solidFill>
                          </a:ln>
                        </a:rPr>
                        <a:t> del lector</a:t>
                      </a:r>
                      <a:endParaRPr lang="en-US" sz="1800" dirty="0">
                        <a:ln>
                          <a:solidFill>
                            <a:schemeClr val="tx1"/>
                          </a:solidFill>
                        </a:ln>
                      </a:endParaRPr>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sz="2000" dirty="0">
                        <a:ln>
                          <a:solidFill>
                            <a:schemeClr val="tx1"/>
                          </a:solidFill>
                        </a:l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r>
                        <a:rPr lang="en-US" sz="2000" dirty="0" err="1">
                          <a:ln>
                            <a:solidFill>
                              <a:schemeClr val="tx1"/>
                            </a:solidFill>
                          </a:ln>
                        </a:rPr>
                        <a:t>Elemento</a:t>
                      </a:r>
                      <a:r>
                        <a:rPr lang="en-US" sz="2000" dirty="0">
                          <a:ln>
                            <a:solidFill>
                              <a:schemeClr val="tx1"/>
                            </a:solidFill>
                          </a:ln>
                        </a:rPr>
                        <a:t> </a:t>
                      </a:r>
                      <a:r>
                        <a:rPr lang="en-US" sz="2000" dirty="0" err="1">
                          <a:ln>
                            <a:solidFill>
                              <a:schemeClr val="tx1"/>
                            </a:solidFill>
                          </a:ln>
                        </a:rPr>
                        <a:t>Estructural</a:t>
                      </a:r>
                      <a:endParaRPr lang="en-US" sz="2000" dirty="0">
                        <a:ln>
                          <a:solidFill>
                            <a:schemeClr val="tx1"/>
                          </a:solidFill>
                        </a:ln>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sz="1800" dirty="0">
                        <a:ln>
                          <a:solidFill>
                            <a:schemeClr val="tx1"/>
                          </a:solidFill>
                        </a:ln>
                      </a:endParaRPr>
                    </a:p>
                  </a:txBody>
                  <a:tcPr marB="1828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1"/>
                  </a:ext>
                </a:extLst>
              </a:tr>
              <a:tr h="398365">
                <a:tc>
                  <a:txBody>
                    <a:bodyPr/>
                    <a:lstStyle/>
                    <a:p>
                      <a:pPr marL="342900" lvl="0" indent="-342900">
                        <a:buFont typeface="Arial" panose="020B0604020202020204" pitchFamily="34" charset="0"/>
                        <a:buChar char="•"/>
                      </a:pPr>
                      <a:r>
                        <a:rPr lang="en-US" sz="1800" dirty="0" err="1"/>
                        <a:t>Resumen</a:t>
                      </a:r>
                      <a:r>
                        <a:rPr lang="en-US" sz="1800" dirty="0"/>
                        <a:t> claro, </a:t>
                      </a:r>
                      <a:r>
                        <a:rPr lang="en-US" sz="1800" dirty="0" err="1"/>
                        <a:t>conciso</a:t>
                      </a:r>
                      <a:endParaRPr lang="en-US" sz="1800" dirty="0"/>
                    </a:p>
                  </a:txBody>
                  <a:tcPr marB="18288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Tésis</a:t>
                      </a:r>
                      <a:r>
                        <a:rPr lang="en-US" sz="1800" dirty="0"/>
                        <a:t> – “</a:t>
                      </a:r>
                      <a:r>
                        <a:rPr lang="en-US" sz="1800" dirty="0" err="1"/>
                        <a:t>Conclusión</a:t>
                      </a:r>
                      <a:r>
                        <a:rPr lang="en-US" sz="1800" dirty="0"/>
                        <a:t> </a:t>
                      </a:r>
                      <a:r>
                        <a:rPr lang="en-US" sz="1800" dirty="0" err="1"/>
                        <a:t>arriba</a:t>
                      </a:r>
                      <a:r>
                        <a:rPr lang="en-US" sz="1800" dirty="0"/>
                        <a:t>” </a:t>
                      </a:r>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1-2 </a:t>
                      </a:r>
                      <a:r>
                        <a:rPr lang="en-US" sz="1800" dirty="0" err="1"/>
                        <a:t>frases</a:t>
                      </a:r>
                      <a:endParaRPr lang="en-US" sz="1800" dirty="0"/>
                    </a:p>
                  </a:txBody>
                  <a:tcPr marB="1828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4800">
                <a:tc>
                  <a:txBody>
                    <a:bodyPr/>
                    <a:lstStyle/>
                    <a:p>
                      <a:pPr marL="342900" lvl="0" indent="-342900">
                        <a:buFont typeface="Arial" panose="020B0604020202020204" pitchFamily="34" charset="0"/>
                        <a:buChar char="•"/>
                      </a:pPr>
                      <a:r>
                        <a:rPr lang="en-US" sz="1800" dirty="0" err="1"/>
                        <a:t>Hechos</a:t>
                      </a:r>
                      <a:r>
                        <a:rPr lang="en-US" sz="1800" dirty="0"/>
                        <a:t>/</a:t>
                      </a:r>
                      <a:r>
                        <a:rPr lang="en-US" sz="1800" dirty="0" err="1"/>
                        <a:t>datos</a:t>
                      </a:r>
                      <a:r>
                        <a:rPr lang="en-US" sz="1800" dirty="0"/>
                        <a:t> </a:t>
                      </a:r>
                      <a:r>
                        <a:rPr lang="en-US" sz="1800" dirty="0" err="1"/>
                        <a:t>suficientes</a:t>
                      </a:r>
                      <a:r>
                        <a:rPr lang="en-US" sz="1800" dirty="0"/>
                        <a:t> para </a:t>
                      </a:r>
                      <a:r>
                        <a:rPr lang="en-US" sz="1800" dirty="0" err="1"/>
                        <a:t>entrar</a:t>
                      </a:r>
                      <a:r>
                        <a:rPr lang="en-US" sz="1800" dirty="0"/>
                        <a:t> </a:t>
                      </a:r>
                      <a:r>
                        <a:rPr lang="en-US" sz="1800" dirty="0" err="1"/>
                        <a:t>en</a:t>
                      </a:r>
                      <a:r>
                        <a:rPr lang="en-US" sz="1800" dirty="0"/>
                        <a:t> </a:t>
                      </a:r>
                      <a:r>
                        <a:rPr lang="en-US" sz="1800" dirty="0" err="1"/>
                        <a:t>tema</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Qué</a:t>
                      </a:r>
                      <a:r>
                        <a:rPr lang="en-US" sz="1800" dirty="0"/>
                        <a:t>, </a:t>
                      </a:r>
                      <a:r>
                        <a:rPr lang="en-US" sz="1800" dirty="0" err="1"/>
                        <a:t>quién</a:t>
                      </a:r>
                      <a:r>
                        <a:rPr lang="en-US" sz="1800" dirty="0"/>
                        <a:t>, </a:t>
                      </a:r>
                      <a:r>
                        <a:rPr lang="en-US" sz="1800" dirty="0" err="1"/>
                        <a:t>cuándo</a:t>
                      </a:r>
                      <a:r>
                        <a:rPr lang="en-US" sz="1800" dirty="0"/>
                        <a:t>, </a:t>
                      </a:r>
                      <a:r>
                        <a:rPr lang="en-US" sz="1800" dirty="0" err="1"/>
                        <a:t>dónde</a:t>
                      </a:r>
                      <a:r>
                        <a:rPr lang="en-US" sz="1800" dirty="0"/>
                        <a:t>, </a:t>
                      </a:r>
                      <a:r>
                        <a:rPr lang="en-US" sz="1800" dirty="0" err="1"/>
                        <a:t>cuánto</a:t>
                      </a:r>
                      <a:r>
                        <a:rPr lang="en-US" sz="1800" dirty="0"/>
                        <a:t> </a:t>
                      </a:r>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Quizás</a:t>
                      </a:r>
                      <a:r>
                        <a:rPr lang="en-US" sz="1800" dirty="0"/>
                        <a:t> la </a:t>
                      </a:r>
                      <a:r>
                        <a:rPr lang="en-US" sz="1800" dirty="0" err="1"/>
                        <a:t>cuarta</a:t>
                      </a:r>
                      <a:r>
                        <a:rPr lang="en-US" sz="1800" dirty="0"/>
                        <a:t> </a:t>
                      </a:r>
                      <a:r>
                        <a:rPr lang="en-US" sz="1800" dirty="0" err="1"/>
                        <a:t>parte</a:t>
                      </a:r>
                      <a:r>
                        <a:rPr lang="en-US" sz="1800" dirty="0"/>
                        <a:t> del </a:t>
                      </a:r>
                      <a:r>
                        <a:rPr lang="en-US" sz="1800" dirty="0" err="1"/>
                        <a:t>producto</a:t>
                      </a:r>
                      <a:endParaRPr lang="en-US" sz="1800" dirty="0"/>
                    </a:p>
                  </a:txBody>
                  <a:tcPr marB="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4800">
                <a:tc>
                  <a:txBody>
                    <a:bodyPr/>
                    <a:lstStyle/>
                    <a:p>
                      <a:pPr marL="342900" indent="-342900">
                        <a:buFont typeface="Arial" panose="020B0604020202020204" pitchFamily="34" charset="0"/>
                        <a:buChar char="•"/>
                      </a:pPr>
                      <a:r>
                        <a:rPr lang="en-US" sz="1800" dirty="0"/>
                        <a:t>El por </a:t>
                      </a:r>
                      <a:r>
                        <a:rPr lang="en-US" sz="1800" dirty="0" err="1"/>
                        <a:t>qué</a:t>
                      </a:r>
                      <a:r>
                        <a:rPr lang="en-US" sz="1800" dirty="0"/>
                        <a:t> y </a:t>
                      </a:r>
                      <a:r>
                        <a:rPr lang="en-US" sz="1800" dirty="0" err="1"/>
                        <a:t>cómo</a:t>
                      </a:r>
                      <a:r>
                        <a:rPr lang="en-US" sz="1800" dirty="0"/>
                        <a:t> del </a:t>
                      </a:r>
                      <a:r>
                        <a:rPr lang="en-US" sz="1800" dirty="0" err="1"/>
                        <a:t>asunto</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Impulsores</a:t>
                      </a:r>
                      <a:r>
                        <a:rPr lang="en-US" sz="1800" dirty="0"/>
                        <a:t> y </a:t>
                      </a:r>
                      <a:r>
                        <a:rPr lang="en-US" sz="1800" dirty="0" err="1"/>
                        <a:t>tendencias</a:t>
                      </a:r>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Quizás</a:t>
                      </a:r>
                      <a:r>
                        <a:rPr lang="en-US" sz="1800" dirty="0"/>
                        <a:t> la </a:t>
                      </a:r>
                      <a:r>
                        <a:rPr lang="en-US" sz="1800" dirty="0" err="1"/>
                        <a:t>mitad</a:t>
                      </a:r>
                      <a:r>
                        <a:rPr lang="en-US" sz="1800" dirty="0"/>
                        <a:t> del </a:t>
                      </a:r>
                      <a:r>
                        <a:rPr lang="en-US" sz="1800" dirty="0" err="1"/>
                        <a:t>informe</a:t>
                      </a:r>
                      <a:endParaRPr lang="en-US" sz="1800" dirty="0"/>
                    </a:p>
                  </a:txBody>
                  <a:tcPr marB="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11234">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Idea de a </a:t>
                      </a:r>
                      <a:r>
                        <a:rPr lang="en-US" sz="1800" dirty="0" err="1"/>
                        <a:t>dónde</a:t>
                      </a:r>
                      <a:r>
                        <a:rPr lang="en-US" sz="1800" dirty="0"/>
                        <a:t> </a:t>
                      </a:r>
                      <a:r>
                        <a:rPr lang="en-US" sz="1800" dirty="0" err="1"/>
                        <a:t>va</a:t>
                      </a:r>
                      <a:r>
                        <a:rPr lang="en-US" sz="1800" dirty="0"/>
                        <a:t> </a:t>
                      </a:r>
                      <a:r>
                        <a:rPr lang="en-US" sz="1800" dirty="0" err="1"/>
                        <a:t>el</a:t>
                      </a:r>
                      <a:r>
                        <a:rPr lang="en-US" sz="1800" dirty="0"/>
                        <a:t> </a:t>
                      </a:r>
                      <a:r>
                        <a:rPr lang="en-US" sz="1800" dirty="0" err="1"/>
                        <a:t>asunto</a:t>
                      </a:r>
                      <a:r>
                        <a:rPr lang="en-US" sz="1800" dirty="0"/>
                        <a:t>, con </a:t>
                      </a:r>
                      <a:r>
                        <a:rPr lang="en-US" sz="1800" dirty="0" err="1"/>
                        <a:t>qué</a:t>
                      </a:r>
                      <a:r>
                        <a:rPr lang="en-US" sz="1800" dirty="0"/>
                        <a:t> </a:t>
                      </a:r>
                      <a:r>
                        <a:rPr lang="en-US" sz="1800" dirty="0" err="1"/>
                        <a:t>variaciones</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Escenarios</a:t>
                      </a:r>
                      <a:r>
                        <a:rPr lang="en-US" sz="1800" dirty="0"/>
                        <a:t>,</a:t>
                      </a:r>
                      <a:r>
                        <a:rPr lang="en-US" sz="1800" baseline="0" dirty="0"/>
                        <a:t> Alternativos, y “</a:t>
                      </a:r>
                      <a:r>
                        <a:rPr lang="en-US" sz="1800" baseline="0" dirty="0" err="1"/>
                        <a:t>Comodines</a:t>
                      </a:r>
                      <a:r>
                        <a:rPr lang="en-US" sz="1800" baseline="0" dirty="0"/>
                        <a:t>””</a:t>
                      </a:r>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800" dirty="0" err="1"/>
                        <a:t>Quizás</a:t>
                      </a:r>
                      <a:r>
                        <a:rPr lang="en-US" sz="1800" dirty="0"/>
                        <a:t> </a:t>
                      </a:r>
                      <a:r>
                        <a:rPr lang="en-US" sz="1800" dirty="0" err="1"/>
                        <a:t>otra</a:t>
                      </a:r>
                      <a:r>
                        <a:rPr lang="en-US" sz="1800" dirty="0"/>
                        <a:t> </a:t>
                      </a:r>
                      <a:r>
                        <a:rPr lang="en-US" sz="1800" dirty="0" err="1"/>
                        <a:t>cuarta</a:t>
                      </a:r>
                      <a:r>
                        <a:rPr lang="en-US" sz="1800" dirty="0"/>
                        <a:t> </a:t>
                      </a:r>
                      <a:r>
                        <a:rPr lang="en-US" sz="1800" dirty="0" err="1"/>
                        <a:t>parte</a:t>
                      </a:r>
                      <a:endParaRPr lang="en-US" sz="1800" dirty="0"/>
                    </a:p>
                  </a:txBody>
                  <a:tcPr marB="1828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8365">
                <a:tc>
                  <a:txBody>
                    <a:bodyPr/>
                    <a:lstStyle/>
                    <a:p>
                      <a:pPr marL="342900" lvl="0" indent="-342900">
                        <a:buFont typeface="Arial" panose="020B0604020202020204" pitchFamily="34" charset="0"/>
                        <a:buChar char="•"/>
                      </a:pPr>
                      <a:r>
                        <a:rPr lang="en-US" sz="1800" dirty="0"/>
                        <a:t>Por </a:t>
                      </a:r>
                      <a:r>
                        <a:rPr lang="en-US" sz="1800" dirty="0" err="1"/>
                        <a:t>qué</a:t>
                      </a:r>
                      <a:r>
                        <a:rPr lang="en-US" sz="1800" dirty="0"/>
                        <a:t> es </a:t>
                      </a:r>
                      <a:r>
                        <a:rPr lang="en-US" sz="1800" dirty="0" err="1"/>
                        <a:t>importante</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Implicaciones</a:t>
                      </a:r>
                      <a:endParaRPr lang="en-US" sz="1800" dirty="0"/>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5" name="Right Arrow 14"/>
          <p:cNvSpPr/>
          <p:nvPr/>
        </p:nvSpPr>
        <p:spPr>
          <a:xfrm>
            <a:off x="3066846" y="2363327"/>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6" name="Right Arrow 25"/>
          <p:cNvSpPr/>
          <p:nvPr/>
        </p:nvSpPr>
        <p:spPr>
          <a:xfrm>
            <a:off x="3244531" y="2955535"/>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7" name="Right Arrow 26"/>
          <p:cNvSpPr/>
          <p:nvPr/>
        </p:nvSpPr>
        <p:spPr>
          <a:xfrm>
            <a:off x="3226970" y="3909859"/>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8" name="Right Arrow 27"/>
          <p:cNvSpPr/>
          <p:nvPr/>
        </p:nvSpPr>
        <p:spPr>
          <a:xfrm>
            <a:off x="3240736" y="4731577"/>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29" name="Right Arrow 28"/>
          <p:cNvSpPr/>
          <p:nvPr/>
        </p:nvSpPr>
        <p:spPr>
          <a:xfrm>
            <a:off x="3194065" y="5685901"/>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ight Brace 1"/>
          <p:cNvSpPr/>
          <p:nvPr/>
        </p:nvSpPr>
        <p:spPr>
          <a:xfrm>
            <a:off x="6591300" y="4628535"/>
            <a:ext cx="228600" cy="1242152"/>
          </a:xfrm>
          <a:prstGeom prst="rightBrace">
            <a:avLst>
              <a:gd name="adj1" fmla="val 8333"/>
              <a:gd name="adj2" fmla="val 5089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useBgFill="1">
        <p:nvSpPr>
          <p:cNvPr id="4" name="Rectangle 3">
            <a:extLst>
              <a:ext uri="{FF2B5EF4-FFF2-40B4-BE49-F238E27FC236}">
                <a16:creationId xmlns:a16="http://schemas.microsoft.com/office/drawing/2014/main" id="{E68A2ABF-CDB6-4608-A762-DFADDB3156A8}"/>
              </a:ext>
            </a:extLst>
          </p:cNvPr>
          <p:cNvSpPr/>
          <p:nvPr/>
        </p:nvSpPr>
        <p:spPr>
          <a:xfrm>
            <a:off x="314307" y="2288966"/>
            <a:ext cx="8472747" cy="322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722A7942-52AF-0CEE-F1F7-7D8E7FFAB3BF}"/>
              </a:ext>
            </a:extLst>
          </p:cNvPr>
          <p:cNvSpPr/>
          <p:nvPr/>
        </p:nvSpPr>
        <p:spPr>
          <a:xfrm>
            <a:off x="290251" y="5685901"/>
            <a:ext cx="5272349" cy="322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EFF548B-10A9-1E33-B652-A2AFACD87146}"/>
              </a:ext>
            </a:extLst>
          </p:cNvPr>
          <p:cNvSpPr/>
          <p:nvPr/>
        </p:nvSpPr>
        <p:spPr>
          <a:xfrm>
            <a:off x="314307" y="4628535"/>
            <a:ext cx="6162693" cy="86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7CC8469-D502-0A6B-F58E-08213E442448}"/>
              </a:ext>
            </a:extLst>
          </p:cNvPr>
          <p:cNvSpPr/>
          <p:nvPr/>
        </p:nvSpPr>
        <p:spPr>
          <a:xfrm>
            <a:off x="329547" y="3714393"/>
            <a:ext cx="8433451" cy="723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DBE6634-0BC2-73A0-286F-66EA8C7F4ADA}"/>
              </a:ext>
            </a:extLst>
          </p:cNvPr>
          <p:cNvSpPr/>
          <p:nvPr/>
        </p:nvSpPr>
        <p:spPr>
          <a:xfrm>
            <a:off x="290251" y="2720968"/>
            <a:ext cx="8433451" cy="838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E40FF50-4199-6652-7DA6-21C7E2998152}"/>
              </a:ext>
            </a:extLst>
          </p:cNvPr>
          <p:cNvSpPr/>
          <p:nvPr/>
        </p:nvSpPr>
        <p:spPr>
          <a:xfrm>
            <a:off x="6516296" y="4568044"/>
            <a:ext cx="2246702" cy="1439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P spid="17"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2C22BA-B771-7C0A-50EB-331D7974B6AD}"/>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E6754F0-7A0A-991B-20A0-F0DF40C10C43}"/>
              </a:ext>
            </a:extLst>
          </p:cNvPr>
          <p:cNvGraphicFramePr>
            <a:graphicFrameLocks noGrp="1"/>
          </p:cNvGraphicFramePr>
          <p:nvPr/>
        </p:nvGraphicFramePr>
        <p:xfrm>
          <a:off x="232931" y="678879"/>
          <a:ext cx="8596762" cy="5421694"/>
        </p:xfrm>
        <a:graphic>
          <a:graphicData uri="http://schemas.openxmlformats.org/drawingml/2006/table">
            <a:tbl>
              <a:tblPr firstRow="1" bandRow="1">
                <a:tableStyleId>{2D5ABB26-0587-4C30-8999-92F81FD0307C}</a:tableStyleId>
              </a:tblPr>
              <a:tblGrid>
                <a:gridCol w="2794741">
                  <a:extLst>
                    <a:ext uri="{9D8B030D-6E8A-4147-A177-3AD203B41FA5}">
                      <a16:colId xmlns:a16="http://schemas.microsoft.com/office/drawing/2014/main" val="20000"/>
                    </a:ext>
                  </a:extLst>
                </a:gridCol>
                <a:gridCol w="762202">
                  <a:extLst>
                    <a:ext uri="{9D8B030D-6E8A-4147-A177-3AD203B41FA5}">
                      <a16:colId xmlns:a16="http://schemas.microsoft.com/office/drawing/2014/main" val="20001"/>
                    </a:ext>
                  </a:extLst>
                </a:gridCol>
                <a:gridCol w="3048808">
                  <a:extLst>
                    <a:ext uri="{9D8B030D-6E8A-4147-A177-3AD203B41FA5}">
                      <a16:colId xmlns:a16="http://schemas.microsoft.com/office/drawing/2014/main" val="20002"/>
                    </a:ext>
                  </a:extLst>
                </a:gridCol>
                <a:gridCol w="1991011">
                  <a:extLst>
                    <a:ext uri="{9D8B030D-6E8A-4147-A177-3AD203B41FA5}">
                      <a16:colId xmlns:a16="http://schemas.microsoft.com/office/drawing/2014/main" val="20003"/>
                    </a:ext>
                  </a:extLst>
                </a:gridCol>
              </a:tblGrid>
              <a:tr h="103257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noProof="0" dirty="0"/>
                        <a:t>Estructura de un Informe Analítico Simple</a:t>
                      </a:r>
                    </a:p>
                    <a:p>
                      <a:pPr algn="ctr"/>
                      <a:r>
                        <a:rPr lang="es-ES" sz="1200" i="1" noProof="0" dirty="0"/>
                        <a:t>Elementos básicos para satisfacer las necesidades de tu audiencia</a:t>
                      </a:r>
                    </a:p>
                  </a:txBody>
                  <a:tcPr marB="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8365">
                <a:tc gridSpan="2">
                  <a:txBody>
                    <a:bodyPr/>
                    <a:lstStyle/>
                    <a:p>
                      <a:pPr marL="0" lvl="0" indent="0">
                        <a:buFont typeface="Arial" panose="020B0604020202020204" pitchFamily="34" charset="0"/>
                        <a:buNone/>
                      </a:pPr>
                      <a:r>
                        <a:rPr lang="en-US" sz="1800" dirty="0">
                          <a:ln>
                            <a:solidFill>
                              <a:schemeClr val="tx1"/>
                            </a:solidFill>
                          </a:ln>
                        </a:rPr>
                        <a:t>      </a:t>
                      </a:r>
                      <a:r>
                        <a:rPr lang="en-US" sz="2000" dirty="0" err="1">
                          <a:ln>
                            <a:solidFill>
                              <a:schemeClr val="tx1"/>
                            </a:solidFill>
                          </a:ln>
                        </a:rPr>
                        <a:t>Necesidad</a:t>
                      </a:r>
                      <a:r>
                        <a:rPr lang="en-US" sz="2000" dirty="0">
                          <a:ln>
                            <a:solidFill>
                              <a:schemeClr val="tx1"/>
                            </a:solidFill>
                          </a:ln>
                        </a:rPr>
                        <a:t> del lector</a:t>
                      </a:r>
                      <a:endParaRPr lang="en-US" sz="1800" dirty="0">
                        <a:ln>
                          <a:solidFill>
                            <a:schemeClr val="tx1"/>
                          </a:solidFill>
                        </a:ln>
                      </a:endParaRPr>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sz="2000" dirty="0">
                        <a:ln>
                          <a:solidFill>
                            <a:schemeClr val="tx1"/>
                          </a:solidFill>
                        </a:l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r>
                        <a:rPr lang="en-US" sz="2000" dirty="0" err="1">
                          <a:ln>
                            <a:solidFill>
                              <a:schemeClr val="tx1"/>
                            </a:solidFill>
                          </a:ln>
                        </a:rPr>
                        <a:t>Elemento</a:t>
                      </a:r>
                      <a:r>
                        <a:rPr lang="en-US" sz="2000" dirty="0">
                          <a:ln>
                            <a:solidFill>
                              <a:schemeClr val="tx1"/>
                            </a:solidFill>
                          </a:ln>
                        </a:rPr>
                        <a:t> </a:t>
                      </a:r>
                      <a:r>
                        <a:rPr lang="en-US" sz="2000" dirty="0" err="1">
                          <a:ln>
                            <a:solidFill>
                              <a:schemeClr val="tx1"/>
                            </a:solidFill>
                          </a:ln>
                        </a:rPr>
                        <a:t>Estructural</a:t>
                      </a:r>
                      <a:endParaRPr lang="en-US" sz="2000" dirty="0">
                        <a:ln>
                          <a:solidFill>
                            <a:schemeClr val="tx1"/>
                          </a:solidFill>
                        </a:ln>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sz="1800" dirty="0">
                        <a:ln>
                          <a:solidFill>
                            <a:schemeClr val="tx1"/>
                          </a:solidFill>
                        </a:ln>
                      </a:endParaRPr>
                    </a:p>
                  </a:txBody>
                  <a:tcPr marB="1828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1"/>
                  </a:ext>
                </a:extLst>
              </a:tr>
              <a:tr h="398365">
                <a:tc>
                  <a:txBody>
                    <a:bodyPr/>
                    <a:lstStyle/>
                    <a:p>
                      <a:pPr marL="342900" lvl="0" indent="-342900">
                        <a:buFont typeface="Arial" panose="020B0604020202020204" pitchFamily="34" charset="0"/>
                        <a:buChar char="•"/>
                      </a:pPr>
                      <a:r>
                        <a:rPr lang="en-US" sz="1800" dirty="0" err="1"/>
                        <a:t>Resumen</a:t>
                      </a:r>
                      <a:r>
                        <a:rPr lang="en-US" sz="1800" dirty="0"/>
                        <a:t> claro, </a:t>
                      </a:r>
                      <a:r>
                        <a:rPr lang="en-US" sz="1800" dirty="0" err="1"/>
                        <a:t>conciso</a:t>
                      </a:r>
                      <a:endParaRPr lang="en-US" sz="1800" dirty="0"/>
                    </a:p>
                  </a:txBody>
                  <a:tcPr marB="18288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Tésis</a:t>
                      </a:r>
                      <a:r>
                        <a:rPr lang="en-US" sz="1800" dirty="0"/>
                        <a:t> – “</a:t>
                      </a:r>
                      <a:r>
                        <a:rPr lang="en-US" sz="1800" dirty="0" err="1"/>
                        <a:t>Conclusión</a:t>
                      </a:r>
                      <a:r>
                        <a:rPr lang="en-US" sz="1800" dirty="0"/>
                        <a:t> </a:t>
                      </a:r>
                      <a:r>
                        <a:rPr lang="en-US" sz="1800" dirty="0" err="1"/>
                        <a:t>arriba</a:t>
                      </a:r>
                      <a:r>
                        <a:rPr lang="en-US" sz="1800" dirty="0"/>
                        <a:t>” </a:t>
                      </a:r>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t>1-2 </a:t>
                      </a:r>
                      <a:r>
                        <a:rPr lang="en-US" sz="1800" dirty="0" err="1"/>
                        <a:t>frases</a:t>
                      </a:r>
                      <a:endParaRPr lang="en-US" sz="1800" dirty="0"/>
                    </a:p>
                  </a:txBody>
                  <a:tcPr marB="1828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4800">
                <a:tc>
                  <a:txBody>
                    <a:bodyPr/>
                    <a:lstStyle/>
                    <a:p>
                      <a:pPr marL="342900" lvl="0" indent="-342900">
                        <a:buFont typeface="Arial" panose="020B0604020202020204" pitchFamily="34" charset="0"/>
                        <a:buChar char="•"/>
                      </a:pPr>
                      <a:r>
                        <a:rPr lang="en-US" sz="1800" dirty="0" err="1"/>
                        <a:t>Hechos</a:t>
                      </a:r>
                      <a:r>
                        <a:rPr lang="en-US" sz="1800" dirty="0"/>
                        <a:t>/</a:t>
                      </a:r>
                      <a:r>
                        <a:rPr lang="en-US" sz="1800" dirty="0" err="1"/>
                        <a:t>datos</a:t>
                      </a:r>
                      <a:r>
                        <a:rPr lang="en-US" sz="1800" dirty="0"/>
                        <a:t> </a:t>
                      </a:r>
                      <a:r>
                        <a:rPr lang="en-US" sz="1800" dirty="0" err="1"/>
                        <a:t>suficientes</a:t>
                      </a:r>
                      <a:r>
                        <a:rPr lang="en-US" sz="1800" dirty="0"/>
                        <a:t> para </a:t>
                      </a:r>
                      <a:r>
                        <a:rPr lang="en-US" sz="1800" dirty="0" err="1"/>
                        <a:t>entrar</a:t>
                      </a:r>
                      <a:r>
                        <a:rPr lang="en-US" sz="1800" dirty="0"/>
                        <a:t> </a:t>
                      </a:r>
                      <a:r>
                        <a:rPr lang="en-US" sz="1800" dirty="0" err="1"/>
                        <a:t>en</a:t>
                      </a:r>
                      <a:r>
                        <a:rPr lang="en-US" sz="1800" dirty="0"/>
                        <a:t> </a:t>
                      </a:r>
                      <a:r>
                        <a:rPr lang="en-US" sz="1800" dirty="0" err="1"/>
                        <a:t>tema</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Qué</a:t>
                      </a:r>
                      <a:r>
                        <a:rPr lang="en-US" sz="1800" dirty="0"/>
                        <a:t>, </a:t>
                      </a:r>
                      <a:r>
                        <a:rPr lang="en-US" sz="1800" dirty="0" err="1"/>
                        <a:t>quién</a:t>
                      </a:r>
                      <a:r>
                        <a:rPr lang="en-US" sz="1800" dirty="0"/>
                        <a:t>, </a:t>
                      </a:r>
                      <a:r>
                        <a:rPr lang="en-US" sz="1800" dirty="0" err="1"/>
                        <a:t>cuándo</a:t>
                      </a:r>
                      <a:r>
                        <a:rPr lang="en-US" sz="1800" dirty="0"/>
                        <a:t>, </a:t>
                      </a:r>
                      <a:r>
                        <a:rPr lang="en-US" sz="1800" dirty="0" err="1"/>
                        <a:t>dónde</a:t>
                      </a:r>
                      <a:r>
                        <a:rPr lang="en-US" sz="1800" dirty="0"/>
                        <a:t>, </a:t>
                      </a:r>
                      <a:r>
                        <a:rPr lang="en-US" sz="1800" dirty="0" err="1"/>
                        <a:t>cuánto</a:t>
                      </a:r>
                      <a:r>
                        <a:rPr lang="en-US" sz="1800" dirty="0"/>
                        <a:t> </a:t>
                      </a:r>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Quizás</a:t>
                      </a:r>
                      <a:r>
                        <a:rPr lang="en-US" sz="1800" dirty="0"/>
                        <a:t> la </a:t>
                      </a:r>
                      <a:r>
                        <a:rPr lang="en-US" sz="1800" dirty="0" err="1"/>
                        <a:t>cuarta</a:t>
                      </a:r>
                      <a:r>
                        <a:rPr lang="en-US" sz="1800" dirty="0"/>
                        <a:t> </a:t>
                      </a:r>
                      <a:r>
                        <a:rPr lang="en-US" sz="1800" dirty="0" err="1"/>
                        <a:t>parte</a:t>
                      </a:r>
                      <a:r>
                        <a:rPr lang="en-US" sz="1800" dirty="0"/>
                        <a:t> del </a:t>
                      </a:r>
                      <a:r>
                        <a:rPr lang="en-US" sz="1800" dirty="0" err="1"/>
                        <a:t>producto</a:t>
                      </a:r>
                      <a:endParaRPr lang="en-US" sz="1800" dirty="0"/>
                    </a:p>
                  </a:txBody>
                  <a:tcPr marB="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4800">
                <a:tc>
                  <a:txBody>
                    <a:bodyPr/>
                    <a:lstStyle/>
                    <a:p>
                      <a:pPr marL="342900" indent="-342900">
                        <a:buFont typeface="Arial" panose="020B0604020202020204" pitchFamily="34" charset="0"/>
                        <a:buChar char="•"/>
                      </a:pPr>
                      <a:r>
                        <a:rPr lang="en-US" sz="1800" dirty="0"/>
                        <a:t>El por </a:t>
                      </a:r>
                      <a:r>
                        <a:rPr lang="en-US" sz="1800" dirty="0" err="1"/>
                        <a:t>qué</a:t>
                      </a:r>
                      <a:r>
                        <a:rPr lang="en-US" sz="1800" dirty="0"/>
                        <a:t> y </a:t>
                      </a:r>
                      <a:r>
                        <a:rPr lang="en-US" sz="1800" dirty="0" err="1"/>
                        <a:t>cómo</a:t>
                      </a:r>
                      <a:r>
                        <a:rPr lang="en-US" sz="1800" dirty="0"/>
                        <a:t> del </a:t>
                      </a:r>
                      <a:r>
                        <a:rPr lang="en-US" sz="1800" dirty="0" err="1"/>
                        <a:t>asunto</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Impulsores</a:t>
                      </a:r>
                      <a:r>
                        <a:rPr lang="en-US" sz="1800" dirty="0"/>
                        <a:t> y </a:t>
                      </a:r>
                      <a:r>
                        <a:rPr lang="en-US" sz="1800" dirty="0" err="1"/>
                        <a:t>tendencias</a:t>
                      </a:r>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err="1"/>
                        <a:t>Quizás</a:t>
                      </a:r>
                      <a:r>
                        <a:rPr lang="en-US" sz="1800" dirty="0"/>
                        <a:t> la </a:t>
                      </a:r>
                      <a:r>
                        <a:rPr lang="en-US" sz="1800" dirty="0" err="1"/>
                        <a:t>mitad</a:t>
                      </a:r>
                      <a:r>
                        <a:rPr lang="en-US" sz="1800" dirty="0"/>
                        <a:t> del </a:t>
                      </a:r>
                      <a:r>
                        <a:rPr lang="en-US" sz="1800" dirty="0" err="1"/>
                        <a:t>informe</a:t>
                      </a:r>
                      <a:endParaRPr lang="en-US" sz="1800" dirty="0"/>
                    </a:p>
                  </a:txBody>
                  <a:tcPr marB="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11234">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Idea de a </a:t>
                      </a:r>
                      <a:r>
                        <a:rPr lang="en-US" sz="1800" dirty="0" err="1"/>
                        <a:t>dónde</a:t>
                      </a:r>
                      <a:r>
                        <a:rPr lang="en-US" sz="1800" dirty="0"/>
                        <a:t> </a:t>
                      </a:r>
                      <a:r>
                        <a:rPr lang="en-US" sz="1800" dirty="0" err="1"/>
                        <a:t>va</a:t>
                      </a:r>
                      <a:r>
                        <a:rPr lang="en-US" sz="1800" dirty="0"/>
                        <a:t> </a:t>
                      </a:r>
                      <a:r>
                        <a:rPr lang="en-US" sz="1800" dirty="0" err="1"/>
                        <a:t>el</a:t>
                      </a:r>
                      <a:r>
                        <a:rPr lang="en-US" sz="1800" dirty="0"/>
                        <a:t> </a:t>
                      </a:r>
                      <a:r>
                        <a:rPr lang="en-US" sz="1800" dirty="0" err="1"/>
                        <a:t>asunto</a:t>
                      </a:r>
                      <a:r>
                        <a:rPr lang="en-US" sz="1800" dirty="0"/>
                        <a:t>, con </a:t>
                      </a:r>
                      <a:r>
                        <a:rPr lang="en-US" sz="1800" dirty="0" err="1"/>
                        <a:t>qué</a:t>
                      </a:r>
                      <a:r>
                        <a:rPr lang="en-US" sz="1800" dirty="0"/>
                        <a:t> </a:t>
                      </a:r>
                      <a:r>
                        <a:rPr lang="en-US" sz="1800" dirty="0" err="1"/>
                        <a:t>variaciones</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Escenarios</a:t>
                      </a:r>
                      <a:r>
                        <a:rPr lang="en-US" sz="1800" dirty="0"/>
                        <a:t>,</a:t>
                      </a:r>
                      <a:r>
                        <a:rPr lang="en-US" sz="1800" baseline="0" dirty="0"/>
                        <a:t> Alternativos, y “</a:t>
                      </a:r>
                      <a:r>
                        <a:rPr lang="en-US" sz="1800" baseline="0" dirty="0" err="1"/>
                        <a:t>Comodines</a:t>
                      </a:r>
                      <a:r>
                        <a:rPr lang="en-US" sz="1800" baseline="0" dirty="0"/>
                        <a:t>””</a:t>
                      </a:r>
                      <a:endParaRPr lang="en-US" sz="1800" dirty="0"/>
                    </a:p>
                  </a:txBody>
                  <a:tcPr marB="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800" dirty="0" err="1"/>
                        <a:t>Quizás</a:t>
                      </a:r>
                      <a:r>
                        <a:rPr lang="en-US" sz="1800" dirty="0"/>
                        <a:t> </a:t>
                      </a:r>
                      <a:r>
                        <a:rPr lang="en-US" sz="1800" dirty="0" err="1"/>
                        <a:t>otra</a:t>
                      </a:r>
                      <a:r>
                        <a:rPr lang="en-US" sz="1800" dirty="0"/>
                        <a:t> </a:t>
                      </a:r>
                      <a:r>
                        <a:rPr lang="en-US" sz="1800" dirty="0" err="1"/>
                        <a:t>cuarta</a:t>
                      </a:r>
                      <a:r>
                        <a:rPr lang="en-US" sz="1800" dirty="0"/>
                        <a:t> </a:t>
                      </a:r>
                      <a:r>
                        <a:rPr lang="en-US" sz="1800" dirty="0" err="1"/>
                        <a:t>parte</a:t>
                      </a:r>
                      <a:endParaRPr lang="en-US" sz="1800" dirty="0"/>
                    </a:p>
                  </a:txBody>
                  <a:tcPr marB="18288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8365">
                <a:tc>
                  <a:txBody>
                    <a:bodyPr/>
                    <a:lstStyle/>
                    <a:p>
                      <a:pPr marL="342900" lvl="0" indent="-342900">
                        <a:buFont typeface="Arial" panose="020B0604020202020204" pitchFamily="34" charset="0"/>
                        <a:buChar char="•"/>
                      </a:pPr>
                      <a:r>
                        <a:rPr lang="en-US" sz="1800" dirty="0"/>
                        <a:t>Por </a:t>
                      </a:r>
                      <a:r>
                        <a:rPr lang="en-US" sz="1800" dirty="0" err="1"/>
                        <a:t>qué</a:t>
                      </a:r>
                      <a:r>
                        <a:rPr lang="en-US" sz="1800" dirty="0"/>
                        <a:t> es </a:t>
                      </a:r>
                      <a:r>
                        <a:rPr lang="en-US" sz="1800" dirty="0" err="1"/>
                        <a:t>importante</a:t>
                      </a:r>
                      <a:endParaRPr lang="en-US" sz="1800" dirty="0"/>
                    </a:p>
                  </a:txBody>
                  <a:tcPr marB="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Implicaciones</a:t>
                      </a:r>
                      <a:endParaRPr lang="en-US" sz="1800" dirty="0"/>
                    </a:p>
                  </a:txBody>
                  <a:tcPr marB="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5" name="Right Arrow 14">
            <a:extLst>
              <a:ext uri="{FF2B5EF4-FFF2-40B4-BE49-F238E27FC236}">
                <a16:creationId xmlns:a16="http://schemas.microsoft.com/office/drawing/2014/main" id="{F5C6D0D2-FB11-3787-9A6E-1E2AC0194D19}"/>
              </a:ext>
            </a:extLst>
          </p:cNvPr>
          <p:cNvSpPr/>
          <p:nvPr/>
        </p:nvSpPr>
        <p:spPr>
          <a:xfrm>
            <a:off x="3066846" y="2363327"/>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6" name="Right Arrow 25">
            <a:extLst>
              <a:ext uri="{FF2B5EF4-FFF2-40B4-BE49-F238E27FC236}">
                <a16:creationId xmlns:a16="http://schemas.microsoft.com/office/drawing/2014/main" id="{5C4D787E-2316-BE08-F1F3-7E039CC55B65}"/>
              </a:ext>
            </a:extLst>
          </p:cNvPr>
          <p:cNvSpPr/>
          <p:nvPr/>
        </p:nvSpPr>
        <p:spPr>
          <a:xfrm>
            <a:off x="3244531" y="2955535"/>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7" name="Right Arrow 26">
            <a:extLst>
              <a:ext uri="{FF2B5EF4-FFF2-40B4-BE49-F238E27FC236}">
                <a16:creationId xmlns:a16="http://schemas.microsoft.com/office/drawing/2014/main" id="{BDACF39E-37DB-FF88-78E3-2F29DA38FFBC}"/>
              </a:ext>
            </a:extLst>
          </p:cNvPr>
          <p:cNvSpPr/>
          <p:nvPr/>
        </p:nvSpPr>
        <p:spPr>
          <a:xfrm>
            <a:off x="3226970" y="3909859"/>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8" name="Right Arrow 27">
            <a:extLst>
              <a:ext uri="{FF2B5EF4-FFF2-40B4-BE49-F238E27FC236}">
                <a16:creationId xmlns:a16="http://schemas.microsoft.com/office/drawing/2014/main" id="{3EFC9475-5B13-3000-0534-3061326E8A5C}"/>
              </a:ext>
            </a:extLst>
          </p:cNvPr>
          <p:cNvSpPr/>
          <p:nvPr/>
        </p:nvSpPr>
        <p:spPr>
          <a:xfrm>
            <a:off x="3240736" y="4731577"/>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95000"/>
                </a:schemeClr>
              </a:solidFill>
            </a:endParaRPr>
          </a:p>
        </p:txBody>
      </p:sp>
      <p:sp>
        <p:nvSpPr>
          <p:cNvPr id="29" name="Right Arrow 28">
            <a:extLst>
              <a:ext uri="{FF2B5EF4-FFF2-40B4-BE49-F238E27FC236}">
                <a16:creationId xmlns:a16="http://schemas.microsoft.com/office/drawing/2014/main" id="{77577CD0-F219-D9F8-F7DA-D551D4135E7F}"/>
              </a:ext>
            </a:extLst>
          </p:cNvPr>
          <p:cNvSpPr/>
          <p:nvPr/>
        </p:nvSpPr>
        <p:spPr>
          <a:xfrm>
            <a:off x="3194065" y="5685901"/>
            <a:ext cx="228600" cy="131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ight Brace 1">
            <a:extLst>
              <a:ext uri="{FF2B5EF4-FFF2-40B4-BE49-F238E27FC236}">
                <a16:creationId xmlns:a16="http://schemas.microsoft.com/office/drawing/2014/main" id="{ABA98725-1734-FF02-31BE-93FDFC1EA999}"/>
              </a:ext>
            </a:extLst>
          </p:cNvPr>
          <p:cNvSpPr/>
          <p:nvPr/>
        </p:nvSpPr>
        <p:spPr>
          <a:xfrm>
            <a:off x="6591300" y="4628535"/>
            <a:ext cx="228600" cy="1242152"/>
          </a:xfrm>
          <a:prstGeom prst="rightBrace">
            <a:avLst>
              <a:gd name="adj1" fmla="val 8333"/>
              <a:gd name="adj2" fmla="val 5089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5736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pplication&#10;&#10;Description automatically generated">
            <a:extLst>
              <a:ext uri="{FF2B5EF4-FFF2-40B4-BE49-F238E27FC236}">
                <a16:creationId xmlns:a16="http://schemas.microsoft.com/office/drawing/2014/main" id="{994BE811-7060-4CC2-A522-8BB1FB832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72" y="841177"/>
            <a:ext cx="7898154" cy="5680514"/>
          </a:xfrm>
          <a:prstGeom prst="rect">
            <a:avLst/>
          </a:prstGeom>
        </p:spPr>
      </p:pic>
      <p:sp>
        <p:nvSpPr>
          <p:cNvPr id="2" name="TextBox 1">
            <a:extLst>
              <a:ext uri="{FF2B5EF4-FFF2-40B4-BE49-F238E27FC236}">
                <a16:creationId xmlns:a16="http://schemas.microsoft.com/office/drawing/2014/main" id="{7E474AB0-22E0-7B18-6EFC-64986B2D5595}"/>
              </a:ext>
            </a:extLst>
          </p:cNvPr>
          <p:cNvSpPr txBox="1"/>
          <p:nvPr/>
        </p:nvSpPr>
        <p:spPr>
          <a:xfrm>
            <a:off x="8001000" y="1066800"/>
            <a:ext cx="3048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P</a:t>
            </a:r>
            <a:endParaRPr lang="en-US" dirty="0">
              <a:solidFill>
                <a:schemeClr val="bg1"/>
              </a:solidFill>
            </a:endParaRPr>
          </a:p>
        </p:txBody>
      </p:sp>
      <p:sp>
        <p:nvSpPr>
          <p:cNvPr id="5" name="TextBox 4">
            <a:extLst>
              <a:ext uri="{FF2B5EF4-FFF2-40B4-BE49-F238E27FC236}">
                <a16:creationId xmlns:a16="http://schemas.microsoft.com/office/drawing/2014/main" id="{00BECCF4-2251-2535-4C79-7C6ED3CF8538}"/>
              </a:ext>
            </a:extLst>
          </p:cNvPr>
          <p:cNvSpPr txBox="1"/>
          <p:nvPr/>
        </p:nvSpPr>
        <p:spPr>
          <a:xfrm>
            <a:off x="7886700" y="1066800"/>
            <a:ext cx="5334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 N</a:t>
            </a:r>
            <a:endParaRPr lang="en-US" dirty="0">
              <a:solidFill>
                <a:schemeClr val="bg1"/>
              </a:solidFill>
            </a:endParaRPr>
          </a:p>
        </p:txBody>
      </p:sp>
      <p:sp>
        <p:nvSpPr>
          <p:cNvPr id="6" name="Rectangle 5">
            <a:extLst>
              <a:ext uri="{FF2B5EF4-FFF2-40B4-BE49-F238E27FC236}">
                <a16:creationId xmlns:a16="http://schemas.microsoft.com/office/drawing/2014/main" id="{BDB5161D-DA49-16FB-5F4E-D3BFBB13DC7E}"/>
              </a:ext>
            </a:extLst>
          </p:cNvPr>
          <p:cNvSpPr/>
          <p:nvPr/>
        </p:nvSpPr>
        <p:spPr>
          <a:xfrm rot="19698351">
            <a:off x="-1024748" y="588997"/>
            <a:ext cx="4112377"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RECUERDA</a:t>
            </a:r>
          </a:p>
        </p:txBody>
      </p:sp>
      <p:pic>
        <p:nvPicPr>
          <p:cNvPr id="3" name="Picture 2">
            <a:extLst>
              <a:ext uri="{FF2B5EF4-FFF2-40B4-BE49-F238E27FC236}">
                <a16:creationId xmlns:a16="http://schemas.microsoft.com/office/drawing/2014/main" id="{652165C7-C8CE-C16B-EE96-F0D8CB64B6E5}"/>
              </a:ext>
            </a:extLst>
          </p:cNvPr>
          <p:cNvPicPr>
            <a:picLocks noChangeAspect="1"/>
          </p:cNvPicPr>
          <p:nvPr/>
        </p:nvPicPr>
        <p:blipFill>
          <a:blip r:embed="rId3"/>
          <a:srcRect t="28178"/>
          <a:stretch/>
        </p:blipFill>
        <p:spPr>
          <a:xfrm>
            <a:off x="609172" y="3276600"/>
            <a:ext cx="2235200" cy="3092158"/>
          </a:xfrm>
          <a:prstGeom prst="rect">
            <a:avLst/>
          </a:prstGeom>
          <a:ln>
            <a:solidFill>
              <a:schemeClr val="tx1">
                <a:lumMod val="75000"/>
              </a:schemeClr>
            </a:solidFill>
          </a:ln>
        </p:spPr>
      </p:pic>
      <p:sp>
        <p:nvSpPr>
          <p:cNvPr id="4" name="Rectangle 3">
            <a:extLst>
              <a:ext uri="{FF2B5EF4-FFF2-40B4-BE49-F238E27FC236}">
                <a16:creationId xmlns:a16="http://schemas.microsoft.com/office/drawing/2014/main" id="{5870AB92-3547-4EF0-2B10-6400401B035B}"/>
              </a:ext>
            </a:extLst>
          </p:cNvPr>
          <p:cNvSpPr/>
          <p:nvPr/>
        </p:nvSpPr>
        <p:spPr>
          <a:xfrm>
            <a:off x="7734300" y="946666"/>
            <a:ext cx="731520" cy="6096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4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1.11111E-6 -7.40741E-7 L 0.32778 -0.07037 " pathEditMode="relative" rAng="0" ptsTypes="AA">
                                      <p:cBhvr>
                                        <p:cTn id="9" dur="2000" fill="hold"/>
                                        <p:tgtEl>
                                          <p:spTgt spid="3"/>
                                        </p:tgtEl>
                                        <p:attrNameLst>
                                          <p:attrName>ppt_x</p:attrName>
                                          <p:attrName>ppt_y</p:attrName>
                                        </p:attrNameLst>
                                      </p:cBhvr>
                                      <p:rCtr x="16389" y="-3519"/>
                                    </p:animMotion>
                                  </p:childTnLst>
                                </p:cTn>
                              </p:par>
                            </p:childTnLst>
                          </p:cTn>
                        </p:par>
                        <p:par>
                          <p:cTn id="10" fill="hold">
                            <p:stCondLst>
                              <p:cond delay="3000"/>
                            </p:stCondLst>
                            <p:childTnLst>
                              <p:par>
                                <p:cTn id="11" presetID="6" presetClass="emph" presetSubtype="0" fill="hold" nodeType="afterEffect">
                                  <p:stCondLst>
                                    <p:cond delay="0"/>
                                  </p:stCondLst>
                                  <p:childTnLst>
                                    <p:animScale>
                                      <p:cBhvr>
                                        <p:cTn id="12"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F2E92F-AFC0-8522-013F-342C534C19AD}"/>
              </a:ext>
            </a:extLst>
          </p:cNvPr>
          <p:cNvSpPr txBox="1"/>
          <p:nvPr/>
        </p:nvSpPr>
        <p:spPr>
          <a:xfrm>
            <a:off x="3886200" y="2286000"/>
            <a:ext cx="4177747" cy="3785652"/>
          </a:xfrm>
          <a:prstGeom prst="rect">
            <a:avLst/>
          </a:prstGeom>
          <a:noFill/>
          <a:ln>
            <a:noFill/>
          </a:ln>
        </p:spPr>
        <p:txBody>
          <a:bodyPr wrap="none" rtlCol="0">
            <a:spAutoFit/>
          </a:bodyPr>
          <a:lstStyle/>
          <a:p>
            <a:r>
              <a:rPr lang="es-ES" sz="2000" dirty="0"/>
              <a:t>las elecciones en EEUU?</a:t>
            </a:r>
          </a:p>
          <a:p>
            <a:r>
              <a:rPr lang="es-ES" sz="2000" dirty="0"/>
              <a:t>Gaza?</a:t>
            </a:r>
          </a:p>
          <a:p>
            <a:r>
              <a:rPr lang="es-ES" sz="2000" dirty="0"/>
              <a:t>Ucrania?</a:t>
            </a:r>
          </a:p>
          <a:p>
            <a:r>
              <a:rPr lang="es-ES" sz="2000" dirty="0"/>
              <a:t>la estrategia de China en AL o África?</a:t>
            </a:r>
          </a:p>
          <a:p>
            <a:r>
              <a:rPr lang="es-ES" sz="2000" dirty="0"/>
              <a:t>algún aspecto del crimen organizado?</a:t>
            </a:r>
          </a:p>
          <a:p>
            <a:r>
              <a:rPr lang="es-ES" sz="2000" dirty="0"/>
              <a:t>el futuro de la democracia liberal?</a:t>
            </a:r>
          </a:p>
          <a:p>
            <a:r>
              <a:rPr lang="es-ES" sz="2000" dirty="0"/>
              <a:t>el calentamiento global?</a:t>
            </a:r>
          </a:p>
          <a:p>
            <a:r>
              <a:rPr lang="es-ES" sz="2000" dirty="0"/>
              <a:t>la privacidad en la era electrónica?</a:t>
            </a:r>
          </a:p>
          <a:p>
            <a:r>
              <a:rPr lang="es-ES" sz="2000" dirty="0"/>
              <a:t>la pandemia COVID?</a:t>
            </a:r>
          </a:p>
          <a:p>
            <a:r>
              <a:rPr lang="es-ES" sz="2000" dirty="0"/>
              <a:t>el turismo como fuente de ingresos?</a:t>
            </a:r>
          </a:p>
          <a:p>
            <a:r>
              <a:rPr lang="es-ES" sz="2000" dirty="0"/>
              <a:t>las remesas de familias fuera del país?</a:t>
            </a:r>
          </a:p>
          <a:p>
            <a:r>
              <a:rPr lang="es-ES" sz="2000" dirty="0"/>
              <a:t>u otra idea?</a:t>
            </a:r>
            <a:endParaRPr lang="en-US" sz="2000" dirty="0"/>
          </a:p>
        </p:txBody>
      </p:sp>
      <p:sp>
        <p:nvSpPr>
          <p:cNvPr id="4" name="TextBox 3">
            <a:extLst>
              <a:ext uri="{FF2B5EF4-FFF2-40B4-BE49-F238E27FC236}">
                <a16:creationId xmlns:a16="http://schemas.microsoft.com/office/drawing/2014/main" id="{B81BE957-F3E7-53E2-598F-92AE90369106}"/>
              </a:ext>
            </a:extLst>
          </p:cNvPr>
          <p:cNvSpPr txBox="1"/>
          <p:nvPr/>
        </p:nvSpPr>
        <p:spPr>
          <a:xfrm>
            <a:off x="533400" y="555674"/>
            <a:ext cx="7411003" cy="461665"/>
          </a:xfrm>
          <a:prstGeom prst="rect">
            <a:avLst/>
          </a:prstGeom>
          <a:noFill/>
        </p:spPr>
        <p:txBody>
          <a:bodyPr wrap="none" rtlCol="0">
            <a:spAutoFit/>
          </a:bodyPr>
          <a:lstStyle/>
          <a:p>
            <a:r>
              <a:rPr lang="es-ES" sz="2400" dirty="0"/>
              <a:t>Si quieren practicar algún día … hagan un ejercicio simple</a:t>
            </a:r>
          </a:p>
        </p:txBody>
      </p:sp>
      <p:sp>
        <p:nvSpPr>
          <p:cNvPr id="7" name="TextBox 6">
            <a:extLst>
              <a:ext uri="{FF2B5EF4-FFF2-40B4-BE49-F238E27FC236}">
                <a16:creationId xmlns:a16="http://schemas.microsoft.com/office/drawing/2014/main" id="{4CA0A1F0-B25E-A11A-2390-D156B378CFE7}"/>
              </a:ext>
            </a:extLst>
          </p:cNvPr>
          <p:cNvSpPr txBox="1"/>
          <p:nvPr/>
        </p:nvSpPr>
        <p:spPr>
          <a:xfrm>
            <a:off x="1201366" y="1371600"/>
            <a:ext cx="2667000" cy="1323439"/>
          </a:xfrm>
          <a:prstGeom prst="rect">
            <a:avLst/>
          </a:prstGeom>
          <a:noFill/>
        </p:spPr>
        <p:txBody>
          <a:bodyPr wrap="square" rtlCol="0">
            <a:spAutoFit/>
          </a:bodyPr>
          <a:lstStyle/>
          <a:p>
            <a:r>
              <a:rPr lang="es-ES" sz="2000" dirty="0"/>
              <a:t>Escribir un copo de nieve … y planear un briefing de 5 minutos sobre …</a:t>
            </a:r>
            <a:endParaRPr lang="en-US" sz="2000" dirty="0"/>
          </a:p>
        </p:txBody>
      </p:sp>
    </p:spTree>
    <p:extLst>
      <p:ext uri="{BB962C8B-B14F-4D97-AF65-F5344CB8AC3E}">
        <p14:creationId xmlns:p14="http://schemas.microsoft.com/office/powerpoint/2010/main" val="35092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3846-11FC-B1F2-82AC-E956074DE1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A8AC8E-A539-612B-9972-3DF416BCF41A}"/>
              </a:ext>
            </a:extLst>
          </p:cNvPr>
          <p:cNvSpPr txBox="1"/>
          <p:nvPr/>
        </p:nvSpPr>
        <p:spPr>
          <a:xfrm>
            <a:off x="609600" y="405110"/>
            <a:ext cx="4343400" cy="523220"/>
          </a:xfrm>
          <a:prstGeom prst="rect">
            <a:avLst/>
          </a:prstGeom>
          <a:noFill/>
          <a:ln>
            <a:solidFill>
              <a:srgbClr val="FFFF00"/>
            </a:solidFill>
          </a:ln>
        </p:spPr>
        <p:txBody>
          <a:bodyPr wrap="square" rtlCol="0">
            <a:spAutoFit/>
          </a:bodyPr>
          <a:lstStyle/>
          <a:p>
            <a:pPr algn="ctr"/>
            <a:r>
              <a:rPr lang="es-ES" sz="2800" dirty="0"/>
              <a:t>¿Qué dirían en un briefing?</a:t>
            </a:r>
            <a:endParaRPr lang="en-US" sz="2800" dirty="0"/>
          </a:p>
        </p:txBody>
      </p:sp>
      <p:sp>
        <p:nvSpPr>
          <p:cNvPr id="5" name="TextBox 4">
            <a:extLst>
              <a:ext uri="{FF2B5EF4-FFF2-40B4-BE49-F238E27FC236}">
                <a16:creationId xmlns:a16="http://schemas.microsoft.com/office/drawing/2014/main" id="{1347EE35-C7AA-1489-6A0D-EB8FFD62F079}"/>
              </a:ext>
            </a:extLst>
          </p:cNvPr>
          <p:cNvSpPr txBox="1"/>
          <p:nvPr/>
        </p:nvSpPr>
        <p:spPr>
          <a:xfrm>
            <a:off x="5638800" y="405110"/>
            <a:ext cx="2584362" cy="1754326"/>
          </a:xfrm>
          <a:prstGeom prst="rect">
            <a:avLst/>
          </a:prstGeom>
          <a:noFill/>
        </p:spPr>
        <p:txBody>
          <a:bodyPr wrap="none" rtlCol="0">
            <a:spAutoFit/>
          </a:bodyPr>
          <a:lstStyle/>
          <a:p>
            <a:r>
              <a:rPr lang="en-US" dirty="0"/>
              <a:t>¿BLUF?</a:t>
            </a:r>
          </a:p>
          <a:p>
            <a:r>
              <a:rPr lang="en-US" dirty="0"/>
              <a:t>¿Framing?</a:t>
            </a:r>
          </a:p>
          <a:p>
            <a:r>
              <a:rPr lang="en-US" dirty="0"/>
              <a:t>¿</a:t>
            </a:r>
            <a:r>
              <a:rPr lang="en-US" dirty="0" err="1"/>
              <a:t>Impulsores</a:t>
            </a:r>
            <a:r>
              <a:rPr lang="en-US" dirty="0"/>
              <a:t> y </a:t>
            </a:r>
            <a:r>
              <a:rPr lang="en-US" dirty="0" err="1"/>
              <a:t>corrientes</a:t>
            </a:r>
            <a:r>
              <a:rPr lang="en-US" dirty="0"/>
              <a:t>?</a:t>
            </a:r>
          </a:p>
          <a:p>
            <a:r>
              <a:rPr lang="en-US" dirty="0"/>
              <a:t>¿</a:t>
            </a:r>
            <a:r>
              <a:rPr lang="en-US" dirty="0" err="1"/>
              <a:t>Escenarios</a:t>
            </a:r>
            <a:r>
              <a:rPr lang="en-US" dirty="0"/>
              <a:t>?</a:t>
            </a:r>
          </a:p>
          <a:p>
            <a:r>
              <a:rPr lang="en-US" dirty="0"/>
              <a:t>¿</a:t>
            </a:r>
            <a:r>
              <a:rPr lang="en-US" dirty="0" err="1"/>
              <a:t>Comodines</a:t>
            </a:r>
            <a:r>
              <a:rPr lang="en-US" dirty="0"/>
              <a:t>?</a:t>
            </a:r>
          </a:p>
          <a:p>
            <a:r>
              <a:rPr lang="en-US" dirty="0"/>
              <a:t>¿</a:t>
            </a:r>
            <a:r>
              <a:rPr lang="en-US" dirty="0" err="1"/>
              <a:t>Implicaciones</a:t>
            </a:r>
            <a:r>
              <a:rPr lang="en-US" dirty="0"/>
              <a:t>?</a:t>
            </a:r>
          </a:p>
        </p:txBody>
      </p:sp>
      <p:pic>
        <p:nvPicPr>
          <p:cNvPr id="4" name="Picture 3">
            <a:extLst>
              <a:ext uri="{FF2B5EF4-FFF2-40B4-BE49-F238E27FC236}">
                <a16:creationId xmlns:a16="http://schemas.microsoft.com/office/drawing/2014/main" id="{96CBA83B-0009-847E-1184-425C4244D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86998"/>
            <a:ext cx="6858000" cy="4528644"/>
          </a:xfrm>
          <a:prstGeom prst="rect">
            <a:avLst/>
          </a:prstGeom>
        </p:spPr>
      </p:pic>
    </p:spTree>
    <p:extLst>
      <p:ext uri="{BB962C8B-B14F-4D97-AF65-F5344CB8AC3E}">
        <p14:creationId xmlns:p14="http://schemas.microsoft.com/office/powerpoint/2010/main" val="87964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4421F0-3B23-4C30-AB4E-D25ED58CCA65}"/>
              </a:ext>
            </a:extLst>
          </p:cNvPr>
          <p:cNvSpPr txBox="1"/>
          <p:nvPr/>
        </p:nvSpPr>
        <p:spPr>
          <a:xfrm>
            <a:off x="609600" y="405110"/>
            <a:ext cx="4066306" cy="523220"/>
          </a:xfrm>
          <a:prstGeom prst="rect">
            <a:avLst/>
          </a:prstGeom>
          <a:noFill/>
          <a:ln>
            <a:solidFill>
              <a:srgbClr val="FFFF00"/>
            </a:solidFill>
          </a:ln>
        </p:spPr>
        <p:txBody>
          <a:bodyPr wrap="square" rtlCol="0">
            <a:spAutoFit/>
          </a:bodyPr>
          <a:lstStyle/>
          <a:p>
            <a:pPr algn="ctr"/>
            <a:r>
              <a:rPr lang="es-ES" sz="2800" dirty="0"/>
              <a:t>¿Qué escribirían?</a:t>
            </a:r>
            <a:endParaRPr lang="en-US" sz="2800" dirty="0"/>
          </a:p>
        </p:txBody>
      </p:sp>
      <p:sp>
        <p:nvSpPr>
          <p:cNvPr id="5" name="TextBox 4">
            <a:extLst>
              <a:ext uri="{FF2B5EF4-FFF2-40B4-BE49-F238E27FC236}">
                <a16:creationId xmlns:a16="http://schemas.microsoft.com/office/drawing/2014/main" id="{CD5CE192-6AA0-32BA-8822-9EF964FD3FF9}"/>
              </a:ext>
            </a:extLst>
          </p:cNvPr>
          <p:cNvSpPr txBox="1"/>
          <p:nvPr/>
        </p:nvSpPr>
        <p:spPr>
          <a:xfrm>
            <a:off x="1827394" y="2358597"/>
            <a:ext cx="2584362" cy="1754326"/>
          </a:xfrm>
          <a:prstGeom prst="rect">
            <a:avLst/>
          </a:prstGeom>
          <a:noFill/>
        </p:spPr>
        <p:txBody>
          <a:bodyPr wrap="none" rtlCol="0">
            <a:spAutoFit/>
          </a:bodyPr>
          <a:lstStyle/>
          <a:p>
            <a:r>
              <a:rPr lang="en-US" dirty="0"/>
              <a:t>¿BLUF?</a:t>
            </a:r>
          </a:p>
          <a:p>
            <a:r>
              <a:rPr lang="en-US" dirty="0"/>
              <a:t>¿Framing?</a:t>
            </a:r>
          </a:p>
          <a:p>
            <a:r>
              <a:rPr lang="en-US" dirty="0"/>
              <a:t>¿</a:t>
            </a:r>
            <a:r>
              <a:rPr lang="en-US" dirty="0" err="1"/>
              <a:t>Impulsores</a:t>
            </a:r>
            <a:r>
              <a:rPr lang="en-US" dirty="0"/>
              <a:t> y </a:t>
            </a:r>
            <a:r>
              <a:rPr lang="en-US" dirty="0" err="1"/>
              <a:t>corrientes</a:t>
            </a:r>
            <a:r>
              <a:rPr lang="en-US" dirty="0"/>
              <a:t>?</a:t>
            </a:r>
          </a:p>
          <a:p>
            <a:r>
              <a:rPr lang="en-US" dirty="0"/>
              <a:t>¿</a:t>
            </a:r>
            <a:r>
              <a:rPr lang="en-US" dirty="0" err="1"/>
              <a:t>Escenarios</a:t>
            </a:r>
            <a:r>
              <a:rPr lang="en-US" dirty="0"/>
              <a:t>?</a:t>
            </a:r>
          </a:p>
          <a:p>
            <a:r>
              <a:rPr lang="en-US" dirty="0"/>
              <a:t>¿</a:t>
            </a:r>
            <a:r>
              <a:rPr lang="en-US" dirty="0" err="1"/>
              <a:t>Comodines</a:t>
            </a:r>
            <a:r>
              <a:rPr lang="en-US" dirty="0"/>
              <a:t>?</a:t>
            </a:r>
          </a:p>
          <a:p>
            <a:r>
              <a:rPr lang="en-US" dirty="0"/>
              <a:t>¿</a:t>
            </a:r>
            <a:r>
              <a:rPr lang="en-US" dirty="0" err="1"/>
              <a:t>Implicaciones</a:t>
            </a:r>
            <a:r>
              <a:rPr lang="en-US" dirty="0"/>
              <a:t>?</a:t>
            </a:r>
          </a:p>
        </p:txBody>
      </p:sp>
      <p:pic>
        <p:nvPicPr>
          <p:cNvPr id="13" name="Picture 12">
            <a:extLst>
              <a:ext uri="{FF2B5EF4-FFF2-40B4-BE49-F238E27FC236}">
                <a16:creationId xmlns:a16="http://schemas.microsoft.com/office/drawing/2014/main" id="{836BF841-12B1-B276-730E-1C9C619725C9}"/>
              </a:ext>
            </a:extLst>
          </p:cNvPr>
          <p:cNvPicPr>
            <a:picLocks noChangeAspect="1"/>
          </p:cNvPicPr>
          <p:nvPr/>
        </p:nvPicPr>
        <p:blipFill>
          <a:blip r:embed="rId2"/>
          <a:stretch>
            <a:fillRect/>
          </a:stretch>
        </p:blipFill>
        <p:spPr>
          <a:xfrm>
            <a:off x="3962400" y="3429000"/>
            <a:ext cx="4841695" cy="3172144"/>
          </a:xfrm>
          <a:prstGeom prst="rect">
            <a:avLst/>
          </a:prstGeom>
          <a:ln>
            <a:solidFill>
              <a:schemeClr val="tx1"/>
            </a:solidFill>
          </a:ln>
        </p:spPr>
      </p:pic>
      <p:sp>
        <p:nvSpPr>
          <p:cNvPr id="16" name="TextBox 15">
            <a:extLst>
              <a:ext uri="{FF2B5EF4-FFF2-40B4-BE49-F238E27FC236}">
                <a16:creationId xmlns:a16="http://schemas.microsoft.com/office/drawing/2014/main" id="{14C8A325-EE3C-E07C-E306-3DE8D45063E1}"/>
              </a:ext>
            </a:extLst>
          </p:cNvPr>
          <p:cNvSpPr txBox="1"/>
          <p:nvPr/>
        </p:nvSpPr>
        <p:spPr>
          <a:xfrm>
            <a:off x="5998964" y="1561825"/>
            <a:ext cx="1291251" cy="461665"/>
          </a:xfrm>
          <a:prstGeom prst="rect">
            <a:avLst/>
          </a:prstGeom>
          <a:noFill/>
        </p:spPr>
        <p:txBody>
          <a:bodyPr wrap="none" rtlCol="0">
            <a:spAutoFit/>
          </a:bodyPr>
          <a:lstStyle/>
          <a:p>
            <a:r>
              <a:rPr lang="es-ES" sz="2400" dirty="0"/>
              <a:t>¿Copito?</a:t>
            </a:r>
            <a:endParaRPr lang="en-US" sz="2400" dirty="0"/>
          </a:p>
        </p:txBody>
      </p:sp>
      <p:sp>
        <p:nvSpPr>
          <p:cNvPr id="17" name="TextBox 16">
            <a:extLst>
              <a:ext uri="{FF2B5EF4-FFF2-40B4-BE49-F238E27FC236}">
                <a16:creationId xmlns:a16="http://schemas.microsoft.com/office/drawing/2014/main" id="{939FC2F2-81CA-CF5C-4CD0-95FB8C1F7A24}"/>
              </a:ext>
            </a:extLst>
          </p:cNvPr>
          <p:cNvSpPr txBox="1"/>
          <p:nvPr/>
        </p:nvSpPr>
        <p:spPr>
          <a:xfrm>
            <a:off x="2289348" y="5410200"/>
            <a:ext cx="1255985" cy="461665"/>
          </a:xfrm>
          <a:prstGeom prst="rect">
            <a:avLst/>
          </a:prstGeom>
          <a:noFill/>
        </p:spPr>
        <p:txBody>
          <a:bodyPr wrap="none" rtlCol="0">
            <a:spAutoFit/>
          </a:bodyPr>
          <a:lstStyle/>
          <a:p>
            <a:r>
              <a:rPr lang="es-ES" sz="2400" dirty="0"/>
              <a:t>¿O más?</a:t>
            </a:r>
            <a:endParaRPr lang="en-US" sz="2400" dirty="0"/>
          </a:p>
        </p:txBody>
      </p:sp>
      <p:pic>
        <p:nvPicPr>
          <p:cNvPr id="3" name="Picture 5" descr="C:\Users\FultonZEN\AppData\Local\Microsoft\Windows\INetCache\IE\OFJ2H7O8\snowflake2[1].gif">
            <a:extLst>
              <a:ext uri="{FF2B5EF4-FFF2-40B4-BE49-F238E27FC236}">
                <a16:creationId xmlns:a16="http://schemas.microsoft.com/office/drawing/2014/main" id="{497EFC2E-38FA-D27F-7735-B61D5D3A73AF}"/>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rot="21112909">
            <a:off x="4918110" y="1157443"/>
            <a:ext cx="613534" cy="822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FultonZEN\AppData\Local\Microsoft\Windows\INetCache\IE\OFJ2H7O8\snowflake2[1].gif">
            <a:extLst>
              <a:ext uri="{FF2B5EF4-FFF2-40B4-BE49-F238E27FC236}">
                <a16:creationId xmlns:a16="http://schemas.microsoft.com/office/drawing/2014/main" id="{E6C3B33F-6B37-702B-8C3C-E371D323357A}"/>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rot="21112909">
            <a:off x="7345248" y="584340"/>
            <a:ext cx="613534" cy="822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FultonZEN\AppData\Local\Microsoft\Windows\INetCache\IE\OFJ2H7O8\snowflake2[1].gif">
            <a:extLst>
              <a:ext uri="{FF2B5EF4-FFF2-40B4-BE49-F238E27FC236}">
                <a16:creationId xmlns:a16="http://schemas.microsoft.com/office/drawing/2014/main" id="{9622C3FF-DCAF-A2E7-FBDC-D95778CBBFEB}"/>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backgroundRemoval t="0" b="86380" l="0" r="100000"/>
                    </a14:imgEffect>
                  </a14:imgLayer>
                </a14:imgProps>
              </a:ext>
              <a:ext uri="{28A0092B-C50C-407E-A947-70E740481C1C}">
                <a14:useLocalDpi xmlns:a14="http://schemas.microsoft.com/office/drawing/2010/main" val="0"/>
              </a:ext>
            </a:extLst>
          </a:blip>
          <a:srcRect/>
          <a:stretch>
            <a:fillRect/>
          </a:stretch>
        </p:blipFill>
        <p:spPr bwMode="auto">
          <a:xfrm rot="21112909">
            <a:off x="7141633" y="2105419"/>
            <a:ext cx="61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1000"/>
                            </p:stCondLst>
                            <p:childTnLst>
                              <p:par>
                                <p:cTn id="18" presetID="2" presetClass="exit" presetSubtype="4" fill="hold" nodeType="afterEffect">
                                  <p:stCondLst>
                                    <p:cond delay="500"/>
                                  </p:stCondLst>
                                  <p:childTnLst>
                                    <p:anim calcmode="lin" valueType="num">
                                      <p:cBhvr additive="base">
                                        <p:cTn id="19" dur="500"/>
                                        <p:tgtEl>
                                          <p:spTgt spid="3"/>
                                        </p:tgtEl>
                                        <p:attrNameLst>
                                          <p:attrName>ppt_x</p:attrName>
                                        </p:attrNameLst>
                                      </p:cBhvr>
                                      <p:tavLst>
                                        <p:tav tm="0">
                                          <p:val>
                                            <p:strVal val="ppt_x"/>
                                          </p:val>
                                        </p:tav>
                                        <p:tav tm="100000">
                                          <p:val>
                                            <p:strVal val="ppt_x"/>
                                          </p:val>
                                        </p:tav>
                                      </p:tavLst>
                                    </p:anim>
                                    <p:anim calcmode="lin" valueType="num">
                                      <p:cBhvr additive="base">
                                        <p:cTn id="20" dur="500"/>
                                        <p:tgtEl>
                                          <p:spTgt spid="3"/>
                                        </p:tgtEl>
                                        <p:attrNameLst>
                                          <p:attrName>ppt_y</p:attrName>
                                        </p:attrNameLst>
                                      </p:cBhvr>
                                      <p:tavLst>
                                        <p:tav tm="0">
                                          <p:val>
                                            <p:strVal val="ppt_y"/>
                                          </p:val>
                                        </p:tav>
                                        <p:tav tm="100000">
                                          <p:val>
                                            <p:strVal val="1+ppt_h/2"/>
                                          </p:val>
                                        </p:tav>
                                      </p:tavLst>
                                    </p:anim>
                                    <p:set>
                                      <p:cBhvr>
                                        <p:cTn id="21" dur="1" fill="hold">
                                          <p:stCondLst>
                                            <p:cond delay="499"/>
                                          </p:stCondLst>
                                        </p:cTn>
                                        <p:tgtEl>
                                          <p:spTgt spid="3"/>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2000"/>
                            </p:stCondLst>
                            <p:childTnLst>
                              <p:par>
                                <p:cTn id="25" presetID="2" presetClass="exit" presetSubtype="4" fill="hold" nodeType="afterEffect">
                                  <p:stCondLst>
                                    <p:cond delay="50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3000"/>
                            </p:stCondLst>
                            <p:childTnLst>
                              <p:par>
                                <p:cTn id="32" presetID="2" presetClass="exit" presetSubtype="4" fill="hold" nodeType="afterEffect">
                                  <p:stCondLst>
                                    <p:cond delay="50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6839F-C1D6-4D88-A0F2-F807F3DF8263}"/>
              </a:ext>
            </a:extLst>
          </p:cNvPr>
          <p:cNvSpPr txBox="1"/>
          <p:nvPr/>
        </p:nvSpPr>
        <p:spPr>
          <a:xfrm>
            <a:off x="2156432" y="914400"/>
            <a:ext cx="4127220" cy="1384995"/>
          </a:xfrm>
          <a:prstGeom prst="rect">
            <a:avLst/>
          </a:prstGeom>
          <a:noFill/>
        </p:spPr>
        <p:txBody>
          <a:bodyPr wrap="none" rtlCol="0">
            <a:spAutoFit/>
          </a:bodyPr>
          <a:lstStyle/>
          <a:p>
            <a:pPr algn="ctr"/>
            <a:r>
              <a:rPr lang="es-ES" sz="2800" dirty="0"/>
              <a:t>¿Cuáles son las diferencias </a:t>
            </a:r>
            <a:br>
              <a:rPr lang="es-ES" sz="2800" dirty="0"/>
            </a:br>
            <a:r>
              <a:rPr lang="es-ES" sz="2800" dirty="0"/>
              <a:t>entre un informe oral </a:t>
            </a:r>
            <a:br>
              <a:rPr lang="es-ES" sz="2800" dirty="0"/>
            </a:br>
            <a:r>
              <a:rPr lang="es-ES" sz="2800" dirty="0"/>
              <a:t>y un informe escrito?</a:t>
            </a:r>
            <a:endParaRPr lang="en-US" sz="2800" dirty="0"/>
          </a:p>
        </p:txBody>
      </p:sp>
      <p:sp>
        <p:nvSpPr>
          <p:cNvPr id="3" name="TextBox 2">
            <a:extLst>
              <a:ext uri="{FF2B5EF4-FFF2-40B4-BE49-F238E27FC236}">
                <a16:creationId xmlns:a16="http://schemas.microsoft.com/office/drawing/2014/main" id="{7F5668AF-6B45-4576-BCA3-163FDC6C196A}"/>
              </a:ext>
            </a:extLst>
          </p:cNvPr>
          <p:cNvSpPr txBox="1"/>
          <p:nvPr/>
        </p:nvSpPr>
        <p:spPr>
          <a:xfrm>
            <a:off x="1371600" y="2715125"/>
            <a:ext cx="3455177" cy="3600986"/>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s-ES" sz="2400" dirty="0"/>
              <a:t>¿Lenguaje?</a:t>
            </a:r>
          </a:p>
          <a:p>
            <a:pPr marL="285750" indent="-285750">
              <a:spcAft>
                <a:spcPts val="1200"/>
              </a:spcAft>
              <a:buFont typeface="Arial" panose="020B0604020202020204" pitchFamily="34" charset="0"/>
              <a:buChar char="•"/>
            </a:pPr>
            <a:r>
              <a:rPr lang="es-ES" sz="2400" dirty="0"/>
              <a:t>¿Rigurosidad?</a:t>
            </a:r>
          </a:p>
          <a:p>
            <a:pPr marL="285750" indent="-285750">
              <a:spcAft>
                <a:spcPts val="1200"/>
              </a:spcAft>
              <a:buFont typeface="Arial" panose="020B0604020202020204" pitchFamily="34" charset="0"/>
              <a:buChar char="•"/>
            </a:pPr>
            <a:r>
              <a:rPr lang="es-ES" sz="2400" dirty="0"/>
              <a:t>¿Estructura?</a:t>
            </a:r>
          </a:p>
          <a:p>
            <a:pPr marL="285750" indent="-285750">
              <a:spcAft>
                <a:spcPts val="1200"/>
              </a:spcAft>
              <a:buFont typeface="Arial" panose="020B0604020202020204" pitchFamily="34" charset="0"/>
              <a:buChar char="•"/>
            </a:pPr>
            <a:r>
              <a:rPr lang="es-ES" sz="2400" dirty="0"/>
              <a:t>¿Brevedad o extensión?</a:t>
            </a:r>
          </a:p>
          <a:p>
            <a:pPr marL="285750" indent="-285750">
              <a:spcAft>
                <a:spcPts val="1200"/>
              </a:spcAft>
              <a:buFont typeface="Arial" panose="020B0604020202020204" pitchFamily="34" charset="0"/>
              <a:buChar char="•"/>
            </a:pPr>
            <a:r>
              <a:rPr lang="es-ES" sz="2400" dirty="0"/>
              <a:t>¿Tono?</a:t>
            </a:r>
          </a:p>
          <a:p>
            <a:pPr marL="285750" indent="-285750">
              <a:spcAft>
                <a:spcPts val="1200"/>
              </a:spcAft>
              <a:buFont typeface="Arial" panose="020B0604020202020204" pitchFamily="34" charset="0"/>
              <a:buChar char="•"/>
            </a:pPr>
            <a:r>
              <a:rPr lang="es-ES" sz="2400" dirty="0"/>
              <a:t>¿Perspectiva?</a:t>
            </a:r>
          </a:p>
          <a:p>
            <a:pPr marL="285750" indent="-285750">
              <a:spcAft>
                <a:spcPts val="1200"/>
              </a:spcAft>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C703E1B8-C28F-4AF2-BC7B-12AE7DCD0A34}"/>
              </a:ext>
            </a:extLst>
          </p:cNvPr>
          <p:cNvSpPr txBox="1"/>
          <p:nvPr/>
        </p:nvSpPr>
        <p:spPr>
          <a:xfrm rot="315083">
            <a:off x="5867400" y="2327702"/>
            <a:ext cx="2590799" cy="3877985"/>
          </a:xfrm>
          <a:prstGeom prst="rect">
            <a:avLst/>
          </a:prstGeom>
          <a:noFill/>
          <a:ln>
            <a:solidFill>
              <a:schemeClr val="accent1"/>
            </a:solidFill>
          </a:ln>
        </p:spPr>
        <p:txBody>
          <a:bodyPr wrap="square" lIns="182880" tIns="91440" rIns="182880" bIns="91440" rtlCol="0">
            <a:spAutoFit/>
          </a:bodyPr>
          <a:lstStyle/>
          <a:p>
            <a:pPr algn="ctr"/>
            <a:r>
              <a:rPr lang="es-ES" sz="2400" dirty="0"/>
              <a:t>Las necesidades del decisor son iguales:</a:t>
            </a:r>
            <a:br>
              <a:rPr lang="es-ES" sz="2400" dirty="0"/>
            </a:br>
            <a:endParaRPr lang="es-ES" sz="2400" dirty="0"/>
          </a:p>
          <a:p>
            <a:pPr algn="ctr"/>
            <a:r>
              <a:rPr lang="es-ES" sz="2400" dirty="0"/>
              <a:t>Quiere información y análisis accionable de la manera más eficaz posible.</a:t>
            </a:r>
            <a:endParaRPr lang="en-US" sz="2400" dirty="0"/>
          </a:p>
        </p:txBody>
      </p:sp>
    </p:spTree>
    <p:extLst>
      <p:ext uri="{BB962C8B-B14F-4D97-AF65-F5344CB8AC3E}">
        <p14:creationId xmlns:p14="http://schemas.microsoft.com/office/powerpoint/2010/main" val="275816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484DB-C412-4185-ACEC-B9F6E8039A77}"/>
              </a:ext>
            </a:extLst>
          </p:cNvPr>
          <p:cNvSpPr txBox="1"/>
          <p:nvPr/>
        </p:nvSpPr>
        <p:spPr>
          <a:xfrm>
            <a:off x="609600" y="381000"/>
            <a:ext cx="4657429" cy="461665"/>
          </a:xfrm>
          <a:prstGeom prst="rect">
            <a:avLst/>
          </a:prstGeom>
          <a:noFill/>
        </p:spPr>
        <p:txBody>
          <a:bodyPr wrap="none" rtlCol="0">
            <a:spAutoFit/>
          </a:bodyPr>
          <a:lstStyle/>
          <a:p>
            <a:r>
              <a:rPr lang="en-US" sz="2400" dirty="0"/>
              <a:t>La </a:t>
            </a:r>
            <a:r>
              <a:rPr lang="en-US" sz="2400" dirty="0" err="1"/>
              <a:t>planilla</a:t>
            </a:r>
            <a:r>
              <a:rPr lang="en-US" sz="2400" dirty="0"/>
              <a:t> …  BUILDING ANALYSIS </a:t>
            </a:r>
          </a:p>
        </p:txBody>
      </p:sp>
      <p:pic>
        <p:nvPicPr>
          <p:cNvPr id="9" name="Picture 8">
            <a:extLst>
              <a:ext uri="{FF2B5EF4-FFF2-40B4-BE49-F238E27FC236}">
                <a16:creationId xmlns:a16="http://schemas.microsoft.com/office/drawing/2014/main" id="{03B0873F-BE5B-4E93-B8C8-1724D4121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90" y="881133"/>
            <a:ext cx="3850734" cy="5505934"/>
          </a:xfrm>
          <a:prstGeom prst="rect">
            <a:avLst/>
          </a:prstGeom>
        </p:spPr>
      </p:pic>
      <p:pic>
        <p:nvPicPr>
          <p:cNvPr id="11" name="Picture 10">
            <a:extLst>
              <a:ext uri="{FF2B5EF4-FFF2-40B4-BE49-F238E27FC236}">
                <a16:creationId xmlns:a16="http://schemas.microsoft.com/office/drawing/2014/main" id="{8D820E2D-552F-437A-8568-1E29E405F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837376"/>
            <a:ext cx="3907648" cy="5549691"/>
          </a:xfrm>
          <a:prstGeom prst="rect">
            <a:avLst/>
          </a:prstGeom>
        </p:spPr>
      </p:pic>
      <p:sp>
        <p:nvSpPr>
          <p:cNvPr id="2" name="Rectangle 1">
            <a:extLst>
              <a:ext uri="{FF2B5EF4-FFF2-40B4-BE49-F238E27FC236}">
                <a16:creationId xmlns:a16="http://schemas.microsoft.com/office/drawing/2014/main" id="{C271809F-90BE-4F4E-BF1D-F21581BB4FF9}"/>
              </a:ext>
            </a:extLst>
          </p:cNvPr>
          <p:cNvSpPr/>
          <p:nvPr/>
        </p:nvSpPr>
        <p:spPr>
          <a:xfrm>
            <a:off x="735523" y="6096000"/>
            <a:ext cx="1143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2E92C3-A24D-4865-AD95-F35AAF337280}"/>
              </a:ext>
            </a:extLst>
          </p:cNvPr>
          <p:cNvSpPr txBox="1"/>
          <p:nvPr/>
        </p:nvSpPr>
        <p:spPr>
          <a:xfrm rot="5400000">
            <a:off x="3880366" y="5988694"/>
            <a:ext cx="381000" cy="369332"/>
          </a:xfrm>
          <a:prstGeom prst="rect">
            <a:avLst/>
          </a:prstGeom>
          <a:solidFill>
            <a:schemeClr val="tx1"/>
          </a:solidFill>
          <a:ln>
            <a:solidFill>
              <a:schemeClr val="bg1"/>
            </a:solidFill>
          </a:ln>
        </p:spPr>
        <p:txBody>
          <a:bodyPr wrap="square" rtlCol="0">
            <a:spAutoFit/>
          </a:bodyPr>
          <a:lstStyle/>
          <a:p>
            <a:r>
              <a:rPr lang="es-ES" dirty="0">
                <a:solidFill>
                  <a:schemeClr val="bg1"/>
                </a:solidFill>
              </a:rPr>
              <a:t>F</a:t>
            </a:r>
            <a:endParaRPr lang="en-US" dirty="0">
              <a:solidFill>
                <a:schemeClr val="bg1"/>
              </a:solidFill>
            </a:endParaRPr>
          </a:p>
        </p:txBody>
      </p:sp>
      <p:sp>
        <p:nvSpPr>
          <p:cNvPr id="4" name="Rectangle 3">
            <a:extLst>
              <a:ext uri="{FF2B5EF4-FFF2-40B4-BE49-F238E27FC236}">
                <a16:creationId xmlns:a16="http://schemas.microsoft.com/office/drawing/2014/main" id="{5DCCDECF-82C9-C4BA-112B-0B505E31E744}"/>
              </a:ext>
            </a:extLst>
          </p:cNvPr>
          <p:cNvSpPr/>
          <p:nvPr/>
        </p:nvSpPr>
        <p:spPr>
          <a:xfrm>
            <a:off x="3739613" y="5976867"/>
            <a:ext cx="609600" cy="3925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2709500-20CE-F01F-85B7-73767E3FA65D}"/>
              </a:ext>
            </a:extLst>
          </p:cNvPr>
          <p:cNvSpPr/>
          <p:nvPr/>
        </p:nvSpPr>
        <p:spPr>
          <a:xfrm>
            <a:off x="609600" y="14478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1D50C1A-D54A-3B9F-7B59-6039100B575C}"/>
              </a:ext>
            </a:extLst>
          </p:cNvPr>
          <p:cNvCxnSpPr/>
          <p:nvPr/>
        </p:nvCxnSpPr>
        <p:spPr>
          <a:xfrm>
            <a:off x="1219200" y="1600200"/>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3043D94-CF58-3E3C-7B97-05D2B1F7C5C7}"/>
              </a:ext>
            </a:extLst>
          </p:cNvPr>
          <p:cNvSpPr txBox="1"/>
          <p:nvPr/>
        </p:nvSpPr>
        <p:spPr>
          <a:xfrm>
            <a:off x="2464859" y="1388584"/>
            <a:ext cx="963725" cy="369332"/>
          </a:xfrm>
          <a:prstGeom prst="rect">
            <a:avLst/>
          </a:prstGeom>
          <a:solidFill>
            <a:schemeClr val="tx1"/>
          </a:solidFill>
        </p:spPr>
        <p:txBody>
          <a:bodyPr wrap="none" rtlCol="0">
            <a:spAutoFit/>
          </a:bodyPr>
          <a:lstStyle/>
          <a:p>
            <a:r>
              <a:rPr lang="en-US" dirty="0">
                <a:solidFill>
                  <a:srgbClr val="FF0000"/>
                </a:solidFill>
              </a:rPr>
              <a:t>La </a:t>
            </a:r>
            <a:r>
              <a:rPr lang="en-US" dirty="0" err="1">
                <a:solidFill>
                  <a:srgbClr val="FF0000"/>
                </a:solidFill>
              </a:rPr>
              <a:t>Tesis</a:t>
            </a:r>
            <a:r>
              <a:rPr lang="en-US" dirty="0">
                <a:solidFill>
                  <a:srgbClr val="FF0000"/>
                </a:solidFill>
              </a:rPr>
              <a:t> </a:t>
            </a:r>
          </a:p>
        </p:txBody>
      </p:sp>
      <p:sp>
        <p:nvSpPr>
          <p:cNvPr id="16" name="Oval 15">
            <a:extLst>
              <a:ext uri="{FF2B5EF4-FFF2-40B4-BE49-F238E27FC236}">
                <a16:creationId xmlns:a16="http://schemas.microsoft.com/office/drawing/2014/main" id="{EFE43217-203D-85AA-DC6C-707AC257F355}"/>
              </a:ext>
            </a:extLst>
          </p:cNvPr>
          <p:cNvSpPr/>
          <p:nvPr/>
        </p:nvSpPr>
        <p:spPr>
          <a:xfrm>
            <a:off x="686661" y="1983859"/>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CA71946-834A-B469-39FE-87DE9F576C4B}"/>
              </a:ext>
            </a:extLst>
          </p:cNvPr>
          <p:cNvCxnSpPr/>
          <p:nvPr/>
        </p:nvCxnSpPr>
        <p:spPr>
          <a:xfrm>
            <a:off x="1296261" y="2136259"/>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B026374-CB97-7E86-0DA2-B901D54CCBC5}"/>
              </a:ext>
            </a:extLst>
          </p:cNvPr>
          <p:cNvSpPr txBox="1"/>
          <p:nvPr/>
        </p:nvSpPr>
        <p:spPr>
          <a:xfrm>
            <a:off x="2465719" y="1913389"/>
            <a:ext cx="1725280" cy="646331"/>
          </a:xfrm>
          <a:prstGeom prst="rect">
            <a:avLst/>
          </a:prstGeom>
          <a:solidFill>
            <a:schemeClr val="tx1"/>
          </a:solidFill>
        </p:spPr>
        <p:txBody>
          <a:bodyPr wrap="square" rtlCol="0">
            <a:spAutoFit/>
          </a:bodyPr>
          <a:lstStyle/>
          <a:p>
            <a:r>
              <a:rPr lang="en-US" dirty="0">
                <a:solidFill>
                  <a:srgbClr val="FF0000"/>
                </a:solidFill>
              </a:rPr>
              <a:t>“El </a:t>
            </a:r>
            <a:r>
              <a:rPr lang="en-US" dirty="0" err="1">
                <a:solidFill>
                  <a:srgbClr val="FF0000"/>
                </a:solidFill>
              </a:rPr>
              <a:t>marco</a:t>
            </a:r>
            <a:r>
              <a:rPr lang="en-US" dirty="0">
                <a:solidFill>
                  <a:srgbClr val="FF0000"/>
                </a:solidFill>
              </a:rPr>
              <a:t> de </a:t>
            </a:r>
            <a:r>
              <a:rPr lang="en-US" dirty="0" err="1">
                <a:solidFill>
                  <a:srgbClr val="FF0000"/>
                </a:solidFill>
              </a:rPr>
              <a:t>hechos</a:t>
            </a:r>
            <a:r>
              <a:rPr lang="en-US" dirty="0">
                <a:solidFill>
                  <a:srgbClr val="FF0000"/>
                </a:solidFill>
              </a:rPr>
              <a:t>”</a:t>
            </a:r>
          </a:p>
        </p:txBody>
      </p:sp>
      <p:sp>
        <p:nvSpPr>
          <p:cNvPr id="19" name="Oval 18">
            <a:extLst>
              <a:ext uri="{FF2B5EF4-FFF2-40B4-BE49-F238E27FC236}">
                <a16:creationId xmlns:a16="http://schemas.microsoft.com/office/drawing/2014/main" id="{ED96F77D-D710-7C92-F1BA-5F788D3C6237}"/>
              </a:ext>
            </a:extLst>
          </p:cNvPr>
          <p:cNvSpPr/>
          <p:nvPr/>
        </p:nvSpPr>
        <p:spPr>
          <a:xfrm>
            <a:off x="5045149" y="18982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2DD530EE-674D-BC5B-082B-415EFCA1F7FB}"/>
              </a:ext>
            </a:extLst>
          </p:cNvPr>
          <p:cNvCxnSpPr/>
          <p:nvPr/>
        </p:nvCxnSpPr>
        <p:spPr>
          <a:xfrm>
            <a:off x="5654749" y="2050600"/>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D9E29B-2A92-A65A-F504-6C2079458822}"/>
              </a:ext>
            </a:extLst>
          </p:cNvPr>
          <p:cNvSpPr txBox="1"/>
          <p:nvPr/>
        </p:nvSpPr>
        <p:spPr>
          <a:xfrm>
            <a:off x="6900408" y="1838984"/>
            <a:ext cx="1439818" cy="369332"/>
          </a:xfrm>
          <a:prstGeom prst="rect">
            <a:avLst/>
          </a:prstGeom>
          <a:solidFill>
            <a:schemeClr val="tx1"/>
          </a:solidFill>
        </p:spPr>
        <p:txBody>
          <a:bodyPr wrap="none" rtlCol="0">
            <a:spAutoFit/>
          </a:bodyPr>
          <a:lstStyle/>
          <a:p>
            <a:r>
              <a:rPr lang="en-US" dirty="0">
                <a:solidFill>
                  <a:srgbClr val="FF0000"/>
                </a:solidFill>
              </a:rPr>
              <a:t>“</a:t>
            </a:r>
            <a:r>
              <a:rPr lang="en-US" dirty="0" err="1">
                <a:solidFill>
                  <a:srgbClr val="FF0000"/>
                </a:solidFill>
              </a:rPr>
              <a:t>Comodines</a:t>
            </a:r>
            <a:r>
              <a:rPr lang="en-US" dirty="0">
                <a:solidFill>
                  <a:srgbClr val="FF0000"/>
                </a:solidFill>
              </a:rPr>
              <a:t>”</a:t>
            </a:r>
          </a:p>
        </p:txBody>
      </p:sp>
      <p:sp>
        <p:nvSpPr>
          <p:cNvPr id="22" name="Oval 21">
            <a:extLst>
              <a:ext uri="{FF2B5EF4-FFF2-40B4-BE49-F238E27FC236}">
                <a16:creationId xmlns:a16="http://schemas.microsoft.com/office/drawing/2014/main" id="{D59C9E54-0811-1516-EA11-E8F28E33E161}"/>
              </a:ext>
            </a:extLst>
          </p:cNvPr>
          <p:cNvSpPr/>
          <p:nvPr/>
        </p:nvSpPr>
        <p:spPr>
          <a:xfrm>
            <a:off x="5029200" y="2712775"/>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03CD7A77-43F0-4F84-CA86-79A5C3CCE8C4}"/>
              </a:ext>
            </a:extLst>
          </p:cNvPr>
          <p:cNvCxnSpPr/>
          <p:nvPr/>
        </p:nvCxnSpPr>
        <p:spPr>
          <a:xfrm>
            <a:off x="5638800" y="2865175"/>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B8C339-AE14-E3EC-79C8-A3ECBF5FADDE}"/>
              </a:ext>
            </a:extLst>
          </p:cNvPr>
          <p:cNvSpPr txBox="1"/>
          <p:nvPr/>
        </p:nvSpPr>
        <p:spPr>
          <a:xfrm>
            <a:off x="6884459" y="2653559"/>
            <a:ext cx="1481496" cy="369332"/>
          </a:xfrm>
          <a:prstGeom prst="rect">
            <a:avLst/>
          </a:prstGeom>
          <a:solidFill>
            <a:schemeClr val="tx1"/>
          </a:solidFill>
        </p:spPr>
        <p:txBody>
          <a:bodyPr wrap="none" rtlCol="0">
            <a:spAutoFit/>
          </a:bodyPr>
          <a:lstStyle/>
          <a:p>
            <a:r>
              <a:rPr lang="en-US" dirty="0" err="1">
                <a:solidFill>
                  <a:srgbClr val="FF0000"/>
                </a:solidFill>
              </a:rPr>
              <a:t>Implicaciones</a:t>
            </a:r>
            <a:endParaRPr lang="en-US" dirty="0">
              <a:solidFill>
                <a:srgbClr val="FF0000"/>
              </a:solidFill>
            </a:endParaRPr>
          </a:p>
        </p:txBody>
      </p:sp>
      <p:sp>
        <p:nvSpPr>
          <p:cNvPr id="25" name="Oval 24">
            <a:extLst>
              <a:ext uri="{FF2B5EF4-FFF2-40B4-BE49-F238E27FC236}">
                <a16:creationId xmlns:a16="http://schemas.microsoft.com/office/drawing/2014/main" id="{E7135C04-3221-228B-B9E9-4D22754E1BCF}"/>
              </a:ext>
            </a:extLst>
          </p:cNvPr>
          <p:cNvSpPr/>
          <p:nvPr/>
        </p:nvSpPr>
        <p:spPr>
          <a:xfrm>
            <a:off x="5029200" y="4267200"/>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215F74C2-FB0B-B938-6FE5-0F7C73C1535F}"/>
              </a:ext>
            </a:extLst>
          </p:cNvPr>
          <p:cNvCxnSpPr/>
          <p:nvPr/>
        </p:nvCxnSpPr>
        <p:spPr>
          <a:xfrm>
            <a:off x="5638800" y="4419600"/>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C80ABA-1760-95C0-001A-0DA6E70D65D1}"/>
              </a:ext>
            </a:extLst>
          </p:cNvPr>
          <p:cNvSpPr txBox="1"/>
          <p:nvPr/>
        </p:nvSpPr>
        <p:spPr>
          <a:xfrm>
            <a:off x="6884459" y="4207984"/>
            <a:ext cx="1617751" cy="369332"/>
          </a:xfrm>
          <a:prstGeom prst="rect">
            <a:avLst/>
          </a:prstGeom>
          <a:solidFill>
            <a:schemeClr val="tx1"/>
          </a:solidFill>
        </p:spPr>
        <p:txBody>
          <a:bodyPr wrap="none" rtlCol="0">
            <a:spAutoFit/>
          </a:bodyPr>
          <a:lstStyle/>
          <a:p>
            <a:r>
              <a:rPr lang="en-US" dirty="0">
                <a:solidFill>
                  <a:srgbClr val="FF0000"/>
                </a:solidFill>
              </a:rPr>
              <a:t>“</a:t>
            </a:r>
            <a:r>
              <a:rPr lang="en-US" dirty="0" err="1">
                <a:solidFill>
                  <a:srgbClr val="FF0000"/>
                </a:solidFill>
              </a:rPr>
              <a:t>Otros</a:t>
            </a:r>
            <a:r>
              <a:rPr lang="en-US" dirty="0">
                <a:solidFill>
                  <a:srgbClr val="FF0000"/>
                </a:solidFill>
              </a:rPr>
              <a:t> Puntos”</a:t>
            </a:r>
          </a:p>
        </p:txBody>
      </p:sp>
      <p:sp>
        <p:nvSpPr>
          <p:cNvPr id="28" name="Oval 27">
            <a:extLst>
              <a:ext uri="{FF2B5EF4-FFF2-40B4-BE49-F238E27FC236}">
                <a16:creationId xmlns:a16="http://schemas.microsoft.com/office/drawing/2014/main" id="{AB3F41CB-FF1E-AC84-95D8-29FBCFB568D4}"/>
              </a:ext>
            </a:extLst>
          </p:cNvPr>
          <p:cNvSpPr/>
          <p:nvPr/>
        </p:nvSpPr>
        <p:spPr>
          <a:xfrm>
            <a:off x="674906" y="2646621"/>
            <a:ext cx="849094"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6E961855-AA60-1261-41FA-A92BD1D10FAE}"/>
              </a:ext>
            </a:extLst>
          </p:cNvPr>
          <p:cNvCxnSpPr>
            <a:cxnSpLocks/>
          </p:cNvCxnSpPr>
          <p:nvPr/>
        </p:nvCxnSpPr>
        <p:spPr>
          <a:xfrm>
            <a:off x="1524000" y="2799021"/>
            <a:ext cx="94085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1CC912A-D830-CB7A-B599-8ACDA6B1665E}"/>
              </a:ext>
            </a:extLst>
          </p:cNvPr>
          <p:cNvSpPr txBox="1"/>
          <p:nvPr/>
        </p:nvSpPr>
        <p:spPr>
          <a:xfrm>
            <a:off x="2530164" y="2587405"/>
            <a:ext cx="1660835" cy="646331"/>
          </a:xfrm>
          <a:prstGeom prst="rect">
            <a:avLst/>
          </a:prstGeom>
          <a:solidFill>
            <a:schemeClr val="tx1"/>
          </a:solidFill>
        </p:spPr>
        <p:txBody>
          <a:bodyPr wrap="square" rtlCol="0">
            <a:spAutoFit/>
          </a:bodyPr>
          <a:lstStyle/>
          <a:p>
            <a:r>
              <a:rPr lang="en-US" dirty="0" err="1">
                <a:solidFill>
                  <a:srgbClr val="FF0000"/>
                </a:solidFill>
              </a:rPr>
              <a:t>Impulsores</a:t>
            </a:r>
            <a:r>
              <a:rPr lang="en-US" dirty="0">
                <a:solidFill>
                  <a:srgbClr val="FF0000"/>
                </a:solidFill>
              </a:rPr>
              <a:t> y </a:t>
            </a:r>
            <a:r>
              <a:rPr lang="en-US" dirty="0" err="1">
                <a:solidFill>
                  <a:srgbClr val="FF0000"/>
                </a:solidFill>
              </a:rPr>
              <a:t>Tendencias</a:t>
            </a:r>
            <a:endParaRPr lang="en-US" dirty="0">
              <a:solidFill>
                <a:srgbClr val="FF0000"/>
              </a:solidFill>
            </a:endParaRPr>
          </a:p>
        </p:txBody>
      </p:sp>
      <p:sp>
        <p:nvSpPr>
          <p:cNvPr id="31" name="Oval 30">
            <a:extLst>
              <a:ext uri="{FF2B5EF4-FFF2-40B4-BE49-F238E27FC236}">
                <a16:creationId xmlns:a16="http://schemas.microsoft.com/office/drawing/2014/main" id="{F3CC51FA-AECA-B236-EEF7-16DB0CB00A09}"/>
              </a:ext>
            </a:extLst>
          </p:cNvPr>
          <p:cNvSpPr/>
          <p:nvPr/>
        </p:nvSpPr>
        <p:spPr>
          <a:xfrm>
            <a:off x="686661" y="4852727"/>
            <a:ext cx="609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E211C674-0144-981E-D443-A1ACC0BCD5C3}"/>
              </a:ext>
            </a:extLst>
          </p:cNvPr>
          <p:cNvCxnSpPr/>
          <p:nvPr/>
        </p:nvCxnSpPr>
        <p:spPr>
          <a:xfrm>
            <a:off x="1296261" y="5005127"/>
            <a:ext cx="1143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6EC8BFD-73AF-848C-027B-3D69713C3203}"/>
              </a:ext>
            </a:extLst>
          </p:cNvPr>
          <p:cNvSpPr txBox="1"/>
          <p:nvPr/>
        </p:nvSpPr>
        <p:spPr>
          <a:xfrm>
            <a:off x="2541920" y="4793511"/>
            <a:ext cx="1202573" cy="369332"/>
          </a:xfrm>
          <a:prstGeom prst="rect">
            <a:avLst/>
          </a:prstGeom>
          <a:solidFill>
            <a:schemeClr val="tx1"/>
          </a:solidFill>
        </p:spPr>
        <p:txBody>
          <a:bodyPr wrap="none" rtlCol="0">
            <a:spAutoFit/>
          </a:bodyPr>
          <a:lstStyle/>
          <a:p>
            <a:r>
              <a:rPr lang="en-US" dirty="0" err="1">
                <a:solidFill>
                  <a:srgbClr val="FF0000"/>
                </a:solidFill>
              </a:rPr>
              <a:t>Escenarios</a:t>
            </a:r>
            <a:endParaRPr lang="en-US" dirty="0">
              <a:solidFill>
                <a:srgbClr val="FF0000"/>
              </a:solidFill>
            </a:endParaRPr>
          </a:p>
        </p:txBody>
      </p:sp>
    </p:spTree>
    <p:extLst>
      <p:ext uri="{BB962C8B-B14F-4D97-AF65-F5344CB8AC3E}">
        <p14:creationId xmlns:p14="http://schemas.microsoft.com/office/powerpoint/2010/main" val="1008253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5A930E-3861-43FC-BC34-38F6DA8A8541}"/>
              </a:ext>
            </a:extLst>
          </p:cNvPr>
          <p:cNvPicPr>
            <a:picLocks noChangeAspect="1"/>
          </p:cNvPicPr>
          <p:nvPr/>
        </p:nvPicPr>
        <p:blipFill>
          <a:blip r:embed="rId2"/>
          <a:stretch>
            <a:fillRect/>
          </a:stretch>
        </p:blipFill>
        <p:spPr>
          <a:xfrm>
            <a:off x="2821795" y="2239735"/>
            <a:ext cx="2905382" cy="4493558"/>
          </a:xfrm>
          <a:prstGeom prst="rect">
            <a:avLst/>
          </a:prstGeom>
        </p:spPr>
      </p:pic>
      <p:sp>
        <p:nvSpPr>
          <p:cNvPr id="2" name="AutoShape 2" descr="http://www.clker.com/cliparts/V/w/6/X/c/q/three-legged-stool-outline.svg"/>
          <p:cNvSpPr>
            <a:spLocks noChangeAspect="1" noChangeArrowheads="1"/>
          </p:cNvSpPr>
          <p:nvPr/>
        </p:nvSpPr>
        <p:spPr bwMode="auto">
          <a:xfrm>
            <a:off x="2209800" y="914400"/>
            <a:ext cx="492442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356005" y="2687061"/>
            <a:ext cx="1922277" cy="1600438"/>
          </a:xfrm>
          <a:prstGeom prst="rect">
            <a:avLst/>
          </a:prstGeom>
          <a:noFill/>
        </p:spPr>
        <p:txBody>
          <a:bodyPr wrap="square" lIns="91440" tIns="45720" rIns="91440" bIns="45720">
            <a:spAutoFit/>
          </a:bodyPr>
          <a:lstStyle/>
          <a:p>
            <a:pPr algn="ct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iempo</a:t>
            </a:r>
            <a:br>
              <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Cuánto</a:t>
            </a:r>
            <a:r>
              <a:rPr lang="en-US" dirty="0"/>
              <a:t> </a:t>
            </a:r>
            <a:r>
              <a:rPr lang="en-US" dirty="0" err="1"/>
              <a:t>tienes</a:t>
            </a:r>
            <a:endParaRPr lang="en-US" dirty="0"/>
          </a:p>
          <a:p>
            <a:pPr algn="ct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5685788" y="3724633"/>
            <a:ext cx="2302232" cy="1261884"/>
          </a:xfrm>
          <a:prstGeom prst="rect">
            <a:avLst/>
          </a:prstGeom>
          <a:noFill/>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Audiencia</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a:t>Con </a:t>
            </a:r>
            <a:r>
              <a:rPr lang="en-US" dirty="0" err="1"/>
              <a:t>quién</a:t>
            </a:r>
            <a:br>
              <a:rPr lang="en-US" dirty="0"/>
            </a:br>
            <a:r>
              <a:rPr lang="en-US" dirty="0" err="1"/>
              <a:t>hablas</a:t>
            </a:r>
            <a:endParaRPr lang="en-US" dirty="0"/>
          </a:p>
        </p:txBody>
      </p:sp>
      <p:sp>
        <p:nvSpPr>
          <p:cNvPr id="15" name="Rectangle 14"/>
          <p:cNvSpPr/>
          <p:nvPr/>
        </p:nvSpPr>
        <p:spPr>
          <a:xfrm>
            <a:off x="4972586" y="5352310"/>
            <a:ext cx="1430200" cy="1261884"/>
          </a:xfrm>
          <a:prstGeom prst="rect">
            <a:avLst/>
          </a:prstGeom>
          <a:noFill/>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Estilo</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Cómo</a:t>
            </a:r>
            <a:r>
              <a:rPr lang="en-US" dirty="0"/>
              <a:t> lo</a:t>
            </a:r>
            <a:br>
              <a:rPr lang="en-US" dirty="0"/>
            </a:br>
            <a:r>
              <a:rPr lang="en-US" dirty="0"/>
              <a:t>dices</a:t>
            </a:r>
          </a:p>
        </p:txBody>
      </p:sp>
      <p:sp>
        <p:nvSpPr>
          <p:cNvPr id="16" name="Rectangle 15"/>
          <p:cNvSpPr/>
          <p:nvPr/>
        </p:nvSpPr>
        <p:spPr>
          <a:xfrm>
            <a:off x="759884" y="4859867"/>
            <a:ext cx="2061911" cy="984885"/>
          </a:xfrm>
          <a:prstGeom prst="rect">
            <a:avLst/>
          </a:prstGeom>
          <a:noFill/>
        </p:spPr>
        <p:txBody>
          <a:bodyPr wrap="none" lIns="91440" tIns="45720" rIns="91440" bIns="45720">
            <a:spAutoFit/>
          </a:bodyPr>
          <a:lstStyle/>
          <a:p>
            <a:pPr algn="ctr"/>
            <a:r>
              <a:rPr lang="en-US" sz="40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Mensaje</a:t>
            </a:r>
            <a:br>
              <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err="1"/>
              <a:t>Qué</a:t>
            </a:r>
            <a:r>
              <a:rPr lang="en-US" dirty="0"/>
              <a:t> dices</a:t>
            </a:r>
          </a:p>
        </p:txBody>
      </p:sp>
      <p:sp>
        <p:nvSpPr>
          <p:cNvPr id="10" name="Title 1"/>
          <p:cNvSpPr txBox="1">
            <a:spLocks/>
          </p:cNvSpPr>
          <p:nvPr/>
        </p:nvSpPr>
        <p:spPr>
          <a:xfrm>
            <a:off x="785812" y="541374"/>
            <a:ext cx="7772400" cy="8382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C</a:t>
            </a:r>
            <a:r>
              <a:rPr lang="es-ES" sz="3600" dirty="0" err="1"/>
              <a:t>ómo</a:t>
            </a:r>
            <a:r>
              <a:rPr lang="es-ES" sz="3600" dirty="0"/>
              <a:t> construir un buen informe oral</a:t>
            </a:r>
            <a:endParaRPr lang="en-US" sz="3600" dirty="0"/>
          </a:p>
        </p:txBody>
      </p:sp>
      <p:sp>
        <p:nvSpPr>
          <p:cNvPr id="4" name="Slide Number Placeholder 3"/>
          <p:cNvSpPr>
            <a:spLocks noGrp="1"/>
          </p:cNvSpPr>
          <p:nvPr>
            <p:ph type="sldNum" sz="quarter" idx="12"/>
          </p:nvPr>
        </p:nvSpPr>
        <p:spPr/>
        <p:txBody>
          <a:bodyPr/>
          <a:lstStyle/>
          <a:p>
            <a:fld id="{C4F85062-4662-4D6B-BB38-DB7C890070DF}" type="slidenum">
              <a:rPr lang="en-US" smtClean="0"/>
              <a:t>50</a:t>
            </a:fld>
            <a:endParaRPr lang="en-US"/>
          </a:p>
        </p:txBody>
      </p:sp>
      <p:sp>
        <p:nvSpPr>
          <p:cNvPr id="3" name="TextBox 2"/>
          <p:cNvSpPr txBox="1"/>
          <p:nvPr/>
        </p:nvSpPr>
        <p:spPr>
          <a:xfrm>
            <a:off x="353779" y="1667704"/>
            <a:ext cx="1192955" cy="646331"/>
          </a:xfrm>
          <a:prstGeom prst="rect">
            <a:avLst/>
          </a:prstGeom>
          <a:noFill/>
        </p:spPr>
        <p:txBody>
          <a:bodyPr wrap="none" rtlCol="0">
            <a:spAutoFit/>
          </a:bodyPr>
          <a:lstStyle/>
          <a:p>
            <a:r>
              <a:rPr lang="es-ES" dirty="0"/>
              <a:t>Cuatro </a:t>
            </a:r>
            <a:br>
              <a:rPr lang="es-ES" dirty="0"/>
            </a:br>
            <a:r>
              <a:rPr lang="es-ES" dirty="0"/>
              <a:t>elementos</a:t>
            </a:r>
            <a:endParaRPr lang="en-US" dirty="0"/>
          </a:p>
        </p:txBody>
      </p:sp>
      <p:grpSp>
        <p:nvGrpSpPr>
          <p:cNvPr id="5" name="Group 4">
            <a:extLst>
              <a:ext uri="{FF2B5EF4-FFF2-40B4-BE49-F238E27FC236}">
                <a16:creationId xmlns:a16="http://schemas.microsoft.com/office/drawing/2014/main" id="{8C921DE9-5E36-47B5-AF12-86BA8D925D07}"/>
              </a:ext>
            </a:extLst>
          </p:cNvPr>
          <p:cNvGrpSpPr/>
          <p:nvPr/>
        </p:nvGrpSpPr>
        <p:grpSpPr>
          <a:xfrm>
            <a:off x="7286625" y="693774"/>
            <a:ext cx="1530904" cy="1258705"/>
            <a:chOff x="7286625" y="693774"/>
            <a:chExt cx="1530904" cy="1258705"/>
          </a:xfrm>
        </p:grpSpPr>
        <p:cxnSp>
          <p:nvCxnSpPr>
            <p:cNvPr id="14" name="Straight Connector 13">
              <a:extLst>
                <a:ext uri="{FF2B5EF4-FFF2-40B4-BE49-F238E27FC236}">
                  <a16:creationId xmlns:a16="http://schemas.microsoft.com/office/drawing/2014/main" id="{615B794F-6F8F-40F9-B9C9-22D3B47B3847}"/>
                </a:ext>
              </a:extLst>
            </p:cNvPr>
            <p:cNvCxnSpPr>
              <a:cxnSpLocks/>
            </p:cNvCxnSpPr>
            <p:nvPr/>
          </p:nvCxnSpPr>
          <p:spPr>
            <a:xfrm>
              <a:off x="7286625" y="759590"/>
              <a:ext cx="586198" cy="626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0E9446-771D-47D7-B829-3E3C3C59C318}"/>
                </a:ext>
              </a:extLst>
            </p:cNvPr>
            <p:cNvCxnSpPr>
              <a:cxnSpLocks/>
            </p:cNvCxnSpPr>
            <p:nvPr/>
          </p:nvCxnSpPr>
          <p:spPr>
            <a:xfrm flipH="1">
              <a:off x="7286626" y="693774"/>
              <a:ext cx="586197" cy="6926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67E043-FC14-4F10-8952-E76FC2D401AA}"/>
                </a:ext>
              </a:extLst>
            </p:cNvPr>
            <p:cNvSpPr txBox="1"/>
            <p:nvPr/>
          </p:nvSpPr>
          <p:spPr>
            <a:xfrm>
              <a:off x="7367773" y="1306148"/>
              <a:ext cx="1449756" cy="646331"/>
            </a:xfrm>
            <a:prstGeom prst="rect">
              <a:avLst/>
            </a:prstGeom>
            <a:noFill/>
          </p:spPr>
          <p:txBody>
            <a:bodyPr wrap="none" rtlCol="0">
              <a:spAutoFit/>
            </a:bodyPr>
            <a:lstStyle/>
            <a:p>
              <a:r>
                <a:rPr lang="es-ES" sz="3600" dirty="0"/>
                <a:t>escrito</a:t>
              </a:r>
              <a:endParaRPr lang="en-US" dirty="0"/>
            </a:p>
          </p:txBody>
        </p:sp>
      </p:grpSp>
    </p:spTree>
    <p:extLst>
      <p:ext uri="{BB962C8B-B14F-4D97-AF65-F5344CB8AC3E}">
        <p14:creationId xmlns:p14="http://schemas.microsoft.com/office/powerpoint/2010/main" val="30917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7470A-0A77-4E09-9AA6-E74236BA51BD}"/>
              </a:ext>
            </a:extLst>
          </p:cNvPr>
          <p:cNvSpPr>
            <a:spLocks noGrp="1"/>
          </p:cNvSpPr>
          <p:nvPr>
            <p:ph type="sldNum" sz="quarter" idx="12"/>
          </p:nvPr>
        </p:nvSpPr>
        <p:spPr/>
        <p:txBody>
          <a:bodyPr/>
          <a:lstStyle/>
          <a:p>
            <a:fld id="{C4F85062-4662-4D6B-BB38-DB7C890070DF}" type="slidenum">
              <a:rPr lang="en-US" smtClean="0"/>
              <a:t>51</a:t>
            </a:fld>
            <a:endParaRPr lang="en-US"/>
          </a:p>
        </p:txBody>
      </p:sp>
      <p:sp>
        <p:nvSpPr>
          <p:cNvPr id="3" name="TextBox 2">
            <a:extLst>
              <a:ext uri="{FF2B5EF4-FFF2-40B4-BE49-F238E27FC236}">
                <a16:creationId xmlns:a16="http://schemas.microsoft.com/office/drawing/2014/main" id="{1B03E2E9-5A95-4989-864A-54815BFA0283}"/>
              </a:ext>
            </a:extLst>
          </p:cNvPr>
          <p:cNvSpPr txBox="1"/>
          <p:nvPr/>
        </p:nvSpPr>
        <p:spPr>
          <a:xfrm>
            <a:off x="1018230" y="830707"/>
            <a:ext cx="7316042" cy="461665"/>
          </a:xfrm>
          <a:prstGeom prst="rect">
            <a:avLst/>
          </a:prstGeom>
          <a:noFill/>
        </p:spPr>
        <p:txBody>
          <a:bodyPr wrap="none" rtlCol="0">
            <a:spAutoFit/>
          </a:bodyPr>
          <a:lstStyle/>
          <a:p>
            <a:r>
              <a:rPr lang="en-US" sz="2400" dirty="0"/>
              <a:t>La </a:t>
            </a:r>
            <a:r>
              <a:rPr lang="en-US" sz="2400" dirty="0" err="1"/>
              <a:t>importancia</a:t>
            </a:r>
            <a:r>
              <a:rPr lang="en-US" sz="2400" dirty="0"/>
              <a:t> de la auto-</a:t>
            </a:r>
            <a:r>
              <a:rPr lang="en-US" sz="2400" dirty="0" err="1"/>
              <a:t>revisi</a:t>
            </a:r>
            <a:r>
              <a:rPr lang="es-ES" sz="2400" dirty="0" err="1"/>
              <a:t>ón</a:t>
            </a:r>
            <a:r>
              <a:rPr lang="es-ES" sz="2400" dirty="0"/>
              <a:t> no se puede exagerar.</a:t>
            </a:r>
            <a:endParaRPr lang="en-US" sz="2400" dirty="0"/>
          </a:p>
        </p:txBody>
      </p:sp>
      <p:sp>
        <p:nvSpPr>
          <p:cNvPr id="4" name="TextBox 3">
            <a:extLst>
              <a:ext uri="{FF2B5EF4-FFF2-40B4-BE49-F238E27FC236}">
                <a16:creationId xmlns:a16="http://schemas.microsoft.com/office/drawing/2014/main" id="{613E1EC2-F030-4C1C-AAA9-3AFC1F1C17E5}"/>
              </a:ext>
            </a:extLst>
          </p:cNvPr>
          <p:cNvSpPr txBox="1"/>
          <p:nvPr/>
        </p:nvSpPr>
        <p:spPr>
          <a:xfrm>
            <a:off x="744157" y="2176297"/>
            <a:ext cx="5314950" cy="1015663"/>
          </a:xfrm>
          <a:prstGeom prst="rect">
            <a:avLst/>
          </a:prstGeom>
          <a:noFill/>
        </p:spPr>
        <p:txBody>
          <a:bodyPr wrap="square" rtlCol="0">
            <a:spAutoFit/>
          </a:bodyPr>
          <a:lstStyle/>
          <a:p>
            <a:pPr algn="ctr"/>
            <a:r>
              <a:rPr lang="es-ES" sz="2000" dirty="0"/>
              <a:t>El primer borrador de todo producto escrito es, </a:t>
            </a:r>
            <a:br>
              <a:rPr lang="es-ES" sz="2000" dirty="0"/>
            </a:br>
            <a:r>
              <a:rPr lang="es-ES" sz="2000" dirty="0"/>
              <a:t>casi universalmente, </a:t>
            </a:r>
          </a:p>
          <a:p>
            <a:pPr algn="ctr"/>
            <a:endParaRPr lang="es-ES" sz="2000" dirty="0"/>
          </a:p>
        </p:txBody>
      </p:sp>
      <p:grpSp>
        <p:nvGrpSpPr>
          <p:cNvPr id="14" name="Group 13">
            <a:extLst>
              <a:ext uri="{FF2B5EF4-FFF2-40B4-BE49-F238E27FC236}">
                <a16:creationId xmlns:a16="http://schemas.microsoft.com/office/drawing/2014/main" id="{4C59A978-AB5B-47A9-B37F-66D14717E7CC}"/>
              </a:ext>
            </a:extLst>
          </p:cNvPr>
          <p:cNvGrpSpPr/>
          <p:nvPr/>
        </p:nvGrpSpPr>
        <p:grpSpPr>
          <a:xfrm>
            <a:off x="6202753" y="1230150"/>
            <a:ext cx="2329665" cy="2115996"/>
            <a:chOff x="9144000" y="1513872"/>
            <a:chExt cx="2286000" cy="2286000"/>
          </a:xfrm>
        </p:grpSpPr>
        <p:pic>
          <p:nvPicPr>
            <p:cNvPr id="6" name="Graphic 5" descr="Open book outline">
              <a:extLst>
                <a:ext uri="{FF2B5EF4-FFF2-40B4-BE49-F238E27FC236}">
                  <a16:creationId xmlns:a16="http://schemas.microsoft.com/office/drawing/2014/main" id="{55B6A786-289C-4F6E-A3BF-3490D336C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1513872"/>
              <a:ext cx="2286000" cy="2286000"/>
            </a:xfrm>
            <a:prstGeom prst="rect">
              <a:avLst/>
            </a:prstGeom>
          </p:spPr>
        </p:pic>
        <p:sp useBgFill="1">
          <p:nvSpPr>
            <p:cNvPr id="13" name="Rectangle 12">
              <a:extLst>
                <a:ext uri="{FF2B5EF4-FFF2-40B4-BE49-F238E27FC236}">
                  <a16:creationId xmlns:a16="http://schemas.microsoft.com/office/drawing/2014/main" id="{46E3BF56-C63A-4BF7-A617-11BBD481D9E2}"/>
                </a:ext>
              </a:extLst>
            </p:cNvPr>
            <p:cNvSpPr/>
            <p:nvPr/>
          </p:nvSpPr>
          <p:spPr>
            <a:xfrm>
              <a:off x="10439400" y="2133600"/>
              <a:ext cx="457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0" name="Picture 9">
            <a:extLst>
              <a:ext uri="{FF2B5EF4-FFF2-40B4-BE49-F238E27FC236}">
                <a16:creationId xmlns:a16="http://schemas.microsoft.com/office/drawing/2014/main" id="{786B8786-9609-4958-9BD8-4CD151DF0D10}"/>
              </a:ext>
            </a:extLst>
          </p:cNvPr>
          <p:cNvPicPr>
            <a:picLocks noChangeAspect="1"/>
          </p:cNvPicPr>
          <p:nvPr/>
        </p:nvPicPr>
        <p:blipFill>
          <a:blip r:embed="rId4"/>
          <a:stretch>
            <a:fillRect/>
          </a:stretch>
        </p:blipFill>
        <p:spPr>
          <a:xfrm>
            <a:off x="6776679" y="2108348"/>
            <a:ext cx="1104321" cy="475344"/>
          </a:xfrm>
          <a:prstGeom prst="rect">
            <a:avLst/>
          </a:prstGeom>
        </p:spPr>
      </p:pic>
      <p:pic>
        <p:nvPicPr>
          <p:cNvPr id="12" name="Picture 11">
            <a:extLst>
              <a:ext uri="{FF2B5EF4-FFF2-40B4-BE49-F238E27FC236}">
                <a16:creationId xmlns:a16="http://schemas.microsoft.com/office/drawing/2014/main" id="{A8178B71-5248-454A-BC6C-E4BE00F3487F}"/>
              </a:ext>
            </a:extLst>
          </p:cNvPr>
          <p:cNvPicPr>
            <a:picLocks noChangeAspect="1"/>
          </p:cNvPicPr>
          <p:nvPr/>
        </p:nvPicPr>
        <p:blipFill>
          <a:blip r:embed="rId5">
            <a:duotone>
              <a:schemeClr val="accent6">
                <a:shade val="45000"/>
                <a:satMod val="135000"/>
              </a:schemeClr>
              <a:prstClr val="white"/>
            </a:duotone>
          </a:blip>
          <a:stretch>
            <a:fillRect/>
          </a:stretch>
        </p:blipFill>
        <p:spPr>
          <a:xfrm>
            <a:off x="6892865" y="1773791"/>
            <a:ext cx="983878" cy="334558"/>
          </a:xfrm>
          <a:prstGeom prst="rect">
            <a:avLst/>
          </a:prstGeom>
        </p:spPr>
      </p:pic>
      <p:grpSp>
        <p:nvGrpSpPr>
          <p:cNvPr id="7" name="Group 6">
            <a:extLst>
              <a:ext uri="{FF2B5EF4-FFF2-40B4-BE49-F238E27FC236}">
                <a16:creationId xmlns:a16="http://schemas.microsoft.com/office/drawing/2014/main" id="{5B9A29A7-F969-4E7F-82AC-CBA262A5AE38}"/>
              </a:ext>
            </a:extLst>
          </p:cNvPr>
          <p:cNvGrpSpPr/>
          <p:nvPr/>
        </p:nvGrpSpPr>
        <p:grpSpPr>
          <a:xfrm>
            <a:off x="6734391" y="3889062"/>
            <a:ext cx="1504519" cy="1504519"/>
            <a:chOff x="8979187" y="4042416"/>
            <a:chExt cx="2006025" cy="2006025"/>
          </a:xfrm>
        </p:grpSpPr>
        <p:pic>
          <p:nvPicPr>
            <p:cNvPr id="16" name="Graphic 15" descr="Storytelling outline">
              <a:extLst>
                <a:ext uri="{FF2B5EF4-FFF2-40B4-BE49-F238E27FC236}">
                  <a16:creationId xmlns:a16="http://schemas.microsoft.com/office/drawing/2014/main" id="{6CBDE2E8-75EE-41C2-B660-B08704CE50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9187" y="4042416"/>
              <a:ext cx="2006025" cy="2006025"/>
            </a:xfrm>
            <a:prstGeom prst="rect">
              <a:avLst/>
            </a:prstGeom>
          </p:spPr>
        </p:pic>
        <p:sp useBgFill="1">
          <p:nvSpPr>
            <p:cNvPr id="18" name="TextBox 17">
              <a:extLst>
                <a:ext uri="{FF2B5EF4-FFF2-40B4-BE49-F238E27FC236}">
                  <a16:creationId xmlns:a16="http://schemas.microsoft.com/office/drawing/2014/main" id="{86CA122D-433F-4AFF-9E76-AF99B7554A2D}"/>
                </a:ext>
              </a:extLst>
            </p:cNvPr>
            <p:cNvSpPr txBox="1"/>
            <p:nvPr/>
          </p:nvSpPr>
          <p:spPr>
            <a:xfrm>
              <a:off x="9294350" y="5165037"/>
              <a:ext cx="1443130" cy="400109"/>
            </a:xfrm>
            <a:prstGeom prst="rect">
              <a:avLst/>
            </a:prstGeom>
          </p:spPr>
          <p:txBody>
            <a:bodyPr wrap="none" rtlCol="0">
              <a:spAutoFit/>
            </a:bodyPr>
            <a:lstStyle/>
            <a:p>
              <a:r>
                <a:rPr lang="es-ES" sz="1350" dirty="0"/>
                <a:t>BRILLANTE!</a:t>
              </a:r>
              <a:endParaRPr lang="en-US" sz="1350" dirty="0"/>
            </a:p>
          </p:txBody>
        </p:sp>
      </p:grpSp>
      <p:sp>
        <p:nvSpPr>
          <p:cNvPr id="19" name="Arrow: Down 18">
            <a:extLst>
              <a:ext uri="{FF2B5EF4-FFF2-40B4-BE49-F238E27FC236}">
                <a16:creationId xmlns:a16="http://schemas.microsoft.com/office/drawing/2014/main" id="{2CAF365D-7CF3-4E8B-9EC8-65460C672626}"/>
              </a:ext>
            </a:extLst>
          </p:cNvPr>
          <p:cNvSpPr/>
          <p:nvPr/>
        </p:nvSpPr>
        <p:spPr>
          <a:xfrm>
            <a:off x="7150492" y="3038406"/>
            <a:ext cx="400050" cy="62720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6A6D161C-C56D-43BF-8D71-EF4E7E03052E}"/>
              </a:ext>
            </a:extLst>
          </p:cNvPr>
          <p:cNvSpPr txBox="1"/>
          <p:nvPr/>
        </p:nvSpPr>
        <p:spPr>
          <a:xfrm>
            <a:off x="881941" y="3409125"/>
            <a:ext cx="5314950" cy="1631216"/>
          </a:xfrm>
          <a:prstGeom prst="rect">
            <a:avLst/>
          </a:prstGeom>
          <a:noFill/>
        </p:spPr>
        <p:txBody>
          <a:bodyPr wrap="square" rtlCol="0">
            <a:spAutoFit/>
          </a:bodyPr>
          <a:lstStyle/>
          <a:p>
            <a:pPr algn="ctr"/>
            <a:endParaRPr lang="es-ES" sz="2000" dirty="0"/>
          </a:p>
          <a:p>
            <a:pPr algn="ctr"/>
            <a:r>
              <a:rPr lang="es-ES" sz="2000" dirty="0"/>
              <a:t>La diferencia entre un informe malo y bueno es que el redactor le ha quitado la </a:t>
            </a:r>
            <a:r>
              <a:rPr lang="es-ES" sz="2000" dirty="0" err="1"/>
              <a:t>m____a</a:t>
            </a:r>
            <a:br>
              <a:rPr lang="es-ES" sz="2000" dirty="0"/>
            </a:br>
            <a:r>
              <a:rPr lang="es-ES" sz="2000" dirty="0"/>
              <a:t>a través de un proceso de </a:t>
            </a:r>
            <a:r>
              <a:rPr lang="es-ES" sz="2000" dirty="0" err="1"/>
              <a:t>auto-revisión</a:t>
            </a:r>
            <a:r>
              <a:rPr lang="es-ES" sz="2000" dirty="0"/>
              <a:t> rigorosa.</a:t>
            </a:r>
          </a:p>
          <a:p>
            <a:pPr algn="ctr"/>
            <a:endParaRPr lang="es-ES" sz="2000" dirty="0"/>
          </a:p>
        </p:txBody>
      </p:sp>
      <p:sp>
        <p:nvSpPr>
          <p:cNvPr id="20" name="TextBox 19">
            <a:extLst>
              <a:ext uri="{FF2B5EF4-FFF2-40B4-BE49-F238E27FC236}">
                <a16:creationId xmlns:a16="http://schemas.microsoft.com/office/drawing/2014/main" id="{7F5384C2-4A4E-49E7-A35E-808D66DF8875}"/>
              </a:ext>
            </a:extLst>
          </p:cNvPr>
          <p:cNvSpPr txBox="1"/>
          <p:nvPr/>
        </p:nvSpPr>
        <p:spPr>
          <a:xfrm>
            <a:off x="2603672" y="2505436"/>
            <a:ext cx="5245976" cy="400110"/>
          </a:xfrm>
          <a:prstGeom prst="rect">
            <a:avLst/>
          </a:prstGeom>
          <a:noFill/>
        </p:spPr>
        <p:txBody>
          <a:bodyPr wrap="square">
            <a:spAutoFit/>
          </a:bodyPr>
          <a:lstStyle/>
          <a:p>
            <a:pPr algn="ctr"/>
            <a:r>
              <a:rPr lang="es-ES" sz="2000" dirty="0"/>
              <a:t>una </a:t>
            </a:r>
            <a:r>
              <a:rPr lang="es-ES" sz="2000" dirty="0" err="1"/>
              <a:t>m____a</a:t>
            </a:r>
            <a:r>
              <a:rPr lang="es-ES" sz="2000" dirty="0"/>
              <a:t>.</a:t>
            </a:r>
          </a:p>
        </p:txBody>
      </p:sp>
    </p:spTree>
    <p:extLst>
      <p:ext uri="{BB962C8B-B14F-4D97-AF65-F5344CB8AC3E}">
        <p14:creationId xmlns:p14="http://schemas.microsoft.com/office/powerpoint/2010/main" val="386911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3.7037E-7 C 0.00278 -0.00509 0.00573 -0.00949 0.00833 -0.01458 C 0.00937 -0.01667 0.01007 -0.01921 0.01111 -0.0213 C 0.0125 -0.02454 0.01476 -0.02755 0.01649 -0.03032 C 0.01736 -0.03148 0.0184 -0.03241 0.01944 -0.03403 C 0.02222 -0.03958 0.02587 -0.04514 0.02743 -0.05139 L 0.03038 -0.06204 C 0.0309 -0.06366 0.03142 -0.06551 0.03177 -0.06736 C 0.03368 -0.08264 0.03281 -0.07431 0.03437 -0.09213 C 0.03403 -0.10556 0.03368 -0.11898 0.03316 -0.13287 C 0.03246 -0.15046 0.03212 -0.15764 0.03038 -0.17315 C 0.03021 -0.17454 0.0283 -0.19028 0.02743 -0.19259 C 0.02552 -0.20093 0.025 -0.19838 0.02066 -0.20486 C 0.01927 -0.20718 0.01805 -0.21019 0.01649 -0.21204 C 0.01024 -0.21921 0.00955 -0.21852 0.00278 -0.22083 C 0.00104 -0.22014 -0.00122 -0.22037 -0.00261 -0.21898 C -0.00365 -0.21782 -0.00382 -0.21551 -0.00382 -0.21389 C -0.00382 -0.20903 -0.00278 -0.20139 0.00139 -0.19954 C 0.0066 -0.19722 0.01788 -0.19607 0.01788 -0.19583 C 0.02031 -0.1963 0.03003 -0.19769 0.03316 -0.19954 C 0.03455 -0.20046 0.03594 -0.20185 0.03733 -0.20301 C 0.04549 -0.22454 0.0408 -0.20995 0.03854 -0.25972 C 0.03854 -0.2625 0.03854 -0.26597 0.03733 -0.26852 C 0.03576 -0.27107 0.02847 -0.27292 0.02621 -0.27361 C 0.02396 -0.27315 0.01441 -0.27176 0.01111 -0.27014 C 0.00955 -0.26921 0.00833 -0.26782 0.00694 -0.26667 C 0.00451 -0.26227 0.00295 -0.25949 0.00139 -0.25417 C 0.00052 -0.25185 0.00035 -0.24954 1.11111E-6 -0.24722 C -0.00035 -0.24537 -0.00087 -0.24375 -0.00139 -0.2419 C -0.00087 -0.23889 -0.00052 -0.23611 1.11111E-6 -0.23333 C 0.00035 -0.22986 0.00121 -0.22107 0.00278 -0.21713 C 0.00816 -0.20463 0.00608 -0.20903 0.01233 -0.20301 C 0.01614 -0.19977 0.01979 -0.19583 0.02344 -0.19259 C 0.025 -0.19144 0.02621 -0.19028 0.02743 -0.18912 C 0.02934 -0.18727 0.03108 -0.18495 0.03316 -0.1838 C 0.03507 -0.18264 0.03785 -0.18287 0.03993 -0.18218 C 0.04253 -0.18125 0.04444 -0.1794 0.04705 -0.17847 C 0.04826 -0.17778 0.04965 -0.17732 0.05104 -0.17662 C 0.06024 -0.17732 0.06927 -0.17755 0.07864 -0.17847 C 0.08177 -0.1787 0.08489 -0.17963 0.08819 -0.18032 L 0.09913 -0.18218 C 0.11458 -0.18681 0.09444 -0.17986 0.11042 -0.18727 C 0.11858 -0.1912 0.12101 -0.19097 0.12951 -0.19259 C 0.13194 -0.19375 0.1342 -0.19468 0.13646 -0.19607 C 0.13837 -0.19699 0.13993 -0.19838 0.14184 -0.19954 C 0.14462 -0.20116 0.14878 -0.20208 0.15156 -0.20301 C 0.16146 -0.21157 0.1493 -0.20208 0.16128 -0.20833 C 0.16493 -0.21065 0.16858 -0.21319 0.17222 -0.21551 C 0.17413 -0.21667 0.17569 -0.21829 0.17778 -0.21898 L 0.18333 -0.22083 C 0.19358 -0.2294 0.18038 -0.21921 0.19288 -0.22593 C 0.19444 -0.22685 0.19566 -0.22847 0.19705 -0.2294 C 0.20069 -0.23241 0.20799 -0.23681 0.20799 -0.23657 C 0.21528 -0.24607 0.21059 -0.24028 0.22326 -0.25232 C 0.225 -0.25417 0.22708 -0.25579 0.22882 -0.25787 C 0.23003 -0.25972 0.23142 -0.26157 0.23281 -0.26296 C 0.23455 -0.26505 0.2368 -0.26644 0.23819 -0.26852 C 0.23958 -0.26991 0.24028 -0.27199 0.24114 -0.27361 C 0.24201 -0.27477 0.24305 -0.27593 0.24375 -0.27732 C 0.24549 -0.27986 0.24635 -0.28333 0.24792 -0.28588 C 0.25069 -0.29051 0.25278 -0.2919 0.25625 -0.29468 C 0.25712 -0.29653 0.25764 -0.29884 0.25903 -0.30023 C 0.26788 -0.30995 0.26736 -0.30255 0.26736 -0.30857 " pathEditMode="relative" rAng="0" ptsTypes="AAAAAAAAAAAAAAAAAAAAAAAAAAAAAAAAAAAAAAAAAAAAAAAAAAAAAAAAAAAAAAA">
                                      <p:cBhvr>
                                        <p:cTn id="22" dur="2000" fill="hold"/>
                                        <p:tgtEl>
                                          <p:spTgt spid="10"/>
                                        </p:tgtEl>
                                        <p:attrNameLst>
                                          <p:attrName>ppt_x</p:attrName>
                                          <p:attrName>ppt_y</p:attrName>
                                        </p:attrNameLst>
                                      </p:cBhvr>
                                      <p:rCtr x="13177" y="-15440"/>
                                    </p:animMotion>
                                  </p:childTnLst>
                                </p:cTn>
                              </p:par>
                              <p:par>
                                <p:cTn id="23" presetID="0" presetClass="path" presetSubtype="0" accel="50000" decel="50000" fill="hold" nodeType="withEffect">
                                  <p:stCondLst>
                                    <p:cond delay="0"/>
                                  </p:stCondLst>
                                  <p:childTnLst>
                                    <p:animMotion origin="layout" path="M 1.11111E-6 -3.7037E-7 C 0.00278 -0.00509 0.00573 -0.00949 0.00833 -0.01458 C 0.00937 -0.01667 0.01007 -0.01921 0.01111 -0.0213 C 0.0125 -0.02454 0.01476 -0.02755 0.01649 -0.03032 C 0.01736 -0.03148 0.0184 -0.03241 0.01944 -0.03403 C 0.02222 -0.03958 0.02587 -0.04514 0.02743 -0.05139 L 0.03038 -0.06204 C 0.0309 -0.06366 0.03142 -0.06551 0.03177 -0.06736 C 0.03368 -0.08264 0.03281 -0.07431 0.03437 -0.09213 C 0.03403 -0.10556 0.03368 -0.11898 0.03316 -0.13287 C 0.03246 -0.15046 0.03212 -0.15764 0.03038 -0.17315 C 0.03021 -0.17454 0.0283 -0.19028 0.02743 -0.19259 C 0.02552 -0.20093 0.025 -0.19838 0.02066 -0.20486 C 0.01927 -0.20718 0.01805 -0.21018 0.01649 -0.21204 C 0.01024 -0.21921 0.00955 -0.21852 0.00278 -0.22083 C 0.00104 -0.22014 -0.00122 -0.22037 -0.00261 -0.21898 C -0.00365 -0.21782 -0.00382 -0.21551 -0.00382 -0.21389 C -0.00382 -0.20903 -0.00278 -0.20139 0.00139 -0.19954 C 0.0066 -0.19722 0.01788 -0.19606 0.01788 -0.19583 C 0.02031 -0.1963 0.03003 -0.19768 0.03316 -0.19954 C 0.03455 -0.20046 0.03594 -0.20185 0.03733 -0.20301 C 0.04549 -0.22454 0.0408 -0.20995 0.03854 -0.25972 C 0.03854 -0.2625 0.03854 -0.26597 0.03733 -0.26852 C 0.03576 -0.27106 0.02847 -0.27292 0.02621 -0.27361 C 0.02396 -0.27315 0.01441 -0.27176 0.01111 -0.27014 C 0.00955 -0.26921 0.00833 -0.26782 0.00694 -0.26667 C 0.00451 -0.26227 0.00295 -0.25949 0.00139 -0.25417 C 0.00052 -0.25185 0.00035 -0.24954 1.11111E-6 -0.24722 C -0.00035 -0.24537 -0.00087 -0.24375 -0.00139 -0.2419 C -0.00087 -0.23889 -0.00052 -0.23611 1.11111E-6 -0.23333 C 0.00035 -0.22986 0.00121 -0.22106 0.00278 -0.21713 C 0.00816 -0.20463 0.00608 -0.20903 0.01233 -0.20301 C 0.01614 -0.19977 0.01979 -0.19583 0.02344 -0.19259 C 0.025 -0.19143 0.02621 -0.19028 0.02743 -0.18912 C 0.02934 -0.18727 0.03108 -0.18495 0.03316 -0.1838 C 0.03507 -0.18264 0.03785 -0.18287 0.03993 -0.18218 C 0.04253 -0.18125 0.04444 -0.1794 0.04705 -0.17847 C 0.04826 -0.17778 0.04965 -0.17731 0.05104 -0.17662 C 0.06024 -0.17731 0.06927 -0.17755 0.07864 -0.17847 C 0.08177 -0.1787 0.08489 -0.17963 0.08819 -0.18032 L 0.09913 -0.18218 C 0.11458 -0.18681 0.09444 -0.17986 0.11042 -0.18727 C 0.11858 -0.1912 0.12101 -0.19097 0.12951 -0.19259 C 0.13194 -0.19375 0.1342 -0.19468 0.13646 -0.19606 C 0.13837 -0.19699 0.13993 -0.19838 0.14184 -0.19954 C 0.14462 -0.20116 0.14878 -0.20208 0.15156 -0.20301 C 0.16146 -0.21157 0.1493 -0.20208 0.16128 -0.20833 C 0.16493 -0.21065 0.16858 -0.21319 0.17222 -0.21551 C 0.17413 -0.21667 0.17569 -0.21829 0.17778 -0.21898 L 0.18333 -0.22083 C 0.19358 -0.2294 0.18038 -0.21921 0.19288 -0.22593 C 0.19444 -0.22685 0.19566 -0.22847 0.19705 -0.2294 C 0.20069 -0.23241 0.20799 -0.23681 0.20799 -0.23657 C 0.21528 -0.24606 0.21059 -0.24028 0.22326 -0.25231 C 0.225 -0.25417 0.22708 -0.25579 0.22882 -0.25787 C 0.23003 -0.25972 0.23142 -0.26157 0.23281 -0.26296 C 0.23455 -0.26505 0.2368 -0.26643 0.23819 -0.26852 C 0.23958 -0.26991 0.24028 -0.27199 0.24114 -0.27361 C 0.24201 -0.27477 0.24305 -0.27593 0.24375 -0.27731 C 0.24549 -0.27986 0.24635 -0.2831 0.24792 -0.28542 C 0.25069 -0.29005 0.25278 -0.29143 0.25625 -0.29421 C 0.25712 -0.29606 0.25764 -0.29838 0.25903 -0.29977 C 0.26788 -0.30949 0.26736 -0.30208 0.26736 -0.30856 " pathEditMode="relative" rAng="0" ptsTypes="AAAAAAAAAAAAAAAAAAAAAAAAAAAAAAAAAAAAAAAAAAAAAAAAAAAAAAAAAAAAAAA">
                                      <p:cBhvr>
                                        <p:cTn id="24" dur="2000" fill="hold"/>
                                        <p:tgtEl>
                                          <p:spTgt spid="12"/>
                                        </p:tgtEl>
                                        <p:attrNameLst>
                                          <p:attrName>ppt_x</p:attrName>
                                          <p:attrName>ppt_y</p:attrName>
                                        </p:attrNameLst>
                                      </p:cBhvr>
                                      <p:rCtr x="13177" y="-15440"/>
                                    </p:animMotion>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873A28-DBF7-4706-975F-B7D054E3E085}"/>
              </a:ext>
            </a:extLst>
          </p:cNvPr>
          <p:cNvSpPr>
            <a:spLocks noGrp="1"/>
          </p:cNvSpPr>
          <p:nvPr>
            <p:ph type="sldNum" sz="quarter" idx="12"/>
          </p:nvPr>
        </p:nvSpPr>
        <p:spPr/>
        <p:txBody>
          <a:bodyPr/>
          <a:lstStyle/>
          <a:p>
            <a:fld id="{C4F85062-4662-4D6B-BB38-DB7C890070DF}" type="slidenum">
              <a:rPr lang="en-US" smtClean="0"/>
              <a:t>52</a:t>
            </a:fld>
            <a:endParaRPr lang="en-US"/>
          </a:p>
        </p:txBody>
      </p:sp>
      <p:grpSp>
        <p:nvGrpSpPr>
          <p:cNvPr id="26" name="Group 25">
            <a:extLst>
              <a:ext uri="{FF2B5EF4-FFF2-40B4-BE49-F238E27FC236}">
                <a16:creationId xmlns:a16="http://schemas.microsoft.com/office/drawing/2014/main" id="{0E1EB645-BB07-4CC2-A0B8-2C9BAB86D35F}"/>
              </a:ext>
            </a:extLst>
          </p:cNvPr>
          <p:cNvGrpSpPr/>
          <p:nvPr/>
        </p:nvGrpSpPr>
        <p:grpSpPr>
          <a:xfrm>
            <a:off x="4397547" y="1291425"/>
            <a:ext cx="1485900" cy="800100"/>
            <a:chOff x="5863396" y="578900"/>
            <a:chExt cx="1981200" cy="1066800"/>
          </a:xfrm>
        </p:grpSpPr>
        <p:sp>
          <p:nvSpPr>
            <p:cNvPr id="3" name="Oval 2">
              <a:extLst>
                <a:ext uri="{FF2B5EF4-FFF2-40B4-BE49-F238E27FC236}">
                  <a16:creationId xmlns:a16="http://schemas.microsoft.com/office/drawing/2014/main" id="{81589CCD-28D1-478E-ACCA-72B433E427E5}"/>
                </a:ext>
              </a:extLst>
            </p:cNvPr>
            <p:cNvSpPr/>
            <p:nvPr/>
          </p:nvSpPr>
          <p:spPr>
            <a:xfrm>
              <a:off x="5863396" y="578900"/>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E0B322EE-B47A-4D8B-A821-3B8C46B96564}"/>
                </a:ext>
              </a:extLst>
            </p:cNvPr>
            <p:cNvSpPr txBox="1"/>
            <p:nvPr/>
          </p:nvSpPr>
          <p:spPr>
            <a:xfrm>
              <a:off x="6093211" y="927635"/>
              <a:ext cx="1590607" cy="400109"/>
            </a:xfrm>
            <a:prstGeom prst="rect">
              <a:avLst/>
            </a:prstGeom>
            <a:noFill/>
          </p:spPr>
          <p:txBody>
            <a:bodyPr wrap="none" rtlCol="0">
              <a:spAutoFit/>
            </a:bodyPr>
            <a:lstStyle/>
            <a:p>
              <a:r>
                <a:rPr lang="es-ES" sz="1350" dirty="0"/>
                <a:t>IMPULSORES</a:t>
              </a:r>
              <a:endParaRPr lang="en-US" sz="1350" dirty="0"/>
            </a:p>
          </p:txBody>
        </p:sp>
      </p:grpSp>
      <p:sp>
        <p:nvSpPr>
          <p:cNvPr id="13" name="TextBox 12">
            <a:extLst>
              <a:ext uri="{FF2B5EF4-FFF2-40B4-BE49-F238E27FC236}">
                <a16:creationId xmlns:a16="http://schemas.microsoft.com/office/drawing/2014/main" id="{F7830B1A-6185-4607-B077-74A94825A75F}"/>
              </a:ext>
            </a:extLst>
          </p:cNvPr>
          <p:cNvSpPr txBox="1"/>
          <p:nvPr/>
        </p:nvSpPr>
        <p:spPr>
          <a:xfrm>
            <a:off x="6457950" y="4586076"/>
            <a:ext cx="1462580" cy="715581"/>
          </a:xfrm>
          <a:prstGeom prst="rect">
            <a:avLst/>
          </a:prstGeom>
          <a:noFill/>
        </p:spPr>
        <p:txBody>
          <a:bodyPr wrap="none" rtlCol="0">
            <a:spAutoFit/>
          </a:bodyPr>
          <a:lstStyle/>
          <a:p>
            <a:pPr marL="214313" indent="-214313">
              <a:buFontTx/>
              <a:buChar char="-"/>
            </a:pPr>
            <a:r>
              <a:rPr lang="es-ES" sz="1350" dirty="0"/>
              <a:t>probabilidades</a:t>
            </a:r>
          </a:p>
          <a:p>
            <a:pPr marL="214313" indent="-214313">
              <a:buFontTx/>
              <a:buChar char="-"/>
            </a:pPr>
            <a:r>
              <a:rPr lang="es-ES" sz="1350" dirty="0"/>
              <a:t>comodines</a:t>
            </a:r>
          </a:p>
          <a:p>
            <a:endParaRPr lang="en-US" sz="1350" dirty="0"/>
          </a:p>
        </p:txBody>
      </p:sp>
      <p:sp>
        <p:nvSpPr>
          <p:cNvPr id="16" name="TextBox 15">
            <a:extLst>
              <a:ext uri="{FF2B5EF4-FFF2-40B4-BE49-F238E27FC236}">
                <a16:creationId xmlns:a16="http://schemas.microsoft.com/office/drawing/2014/main" id="{D0BFD649-20D6-4927-BD5F-F3002ECBFE4B}"/>
              </a:ext>
            </a:extLst>
          </p:cNvPr>
          <p:cNvSpPr txBox="1"/>
          <p:nvPr/>
        </p:nvSpPr>
        <p:spPr>
          <a:xfrm>
            <a:off x="4569909" y="5205861"/>
            <a:ext cx="1444947" cy="715581"/>
          </a:xfrm>
          <a:prstGeom prst="rect">
            <a:avLst/>
          </a:prstGeom>
          <a:noFill/>
        </p:spPr>
        <p:txBody>
          <a:bodyPr wrap="none" rtlCol="0">
            <a:spAutoFit/>
          </a:bodyPr>
          <a:lstStyle/>
          <a:p>
            <a:pPr marL="214313" indent="-214313">
              <a:buFontTx/>
              <a:buChar char="-"/>
            </a:pPr>
            <a:r>
              <a:rPr lang="es-ES" sz="1350" dirty="0"/>
              <a:t>amenazas</a:t>
            </a:r>
          </a:p>
          <a:p>
            <a:pPr marL="214313" indent="-214313">
              <a:buFontTx/>
              <a:buChar char="-"/>
            </a:pPr>
            <a:r>
              <a:rPr lang="es-ES" sz="1350" dirty="0"/>
              <a:t>oportunidades</a:t>
            </a:r>
          </a:p>
          <a:p>
            <a:endParaRPr lang="en-US" sz="1350" dirty="0"/>
          </a:p>
        </p:txBody>
      </p:sp>
      <p:sp>
        <p:nvSpPr>
          <p:cNvPr id="17" name="TextBox 16">
            <a:extLst>
              <a:ext uri="{FF2B5EF4-FFF2-40B4-BE49-F238E27FC236}">
                <a16:creationId xmlns:a16="http://schemas.microsoft.com/office/drawing/2014/main" id="{EB1C7BBD-28A0-4EAA-B31A-EF901FC4A60D}"/>
              </a:ext>
            </a:extLst>
          </p:cNvPr>
          <p:cNvSpPr txBox="1"/>
          <p:nvPr/>
        </p:nvSpPr>
        <p:spPr>
          <a:xfrm>
            <a:off x="447864" y="1926560"/>
            <a:ext cx="3375411" cy="369332"/>
          </a:xfrm>
          <a:prstGeom prst="rect">
            <a:avLst/>
          </a:prstGeom>
          <a:noFill/>
        </p:spPr>
        <p:txBody>
          <a:bodyPr wrap="none" rtlCol="0">
            <a:spAutoFit/>
          </a:bodyPr>
          <a:lstStyle/>
          <a:p>
            <a:r>
              <a:rPr lang="es-ES" dirty="0"/>
              <a:t>¿Qué le damos al lector u oyente?</a:t>
            </a:r>
            <a:endParaRPr lang="en-US" dirty="0"/>
          </a:p>
        </p:txBody>
      </p:sp>
      <p:grpSp>
        <p:nvGrpSpPr>
          <p:cNvPr id="27" name="Group 26">
            <a:extLst>
              <a:ext uri="{FF2B5EF4-FFF2-40B4-BE49-F238E27FC236}">
                <a16:creationId xmlns:a16="http://schemas.microsoft.com/office/drawing/2014/main" id="{21480088-A957-4E8D-8DF4-873824D8A010}"/>
              </a:ext>
            </a:extLst>
          </p:cNvPr>
          <p:cNvGrpSpPr/>
          <p:nvPr/>
        </p:nvGrpSpPr>
        <p:grpSpPr>
          <a:xfrm>
            <a:off x="5873575" y="1922414"/>
            <a:ext cx="1784525" cy="1062201"/>
            <a:chOff x="7831433" y="1420219"/>
            <a:chExt cx="2379367" cy="1416268"/>
          </a:xfrm>
        </p:grpSpPr>
        <p:sp>
          <p:nvSpPr>
            <p:cNvPr id="9" name="Oval 8">
              <a:extLst>
                <a:ext uri="{FF2B5EF4-FFF2-40B4-BE49-F238E27FC236}">
                  <a16:creationId xmlns:a16="http://schemas.microsoft.com/office/drawing/2014/main" id="{7B7EE360-EA98-4D2C-A945-3D66C663485E}"/>
                </a:ext>
              </a:extLst>
            </p:cNvPr>
            <p:cNvSpPr/>
            <p:nvPr/>
          </p:nvSpPr>
          <p:spPr>
            <a:xfrm>
              <a:off x="8229600" y="1769687"/>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DEAC82B2-F21E-40CF-8F01-A96DB35984EC}"/>
                </a:ext>
              </a:extLst>
            </p:cNvPr>
            <p:cNvSpPr txBox="1"/>
            <p:nvPr/>
          </p:nvSpPr>
          <p:spPr>
            <a:xfrm>
              <a:off x="8459414" y="2118422"/>
              <a:ext cx="1575646" cy="400109"/>
            </a:xfrm>
            <a:prstGeom prst="rect">
              <a:avLst/>
            </a:prstGeom>
            <a:noFill/>
          </p:spPr>
          <p:txBody>
            <a:bodyPr wrap="none" rtlCol="0">
              <a:spAutoFit/>
            </a:bodyPr>
            <a:lstStyle/>
            <a:p>
              <a:r>
                <a:rPr lang="es-ES" sz="1350" dirty="0"/>
                <a:t>TENDENCIAS</a:t>
              </a:r>
              <a:endParaRPr lang="en-US" sz="1350" dirty="0"/>
            </a:p>
          </p:txBody>
        </p:sp>
        <p:sp>
          <p:nvSpPr>
            <p:cNvPr id="19" name="Arrow: Right 18">
              <a:extLst>
                <a:ext uri="{FF2B5EF4-FFF2-40B4-BE49-F238E27FC236}">
                  <a16:creationId xmlns:a16="http://schemas.microsoft.com/office/drawing/2014/main" id="{F0B00850-BF6E-4884-BAAB-EB4666809C9E}"/>
                </a:ext>
              </a:extLst>
            </p:cNvPr>
            <p:cNvSpPr/>
            <p:nvPr/>
          </p:nvSpPr>
          <p:spPr>
            <a:xfrm rot="2270786">
              <a:off x="7831433" y="1420219"/>
              <a:ext cx="539727" cy="47272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a:extLst>
              <a:ext uri="{FF2B5EF4-FFF2-40B4-BE49-F238E27FC236}">
                <a16:creationId xmlns:a16="http://schemas.microsoft.com/office/drawing/2014/main" id="{BE977EB0-BDF0-457B-A125-C16B8134ECEE}"/>
              </a:ext>
            </a:extLst>
          </p:cNvPr>
          <p:cNvGrpSpPr/>
          <p:nvPr/>
        </p:nvGrpSpPr>
        <p:grpSpPr>
          <a:xfrm>
            <a:off x="6199601" y="3092661"/>
            <a:ext cx="1485900" cy="1289285"/>
            <a:chOff x="8266134" y="2980547"/>
            <a:chExt cx="1981200" cy="1719047"/>
          </a:xfrm>
        </p:grpSpPr>
        <p:sp>
          <p:nvSpPr>
            <p:cNvPr id="11" name="Oval 10">
              <a:extLst>
                <a:ext uri="{FF2B5EF4-FFF2-40B4-BE49-F238E27FC236}">
                  <a16:creationId xmlns:a16="http://schemas.microsoft.com/office/drawing/2014/main" id="{40ABA4C8-6DCB-4F0B-A2F3-A06A469EB309}"/>
                </a:ext>
              </a:extLst>
            </p:cNvPr>
            <p:cNvSpPr/>
            <p:nvPr/>
          </p:nvSpPr>
          <p:spPr>
            <a:xfrm>
              <a:off x="8266134" y="3632794"/>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1A9AF099-4CE6-451D-B902-E82A5AE5E90E}"/>
                </a:ext>
              </a:extLst>
            </p:cNvPr>
            <p:cNvSpPr txBox="1"/>
            <p:nvPr/>
          </p:nvSpPr>
          <p:spPr>
            <a:xfrm>
              <a:off x="8495949" y="3981529"/>
              <a:ext cx="1567096" cy="400109"/>
            </a:xfrm>
            <a:prstGeom prst="rect">
              <a:avLst/>
            </a:prstGeom>
            <a:noFill/>
          </p:spPr>
          <p:txBody>
            <a:bodyPr wrap="none" rtlCol="0">
              <a:spAutoFit/>
            </a:bodyPr>
            <a:lstStyle/>
            <a:p>
              <a:r>
                <a:rPr lang="es-ES" sz="1350" dirty="0"/>
                <a:t>ESCENARIOS</a:t>
              </a:r>
              <a:endParaRPr lang="en-US" sz="1350" dirty="0"/>
            </a:p>
          </p:txBody>
        </p:sp>
        <p:sp>
          <p:nvSpPr>
            <p:cNvPr id="20" name="Arrow: Right 19">
              <a:extLst>
                <a:ext uri="{FF2B5EF4-FFF2-40B4-BE49-F238E27FC236}">
                  <a16:creationId xmlns:a16="http://schemas.microsoft.com/office/drawing/2014/main" id="{A2A5164C-8AE3-4AC9-99B1-2A12F0F99F7C}"/>
                </a:ext>
              </a:extLst>
            </p:cNvPr>
            <p:cNvSpPr/>
            <p:nvPr/>
          </p:nvSpPr>
          <p:spPr>
            <a:xfrm rot="5400000">
              <a:off x="8986870" y="3014050"/>
              <a:ext cx="539727" cy="47272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 name="Group 28">
            <a:extLst>
              <a:ext uri="{FF2B5EF4-FFF2-40B4-BE49-F238E27FC236}">
                <a16:creationId xmlns:a16="http://schemas.microsoft.com/office/drawing/2014/main" id="{BE8D3A60-D34C-427C-A049-FD7D135A4579}"/>
              </a:ext>
            </a:extLst>
          </p:cNvPr>
          <p:cNvGrpSpPr/>
          <p:nvPr/>
        </p:nvGrpSpPr>
        <p:grpSpPr>
          <a:xfrm>
            <a:off x="4397547" y="4159635"/>
            <a:ext cx="1880366" cy="890416"/>
            <a:chOff x="5863396" y="4403180"/>
            <a:chExt cx="2507154" cy="1187221"/>
          </a:xfrm>
        </p:grpSpPr>
        <p:sp>
          <p:nvSpPr>
            <p:cNvPr id="14" name="Oval 13">
              <a:extLst>
                <a:ext uri="{FF2B5EF4-FFF2-40B4-BE49-F238E27FC236}">
                  <a16:creationId xmlns:a16="http://schemas.microsoft.com/office/drawing/2014/main" id="{6733BD4F-C0EC-4804-B39A-A791253CFFC6}"/>
                </a:ext>
              </a:extLst>
            </p:cNvPr>
            <p:cNvSpPr/>
            <p:nvPr/>
          </p:nvSpPr>
          <p:spPr>
            <a:xfrm>
              <a:off x="5863396" y="4523601"/>
              <a:ext cx="1981200" cy="1066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2B3CBD26-4940-462E-AEFD-C8F55A2D75B8}"/>
                </a:ext>
              </a:extLst>
            </p:cNvPr>
            <p:cNvSpPr txBox="1"/>
            <p:nvPr/>
          </p:nvSpPr>
          <p:spPr>
            <a:xfrm>
              <a:off x="5958077" y="4876883"/>
              <a:ext cx="1866238" cy="400109"/>
            </a:xfrm>
            <a:prstGeom prst="rect">
              <a:avLst/>
            </a:prstGeom>
            <a:noFill/>
          </p:spPr>
          <p:txBody>
            <a:bodyPr wrap="none" rtlCol="0">
              <a:spAutoFit/>
            </a:bodyPr>
            <a:lstStyle/>
            <a:p>
              <a:r>
                <a:rPr lang="es-ES" sz="1350" dirty="0"/>
                <a:t>IMPLICACIONES</a:t>
              </a:r>
              <a:endParaRPr lang="en-US" sz="1350" dirty="0"/>
            </a:p>
          </p:txBody>
        </p:sp>
        <p:sp>
          <p:nvSpPr>
            <p:cNvPr id="21" name="Arrow: Right 20">
              <a:extLst>
                <a:ext uri="{FF2B5EF4-FFF2-40B4-BE49-F238E27FC236}">
                  <a16:creationId xmlns:a16="http://schemas.microsoft.com/office/drawing/2014/main" id="{4DD608F1-EDC7-438A-B8BB-EA5FED901CD2}"/>
                </a:ext>
              </a:extLst>
            </p:cNvPr>
            <p:cNvSpPr/>
            <p:nvPr/>
          </p:nvSpPr>
          <p:spPr>
            <a:xfrm rot="8350913">
              <a:off x="7830823" y="4403180"/>
              <a:ext cx="539727" cy="47272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3" name="Graphic 22" descr="Document">
            <a:extLst>
              <a:ext uri="{FF2B5EF4-FFF2-40B4-BE49-F238E27FC236}">
                <a16:creationId xmlns:a16="http://schemas.microsoft.com/office/drawing/2014/main" id="{9B169F16-6478-4B02-9539-71197D4A73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1725">
            <a:off x="2163782" y="2570548"/>
            <a:ext cx="874291" cy="874291"/>
          </a:xfrm>
          <a:prstGeom prst="rect">
            <a:avLst/>
          </a:prstGeom>
        </p:spPr>
      </p:pic>
      <p:pic>
        <p:nvPicPr>
          <p:cNvPr id="25" name="Graphic 24" descr="Cycle with people">
            <a:extLst>
              <a:ext uri="{FF2B5EF4-FFF2-40B4-BE49-F238E27FC236}">
                <a16:creationId xmlns:a16="http://schemas.microsoft.com/office/drawing/2014/main" id="{C0CD45D3-A9A3-478E-B498-7D2B2E45BB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56697">
            <a:off x="2130756" y="3929573"/>
            <a:ext cx="982941" cy="982941"/>
          </a:xfrm>
          <a:prstGeom prst="rect">
            <a:avLst/>
          </a:prstGeom>
        </p:spPr>
      </p:pic>
      <p:sp>
        <p:nvSpPr>
          <p:cNvPr id="31" name="Left Brace 30">
            <a:extLst>
              <a:ext uri="{FF2B5EF4-FFF2-40B4-BE49-F238E27FC236}">
                <a16:creationId xmlns:a16="http://schemas.microsoft.com/office/drawing/2014/main" id="{335F7942-7E36-4F5E-A84C-FDF2747E8555}"/>
              </a:ext>
            </a:extLst>
          </p:cNvPr>
          <p:cNvSpPr/>
          <p:nvPr/>
        </p:nvSpPr>
        <p:spPr>
          <a:xfrm>
            <a:off x="3787615" y="1330523"/>
            <a:ext cx="672621" cy="4275150"/>
          </a:xfrm>
          <a:prstGeom prst="leftBrace">
            <a:avLst>
              <a:gd name="adj1" fmla="val 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2" name="TextBox 31">
            <a:extLst>
              <a:ext uri="{FF2B5EF4-FFF2-40B4-BE49-F238E27FC236}">
                <a16:creationId xmlns:a16="http://schemas.microsoft.com/office/drawing/2014/main" id="{6437D36E-7A80-46F9-B406-7068B43A8CE9}"/>
              </a:ext>
            </a:extLst>
          </p:cNvPr>
          <p:cNvSpPr txBox="1"/>
          <p:nvPr/>
        </p:nvSpPr>
        <p:spPr>
          <a:xfrm>
            <a:off x="2178200" y="3487234"/>
            <a:ext cx="844077" cy="300082"/>
          </a:xfrm>
          <a:prstGeom prst="rect">
            <a:avLst/>
          </a:prstGeom>
          <a:noFill/>
        </p:spPr>
        <p:txBody>
          <a:bodyPr wrap="none" rtlCol="0">
            <a:spAutoFit/>
          </a:bodyPr>
          <a:lstStyle/>
          <a:p>
            <a:r>
              <a:rPr lang="es-ES" sz="1350" dirty="0"/>
              <a:t>ESCRITO</a:t>
            </a:r>
            <a:endParaRPr lang="en-US" sz="1350" dirty="0"/>
          </a:p>
        </p:txBody>
      </p:sp>
      <p:sp>
        <p:nvSpPr>
          <p:cNvPr id="33" name="TextBox 32">
            <a:extLst>
              <a:ext uri="{FF2B5EF4-FFF2-40B4-BE49-F238E27FC236}">
                <a16:creationId xmlns:a16="http://schemas.microsoft.com/office/drawing/2014/main" id="{868C78CD-5218-42D2-8033-C2CE0DE8AFF5}"/>
              </a:ext>
            </a:extLst>
          </p:cNvPr>
          <p:cNvSpPr txBox="1"/>
          <p:nvPr/>
        </p:nvSpPr>
        <p:spPr>
          <a:xfrm>
            <a:off x="2310712" y="4898665"/>
            <a:ext cx="614271" cy="300082"/>
          </a:xfrm>
          <a:prstGeom prst="rect">
            <a:avLst/>
          </a:prstGeom>
          <a:noFill/>
        </p:spPr>
        <p:txBody>
          <a:bodyPr wrap="none" rtlCol="0">
            <a:spAutoFit/>
          </a:bodyPr>
          <a:lstStyle/>
          <a:p>
            <a:r>
              <a:rPr lang="es-ES" sz="1350" dirty="0"/>
              <a:t>ORAL</a:t>
            </a:r>
            <a:endParaRPr lang="en-US" sz="1350" dirty="0"/>
          </a:p>
        </p:txBody>
      </p:sp>
      <p:sp>
        <p:nvSpPr>
          <p:cNvPr id="35" name="TextBox 34">
            <a:extLst>
              <a:ext uri="{FF2B5EF4-FFF2-40B4-BE49-F238E27FC236}">
                <a16:creationId xmlns:a16="http://schemas.microsoft.com/office/drawing/2014/main" id="{51304C35-1AE9-4C08-8B1C-E2631B7751A0}"/>
              </a:ext>
            </a:extLst>
          </p:cNvPr>
          <p:cNvSpPr txBox="1"/>
          <p:nvPr/>
        </p:nvSpPr>
        <p:spPr>
          <a:xfrm>
            <a:off x="569581" y="3061692"/>
            <a:ext cx="3566993" cy="2610971"/>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s-ES" sz="1500" dirty="0"/>
              <a:t>Le identifica el qué, dónde, quién, cuándo de la situación.</a:t>
            </a:r>
          </a:p>
          <a:p>
            <a:pPr marL="257175" indent="-257175">
              <a:spcAft>
                <a:spcPts val="450"/>
              </a:spcAft>
              <a:buFont typeface="Arial" panose="020B0604020202020204" pitchFamily="34" charset="0"/>
              <a:buChar char="•"/>
            </a:pPr>
            <a:r>
              <a:rPr lang="es-ES" sz="1500" dirty="0"/>
              <a:t>Le identifica el por qué y el cómo.</a:t>
            </a:r>
          </a:p>
          <a:p>
            <a:pPr marL="257175" indent="-257175">
              <a:spcAft>
                <a:spcPts val="450"/>
              </a:spcAft>
              <a:buFont typeface="Arial" panose="020B0604020202020204" pitchFamily="34" charset="0"/>
              <a:buChar char="•"/>
            </a:pPr>
            <a:r>
              <a:rPr lang="es-ES" sz="1500" dirty="0"/>
              <a:t>Le identifica la urgencia e importancia para él/ella/ellos.</a:t>
            </a:r>
          </a:p>
          <a:p>
            <a:pPr marL="257175" indent="-257175">
              <a:spcAft>
                <a:spcPts val="450"/>
              </a:spcAft>
              <a:buFont typeface="Arial" panose="020B0604020202020204" pitchFamily="34" charset="0"/>
              <a:buChar char="•"/>
            </a:pPr>
            <a:r>
              <a:rPr lang="es-ES" sz="1500" dirty="0"/>
              <a:t>Le señala, sin dar recomendaciones, dónde puede tener influencia.</a:t>
            </a:r>
          </a:p>
          <a:p>
            <a:pPr marL="257175" indent="-257175">
              <a:spcAft>
                <a:spcPts val="450"/>
              </a:spcAft>
              <a:buFont typeface="Arial" panose="020B0604020202020204" pitchFamily="34" charset="0"/>
              <a:buChar char="•"/>
            </a:pPr>
            <a:r>
              <a:rPr lang="es-ES" sz="2100" dirty="0"/>
              <a:t>LE CAPACITA PARA ENTENDER.</a:t>
            </a:r>
            <a:endParaRPr lang="en-US" sz="2100" dirty="0"/>
          </a:p>
        </p:txBody>
      </p:sp>
      <p:grpSp>
        <p:nvGrpSpPr>
          <p:cNvPr id="41" name="Group 40">
            <a:extLst>
              <a:ext uri="{FF2B5EF4-FFF2-40B4-BE49-F238E27FC236}">
                <a16:creationId xmlns:a16="http://schemas.microsoft.com/office/drawing/2014/main" id="{D1A342C4-B20D-4153-BEF0-E25DBFA2767E}"/>
              </a:ext>
            </a:extLst>
          </p:cNvPr>
          <p:cNvGrpSpPr/>
          <p:nvPr/>
        </p:nvGrpSpPr>
        <p:grpSpPr>
          <a:xfrm>
            <a:off x="3516589" y="2212056"/>
            <a:ext cx="2028325" cy="1369790"/>
            <a:chOff x="4802661" y="1806407"/>
            <a:chExt cx="2590557" cy="1648107"/>
          </a:xfrm>
        </p:grpSpPr>
        <p:cxnSp>
          <p:nvCxnSpPr>
            <p:cNvPr id="37" name="Straight Arrow Connector 36">
              <a:extLst>
                <a:ext uri="{FF2B5EF4-FFF2-40B4-BE49-F238E27FC236}">
                  <a16:creationId xmlns:a16="http://schemas.microsoft.com/office/drawing/2014/main" id="{DB4F9966-F6DB-4E73-89A9-0EE7F318A817}"/>
                </a:ext>
              </a:extLst>
            </p:cNvPr>
            <p:cNvCxnSpPr/>
            <p:nvPr/>
          </p:nvCxnSpPr>
          <p:spPr>
            <a:xfrm flipV="1">
              <a:off x="4811359" y="1806407"/>
              <a:ext cx="1281852" cy="16225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FAE116-D6D6-45DB-B1D1-2D474B16C79E}"/>
                </a:ext>
              </a:extLst>
            </p:cNvPr>
            <p:cNvCxnSpPr>
              <a:cxnSpLocks/>
            </p:cNvCxnSpPr>
            <p:nvPr/>
          </p:nvCxnSpPr>
          <p:spPr>
            <a:xfrm flipV="1">
              <a:off x="4802661" y="2690743"/>
              <a:ext cx="2590557" cy="7637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33C48369-9467-4776-8ED1-61818767A711}"/>
              </a:ext>
            </a:extLst>
          </p:cNvPr>
          <p:cNvGrpSpPr/>
          <p:nvPr/>
        </p:nvGrpSpPr>
        <p:grpSpPr>
          <a:xfrm>
            <a:off x="3960158" y="4070449"/>
            <a:ext cx="1591280" cy="179501"/>
            <a:chOff x="4802661" y="3417911"/>
            <a:chExt cx="1928571" cy="591800"/>
          </a:xfrm>
        </p:grpSpPr>
        <p:cxnSp>
          <p:nvCxnSpPr>
            <p:cNvPr id="43" name="Straight Arrow Connector 42">
              <a:extLst>
                <a:ext uri="{FF2B5EF4-FFF2-40B4-BE49-F238E27FC236}">
                  <a16:creationId xmlns:a16="http://schemas.microsoft.com/office/drawing/2014/main" id="{04D50DB6-B7E9-4D07-83FD-97F6CFAB900D}"/>
                </a:ext>
              </a:extLst>
            </p:cNvPr>
            <p:cNvCxnSpPr>
              <a:cxnSpLocks/>
            </p:cNvCxnSpPr>
            <p:nvPr/>
          </p:nvCxnSpPr>
          <p:spPr>
            <a:xfrm flipV="1">
              <a:off x="4811359" y="3417911"/>
              <a:ext cx="1919873" cy="110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B59C9ED-43B9-47D0-B620-0397F2BF2EF6}"/>
                </a:ext>
              </a:extLst>
            </p:cNvPr>
            <p:cNvCxnSpPr>
              <a:cxnSpLocks/>
            </p:cNvCxnSpPr>
            <p:nvPr/>
          </p:nvCxnSpPr>
          <p:spPr>
            <a:xfrm>
              <a:off x="4802661" y="3454514"/>
              <a:ext cx="763722" cy="555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a:extLst>
              <a:ext uri="{FF2B5EF4-FFF2-40B4-BE49-F238E27FC236}">
                <a16:creationId xmlns:a16="http://schemas.microsoft.com/office/drawing/2014/main" id="{4FB1CD58-83FF-4C4E-99A2-F7580D99D007}"/>
              </a:ext>
            </a:extLst>
          </p:cNvPr>
          <p:cNvCxnSpPr>
            <a:cxnSpLocks/>
          </p:cNvCxnSpPr>
          <p:nvPr/>
        </p:nvCxnSpPr>
        <p:spPr>
          <a:xfrm flipV="1">
            <a:off x="3733389" y="2343089"/>
            <a:ext cx="1229653" cy="19068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81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par>
                          <p:cTn id="18" fill="hold">
                            <p:stCondLst>
                              <p:cond delay="500"/>
                            </p:stCondLst>
                            <p:childTnLst>
                              <p:par>
                                <p:cTn id="19" presetID="1" presetClass="entr" presetSubtype="0" fill="hold" grpId="0" nodeType="afterEffect">
                                  <p:stCondLst>
                                    <p:cond delay="25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500"/>
                            </p:stCondLst>
                            <p:childTnLst>
                              <p:par>
                                <p:cTn id="30" presetID="1" presetClass="entr" presetSubtype="0" fill="hold" grpId="1"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childTnLst>
                          </p:cTn>
                        </p:par>
                        <p:par>
                          <p:cTn id="36" fill="hold">
                            <p:stCondLst>
                              <p:cond delay="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par>
                                <p:cTn id="47" presetID="22" presetClass="entr" presetSubtype="2"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right)">
                                      <p:cBhvr>
                                        <p:cTn id="49" dur="500"/>
                                        <p:tgtEl>
                                          <p:spTgt spid="25"/>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right)">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5">
                                            <p:txEl>
                                              <p:pRg st="1" end="1"/>
                                            </p:txEl>
                                          </p:spTgt>
                                        </p:tgtEl>
                                        <p:attrNameLst>
                                          <p:attrName>style.visibility</p:attrName>
                                        </p:attrNameLst>
                                      </p:cBhvr>
                                      <p:to>
                                        <p:strVal val="visible"/>
                                      </p:to>
                                    </p:set>
                                  </p:childTnLst>
                                </p:cTn>
                              </p:par>
                            </p:childTnLst>
                          </p:cTn>
                        </p:par>
                        <p:par>
                          <p:cTn id="72" fill="hold">
                            <p:stCondLst>
                              <p:cond delay="0"/>
                            </p:stCondLst>
                            <p:childTnLst>
                              <p:par>
                                <p:cTn id="73" presetID="22" presetClass="entr" presetSubtype="8" fill="hold" nodeType="afterEffect">
                                  <p:stCondLst>
                                    <p:cond delay="25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41"/>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35">
                                            <p:txEl>
                                              <p:pRg st="2" end="2"/>
                                            </p:txEl>
                                          </p:spTgt>
                                        </p:tgtEl>
                                        <p:attrNameLst>
                                          <p:attrName>style.visibility</p:attrName>
                                        </p:attrNameLst>
                                      </p:cBhvr>
                                      <p:to>
                                        <p:strVal val="visible"/>
                                      </p:to>
                                    </p:set>
                                  </p:childTnLst>
                                </p:cTn>
                              </p:par>
                            </p:childTnLst>
                          </p:cTn>
                        </p:par>
                        <p:par>
                          <p:cTn id="82" fill="hold">
                            <p:stCondLst>
                              <p:cond delay="0"/>
                            </p:stCondLst>
                            <p:childTnLst>
                              <p:par>
                                <p:cTn id="83" presetID="22" presetClass="entr" presetSubtype="8" fill="hold" nodeType="afterEffect">
                                  <p:stCondLst>
                                    <p:cond delay="25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42"/>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35">
                                            <p:txEl>
                                              <p:pRg st="3" end="3"/>
                                            </p:txEl>
                                          </p:spTgt>
                                        </p:tgtEl>
                                        <p:attrNameLst>
                                          <p:attrName>style.visibility</p:attrName>
                                        </p:attrNameLst>
                                      </p:cBhvr>
                                      <p:to>
                                        <p:strVal val="visible"/>
                                      </p:to>
                                    </p:set>
                                  </p:childTnLst>
                                </p:cTn>
                              </p:par>
                            </p:childTnLst>
                          </p:cTn>
                        </p:par>
                        <p:par>
                          <p:cTn id="92" fill="hold">
                            <p:stCondLst>
                              <p:cond delay="0"/>
                            </p:stCondLst>
                            <p:childTnLst>
                              <p:par>
                                <p:cTn id="93" presetID="22" presetClass="entr" presetSubtype="4" fill="hold" nodeType="afterEffect">
                                  <p:stCondLst>
                                    <p:cond delay="25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47"/>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31" grpId="0" animBg="1"/>
      <p:bldP spid="31" grpId="1" animBg="1"/>
      <p:bldP spid="32" grpId="0"/>
      <p:bldP spid="32" grpId="1"/>
      <p:bldP spid="33" grpId="0"/>
      <p:bldP spid="33"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102FF-D6D5-4B62-9B84-E64C5B4D6B78}"/>
              </a:ext>
            </a:extLst>
          </p:cNvPr>
          <p:cNvSpPr>
            <a:spLocks noGrp="1"/>
          </p:cNvSpPr>
          <p:nvPr>
            <p:ph type="sldNum" sz="quarter" idx="12"/>
          </p:nvPr>
        </p:nvSpPr>
        <p:spPr/>
        <p:txBody>
          <a:bodyPr/>
          <a:lstStyle/>
          <a:p>
            <a:fld id="{C4F85062-4662-4D6B-BB38-DB7C890070DF}" type="slidenum">
              <a:rPr lang="en-US" smtClean="0"/>
              <a:t>53</a:t>
            </a:fld>
            <a:endParaRPr lang="en-US"/>
          </a:p>
        </p:txBody>
      </p:sp>
      <p:pic>
        <p:nvPicPr>
          <p:cNvPr id="4" name="Picture 3">
            <a:extLst>
              <a:ext uri="{FF2B5EF4-FFF2-40B4-BE49-F238E27FC236}">
                <a16:creationId xmlns:a16="http://schemas.microsoft.com/office/drawing/2014/main" id="{A51DD3D5-9131-4F3C-A749-61379312D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05744">
            <a:off x="186812" y="635599"/>
            <a:ext cx="5102489" cy="2870150"/>
          </a:xfrm>
          <a:prstGeom prst="rect">
            <a:avLst/>
          </a:prstGeom>
          <a:ln w="19050">
            <a:solidFill>
              <a:schemeClr val="tx1"/>
            </a:solidFill>
          </a:ln>
        </p:spPr>
      </p:pic>
      <p:sp>
        <p:nvSpPr>
          <p:cNvPr id="5" name="TextBox 4">
            <a:extLst>
              <a:ext uri="{FF2B5EF4-FFF2-40B4-BE49-F238E27FC236}">
                <a16:creationId xmlns:a16="http://schemas.microsoft.com/office/drawing/2014/main" id="{A918F8DB-D15B-4971-A31B-C02231188BF6}"/>
              </a:ext>
            </a:extLst>
          </p:cNvPr>
          <p:cNvSpPr txBox="1"/>
          <p:nvPr/>
        </p:nvSpPr>
        <p:spPr>
          <a:xfrm>
            <a:off x="5366277" y="1485900"/>
            <a:ext cx="3226717" cy="584775"/>
          </a:xfrm>
          <a:prstGeom prst="rect">
            <a:avLst/>
          </a:prstGeom>
          <a:noFill/>
        </p:spPr>
        <p:txBody>
          <a:bodyPr wrap="none" rtlCol="0">
            <a:spAutoFit/>
          </a:bodyPr>
          <a:lstStyle/>
          <a:p>
            <a:r>
              <a:rPr lang="es-ES" sz="3200" dirty="0"/>
              <a:t>¡Es ACCIONABLE!</a:t>
            </a:r>
            <a:endParaRPr lang="en-US" sz="3200" dirty="0"/>
          </a:p>
        </p:txBody>
      </p:sp>
      <p:sp>
        <p:nvSpPr>
          <p:cNvPr id="6" name="TextBox 5">
            <a:extLst>
              <a:ext uri="{FF2B5EF4-FFF2-40B4-BE49-F238E27FC236}">
                <a16:creationId xmlns:a16="http://schemas.microsoft.com/office/drawing/2014/main" id="{407474AC-BF32-4AD6-B230-67B3EF67A205}"/>
              </a:ext>
            </a:extLst>
          </p:cNvPr>
          <p:cNvSpPr txBox="1"/>
          <p:nvPr/>
        </p:nvSpPr>
        <p:spPr>
          <a:xfrm>
            <a:off x="2846640" y="3902687"/>
            <a:ext cx="4296689" cy="2195473"/>
          </a:xfrm>
          <a:prstGeom prst="rect">
            <a:avLst/>
          </a:prstGeom>
          <a:noFill/>
        </p:spPr>
        <p:txBody>
          <a:bodyPr wrap="none" rtlCol="0">
            <a:spAutoFit/>
          </a:bodyPr>
          <a:lstStyle/>
          <a:p>
            <a:pPr>
              <a:spcAft>
                <a:spcPts val="450"/>
              </a:spcAft>
            </a:pPr>
            <a:r>
              <a:rPr lang="es-ES" sz="2400" dirty="0"/>
              <a:t>Y es MÁS accionable mientras …</a:t>
            </a:r>
            <a:endParaRPr lang="en-US" sz="2400" dirty="0"/>
          </a:p>
          <a:p>
            <a:pPr>
              <a:spcAft>
                <a:spcPts val="450"/>
              </a:spcAft>
            </a:pPr>
            <a:r>
              <a:rPr lang="es-ES" sz="2400" dirty="0"/>
              <a:t>Más conciso</a:t>
            </a:r>
          </a:p>
          <a:p>
            <a:pPr>
              <a:spcAft>
                <a:spcPts val="450"/>
              </a:spcAft>
            </a:pPr>
            <a:r>
              <a:rPr lang="es-ES" sz="2400" dirty="0"/>
              <a:t>Más claro</a:t>
            </a:r>
          </a:p>
          <a:p>
            <a:pPr>
              <a:spcAft>
                <a:spcPts val="450"/>
              </a:spcAft>
            </a:pPr>
            <a:r>
              <a:rPr lang="es-ES" sz="2400" dirty="0"/>
              <a:t>Más fácil de entender e integrar</a:t>
            </a:r>
          </a:p>
          <a:p>
            <a:r>
              <a:rPr lang="es-ES" sz="2400" dirty="0"/>
              <a:t>Más relevante e interesante</a:t>
            </a:r>
            <a:endParaRPr lang="en-US" sz="2400" dirty="0"/>
          </a:p>
        </p:txBody>
      </p:sp>
    </p:spTree>
    <p:extLst>
      <p:ext uri="{BB962C8B-B14F-4D97-AF65-F5344CB8AC3E}">
        <p14:creationId xmlns:p14="http://schemas.microsoft.com/office/powerpoint/2010/main" val="39840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68506-B09D-43AF-A1E6-406803FCEBD7}"/>
              </a:ext>
            </a:extLst>
          </p:cNvPr>
          <p:cNvSpPr>
            <a:spLocks noGrp="1"/>
          </p:cNvSpPr>
          <p:nvPr>
            <p:ph type="sldNum" sz="quarter" idx="12"/>
          </p:nvPr>
        </p:nvSpPr>
        <p:spPr/>
        <p:txBody>
          <a:bodyPr/>
          <a:lstStyle/>
          <a:p>
            <a:fld id="{C4F85062-4662-4D6B-BB38-DB7C890070DF}" type="slidenum">
              <a:rPr lang="en-US" smtClean="0"/>
              <a:t>54</a:t>
            </a:fld>
            <a:endParaRPr lang="en-US"/>
          </a:p>
        </p:txBody>
      </p:sp>
      <p:sp>
        <p:nvSpPr>
          <p:cNvPr id="3" name="TextBox 2">
            <a:extLst>
              <a:ext uri="{FF2B5EF4-FFF2-40B4-BE49-F238E27FC236}">
                <a16:creationId xmlns:a16="http://schemas.microsoft.com/office/drawing/2014/main" id="{200D1C9F-9AB1-4938-A452-0D91A5290AEC}"/>
              </a:ext>
            </a:extLst>
          </p:cNvPr>
          <p:cNvSpPr txBox="1"/>
          <p:nvPr/>
        </p:nvSpPr>
        <p:spPr>
          <a:xfrm>
            <a:off x="1257300" y="1771650"/>
            <a:ext cx="4610100" cy="400110"/>
          </a:xfrm>
          <a:prstGeom prst="rect">
            <a:avLst/>
          </a:prstGeom>
          <a:noFill/>
        </p:spPr>
        <p:txBody>
          <a:bodyPr wrap="square" rtlCol="0">
            <a:spAutoFit/>
          </a:bodyPr>
          <a:lstStyle/>
          <a:p>
            <a:r>
              <a:rPr lang="es-ES" sz="2000" dirty="0"/>
              <a:t>No importa el producto … quieres:</a:t>
            </a:r>
            <a:endParaRPr lang="en-US" sz="2000" dirty="0"/>
          </a:p>
        </p:txBody>
      </p:sp>
      <p:sp>
        <p:nvSpPr>
          <p:cNvPr id="4" name="TextBox 3">
            <a:extLst>
              <a:ext uri="{FF2B5EF4-FFF2-40B4-BE49-F238E27FC236}">
                <a16:creationId xmlns:a16="http://schemas.microsoft.com/office/drawing/2014/main" id="{75F81B5F-B50E-4429-B06C-B23B0C030792}"/>
              </a:ext>
            </a:extLst>
          </p:cNvPr>
          <p:cNvSpPr txBox="1"/>
          <p:nvPr/>
        </p:nvSpPr>
        <p:spPr>
          <a:xfrm>
            <a:off x="1257300" y="2514600"/>
            <a:ext cx="5480988" cy="400110"/>
          </a:xfrm>
          <a:prstGeom prst="rect">
            <a:avLst/>
          </a:prstGeom>
          <a:noFill/>
        </p:spPr>
        <p:txBody>
          <a:bodyPr wrap="none" rtlCol="0">
            <a:spAutoFit/>
          </a:bodyPr>
          <a:lstStyle/>
          <a:p>
            <a:r>
              <a:rPr lang="es-ES" sz="2000" dirty="0"/>
              <a:t>1.  Hacer un análisis tan completo como necesario.</a:t>
            </a:r>
            <a:endParaRPr lang="en-US" sz="2000" dirty="0"/>
          </a:p>
        </p:txBody>
      </p:sp>
      <p:pic>
        <p:nvPicPr>
          <p:cNvPr id="6" name="Picture 5" descr="Graphical user interface&#10;&#10;Description automatically generated">
            <a:extLst>
              <a:ext uri="{FF2B5EF4-FFF2-40B4-BE49-F238E27FC236}">
                <a16:creationId xmlns:a16="http://schemas.microsoft.com/office/drawing/2014/main" id="{2A21C30D-BCCB-49EA-9D85-3B47C8724F8A}"/>
              </a:ext>
            </a:extLst>
          </p:cNvPr>
          <p:cNvPicPr>
            <a:picLocks noChangeAspect="1"/>
          </p:cNvPicPr>
          <p:nvPr/>
        </p:nvPicPr>
        <p:blipFill rotWithShape="1">
          <a:blip r:embed="rId2">
            <a:extLst>
              <a:ext uri="{28A0092B-C50C-407E-A947-70E740481C1C}">
                <a14:useLocalDpi xmlns:a14="http://schemas.microsoft.com/office/drawing/2010/main" val="0"/>
              </a:ext>
            </a:extLst>
          </a:blip>
          <a:srcRect l="11946" t="4863" r="12430" b="1573"/>
          <a:stretch/>
        </p:blipFill>
        <p:spPr>
          <a:xfrm>
            <a:off x="4572000" y="2970289"/>
            <a:ext cx="4183380" cy="2911373"/>
          </a:xfrm>
          <a:prstGeom prst="rect">
            <a:avLst/>
          </a:prstGeom>
          <a:ln>
            <a:solidFill>
              <a:schemeClr val="tx1"/>
            </a:solidFill>
          </a:ln>
        </p:spPr>
      </p:pic>
      <p:sp>
        <p:nvSpPr>
          <p:cNvPr id="7" name="TextBox 6">
            <a:extLst>
              <a:ext uri="{FF2B5EF4-FFF2-40B4-BE49-F238E27FC236}">
                <a16:creationId xmlns:a16="http://schemas.microsoft.com/office/drawing/2014/main" id="{2486A7B2-2E96-4B0F-990B-68F2DA259BAA}"/>
              </a:ext>
            </a:extLst>
          </p:cNvPr>
          <p:cNvSpPr txBox="1"/>
          <p:nvPr/>
        </p:nvSpPr>
        <p:spPr>
          <a:xfrm>
            <a:off x="1261795" y="3200400"/>
            <a:ext cx="5589992" cy="400110"/>
          </a:xfrm>
          <a:prstGeom prst="rect">
            <a:avLst/>
          </a:prstGeom>
          <a:noFill/>
        </p:spPr>
        <p:txBody>
          <a:bodyPr wrap="none" rtlCol="0">
            <a:spAutoFit/>
          </a:bodyPr>
          <a:lstStyle/>
          <a:p>
            <a:r>
              <a:rPr lang="es-ES" sz="2000" dirty="0"/>
              <a:t>2.  Identificar los elementos que el decisor necesita.</a:t>
            </a:r>
            <a:endParaRPr lang="en-US" sz="2000" dirty="0"/>
          </a:p>
        </p:txBody>
      </p:sp>
      <p:pic>
        <p:nvPicPr>
          <p:cNvPr id="9" name="Picture 8" descr="Graphical user interface, website&#10;&#10;Description automatically generated">
            <a:extLst>
              <a:ext uri="{FF2B5EF4-FFF2-40B4-BE49-F238E27FC236}">
                <a16:creationId xmlns:a16="http://schemas.microsoft.com/office/drawing/2014/main" id="{06628C4A-41E1-4EDE-A7D2-0916578657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t="6666" r="8125" b="8889"/>
          <a:stretch/>
        </p:blipFill>
        <p:spPr>
          <a:xfrm>
            <a:off x="4514850" y="3569309"/>
            <a:ext cx="4183380" cy="2320701"/>
          </a:xfrm>
          <a:prstGeom prst="rect">
            <a:avLst/>
          </a:prstGeom>
          <a:ln>
            <a:solidFill>
              <a:schemeClr val="tx1"/>
            </a:solidFill>
          </a:ln>
        </p:spPr>
      </p:pic>
      <p:sp>
        <p:nvSpPr>
          <p:cNvPr id="10" name="TextBox 9">
            <a:extLst>
              <a:ext uri="{FF2B5EF4-FFF2-40B4-BE49-F238E27FC236}">
                <a16:creationId xmlns:a16="http://schemas.microsoft.com/office/drawing/2014/main" id="{CAD7CC4A-8B70-4F78-B083-2230774AD03C}"/>
              </a:ext>
            </a:extLst>
          </p:cNvPr>
          <p:cNvSpPr txBox="1"/>
          <p:nvPr/>
        </p:nvSpPr>
        <p:spPr>
          <a:xfrm>
            <a:off x="1261795" y="3895606"/>
            <a:ext cx="3315844" cy="400110"/>
          </a:xfrm>
          <a:prstGeom prst="rect">
            <a:avLst/>
          </a:prstGeom>
          <a:noFill/>
        </p:spPr>
        <p:txBody>
          <a:bodyPr wrap="none" rtlCol="0">
            <a:spAutoFit/>
          </a:bodyPr>
          <a:lstStyle/>
          <a:p>
            <a:r>
              <a:rPr lang="es-ES" sz="2000" dirty="0"/>
              <a:t>3.   Usar el formato adecuado.</a:t>
            </a:r>
            <a:endParaRPr lang="en-US" sz="2000" dirty="0"/>
          </a:p>
        </p:txBody>
      </p:sp>
      <p:pic>
        <p:nvPicPr>
          <p:cNvPr id="12" name="Picture 11" descr="Graphical user interface, application&#10;&#10;Description automatically generated">
            <a:extLst>
              <a:ext uri="{FF2B5EF4-FFF2-40B4-BE49-F238E27FC236}">
                <a16:creationId xmlns:a16="http://schemas.microsoft.com/office/drawing/2014/main" id="{E4A6C2F6-3D92-49C3-9895-68FDD1DC6080}"/>
              </a:ext>
            </a:extLst>
          </p:cNvPr>
          <p:cNvPicPr>
            <a:picLocks noChangeAspect="1"/>
          </p:cNvPicPr>
          <p:nvPr/>
        </p:nvPicPr>
        <p:blipFill rotWithShape="1">
          <a:blip r:embed="rId4">
            <a:extLst>
              <a:ext uri="{28A0092B-C50C-407E-A947-70E740481C1C}">
                <a14:useLocalDpi xmlns:a14="http://schemas.microsoft.com/office/drawing/2010/main" val="0"/>
              </a:ext>
            </a:extLst>
          </a:blip>
          <a:srcRect l="9374" t="8889" r="11876" b="15556"/>
          <a:stretch/>
        </p:blipFill>
        <p:spPr>
          <a:xfrm>
            <a:off x="4576079" y="1030997"/>
            <a:ext cx="4183380" cy="2257694"/>
          </a:xfrm>
          <a:prstGeom prst="rect">
            <a:avLst/>
          </a:prstGeom>
          <a:ln>
            <a:solidFill>
              <a:schemeClr val="tx1"/>
            </a:solidFill>
          </a:ln>
        </p:spPr>
      </p:pic>
      <p:pic>
        <p:nvPicPr>
          <p:cNvPr id="14" name="Picture 13" descr="Graphical user interface, text&#10;&#10;Description automatically generated">
            <a:extLst>
              <a:ext uri="{FF2B5EF4-FFF2-40B4-BE49-F238E27FC236}">
                <a16:creationId xmlns:a16="http://schemas.microsoft.com/office/drawing/2014/main" id="{D2EA7AB6-226C-4C89-AA6F-3755A869D5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726" y="3518003"/>
            <a:ext cx="4183380" cy="2353151"/>
          </a:xfrm>
          <a:prstGeom prst="rect">
            <a:avLst/>
          </a:prstGeom>
          <a:ln>
            <a:solidFill>
              <a:schemeClr val="tx1"/>
            </a:solidFill>
          </a:ln>
        </p:spPr>
      </p:pic>
      <p:sp>
        <p:nvSpPr>
          <p:cNvPr id="15" name="TextBox 14">
            <a:extLst>
              <a:ext uri="{FF2B5EF4-FFF2-40B4-BE49-F238E27FC236}">
                <a16:creationId xmlns:a16="http://schemas.microsoft.com/office/drawing/2014/main" id="{59CC8C1E-15C4-4DDD-9F99-1D9A7EDAF588}"/>
              </a:ext>
            </a:extLst>
          </p:cNvPr>
          <p:cNvSpPr txBox="1"/>
          <p:nvPr/>
        </p:nvSpPr>
        <p:spPr>
          <a:xfrm>
            <a:off x="1261795" y="4579663"/>
            <a:ext cx="2953405" cy="923330"/>
          </a:xfrm>
          <a:prstGeom prst="rect">
            <a:avLst/>
          </a:prstGeom>
          <a:noFill/>
        </p:spPr>
        <p:txBody>
          <a:bodyPr wrap="square" rtlCol="0">
            <a:spAutoFit/>
          </a:bodyPr>
          <a:lstStyle/>
          <a:p>
            <a:r>
              <a:rPr lang="es-ES" dirty="0"/>
              <a:t>4.   Usar el lenguaje más</a:t>
            </a:r>
            <a:br>
              <a:rPr lang="es-ES" dirty="0"/>
            </a:br>
            <a:r>
              <a:rPr lang="es-ES" dirty="0"/>
              <a:t>       concreto, conciso,</a:t>
            </a:r>
            <a:br>
              <a:rPr lang="es-ES" dirty="0"/>
            </a:br>
            <a:r>
              <a:rPr lang="es-ES" dirty="0"/>
              <a:t>       inequívoco factible.</a:t>
            </a:r>
            <a:endParaRPr lang="en-US" dirty="0"/>
          </a:p>
        </p:txBody>
      </p:sp>
      <p:pic>
        <p:nvPicPr>
          <p:cNvPr id="19" name="Picture 18" descr="Diagram&#10;&#10;Description automatically generated">
            <a:extLst>
              <a:ext uri="{FF2B5EF4-FFF2-40B4-BE49-F238E27FC236}">
                <a16:creationId xmlns:a16="http://schemas.microsoft.com/office/drawing/2014/main" id="{739627DA-C3E3-4AAE-B52D-E2CA3AEF4CE2}"/>
              </a:ext>
            </a:extLst>
          </p:cNvPr>
          <p:cNvPicPr>
            <a:picLocks noChangeAspect="1"/>
          </p:cNvPicPr>
          <p:nvPr/>
        </p:nvPicPr>
        <p:blipFill rotWithShape="1">
          <a:blip r:embed="rId6">
            <a:extLst>
              <a:ext uri="{28A0092B-C50C-407E-A947-70E740481C1C}">
                <a14:useLocalDpi xmlns:a14="http://schemas.microsoft.com/office/drawing/2010/main" val="0"/>
              </a:ext>
            </a:extLst>
          </a:blip>
          <a:srcRect l="37375" r="16875"/>
          <a:stretch/>
        </p:blipFill>
        <p:spPr>
          <a:xfrm>
            <a:off x="4598518" y="1007964"/>
            <a:ext cx="4016045" cy="4937760"/>
          </a:xfrm>
          <a:prstGeom prst="rect">
            <a:avLst/>
          </a:prstGeom>
          <a:ln>
            <a:solidFill>
              <a:schemeClr val="tx1"/>
            </a:solidFill>
          </a:ln>
        </p:spPr>
      </p:pic>
      <p:sp>
        <p:nvSpPr>
          <p:cNvPr id="20" name="TextBox 19">
            <a:extLst>
              <a:ext uri="{FF2B5EF4-FFF2-40B4-BE49-F238E27FC236}">
                <a16:creationId xmlns:a16="http://schemas.microsoft.com/office/drawing/2014/main" id="{0FB9CA80-F429-482C-B1D7-263C6D2E8879}"/>
              </a:ext>
            </a:extLst>
          </p:cNvPr>
          <p:cNvSpPr txBox="1"/>
          <p:nvPr/>
        </p:nvSpPr>
        <p:spPr>
          <a:xfrm>
            <a:off x="1266930" y="4579663"/>
            <a:ext cx="7248419" cy="400110"/>
          </a:xfrm>
          <a:prstGeom prst="rect">
            <a:avLst/>
          </a:prstGeom>
          <a:noFill/>
        </p:spPr>
        <p:txBody>
          <a:bodyPr wrap="square" rtlCol="0">
            <a:spAutoFit/>
          </a:bodyPr>
          <a:lstStyle/>
          <a:p>
            <a:r>
              <a:rPr lang="es-ES" sz="2000" dirty="0"/>
              <a:t>4.   Usar el lenguaje más concreto, conciso, inequívoco factible.</a:t>
            </a:r>
            <a:endParaRPr lang="en-US" sz="2000" dirty="0"/>
          </a:p>
        </p:txBody>
      </p:sp>
      <p:sp>
        <p:nvSpPr>
          <p:cNvPr id="5" name="TextBox 4">
            <a:extLst>
              <a:ext uri="{FF2B5EF4-FFF2-40B4-BE49-F238E27FC236}">
                <a16:creationId xmlns:a16="http://schemas.microsoft.com/office/drawing/2014/main" id="{80FA6AA6-473D-D8A3-9C42-41D378E6FE7C}"/>
              </a:ext>
            </a:extLst>
          </p:cNvPr>
          <p:cNvSpPr txBox="1"/>
          <p:nvPr/>
        </p:nvSpPr>
        <p:spPr>
          <a:xfrm>
            <a:off x="990600" y="838200"/>
            <a:ext cx="2302233" cy="461665"/>
          </a:xfrm>
          <a:prstGeom prst="rect">
            <a:avLst/>
          </a:prstGeom>
          <a:noFill/>
        </p:spPr>
        <p:txBody>
          <a:bodyPr wrap="none" rtlCol="0">
            <a:spAutoFit/>
          </a:bodyPr>
          <a:lstStyle/>
          <a:p>
            <a:r>
              <a:rPr lang="es-ES" sz="2400" dirty="0"/>
              <a:t>EN RESUMEN …</a:t>
            </a:r>
            <a:endParaRPr lang="en-US" sz="2400" dirty="0"/>
          </a:p>
        </p:txBody>
      </p:sp>
      <p:sp>
        <p:nvSpPr>
          <p:cNvPr id="16" name="TextBox 15">
            <a:extLst>
              <a:ext uri="{FF2B5EF4-FFF2-40B4-BE49-F238E27FC236}">
                <a16:creationId xmlns:a16="http://schemas.microsoft.com/office/drawing/2014/main" id="{86DCE103-5CEB-A09B-1519-1B4E9500F8FC}"/>
              </a:ext>
            </a:extLst>
          </p:cNvPr>
          <p:cNvSpPr txBox="1"/>
          <p:nvPr/>
        </p:nvSpPr>
        <p:spPr>
          <a:xfrm>
            <a:off x="1257300" y="5328468"/>
            <a:ext cx="4174541" cy="400110"/>
          </a:xfrm>
          <a:prstGeom prst="rect">
            <a:avLst/>
          </a:prstGeom>
          <a:noFill/>
        </p:spPr>
        <p:txBody>
          <a:bodyPr wrap="none" rtlCol="0">
            <a:spAutoFit/>
          </a:bodyPr>
          <a:lstStyle/>
          <a:p>
            <a:r>
              <a:rPr lang="es-ES" sz="2000" dirty="0"/>
              <a:t>5.   Brindar un “regalo extraordinario.”</a:t>
            </a:r>
            <a:endParaRPr lang="en-US" sz="2000" dirty="0"/>
          </a:p>
        </p:txBody>
      </p:sp>
    </p:spTree>
    <p:extLst>
      <p:ext uri="{BB962C8B-B14F-4D97-AF65-F5344CB8AC3E}">
        <p14:creationId xmlns:p14="http://schemas.microsoft.com/office/powerpoint/2010/main" val="39719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5" grpId="0"/>
      <p:bldP spid="15" grpId="1"/>
      <p:bldP spid="20"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2AC20-1CE3-4B58-8FA2-E4C910643720}"/>
              </a:ext>
            </a:extLst>
          </p:cNvPr>
          <p:cNvSpPr txBox="1"/>
          <p:nvPr/>
        </p:nvSpPr>
        <p:spPr>
          <a:xfrm>
            <a:off x="762000" y="501877"/>
            <a:ext cx="2481449" cy="523220"/>
          </a:xfrm>
          <a:prstGeom prst="rect">
            <a:avLst/>
          </a:prstGeom>
          <a:noFill/>
        </p:spPr>
        <p:txBody>
          <a:bodyPr wrap="none" rtlCol="0">
            <a:spAutoFit/>
          </a:bodyPr>
          <a:lstStyle/>
          <a:p>
            <a:r>
              <a:rPr lang="es-ES" sz="2800" dirty="0"/>
              <a:t>EN RESUMEN …</a:t>
            </a:r>
            <a:endParaRPr lang="en-US" sz="2800" dirty="0"/>
          </a:p>
        </p:txBody>
      </p:sp>
      <p:graphicFrame>
        <p:nvGraphicFramePr>
          <p:cNvPr id="4" name="Diagram 3">
            <a:extLst>
              <a:ext uri="{FF2B5EF4-FFF2-40B4-BE49-F238E27FC236}">
                <a16:creationId xmlns:a16="http://schemas.microsoft.com/office/drawing/2014/main" id="{171766D4-EC38-4A66-878D-298A740828E2}"/>
              </a:ext>
            </a:extLst>
          </p:cNvPr>
          <p:cNvGraphicFramePr/>
          <p:nvPr/>
        </p:nvGraphicFramePr>
        <p:xfrm>
          <a:off x="152400" y="2590800"/>
          <a:ext cx="6629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D4CE90E-582A-AF9E-F054-8ED118FF07A7}"/>
              </a:ext>
            </a:extLst>
          </p:cNvPr>
          <p:cNvSpPr txBox="1"/>
          <p:nvPr/>
        </p:nvSpPr>
        <p:spPr>
          <a:xfrm>
            <a:off x="6172200" y="2971800"/>
            <a:ext cx="3074209" cy="2308324"/>
          </a:xfrm>
          <a:prstGeom prst="rect">
            <a:avLst/>
          </a:prstGeom>
          <a:noFill/>
        </p:spPr>
        <p:txBody>
          <a:bodyPr wrap="square" rtlCol="0">
            <a:spAutoFit/>
          </a:bodyPr>
          <a:lstStyle/>
          <a:p>
            <a:r>
              <a:rPr lang="es-ES" sz="2000" dirty="0"/>
              <a:t>Investigación/obtención</a:t>
            </a:r>
          </a:p>
          <a:p>
            <a:r>
              <a:rPr lang="es-ES" sz="2000" dirty="0"/>
              <a:t>Hipótesis</a:t>
            </a:r>
          </a:p>
          <a:p>
            <a:r>
              <a:rPr lang="es-ES" sz="2000" dirty="0"/>
              <a:t>Impulsores/corrientes</a:t>
            </a:r>
          </a:p>
          <a:p>
            <a:r>
              <a:rPr lang="es-ES" sz="2000" dirty="0"/>
              <a:t>Escenarios</a:t>
            </a:r>
          </a:p>
          <a:p>
            <a:r>
              <a:rPr lang="es-ES" sz="2000" dirty="0"/>
              <a:t>Implicaciones</a:t>
            </a:r>
          </a:p>
          <a:p>
            <a:pPr marL="342900" indent="-342900">
              <a:buFont typeface="Arial" panose="020B0604020202020204" pitchFamily="34" charset="0"/>
              <a:buChar char="•"/>
            </a:pPr>
            <a:endParaRPr lang="es-ES" sz="2000" dirty="0"/>
          </a:p>
          <a:p>
            <a:r>
              <a:rPr lang="es-ES" sz="2400" dirty="0"/>
              <a:t>    ARTE DEL OFICIO</a:t>
            </a:r>
            <a:endParaRPr lang="en-US" sz="2400" dirty="0"/>
          </a:p>
        </p:txBody>
      </p:sp>
      <p:sp>
        <p:nvSpPr>
          <p:cNvPr id="6" name="Left Brace 5">
            <a:extLst>
              <a:ext uri="{FF2B5EF4-FFF2-40B4-BE49-F238E27FC236}">
                <a16:creationId xmlns:a16="http://schemas.microsoft.com/office/drawing/2014/main" id="{975CEEF2-2FA3-C232-8192-BC43FA08448A}"/>
              </a:ext>
            </a:extLst>
          </p:cNvPr>
          <p:cNvSpPr/>
          <p:nvPr/>
        </p:nvSpPr>
        <p:spPr>
          <a:xfrm>
            <a:off x="5775961" y="2971800"/>
            <a:ext cx="457200" cy="2209800"/>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AF2CC03-892A-EC2D-6F49-19DAA29576C0}"/>
              </a:ext>
            </a:extLst>
          </p:cNvPr>
          <p:cNvSpPr txBox="1"/>
          <p:nvPr/>
        </p:nvSpPr>
        <p:spPr>
          <a:xfrm>
            <a:off x="817880" y="1446311"/>
            <a:ext cx="7924800" cy="461665"/>
          </a:xfrm>
          <a:prstGeom prst="rect">
            <a:avLst/>
          </a:prstGeom>
          <a:noFill/>
        </p:spPr>
        <p:txBody>
          <a:bodyPr wrap="square" rtlCol="0">
            <a:spAutoFit/>
          </a:bodyPr>
          <a:lstStyle/>
          <a:p>
            <a:r>
              <a:rPr lang="es-ES" sz="2400" dirty="0"/>
              <a:t>El ciclo de la COMMUNICACIÓN del análisis accionable es …  </a:t>
            </a:r>
            <a:endParaRPr lang="en-US" sz="2400" dirty="0"/>
          </a:p>
        </p:txBody>
      </p:sp>
      <p:sp>
        <p:nvSpPr>
          <p:cNvPr id="9" name="TextBox 8">
            <a:extLst>
              <a:ext uri="{FF2B5EF4-FFF2-40B4-BE49-F238E27FC236}">
                <a16:creationId xmlns:a16="http://schemas.microsoft.com/office/drawing/2014/main" id="{43F96FD7-8570-7161-19B9-B401D2D98BB1}"/>
              </a:ext>
            </a:extLst>
          </p:cNvPr>
          <p:cNvSpPr txBox="1"/>
          <p:nvPr/>
        </p:nvSpPr>
        <p:spPr>
          <a:xfrm>
            <a:off x="6157452" y="2438400"/>
            <a:ext cx="2486578" cy="1200329"/>
          </a:xfrm>
          <a:prstGeom prst="rect">
            <a:avLst/>
          </a:prstGeom>
          <a:noFill/>
        </p:spPr>
        <p:txBody>
          <a:bodyPr wrap="none" rtlCol="0">
            <a:spAutoFit/>
          </a:bodyPr>
          <a:lstStyle/>
          <a:p>
            <a:r>
              <a:rPr lang="es-ES" sz="2400" dirty="0"/>
              <a:t>¿DUDAS?</a:t>
            </a:r>
          </a:p>
          <a:p>
            <a:endParaRPr lang="es-ES" sz="2400" dirty="0"/>
          </a:p>
          <a:p>
            <a:r>
              <a:rPr lang="es-ES" sz="2400" dirty="0"/>
              <a:t>¿COMENTARIOS?</a:t>
            </a:r>
            <a:endParaRPr lang="en-US" sz="2400" dirty="0"/>
          </a:p>
        </p:txBody>
      </p:sp>
    </p:spTree>
    <p:extLst>
      <p:ext uri="{BB962C8B-B14F-4D97-AF65-F5344CB8AC3E}">
        <p14:creationId xmlns:p14="http://schemas.microsoft.com/office/powerpoint/2010/main" val="5693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F581C95-F06F-4980-B73D-41224AE3D8A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6C10E52-5C64-4CBB-95F1-FED986EBC56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44405BE-C5B7-4042-9B02-08DB6B4F8BC8}"/>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25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
                                            <p:graphicEl>
                                              <a:dgm id="{643E90FA-0A5E-4400-A6C0-3D6B5035C5E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9C9BF49-AC9D-47D2-B8D0-10A3741DCFC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F030C5DA-296D-4CF8-B9A9-EED9E19D8A8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7B3E39D-62B4-4996-8030-39A966F34D0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98D15B0F-46A0-48E5-AE2B-CACF0E27530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573F3433-A17C-42E0-81E6-8450014FD29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83C65EBF-B763-4F91-8044-4D9835B0578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5" grpId="1"/>
      <p:bldP spid="6" grpId="0" animBg="1"/>
      <p:bldP spid="6" grpId="1" animBg="1"/>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quilibregaia.files.wordpress.com/2011/02/conte-sufc3ad0001-cop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596" y="1555483"/>
            <a:ext cx="6688808" cy="42166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935023A-7ED7-4443-885E-1708AAB73DB5}" type="slidenum">
              <a:rPr lang="en-US" smtClean="0"/>
              <a:t>56</a:t>
            </a:fld>
            <a:endParaRPr lang="en-US"/>
          </a:p>
        </p:txBody>
      </p:sp>
      <p:sp>
        <p:nvSpPr>
          <p:cNvPr id="4" name="Rectangle 3"/>
          <p:cNvSpPr/>
          <p:nvPr/>
        </p:nvSpPr>
        <p:spPr>
          <a:xfrm>
            <a:off x="603326" y="642735"/>
            <a:ext cx="6229350" cy="415498"/>
          </a:xfrm>
          <a:prstGeom prst="rect">
            <a:avLst/>
          </a:prstGeom>
        </p:spPr>
        <p:txBody>
          <a:bodyPr wrap="square">
            <a:spAutoFit/>
          </a:bodyPr>
          <a:lstStyle/>
          <a:p>
            <a:pPr lvl="0"/>
            <a:r>
              <a:rPr lang="es-ES" sz="2100" i="1" dirty="0"/>
              <a:t>Y RECUERDEN … el cuento indio: Los ciegos y el elefante</a:t>
            </a:r>
            <a:endParaRPr lang="en-US" sz="2100" i="1" dirty="0"/>
          </a:p>
        </p:txBody>
      </p:sp>
      <p:sp>
        <p:nvSpPr>
          <p:cNvPr id="10" name="TextBox 9">
            <a:extLst>
              <a:ext uri="{FF2B5EF4-FFF2-40B4-BE49-F238E27FC236}">
                <a16:creationId xmlns:a16="http://schemas.microsoft.com/office/drawing/2014/main" id="{402FCC8D-8D47-4467-B55D-15C197FDA2F2}"/>
              </a:ext>
            </a:extLst>
          </p:cNvPr>
          <p:cNvSpPr txBox="1"/>
          <p:nvPr/>
        </p:nvSpPr>
        <p:spPr>
          <a:xfrm>
            <a:off x="4725689" y="5041602"/>
            <a:ext cx="4213974" cy="1569660"/>
          </a:xfrm>
          <a:prstGeom prst="rect">
            <a:avLst/>
          </a:prstGeom>
          <a:solidFill>
            <a:srgbClr val="DEEAF6"/>
          </a:solidFill>
          <a:ln>
            <a:solidFill>
              <a:schemeClr val="bg1"/>
            </a:solidFill>
          </a:ln>
        </p:spPr>
        <p:txBody>
          <a:bodyPr wrap="none" lIns="205740" tIns="137160" rIns="205740" bIns="137160" rtlCol="0">
            <a:spAutoFit/>
          </a:bodyPr>
          <a:lstStyle/>
          <a:p>
            <a:r>
              <a:rPr lang="es-ES" sz="2100" dirty="0">
                <a:solidFill>
                  <a:schemeClr val="bg1"/>
                </a:solidFill>
              </a:rPr>
              <a:t>Todos tienen razón … y</a:t>
            </a:r>
          </a:p>
          <a:p>
            <a:r>
              <a:rPr lang="es-ES" sz="2100" dirty="0">
                <a:solidFill>
                  <a:schemeClr val="bg1"/>
                </a:solidFill>
              </a:rPr>
              <a:t>       Todos están equivocados.</a:t>
            </a:r>
            <a:br>
              <a:rPr lang="es-ES" sz="2100" dirty="0">
                <a:solidFill>
                  <a:schemeClr val="bg1"/>
                </a:solidFill>
              </a:rPr>
            </a:br>
            <a:endParaRPr lang="es-ES" sz="2100" dirty="0">
              <a:solidFill>
                <a:schemeClr val="bg1"/>
              </a:solidFill>
            </a:endParaRPr>
          </a:p>
          <a:p>
            <a:r>
              <a:rPr lang="es-ES" sz="2100" dirty="0">
                <a:solidFill>
                  <a:schemeClr val="bg1"/>
                </a:solidFill>
              </a:rPr>
              <a:t>Pero eso no ayuda a los decisores.</a:t>
            </a:r>
            <a:endParaRPr lang="en-US" sz="2100" dirty="0">
              <a:solidFill>
                <a:schemeClr val="bg1"/>
              </a:solidFill>
            </a:endParaRPr>
          </a:p>
        </p:txBody>
      </p:sp>
    </p:spTree>
    <p:extLst>
      <p:ext uri="{BB962C8B-B14F-4D97-AF65-F5344CB8AC3E}">
        <p14:creationId xmlns:p14="http://schemas.microsoft.com/office/powerpoint/2010/main" val="30155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35023A-7ED7-4443-885E-1708AAB73DB5}" type="slidenum">
              <a:rPr lang="en-US" smtClean="0"/>
              <a:t>57</a:t>
            </a:fld>
            <a:endParaRPr lang="en-US"/>
          </a:p>
        </p:txBody>
      </p:sp>
      <p:sp>
        <p:nvSpPr>
          <p:cNvPr id="4" name="Rectangle 3"/>
          <p:cNvSpPr/>
          <p:nvPr/>
        </p:nvSpPr>
        <p:spPr>
          <a:xfrm>
            <a:off x="768367" y="717923"/>
            <a:ext cx="7994632" cy="415498"/>
          </a:xfrm>
          <a:prstGeom prst="rect">
            <a:avLst/>
          </a:prstGeom>
        </p:spPr>
        <p:txBody>
          <a:bodyPr wrap="square">
            <a:spAutoFit/>
          </a:bodyPr>
          <a:lstStyle/>
          <a:p>
            <a:pPr lvl="0"/>
            <a:r>
              <a:rPr lang="es-ES" sz="2100" i="1"/>
              <a:t>Con la colaboración, cambiamos el cuento de los ciegos y el elefante</a:t>
            </a:r>
            <a:endParaRPr lang="en-US" sz="2100" i="1"/>
          </a:p>
        </p:txBody>
      </p:sp>
      <p:pic>
        <p:nvPicPr>
          <p:cNvPr id="3074" name="Picture 2" descr="http://equilibregaia.files.wordpress.com/2011/02/conte-sufc3ad0001-cop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8" y="1501800"/>
            <a:ext cx="7746983" cy="48837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2FCC8D-8D47-4467-B55D-15C197FDA2F2}"/>
              </a:ext>
            </a:extLst>
          </p:cNvPr>
          <p:cNvSpPr txBox="1"/>
          <p:nvPr/>
        </p:nvSpPr>
        <p:spPr>
          <a:xfrm>
            <a:off x="4674988" y="6007516"/>
            <a:ext cx="4349268" cy="600164"/>
          </a:xfrm>
          <a:prstGeom prst="rect">
            <a:avLst/>
          </a:prstGeom>
          <a:solidFill>
            <a:srgbClr val="DEEAF6"/>
          </a:solidFill>
          <a:ln>
            <a:solidFill>
              <a:schemeClr val="bg1"/>
            </a:solidFill>
          </a:ln>
        </p:spPr>
        <p:txBody>
          <a:bodyPr wrap="none" lIns="205740" tIns="137160" rIns="205740" bIns="137160" rtlCol="0">
            <a:spAutoFit/>
          </a:bodyPr>
          <a:lstStyle/>
          <a:p>
            <a:r>
              <a:rPr lang="es-ES" sz="2100">
                <a:solidFill>
                  <a:schemeClr val="bg1"/>
                </a:solidFill>
              </a:rPr>
              <a:t>Colaboración ayuda a los decisores.</a:t>
            </a:r>
            <a:endParaRPr lang="en-US" sz="2100">
              <a:solidFill>
                <a:schemeClr val="bg1"/>
              </a:solidFill>
            </a:endParaRPr>
          </a:p>
        </p:txBody>
      </p:sp>
      <p:sp>
        <p:nvSpPr>
          <p:cNvPr id="3" name="Oval 2">
            <a:extLst>
              <a:ext uri="{FF2B5EF4-FFF2-40B4-BE49-F238E27FC236}">
                <a16:creationId xmlns:a16="http://schemas.microsoft.com/office/drawing/2014/main" id="{75D03984-EB05-4233-B702-C18CBB11C02D}"/>
              </a:ext>
            </a:extLst>
          </p:cNvPr>
          <p:cNvSpPr/>
          <p:nvPr/>
        </p:nvSpPr>
        <p:spPr>
          <a:xfrm>
            <a:off x="1752600" y="4289668"/>
            <a:ext cx="1543050" cy="9353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 name="Freeform: Shape 7">
            <a:extLst>
              <a:ext uri="{FF2B5EF4-FFF2-40B4-BE49-F238E27FC236}">
                <a16:creationId xmlns:a16="http://schemas.microsoft.com/office/drawing/2014/main" id="{0E627641-7C56-42A5-8B67-B3353ACD4D1F}"/>
              </a:ext>
            </a:extLst>
          </p:cNvPr>
          <p:cNvSpPr/>
          <p:nvPr/>
        </p:nvSpPr>
        <p:spPr>
          <a:xfrm>
            <a:off x="5225426" y="1907587"/>
            <a:ext cx="1433926" cy="1049463"/>
          </a:xfrm>
          <a:custGeom>
            <a:avLst/>
            <a:gdLst>
              <a:gd name="connsiteX0" fmla="*/ 498514 w 1476622"/>
              <a:gd name="connsiteY0" fmla="*/ 37753 h 1162015"/>
              <a:gd name="connsiteX1" fmla="*/ 464786 w 1476622"/>
              <a:gd name="connsiteY1" fmla="*/ 60238 h 1162015"/>
              <a:gd name="connsiteX2" fmla="*/ 431058 w 1476622"/>
              <a:gd name="connsiteY2" fmla="*/ 78976 h 1162015"/>
              <a:gd name="connsiteX3" fmla="*/ 404826 w 1476622"/>
              <a:gd name="connsiteY3" fmla="*/ 90219 h 1162015"/>
              <a:gd name="connsiteX4" fmla="*/ 386088 w 1476622"/>
              <a:gd name="connsiteY4" fmla="*/ 86471 h 1162015"/>
              <a:gd name="connsiteX5" fmla="*/ 363603 w 1476622"/>
              <a:gd name="connsiteY5" fmla="*/ 71481 h 1162015"/>
              <a:gd name="connsiteX6" fmla="*/ 356108 w 1476622"/>
              <a:gd name="connsiteY6" fmla="*/ 82724 h 1162015"/>
              <a:gd name="connsiteX7" fmla="*/ 344865 w 1476622"/>
              <a:gd name="connsiteY7" fmla="*/ 86471 h 1162015"/>
              <a:gd name="connsiteX8" fmla="*/ 318632 w 1476622"/>
              <a:gd name="connsiteY8" fmla="*/ 101461 h 1162015"/>
              <a:gd name="connsiteX9" fmla="*/ 299894 w 1476622"/>
              <a:gd name="connsiteY9" fmla="*/ 108956 h 1162015"/>
              <a:gd name="connsiteX10" fmla="*/ 292399 w 1476622"/>
              <a:gd name="connsiteY10" fmla="*/ 120199 h 1162015"/>
              <a:gd name="connsiteX11" fmla="*/ 258671 w 1476622"/>
              <a:gd name="connsiteY11" fmla="*/ 135189 h 1162015"/>
              <a:gd name="connsiteX12" fmla="*/ 247429 w 1476622"/>
              <a:gd name="connsiteY12" fmla="*/ 150179 h 1162015"/>
              <a:gd name="connsiteX13" fmla="*/ 228691 w 1476622"/>
              <a:gd name="connsiteY13" fmla="*/ 165170 h 1162015"/>
              <a:gd name="connsiteX14" fmla="*/ 213701 w 1476622"/>
              <a:gd name="connsiteY14" fmla="*/ 180160 h 1162015"/>
              <a:gd name="connsiteX15" fmla="*/ 191216 w 1476622"/>
              <a:gd name="connsiteY15" fmla="*/ 228878 h 1162015"/>
              <a:gd name="connsiteX16" fmla="*/ 176226 w 1476622"/>
              <a:gd name="connsiteY16" fmla="*/ 262606 h 1162015"/>
              <a:gd name="connsiteX17" fmla="*/ 168730 w 1476622"/>
              <a:gd name="connsiteY17" fmla="*/ 281343 h 1162015"/>
              <a:gd name="connsiteX18" fmla="*/ 153740 w 1476622"/>
              <a:gd name="connsiteY18" fmla="*/ 292586 h 1162015"/>
              <a:gd name="connsiteX19" fmla="*/ 138750 w 1476622"/>
              <a:gd name="connsiteY19" fmla="*/ 315071 h 1162015"/>
              <a:gd name="connsiteX20" fmla="*/ 105022 w 1476622"/>
              <a:gd name="connsiteY20" fmla="*/ 360042 h 1162015"/>
              <a:gd name="connsiteX21" fmla="*/ 93780 w 1476622"/>
              <a:gd name="connsiteY21" fmla="*/ 371284 h 1162015"/>
              <a:gd name="connsiteX22" fmla="*/ 78789 w 1476622"/>
              <a:gd name="connsiteY22" fmla="*/ 382527 h 1162015"/>
              <a:gd name="connsiteX23" fmla="*/ 67547 w 1476622"/>
              <a:gd name="connsiteY23" fmla="*/ 390022 h 1162015"/>
              <a:gd name="connsiteX24" fmla="*/ 56304 w 1476622"/>
              <a:gd name="connsiteY24" fmla="*/ 401265 h 1162015"/>
              <a:gd name="connsiteX25" fmla="*/ 37567 w 1476622"/>
              <a:gd name="connsiteY25" fmla="*/ 431245 h 1162015"/>
              <a:gd name="connsiteX26" fmla="*/ 30071 w 1476622"/>
              <a:gd name="connsiteY26" fmla="*/ 446235 h 1162015"/>
              <a:gd name="connsiteX27" fmla="*/ 7586 w 1476622"/>
              <a:gd name="connsiteY27" fmla="*/ 483711 h 1162015"/>
              <a:gd name="connsiteX28" fmla="*/ 91 w 1476622"/>
              <a:gd name="connsiteY28" fmla="*/ 509943 h 1162015"/>
              <a:gd name="connsiteX29" fmla="*/ 3839 w 1476622"/>
              <a:gd name="connsiteY29" fmla="*/ 532429 h 1162015"/>
              <a:gd name="connsiteX30" fmla="*/ 41314 w 1476622"/>
              <a:gd name="connsiteY30" fmla="*/ 592389 h 1162015"/>
              <a:gd name="connsiteX31" fmla="*/ 82537 w 1476622"/>
              <a:gd name="connsiteY31" fmla="*/ 637360 h 1162015"/>
              <a:gd name="connsiteX32" fmla="*/ 105022 w 1476622"/>
              <a:gd name="connsiteY32" fmla="*/ 656097 h 1162015"/>
              <a:gd name="connsiteX33" fmla="*/ 157488 w 1476622"/>
              <a:gd name="connsiteY33" fmla="*/ 712311 h 1162015"/>
              <a:gd name="connsiteX34" fmla="*/ 179973 w 1476622"/>
              <a:gd name="connsiteY34" fmla="*/ 731048 h 1162015"/>
              <a:gd name="connsiteX35" fmla="*/ 194963 w 1476622"/>
              <a:gd name="connsiteY35" fmla="*/ 749786 h 1162015"/>
              <a:gd name="connsiteX36" fmla="*/ 217448 w 1476622"/>
              <a:gd name="connsiteY36" fmla="*/ 772271 h 1162015"/>
              <a:gd name="connsiteX37" fmla="*/ 236186 w 1476622"/>
              <a:gd name="connsiteY37" fmla="*/ 798504 h 1162015"/>
              <a:gd name="connsiteX38" fmla="*/ 251176 w 1476622"/>
              <a:gd name="connsiteY38" fmla="*/ 813494 h 1162015"/>
              <a:gd name="connsiteX39" fmla="*/ 273662 w 1476622"/>
              <a:gd name="connsiteY39" fmla="*/ 850970 h 1162015"/>
              <a:gd name="connsiteX40" fmla="*/ 284904 w 1476622"/>
              <a:gd name="connsiteY40" fmla="*/ 862212 h 1162015"/>
              <a:gd name="connsiteX41" fmla="*/ 299894 w 1476622"/>
              <a:gd name="connsiteY41" fmla="*/ 884697 h 1162015"/>
              <a:gd name="connsiteX42" fmla="*/ 307389 w 1476622"/>
              <a:gd name="connsiteY42" fmla="*/ 899688 h 1162015"/>
              <a:gd name="connsiteX43" fmla="*/ 322380 w 1476622"/>
              <a:gd name="connsiteY43" fmla="*/ 933415 h 1162015"/>
              <a:gd name="connsiteX44" fmla="*/ 337370 w 1476622"/>
              <a:gd name="connsiteY44" fmla="*/ 952153 h 1162015"/>
              <a:gd name="connsiteX45" fmla="*/ 344865 w 1476622"/>
              <a:gd name="connsiteY45" fmla="*/ 967143 h 1162015"/>
              <a:gd name="connsiteX46" fmla="*/ 356108 w 1476622"/>
              <a:gd name="connsiteY46" fmla="*/ 978386 h 1162015"/>
              <a:gd name="connsiteX47" fmla="*/ 371098 w 1476622"/>
              <a:gd name="connsiteY47" fmla="*/ 997124 h 1162015"/>
              <a:gd name="connsiteX48" fmla="*/ 389835 w 1476622"/>
              <a:gd name="connsiteY48" fmla="*/ 1030852 h 1162015"/>
              <a:gd name="connsiteX49" fmla="*/ 397330 w 1476622"/>
              <a:gd name="connsiteY49" fmla="*/ 1042094 h 1162015"/>
              <a:gd name="connsiteX50" fmla="*/ 408573 w 1476622"/>
              <a:gd name="connsiteY50" fmla="*/ 1064579 h 1162015"/>
              <a:gd name="connsiteX51" fmla="*/ 431058 w 1476622"/>
              <a:gd name="connsiteY51" fmla="*/ 1083317 h 1162015"/>
              <a:gd name="connsiteX52" fmla="*/ 449796 w 1476622"/>
              <a:gd name="connsiteY52" fmla="*/ 1090812 h 1162015"/>
              <a:gd name="connsiteX53" fmla="*/ 468534 w 1476622"/>
              <a:gd name="connsiteY53" fmla="*/ 1102055 h 1162015"/>
              <a:gd name="connsiteX54" fmla="*/ 483524 w 1476622"/>
              <a:gd name="connsiteY54" fmla="*/ 1113297 h 1162015"/>
              <a:gd name="connsiteX55" fmla="*/ 498514 w 1476622"/>
              <a:gd name="connsiteY55" fmla="*/ 1117045 h 1162015"/>
              <a:gd name="connsiteX56" fmla="*/ 517252 w 1476622"/>
              <a:gd name="connsiteY56" fmla="*/ 1124540 h 1162015"/>
              <a:gd name="connsiteX57" fmla="*/ 532242 w 1476622"/>
              <a:gd name="connsiteY57" fmla="*/ 1135783 h 1162015"/>
              <a:gd name="connsiteX58" fmla="*/ 543485 w 1476622"/>
              <a:gd name="connsiteY58" fmla="*/ 1143278 h 1162015"/>
              <a:gd name="connsiteX59" fmla="*/ 562222 w 1476622"/>
              <a:gd name="connsiteY59" fmla="*/ 1158268 h 1162015"/>
              <a:gd name="connsiteX60" fmla="*/ 577212 w 1476622"/>
              <a:gd name="connsiteY60" fmla="*/ 1162015 h 1162015"/>
              <a:gd name="connsiteX61" fmla="*/ 599698 w 1476622"/>
              <a:gd name="connsiteY61" fmla="*/ 1139530 h 1162015"/>
              <a:gd name="connsiteX62" fmla="*/ 618435 w 1476622"/>
              <a:gd name="connsiteY62" fmla="*/ 1128288 h 1162015"/>
              <a:gd name="connsiteX63" fmla="*/ 629678 w 1476622"/>
              <a:gd name="connsiteY63" fmla="*/ 1120792 h 1162015"/>
              <a:gd name="connsiteX64" fmla="*/ 648416 w 1476622"/>
              <a:gd name="connsiteY64" fmla="*/ 1117045 h 1162015"/>
              <a:gd name="connsiteX65" fmla="*/ 685891 w 1476622"/>
              <a:gd name="connsiteY65" fmla="*/ 1105802 h 1162015"/>
              <a:gd name="connsiteX66" fmla="*/ 689639 w 1476622"/>
              <a:gd name="connsiteY66" fmla="*/ 1075822 h 1162015"/>
              <a:gd name="connsiteX67" fmla="*/ 693386 w 1476622"/>
              <a:gd name="connsiteY67" fmla="*/ 1064579 h 1162015"/>
              <a:gd name="connsiteX68" fmla="*/ 715871 w 1476622"/>
              <a:gd name="connsiteY68" fmla="*/ 1060832 h 1162015"/>
              <a:gd name="connsiteX69" fmla="*/ 772085 w 1476622"/>
              <a:gd name="connsiteY69" fmla="*/ 1083317 h 1162015"/>
              <a:gd name="connsiteX70" fmla="*/ 869521 w 1476622"/>
              <a:gd name="connsiteY70" fmla="*/ 1087065 h 1162015"/>
              <a:gd name="connsiteX71" fmla="*/ 888258 w 1476622"/>
              <a:gd name="connsiteY71" fmla="*/ 1090812 h 1162015"/>
              <a:gd name="connsiteX72" fmla="*/ 933229 w 1476622"/>
              <a:gd name="connsiteY72" fmla="*/ 1102055 h 1162015"/>
              <a:gd name="connsiteX73" fmla="*/ 1008180 w 1476622"/>
              <a:gd name="connsiteY73" fmla="*/ 1090812 h 1162015"/>
              <a:gd name="connsiteX74" fmla="*/ 1109363 w 1476622"/>
              <a:gd name="connsiteY74" fmla="*/ 1083317 h 1162015"/>
              <a:gd name="connsiteX75" fmla="*/ 1124353 w 1476622"/>
              <a:gd name="connsiteY75" fmla="*/ 1075822 h 1162015"/>
              <a:gd name="connsiteX76" fmla="*/ 1146839 w 1476622"/>
              <a:gd name="connsiteY76" fmla="*/ 1060832 h 1162015"/>
              <a:gd name="connsiteX77" fmla="*/ 1173071 w 1476622"/>
              <a:gd name="connsiteY77" fmla="*/ 1038347 h 1162015"/>
              <a:gd name="connsiteX78" fmla="*/ 1206799 w 1476622"/>
              <a:gd name="connsiteY78" fmla="*/ 1012114 h 1162015"/>
              <a:gd name="connsiteX79" fmla="*/ 1221789 w 1476622"/>
              <a:gd name="connsiteY79" fmla="*/ 1000871 h 1162015"/>
              <a:gd name="connsiteX80" fmla="*/ 1240527 w 1476622"/>
              <a:gd name="connsiteY80" fmla="*/ 989629 h 1162015"/>
              <a:gd name="connsiteX81" fmla="*/ 1244275 w 1476622"/>
              <a:gd name="connsiteY81" fmla="*/ 974638 h 1162015"/>
              <a:gd name="connsiteX82" fmla="*/ 1248022 w 1476622"/>
              <a:gd name="connsiteY82" fmla="*/ 952153 h 1162015"/>
              <a:gd name="connsiteX83" fmla="*/ 1259265 w 1476622"/>
              <a:gd name="connsiteY83" fmla="*/ 933415 h 1162015"/>
              <a:gd name="connsiteX84" fmla="*/ 1274255 w 1476622"/>
              <a:gd name="connsiteY84" fmla="*/ 892192 h 1162015"/>
              <a:gd name="connsiteX85" fmla="*/ 1289245 w 1476622"/>
              <a:gd name="connsiteY85" fmla="*/ 854717 h 1162015"/>
              <a:gd name="connsiteX86" fmla="*/ 1304235 w 1476622"/>
              <a:gd name="connsiteY86" fmla="*/ 835979 h 1162015"/>
              <a:gd name="connsiteX87" fmla="*/ 1315478 w 1476622"/>
              <a:gd name="connsiteY87" fmla="*/ 802252 h 1162015"/>
              <a:gd name="connsiteX88" fmla="*/ 1326721 w 1476622"/>
              <a:gd name="connsiteY88" fmla="*/ 779766 h 1162015"/>
              <a:gd name="connsiteX89" fmla="*/ 1334216 w 1476622"/>
              <a:gd name="connsiteY89" fmla="*/ 761029 h 1162015"/>
              <a:gd name="connsiteX90" fmla="*/ 1345458 w 1476622"/>
              <a:gd name="connsiteY90" fmla="*/ 742291 h 1162015"/>
              <a:gd name="connsiteX91" fmla="*/ 1360448 w 1476622"/>
              <a:gd name="connsiteY91" fmla="*/ 708563 h 1162015"/>
              <a:gd name="connsiteX92" fmla="*/ 1371691 w 1476622"/>
              <a:gd name="connsiteY92" fmla="*/ 671088 h 1162015"/>
              <a:gd name="connsiteX93" fmla="*/ 1375439 w 1476622"/>
              <a:gd name="connsiteY93" fmla="*/ 656097 h 1162015"/>
              <a:gd name="connsiteX94" fmla="*/ 1386681 w 1476622"/>
              <a:gd name="connsiteY94" fmla="*/ 644855 h 1162015"/>
              <a:gd name="connsiteX95" fmla="*/ 1405419 w 1476622"/>
              <a:gd name="connsiteY95" fmla="*/ 611127 h 1162015"/>
              <a:gd name="connsiteX96" fmla="*/ 1416662 w 1476622"/>
              <a:gd name="connsiteY96" fmla="*/ 603632 h 1162015"/>
              <a:gd name="connsiteX97" fmla="*/ 1420409 w 1476622"/>
              <a:gd name="connsiteY97" fmla="*/ 588642 h 1162015"/>
              <a:gd name="connsiteX98" fmla="*/ 1431652 w 1476622"/>
              <a:gd name="connsiteY98" fmla="*/ 577399 h 1162015"/>
              <a:gd name="connsiteX99" fmla="*/ 1439147 w 1476622"/>
              <a:gd name="connsiteY99" fmla="*/ 566156 h 1162015"/>
              <a:gd name="connsiteX100" fmla="*/ 1457885 w 1476622"/>
              <a:gd name="connsiteY100" fmla="*/ 547419 h 1162015"/>
              <a:gd name="connsiteX101" fmla="*/ 1465380 w 1476622"/>
              <a:gd name="connsiteY101" fmla="*/ 532429 h 1162015"/>
              <a:gd name="connsiteX102" fmla="*/ 1472875 w 1476622"/>
              <a:gd name="connsiteY102" fmla="*/ 521186 h 1162015"/>
              <a:gd name="connsiteX103" fmla="*/ 1476622 w 1476622"/>
              <a:gd name="connsiteY103" fmla="*/ 502448 h 1162015"/>
              <a:gd name="connsiteX104" fmla="*/ 1472875 w 1476622"/>
              <a:gd name="connsiteY104" fmla="*/ 416255 h 1162015"/>
              <a:gd name="connsiteX105" fmla="*/ 1469127 w 1476622"/>
              <a:gd name="connsiteY105" fmla="*/ 405012 h 1162015"/>
              <a:gd name="connsiteX106" fmla="*/ 1461632 w 1476622"/>
              <a:gd name="connsiteY106" fmla="*/ 378779 h 1162015"/>
              <a:gd name="connsiteX107" fmla="*/ 1457885 w 1476622"/>
              <a:gd name="connsiteY107" fmla="*/ 363789 h 1162015"/>
              <a:gd name="connsiteX108" fmla="*/ 1435399 w 1476622"/>
              <a:gd name="connsiteY108" fmla="*/ 322566 h 1162015"/>
              <a:gd name="connsiteX109" fmla="*/ 1420409 w 1476622"/>
              <a:gd name="connsiteY109" fmla="*/ 300081 h 1162015"/>
              <a:gd name="connsiteX110" fmla="*/ 1405419 w 1476622"/>
              <a:gd name="connsiteY110" fmla="*/ 277596 h 1162015"/>
              <a:gd name="connsiteX111" fmla="*/ 1394176 w 1476622"/>
              <a:gd name="connsiteY111" fmla="*/ 258858 h 1162015"/>
              <a:gd name="connsiteX112" fmla="*/ 1382934 w 1476622"/>
              <a:gd name="connsiteY112" fmla="*/ 247615 h 1162015"/>
              <a:gd name="connsiteX113" fmla="*/ 1356701 w 1476622"/>
              <a:gd name="connsiteY113" fmla="*/ 217635 h 1162015"/>
              <a:gd name="connsiteX114" fmla="*/ 1341711 w 1476622"/>
              <a:gd name="connsiteY114" fmla="*/ 206392 h 1162015"/>
              <a:gd name="connsiteX115" fmla="*/ 1326721 w 1476622"/>
              <a:gd name="connsiteY115" fmla="*/ 191402 h 1162015"/>
              <a:gd name="connsiteX116" fmla="*/ 1311730 w 1476622"/>
              <a:gd name="connsiteY116" fmla="*/ 172665 h 1162015"/>
              <a:gd name="connsiteX117" fmla="*/ 1292993 w 1476622"/>
              <a:gd name="connsiteY117" fmla="*/ 161422 h 1162015"/>
              <a:gd name="connsiteX118" fmla="*/ 1274255 w 1476622"/>
              <a:gd name="connsiteY118" fmla="*/ 146432 h 1162015"/>
              <a:gd name="connsiteX119" fmla="*/ 1240527 w 1476622"/>
              <a:gd name="connsiteY119" fmla="*/ 123947 h 1162015"/>
              <a:gd name="connsiteX120" fmla="*/ 1218042 w 1476622"/>
              <a:gd name="connsiteY120" fmla="*/ 97714 h 1162015"/>
              <a:gd name="connsiteX121" fmla="*/ 1203052 w 1476622"/>
              <a:gd name="connsiteY121" fmla="*/ 90219 h 1162015"/>
              <a:gd name="connsiteX122" fmla="*/ 1184314 w 1476622"/>
              <a:gd name="connsiteY122" fmla="*/ 78976 h 1162015"/>
              <a:gd name="connsiteX123" fmla="*/ 1165576 w 1476622"/>
              <a:gd name="connsiteY123" fmla="*/ 71481 h 1162015"/>
              <a:gd name="connsiteX124" fmla="*/ 1131848 w 1476622"/>
              <a:gd name="connsiteY124" fmla="*/ 52743 h 1162015"/>
              <a:gd name="connsiteX125" fmla="*/ 1109363 w 1476622"/>
              <a:gd name="connsiteY125" fmla="*/ 48996 h 1162015"/>
              <a:gd name="connsiteX126" fmla="*/ 1053150 w 1476622"/>
              <a:gd name="connsiteY126" fmla="*/ 30258 h 1162015"/>
              <a:gd name="connsiteX127" fmla="*/ 1034412 w 1476622"/>
              <a:gd name="connsiteY127" fmla="*/ 22763 h 1162015"/>
              <a:gd name="connsiteX128" fmla="*/ 1019422 w 1476622"/>
              <a:gd name="connsiteY128" fmla="*/ 15268 h 1162015"/>
              <a:gd name="connsiteX129" fmla="*/ 996937 w 1476622"/>
              <a:gd name="connsiteY129" fmla="*/ 7773 h 1162015"/>
              <a:gd name="connsiteX130" fmla="*/ 963209 w 1476622"/>
              <a:gd name="connsiteY130" fmla="*/ 15268 h 1162015"/>
              <a:gd name="connsiteX131" fmla="*/ 944471 w 1476622"/>
              <a:gd name="connsiteY131" fmla="*/ 26511 h 1162015"/>
              <a:gd name="connsiteX132" fmla="*/ 910744 w 1476622"/>
              <a:gd name="connsiteY132" fmla="*/ 41501 h 1162015"/>
              <a:gd name="connsiteX133" fmla="*/ 895753 w 1476622"/>
              <a:gd name="connsiteY133" fmla="*/ 45248 h 1162015"/>
              <a:gd name="connsiteX134" fmla="*/ 828298 w 1476622"/>
              <a:gd name="connsiteY134" fmla="*/ 37753 h 1162015"/>
              <a:gd name="connsiteX135" fmla="*/ 790822 w 1476622"/>
              <a:gd name="connsiteY135" fmla="*/ 19015 h 1162015"/>
              <a:gd name="connsiteX136" fmla="*/ 753347 w 1476622"/>
              <a:gd name="connsiteY136" fmla="*/ 11520 h 1162015"/>
              <a:gd name="connsiteX137" fmla="*/ 734609 w 1476622"/>
              <a:gd name="connsiteY137" fmla="*/ 4025 h 1162015"/>
              <a:gd name="connsiteX138" fmla="*/ 633426 w 1476622"/>
              <a:gd name="connsiteY138" fmla="*/ 7773 h 1162015"/>
              <a:gd name="connsiteX139" fmla="*/ 603445 w 1476622"/>
              <a:gd name="connsiteY139" fmla="*/ 15268 h 1162015"/>
              <a:gd name="connsiteX140" fmla="*/ 577212 w 1476622"/>
              <a:gd name="connsiteY140" fmla="*/ 26511 h 1162015"/>
              <a:gd name="connsiteX141" fmla="*/ 498514 w 1476622"/>
              <a:gd name="connsiteY141" fmla="*/ 37753 h 116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476622" h="1162015">
                <a:moveTo>
                  <a:pt x="498514" y="37753"/>
                </a:moveTo>
                <a:cubicBezTo>
                  <a:pt x="479776" y="43374"/>
                  <a:pt x="511626" y="29012"/>
                  <a:pt x="464786" y="60238"/>
                </a:cubicBezTo>
                <a:cubicBezTo>
                  <a:pt x="436688" y="78970"/>
                  <a:pt x="456068" y="64685"/>
                  <a:pt x="431058" y="78976"/>
                </a:cubicBezTo>
                <a:cubicBezTo>
                  <a:pt x="410929" y="90479"/>
                  <a:pt x="429448" y="84063"/>
                  <a:pt x="404826" y="90219"/>
                </a:cubicBezTo>
                <a:cubicBezTo>
                  <a:pt x="398580" y="88970"/>
                  <a:pt x="391887" y="89107"/>
                  <a:pt x="386088" y="86471"/>
                </a:cubicBezTo>
                <a:cubicBezTo>
                  <a:pt x="377888" y="82743"/>
                  <a:pt x="372541" y="72598"/>
                  <a:pt x="363603" y="71481"/>
                </a:cubicBezTo>
                <a:cubicBezTo>
                  <a:pt x="359134" y="70922"/>
                  <a:pt x="359625" y="79910"/>
                  <a:pt x="356108" y="82724"/>
                </a:cubicBezTo>
                <a:cubicBezTo>
                  <a:pt x="353023" y="85192"/>
                  <a:pt x="348496" y="84915"/>
                  <a:pt x="344865" y="86471"/>
                </a:cubicBezTo>
                <a:cubicBezTo>
                  <a:pt x="298890" y="106173"/>
                  <a:pt x="356257" y="82649"/>
                  <a:pt x="318632" y="101461"/>
                </a:cubicBezTo>
                <a:cubicBezTo>
                  <a:pt x="312615" y="104469"/>
                  <a:pt x="306140" y="106458"/>
                  <a:pt x="299894" y="108956"/>
                </a:cubicBezTo>
                <a:cubicBezTo>
                  <a:pt x="297396" y="112704"/>
                  <a:pt x="295819" y="117268"/>
                  <a:pt x="292399" y="120199"/>
                </a:cubicBezTo>
                <a:cubicBezTo>
                  <a:pt x="279050" y="131641"/>
                  <a:pt x="273795" y="131409"/>
                  <a:pt x="258671" y="135189"/>
                </a:cubicBezTo>
                <a:cubicBezTo>
                  <a:pt x="254924" y="140186"/>
                  <a:pt x="251845" y="145763"/>
                  <a:pt x="247429" y="150179"/>
                </a:cubicBezTo>
                <a:cubicBezTo>
                  <a:pt x="241773" y="155835"/>
                  <a:pt x="234669" y="159856"/>
                  <a:pt x="228691" y="165170"/>
                </a:cubicBezTo>
                <a:cubicBezTo>
                  <a:pt x="223410" y="169865"/>
                  <a:pt x="218698" y="175163"/>
                  <a:pt x="213701" y="180160"/>
                </a:cubicBezTo>
                <a:cubicBezTo>
                  <a:pt x="197038" y="221817"/>
                  <a:pt x="206174" y="206440"/>
                  <a:pt x="191216" y="228878"/>
                </a:cubicBezTo>
                <a:cubicBezTo>
                  <a:pt x="184003" y="264937"/>
                  <a:pt x="193486" y="231539"/>
                  <a:pt x="176226" y="262606"/>
                </a:cubicBezTo>
                <a:cubicBezTo>
                  <a:pt x="172959" y="268486"/>
                  <a:pt x="172766" y="275962"/>
                  <a:pt x="168730" y="281343"/>
                </a:cubicBezTo>
                <a:cubicBezTo>
                  <a:pt x="164982" y="286340"/>
                  <a:pt x="157890" y="287918"/>
                  <a:pt x="153740" y="292586"/>
                </a:cubicBezTo>
                <a:cubicBezTo>
                  <a:pt x="147756" y="299319"/>
                  <a:pt x="143747" y="307576"/>
                  <a:pt x="138750" y="315071"/>
                </a:cubicBezTo>
                <a:cubicBezTo>
                  <a:pt x="128593" y="330307"/>
                  <a:pt x="117455" y="347609"/>
                  <a:pt x="105022" y="360042"/>
                </a:cubicBezTo>
                <a:cubicBezTo>
                  <a:pt x="101275" y="363789"/>
                  <a:pt x="97804" y="367835"/>
                  <a:pt x="93780" y="371284"/>
                </a:cubicBezTo>
                <a:cubicBezTo>
                  <a:pt x="89037" y="375349"/>
                  <a:pt x="83872" y="378896"/>
                  <a:pt x="78789" y="382527"/>
                </a:cubicBezTo>
                <a:cubicBezTo>
                  <a:pt x="75124" y="385145"/>
                  <a:pt x="71007" y="387139"/>
                  <a:pt x="67547" y="390022"/>
                </a:cubicBezTo>
                <a:cubicBezTo>
                  <a:pt x="63475" y="393415"/>
                  <a:pt x="60052" y="397517"/>
                  <a:pt x="56304" y="401265"/>
                </a:cubicBezTo>
                <a:cubicBezTo>
                  <a:pt x="49147" y="429899"/>
                  <a:pt x="58527" y="403300"/>
                  <a:pt x="37567" y="431245"/>
                </a:cubicBezTo>
                <a:cubicBezTo>
                  <a:pt x="34215" y="435714"/>
                  <a:pt x="32843" y="441384"/>
                  <a:pt x="30071" y="446235"/>
                </a:cubicBezTo>
                <a:cubicBezTo>
                  <a:pt x="22843" y="458883"/>
                  <a:pt x="7586" y="483711"/>
                  <a:pt x="7586" y="483711"/>
                </a:cubicBezTo>
                <a:cubicBezTo>
                  <a:pt x="5088" y="492455"/>
                  <a:pt x="788" y="500876"/>
                  <a:pt x="91" y="509943"/>
                </a:cubicBezTo>
                <a:cubicBezTo>
                  <a:pt x="-492" y="517519"/>
                  <a:pt x="1840" y="525098"/>
                  <a:pt x="3839" y="532429"/>
                </a:cubicBezTo>
                <a:cubicBezTo>
                  <a:pt x="10433" y="556607"/>
                  <a:pt x="25591" y="571829"/>
                  <a:pt x="41314" y="592389"/>
                </a:cubicBezTo>
                <a:cubicBezTo>
                  <a:pt x="51536" y="605756"/>
                  <a:pt x="69778" y="626728"/>
                  <a:pt x="82537" y="637360"/>
                </a:cubicBezTo>
                <a:cubicBezTo>
                  <a:pt x="90032" y="643606"/>
                  <a:pt x="98123" y="649198"/>
                  <a:pt x="105022" y="656097"/>
                </a:cubicBezTo>
                <a:cubicBezTo>
                  <a:pt x="143707" y="694782"/>
                  <a:pt x="100942" y="665191"/>
                  <a:pt x="157488" y="712311"/>
                </a:cubicBezTo>
                <a:cubicBezTo>
                  <a:pt x="164983" y="718557"/>
                  <a:pt x="173074" y="724149"/>
                  <a:pt x="179973" y="731048"/>
                </a:cubicBezTo>
                <a:cubicBezTo>
                  <a:pt x="185629" y="736704"/>
                  <a:pt x="189583" y="743867"/>
                  <a:pt x="194963" y="749786"/>
                </a:cubicBezTo>
                <a:cubicBezTo>
                  <a:pt x="202093" y="757629"/>
                  <a:pt x="211568" y="763452"/>
                  <a:pt x="217448" y="772271"/>
                </a:cubicBezTo>
                <a:cubicBezTo>
                  <a:pt x="223042" y="780661"/>
                  <a:pt x="229683" y="791072"/>
                  <a:pt x="236186" y="798504"/>
                </a:cubicBezTo>
                <a:cubicBezTo>
                  <a:pt x="240839" y="803822"/>
                  <a:pt x="246762" y="807976"/>
                  <a:pt x="251176" y="813494"/>
                </a:cubicBezTo>
                <a:cubicBezTo>
                  <a:pt x="313421" y="891298"/>
                  <a:pt x="234754" y="796496"/>
                  <a:pt x="273662" y="850970"/>
                </a:cubicBezTo>
                <a:cubicBezTo>
                  <a:pt x="276742" y="855282"/>
                  <a:pt x="281157" y="858465"/>
                  <a:pt x="284904" y="862212"/>
                </a:cubicBezTo>
                <a:cubicBezTo>
                  <a:pt x="292945" y="886331"/>
                  <a:pt x="282348" y="860132"/>
                  <a:pt x="299894" y="884697"/>
                </a:cubicBezTo>
                <a:cubicBezTo>
                  <a:pt x="303141" y="889243"/>
                  <a:pt x="305120" y="894583"/>
                  <a:pt x="307389" y="899688"/>
                </a:cubicBezTo>
                <a:cubicBezTo>
                  <a:pt x="311714" y="909420"/>
                  <a:pt x="316233" y="924194"/>
                  <a:pt x="322380" y="933415"/>
                </a:cubicBezTo>
                <a:cubicBezTo>
                  <a:pt x="326817" y="940070"/>
                  <a:pt x="332933" y="945498"/>
                  <a:pt x="337370" y="952153"/>
                </a:cubicBezTo>
                <a:cubicBezTo>
                  <a:pt x="340469" y="956801"/>
                  <a:pt x="341618" y="962597"/>
                  <a:pt x="344865" y="967143"/>
                </a:cubicBezTo>
                <a:cubicBezTo>
                  <a:pt x="347946" y="971456"/>
                  <a:pt x="352618" y="974397"/>
                  <a:pt x="356108" y="978386"/>
                </a:cubicBezTo>
                <a:cubicBezTo>
                  <a:pt x="361375" y="984406"/>
                  <a:pt x="366511" y="990571"/>
                  <a:pt x="371098" y="997124"/>
                </a:cubicBezTo>
                <a:cubicBezTo>
                  <a:pt x="385665" y="1017934"/>
                  <a:pt x="378737" y="1011431"/>
                  <a:pt x="389835" y="1030852"/>
                </a:cubicBezTo>
                <a:cubicBezTo>
                  <a:pt x="392069" y="1034762"/>
                  <a:pt x="395143" y="1038157"/>
                  <a:pt x="397330" y="1042094"/>
                </a:cubicBezTo>
                <a:cubicBezTo>
                  <a:pt x="401400" y="1049419"/>
                  <a:pt x="403267" y="1058093"/>
                  <a:pt x="408573" y="1064579"/>
                </a:cubicBezTo>
                <a:cubicBezTo>
                  <a:pt x="414751" y="1072130"/>
                  <a:pt x="422827" y="1078079"/>
                  <a:pt x="431058" y="1083317"/>
                </a:cubicBezTo>
                <a:cubicBezTo>
                  <a:pt x="436733" y="1086929"/>
                  <a:pt x="443779" y="1087804"/>
                  <a:pt x="449796" y="1090812"/>
                </a:cubicBezTo>
                <a:cubicBezTo>
                  <a:pt x="456311" y="1094070"/>
                  <a:pt x="462473" y="1098015"/>
                  <a:pt x="468534" y="1102055"/>
                </a:cubicBezTo>
                <a:cubicBezTo>
                  <a:pt x="473731" y="1105519"/>
                  <a:pt x="477938" y="1110504"/>
                  <a:pt x="483524" y="1113297"/>
                </a:cubicBezTo>
                <a:cubicBezTo>
                  <a:pt x="488131" y="1115600"/>
                  <a:pt x="493628" y="1115416"/>
                  <a:pt x="498514" y="1117045"/>
                </a:cubicBezTo>
                <a:cubicBezTo>
                  <a:pt x="504896" y="1119172"/>
                  <a:pt x="511371" y="1121273"/>
                  <a:pt x="517252" y="1124540"/>
                </a:cubicBezTo>
                <a:cubicBezTo>
                  <a:pt x="522712" y="1127573"/>
                  <a:pt x="527159" y="1132153"/>
                  <a:pt x="532242" y="1135783"/>
                </a:cubicBezTo>
                <a:cubicBezTo>
                  <a:pt x="535907" y="1138401"/>
                  <a:pt x="539882" y="1140576"/>
                  <a:pt x="543485" y="1143278"/>
                </a:cubicBezTo>
                <a:cubicBezTo>
                  <a:pt x="549884" y="1148077"/>
                  <a:pt x="555230" y="1154384"/>
                  <a:pt x="562222" y="1158268"/>
                </a:cubicBezTo>
                <a:cubicBezTo>
                  <a:pt x="566724" y="1160769"/>
                  <a:pt x="572215" y="1160766"/>
                  <a:pt x="577212" y="1162015"/>
                </a:cubicBezTo>
                <a:cubicBezTo>
                  <a:pt x="617186" y="1142029"/>
                  <a:pt x="569719" y="1169509"/>
                  <a:pt x="599698" y="1139530"/>
                </a:cubicBezTo>
                <a:cubicBezTo>
                  <a:pt x="604848" y="1134380"/>
                  <a:pt x="612259" y="1132148"/>
                  <a:pt x="618435" y="1128288"/>
                </a:cubicBezTo>
                <a:cubicBezTo>
                  <a:pt x="622255" y="1125901"/>
                  <a:pt x="625461" y="1122374"/>
                  <a:pt x="629678" y="1120792"/>
                </a:cubicBezTo>
                <a:cubicBezTo>
                  <a:pt x="635642" y="1118555"/>
                  <a:pt x="642261" y="1118686"/>
                  <a:pt x="648416" y="1117045"/>
                </a:cubicBezTo>
                <a:cubicBezTo>
                  <a:pt x="661017" y="1113685"/>
                  <a:pt x="673399" y="1109550"/>
                  <a:pt x="685891" y="1105802"/>
                </a:cubicBezTo>
                <a:cubicBezTo>
                  <a:pt x="687140" y="1095809"/>
                  <a:pt x="687837" y="1085731"/>
                  <a:pt x="689639" y="1075822"/>
                </a:cubicBezTo>
                <a:cubicBezTo>
                  <a:pt x="690346" y="1071935"/>
                  <a:pt x="689956" y="1066539"/>
                  <a:pt x="693386" y="1064579"/>
                </a:cubicBezTo>
                <a:cubicBezTo>
                  <a:pt x="699983" y="1060809"/>
                  <a:pt x="708376" y="1062081"/>
                  <a:pt x="715871" y="1060832"/>
                </a:cubicBezTo>
                <a:cubicBezTo>
                  <a:pt x="720483" y="1062882"/>
                  <a:pt x="761262" y="1082302"/>
                  <a:pt x="772085" y="1083317"/>
                </a:cubicBezTo>
                <a:cubicBezTo>
                  <a:pt x="804446" y="1086351"/>
                  <a:pt x="837042" y="1085816"/>
                  <a:pt x="869521" y="1087065"/>
                </a:cubicBezTo>
                <a:cubicBezTo>
                  <a:pt x="875767" y="1088314"/>
                  <a:pt x="882058" y="1089353"/>
                  <a:pt x="888258" y="1090812"/>
                </a:cubicBezTo>
                <a:cubicBezTo>
                  <a:pt x="903299" y="1094351"/>
                  <a:pt x="933229" y="1102055"/>
                  <a:pt x="933229" y="1102055"/>
                </a:cubicBezTo>
                <a:cubicBezTo>
                  <a:pt x="966415" y="1096021"/>
                  <a:pt x="976095" y="1093280"/>
                  <a:pt x="1008180" y="1090812"/>
                </a:cubicBezTo>
                <a:cubicBezTo>
                  <a:pt x="1144205" y="1080349"/>
                  <a:pt x="1015439" y="1092711"/>
                  <a:pt x="1109363" y="1083317"/>
                </a:cubicBezTo>
                <a:cubicBezTo>
                  <a:pt x="1114360" y="1080819"/>
                  <a:pt x="1119563" y="1078696"/>
                  <a:pt x="1124353" y="1075822"/>
                </a:cubicBezTo>
                <a:cubicBezTo>
                  <a:pt x="1132077" y="1071187"/>
                  <a:pt x="1146839" y="1060832"/>
                  <a:pt x="1146839" y="1060832"/>
                </a:cubicBezTo>
                <a:cubicBezTo>
                  <a:pt x="1160407" y="1040479"/>
                  <a:pt x="1147185" y="1056837"/>
                  <a:pt x="1173071" y="1038347"/>
                </a:cubicBezTo>
                <a:cubicBezTo>
                  <a:pt x="1184661" y="1030068"/>
                  <a:pt x="1195510" y="1020798"/>
                  <a:pt x="1206799" y="1012114"/>
                </a:cubicBezTo>
                <a:cubicBezTo>
                  <a:pt x="1211750" y="1008306"/>
                  <a:pt x="1216433" y="1004084"/>
                  <a:pt x="1221789" y="1000871"/>
                </a:cubicBezTo>
                <a:lnTo>
                  <a:pt x="1240527" y="989629"/>
                </a:lnTo>
                <a:cubicBezTo>
                  <a:pt x="1241776" y="984632"/>
                  <a:pt x="1243265" y="979689"/>
                  <a:pt x="1244275" y="974638"/>
                </a:cubicBezTo>
                <a:cubicBezTo>
                  <a:pt x="1245765" y="967187"/>
                  <a:pt x="1245425" y="959294"/>
                  <a:pt x="1248022" y="952153"/>
                </a:cubicBezTo>
                <a:cubicBezTo>
                  <a:pt x="1250511" y="945307"/>
                  <a:pt x="1255517" y="939661"/>
                  <a:pt x="1259265" y="933415"/>
                </a:cubicBezTo>
                <a:cubicBezTo>
                  <a:pt x="1266160" y="892037"/>
                  <a:pt x="1257232" y="928669"/>
                  <a:pt x="1274255" y="892192"/>
                </a:cubicBezTo>
                <a:cubicBezTo>
                  <a:pt x="1279945" y="880000"/>
                  <a:pt x="1280841" y="865223"/>
                  <a:pt x="1289245" y="854717"/>
                </a:cubicBezTo>
                <a:cubicBezTo>
                  <a:pt x="1294242" y="848471"/>
                  <a:pt x="1300120" y="842838"/>
                  <a:pt x="1304235" y="835979"/>
                </a:cubicBezTo>
                <a:cubicBezTo>
                  <a:pt x="1316880" y="814905"/>
                  <a:pt x="1307620" y="821896"/>
                  <a:pt x="1315478" y="802252"/>
                </a:cubicBezTo>
                <a:cubicBezTo>
                  <a:pt x="1318590" y="794471"/>
                  <a:pt x="1323253" y="787395"/>
                  <a:pt x="1326721" y="779766"/>
                </a:cubicBezTo>
                <a:cubicBezTo>
                  <a:pt x="1329505" y="773642"/>
                  <a:pt x="1331208" y="767046"/>
                  <a:pt x="1334216" y="761029"/>
                </a:cubicBezTo>
                <a:cubicBezTo>
                  <a:pt x="1337473" y="754514"/>
                  <a:pt x="1341921" y="748658"/>
                  <a:pt x="1345458" y="742291"/>
                </a:cubicBezTo>
                <a:cubicBezTo>
                  <a:pt x="1352962" y="728784"/>
                  <a:pt x="1354491" y="723457"/>
                  <a:pt x="1360448" y="708563"/>
                </a:cubicBezTo>
                <a:cubicBezTo>
                  <a:pt x="1368078" y="662787"/>
                  <a:pt x="1358619" y="705947"/>
                  <a:pt x="1371691" y="671088"/>
                </a:cubicBezTo>
                <a:cubicBezTo>
                  <a:pt x="1373500" y="666265"/>
                  <a:pt x="1372884" y="660569"/>
                  <a:pt x="1375439" y="656097"/>
                </a:cubicBezTo>
                <a:cubicBezTo>
                  <a:pt x="1378068" y="651496"/>
                  <a:pt x="1383741" y="649264"/>
                  <a:pt x="1386681" y="644855"/>
                </a:cubicBezTo>
                <a:cubicBezTo>
                  <a:pt x="1390599" y="638979"/>
                  <a:pt x="1398296" y="618250"/>
                  <a:pt x="1405419" y="611127"/>
                </a:cubicBezTo>
                <a:cubicBezTo>
                  <a:pt x="1408604" y="607942"/>
                  <a:pt x="1412914" y="606130"/>
                  <a:pt x="1416662" y="603632"/>
                </a:cubicBezTo>
                <a:cubicBezTo>
                  <a:pt x="1417911" y="598635"/>
                  <a:pt x="1417854" y="593114"/>
                  <a:pt x="1420409" y="588642"/>
                </a:cubicBezTo>
                <a:cubicBezTo>
                  <a:pt x="1423038" y="584040"/>
                  <a:pt x="1428259" y="581471"/>
                  <a:pt x="1431652" y="577399"/>
                </a:cubicBezTo>
                <a:cubicBezTo>
                  <a:pt x="1434535" y="573939"/>
                  <a:pt x="1436181" y="569546"/>
                  <a:pt x="1439147" y="566156"/>
                </a:cubicBezTo>
                <a:cubicBezTo>
                  <a:pt x="1444964" y="559509"/>
                  <a:pt x="1457885" y="547419"/>
                  <a:pt x="1457885" y="547419"/>
                </a:cubicBezTo>
                <a:cubicBezTo>
                  <a:pt x="1460383" y="542422"/>
                  <a:pt x="1462608" y="537279"/>
                  <a:pt x="1465380" y="532429"/>
                </a:cubicBezTo>
                <a:cubicBezTo>
                  <a:pt x="1467615" y="528518"/>
                  <a:pt x="1471294" y="525403"/>
                  <a:pt x="1472875" y="521186"/>
                </a:cubicBezTo>
                <a:cubicBezTo>
                  <a:pt x="1475111" y="515222"/>
                  <a:pt x="1475373" y="508694"/>
                  <a:pt x="1476622" y="502448"/>
                </a:cubicBezTo>
                <a:cubicBezTo>
                  <a:pt x="1475373" y="473717"/>
                  <a:pt x="1475081" y="444928"/>
                  <a:pt x="1472875" y="416255"/>
                </a:cubicBezTo>
                <a:cubicBezTo>
                  <a:pt x="1472572" y="412316"/>
                  <a:pt x="1470262" y="408796"/>
                  <a:pt x="1469127" y="405012"/>
                </a:cubicBezTo>
                <a:cubicBezTo>
                  <a:pt x="1466514" y="396301"/>
                  <a:pt x="1464025" y="387553"/>
                  <a:pt x="1461632" y="378779"/>
                </a:cubicBezTo>
                <a:cubicBezTo>
                  <a:pt x="1460277" y="373810"/>
                  <a:pt x="1459514" y="368675"/>
                  <a:pt x="1457885" y="363789"/>
                </a:cubicBezTo>
                <a:cubicBezTo>
                  <a:pt x="1450659" y="342114"/>
                  <a:pt x="1449278" y="343384"/>
                  <a:pt x="1435399" y="322566"/>
                </a:cubicBezTo>
                <a:lnTo>
                  <a:pt x="1420409" y="300081"/>
                </a:lnTo>
                <a:cubicBezTo>
                  <a:pt x="1412437" y="268188"/>
                  <a:pt x="1423687" y="298908"/>
                  <a:pt x="1405419" y="277596"/>
                </a:cubicBezTo>
                <a:cubicBezTo>
                  <a:pt x="1400679" y="272066"/>
                  <a:pt x="1398546" y="264685"/>
                  <a:pt x="1394176" y="258858"/>
                </a:cubicBezTo>
                <a:cubicBezTo>
                  <a:pt x="1390996" y="254618"/>
                  <a:pt x="1386383" y="251639"/>
                  <a:pt x="1382934" y="247615"/>
                </a:cubicBezTo>
                <a:cubicBezTo>
                  <a:pt x="1365959" y="227810"/>
                  <a:pt x="1377796" y="236094"/>
                  <a:pt x="1356701" y="217635"/>
                </a:cubicBezTo>
                <a:cubicBezTo>
                  <a:pt x="1352000" y="213522"/>
                  <a:pt x="1346412" y="210505"/>
                  <a:pt x="1341711" y="206392"/>
                </a:cubicBezTo>
                <a:cubicBezTo>
                  <a:pt x="1336393" y="201739"/>
                  <a:pt x="1331416" y="196683"/>
                  <a:pt x="1326721" y="191402"/>
                </a:cubicBezTo>
                <a:cubicBezTo>
                  <a:pt x="1321407" y="185424"/>
                  <a:pt x="1317708" y="177979"/>
                  <a:pt x="1311730" y="172665"/>
                </a:cubicBezTo>
                <a:cubicBezTo>
                  <a:pt x="1306286" y="167826"/>
                  <a:pt x="1298960" y="165599"/>
                  <a:pt x="1292993" y="161422"/>
                </a:cubicBezTo>
                <a:cubicBezTo>
                  <a:pt x="1286440" y="156835"/>
                  <a:pt x="1280764" y="151081"/>
                  <a:pt x="1274255" y="146432"/>
                </a:cubicBezTo>
                <a:cubicBezTo>
                  <a:pt x="1263260" y="138578"/>
                  <a:pt x="1249320" y="134206"/>
                  <a:pt x="1240527" y="123947"/>
                </a:cubicBezTo>
                <a:cubicBezTo>
                  <a:pt x="1233032" y="115203"/>
                  <a:pt x="1226602" y="105418"/>
                  <a:pt x="1218042" y="97714"/>
                </a:cubicBezTo>
                <a:cubicBezTo>
                  <a:pt x="1213890" y="93977"/>
                  <a:pt x="1207935" y="92932"/>
                  <a:pt x="1203052" y="90219"/>
                </a:cubicBezTo>
                <a:cubicBezTo>
                  <a:pt x="1196685" y="86682"/>
                  <a:pt x="1190829" y="82234"/>
                  <a:pt x="1184314" y="78976"/>
                </a:cubicBezTo>
                <a:cubicBezTo>
                  <a:pt x="1178297" y="75968"/>
                  <a:pt x="1171593" y="74489"/>
                  <a:pt x="1165576" y="71481"/>
                </a:cubicBezTo>
                <a:cubicBezTo>
                  <a:pt x="1143394" y="60390"/>
                  <a:pt x="1165744" y="64041"/>
                  <a:pt x="1131848" y="52743"/>
                </a:cubicBezTo>
                <a:cubicBezTo>
                  <a:pt x="1124640" y="50340"/>
                  <a:pt x="1116858" y="50245"/>
                  <a:pt x="1109363" y="48996"/>
                </a:cubicBezTo>
                <a:cubicBezTo>
                  <a:pt x="1054199" y="15895"/>
                  <a:pt x="1142374" y="65946"/>
                  <a:pt x="1053150" y="30258"/>
                </a:cubicBezTo>
                <a:cubicBezTo>
                  <a:pt x="1046904" y="27760"/>
                  <a:pt x="1040559" y="25495"/>
                  <a:pt x="1034412" y="22763"/>
                </a:cubicBezTo>
                <a:cubicBezTo>
                  <a:pt x="1029307" y="20494"/>
                  <a:pt x="1024609" y="17343"/>
                  <a:pt x="1019422" y="15268"/>
                </a:cubicBezTo>
                <a:cubicBezTo>
                  <a:pt x="1012087" y="12334"/>
                  <a:pt x="1004432" y="10271"/>
                  <a:pt x="996937" y="7773"/>
                </a:cubicBezTo>
                <a:cubicBezTo>
                  <a:pt x="985694" y="10271"/>
                  <a:pt x="974055" y="11394"/>
                  <a:pt x="963209" y="15268"/>
                </a:cubicBezTo>
                <a:cubicBezTo>
                  <a:pt x="956349" y="17718"/>
                  <a:pt x="950838" y="22974"/>
                  <a:pt x="944471" y="26511"/>
                </a:cubicBezTo>
                <a:cubicBezTo>
                  <a:pt x="934678" y="31951"/>
                  <a:pt x="921165" y="38028"/>
                  <a:pt x="910744" y="41501"/>
                </a:cubicBezTo>
                <a:cubicBezTo>
                  <a:pt x="905858" y="43130"/>
                  <a:pt x="900750" y="43999"/>
                  <a:pt x="895753" y="45248"/>
                </a:cubicBezTo>
                <a:cubicBezTo>
                  <a:pt x="895617" y="45238"/>
                  <a:pt x="841524" y="43043"/>
                  <a:pt x="828298" y="37753"/>
                </a:cubicBezTo>
                <a:cubicBezTo>
                  <a:pt x="815331" y="32566"/>
                  <a:pt x="804372" y="22402"/>
                  <a:pt x="790822" y="19015"/>
                </a:cubicBezTo>
                <a:cubicBezTo>
                  <a:pt x="768460" y="13425"/>
                  <a:pt x="780912" y="16115"/>
                  <a:pt x="753347" y="11520"/>
                </a:cubicBezTo>
                <a:cubicBezTo>
                  <a:pt x="747101" y="9022"/>
                  <a:pt x="741099" y="5795"/>
                  <a:pt x="734609" y="4025"/>
                </a:cubicBezTo>
                <a:cubicBezTo>
                  <a:pt x="700106" y="-5384"/>
                  <a:pt x="671224" y="4173"/>
                  <a:pt x="633426" y="7773"/>
                </a:cubicBezTo>
                <a:cubicBezTo>
                  <a:pt x="623432" y="10271"/>
                  <a:pt x="613126" y="11748"/>
                  <a:pt x="603445" y="15268"/>
                </a:cubicBezTo>
                <a:cubicBezTo>
                  <a:pt x="581473" y="23258"/>
                  <a:pt x="603942" y="24373"/>
                  <a:pt x="577212" y="26511"/>
                </a:cubicBezTo>
                <a:cubicBezTo>
                  <a:pt x="551033" y="28605"/>
                  <a:pt x="517252" y="32132"/>
                  <a:pt x="498514" y="3775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8">
            <a:extLst>
              <a:ext uri="{FF2B5EF4-FFF2-40B4-BE49-F238E27FC236}">
                <a16:creationId xmlns:a16="http://schemas.microsoft.com/office/drawing/2014/main" id="{5FBD37EF-4520-4D28-B1E7-A189C47A066C}"/>
              </a:ext>
            </a:extLst>
          </p:cNvPr>
          <p:cNvSpPr/>
          <p:nvPr/>
        </p:nvSpPr>
        <p:spPr>
          <a:xfrm>
            <a:off x="6607675" y="2102618"/>
            <a:ext cx="1219942" cy="1077218"/>
          </a:xfrm>
          <a:custGeom>
            <a:avLst/>
            <a:gdLst>
              <a:gd name="connsiteX0" fmla="*/ 450068 w 1339062"/>
              <a:gd name="connsiteY0" fmla="*/ 44970 h 1113020"/>
              <a:gd name="connsiteX1" fmla="*/ 431330 w 1339062"/>
              <a:gd name="connsiteY1" fmla="*/ 52465 h 1113020"/>
              <a:gd name="connsiteX2" fmla="*/ 397602 w 1339062"/>
              <a:gd name="connsiteY2" fmla="*/ 41223 h 1113020"/>
              <a:gd name="connsiteX3" fmla="*/ 375117 w 1339062"/>
              <a:gd name="connsiteY3" fmla="*/ 33728 h 1113020"/>
              <a:gd name="connsiteX4" fmla="*/ 356379 w 1339062"/>
              <a:gd name="connsiteY4" fmla="*/ 26233 h 1113020"/>
              <a:gd name="connsiteX5" fmla="*/ 333894 w 1339062"/>
              <a:gd name="connsiteY5" fmla="*/ 22485 h 1113020"/>
              <a:gd name="connsiteX6" fmla="*/ 277681 w 1339062"/>
              <a:gd name="connsiteY6" fmla="*/ 33728 h 1113020"/>
              <a:gd name="connsiteX7" fmla="*/ 236458 w 1339062"/>
              <a:gd name="connsiteY7" fmla="*/ 44970 h 1113020"/>
              <a:gd name="connsiteX8" fmla="*/ 124032 w 1339062"/>
              <a:gd name="connsiteY8" fmla="*/ 41223 h 1113020"/>
              <a:gd name="connsiteX9" fmla="*/ 94051 w 1339062"/>
              <a:gd name="connsiteY9" fmla="*/ 33728 h 1113020"/>
              <a:gd name="connsiteX10" fmla="*/ 45333 w 1339062"/>
              <a:gd name="connsiteY10" fmla="*/ 41223 h 1113020"/>
              <a:gd name="connsiteX11" fmla="*/ 34091 w 1339062"/>
              <a:gd name="connsiteY11" fmla="*/ 56213 h 1113020"/>
              <a:gd name="connsiteX12" fmla="*/ 26595 w 1339062"/>
              <a:gd name="connsiteY12" fmla="*/ 86193 h 1113020"/>
              <a:gd name="connsiteX13" fmla="*/ 22848 w 1339062"/>
              <a:gd name="connsiteY13" fmla="*/ 97436 h 1113020"/>
              <a:gd name="connsiteX14" fmla="*/ 19100 w 1339062"/>
              <a:gd name="connsiteY14" fmla="*/ 127416 h 1113020"/>
              <a:gd name="connsiteX15" fmla="*/ 15353 w 1339062"/>
              <a:gd name="connsiteY15" fmla="*/ 172387 h 1113020"/>
              <a:gd name="connsiteX16" fmla="*/ 7858 w 1339062"/>
              <a:gd name="connsiteY16" fmla="*/ 187377 h 1113020"/>
              <a:gd name="connsiteX17" fmla="*/ 4110 w 1339062"/>
              <a:gd name="connsiteY17" fmla="*/ 202367 h 1113020"/>
              <a:gd name="connsiteX18" fmla="*/ 11605 w 1339062"/>
              <a:gd name="connsiteY18" fmla="*/ 258580 h 1113020"/>
              <a:gd name="connsiteX19" fmla="*/ 15353 w 1339062"/>
              <a:gd name="connsiteY19" fmla="*/ 273570 h 1113020"/>
              <a:gd name="connsiteX20" fmla="*/ 30343 w 1339062"/>
              <a:gd name="connsiteY20" fmla="*/ 311046 h 1113020"/>
              <a:gd name="connsiteX21" fmla="*/ 22848 w 1339062"/>
              <a:gd name="connsiteY21" fmla="*/ 374754 h 1113020"/>
              <a:gd name="connsiteX22" fmla="*/ 4110 w 1339062"/>
              <a:gd name="connsiteY22" fmla="*/ 404734 h 1113020"/>
              <a:gd name="connsiteX23" fmla="*/ 4110 w 1339062"/>
              <a:gd name="connsiteY23" fmla="*/ 524656 h 1113020"/>
              <a:gd name="connsiteX24" fmla="*/ 7858 w 1339062"/>
              <a:gd name="connsiteY24" fmla="*/ 674557 h 1113020"/>
              <a:gd name="connsiteX25" fmla="*/ 15353 w 1339062"/>
              <a:gd name="connsiteY25" fmla="*/ 708285 h 1113020"/>
              <a:gd name="connsiteX26" fmla="*/ 19100 w 1339062"/>
              <a:gd name="connsiteY26" fmla="*/ 727023 h 1113020"/>
              <a:gd name="connsiteX27" fmla="*/ 26595 w 1339062"/>
              <a:gd name="connsiteY27" fmla="*/ 742013 h 1113020"/>
              <a:gd name="connsiteX28" fmla="*/ 41586 w 1339062"/>
              <a:gd name="connsiteY28" fmla="*/ 783236 h 1113020"/>
              <a:gd name="connsiteX29" fmla="*/ 82809 w 1339062"/>
              <a:gd name="connsiteY29" fmla="*/ 831954 h 1113020"/>
              <a:gd name="connsiteX30" fmla="*/ 90304 w 1339062"/>
              <a:gd name="connsiteY30" fmla="*/ 843197 h 1113020"/>
              <a:gd name="connsiteX31" fmla="*/ 124032 w 1339062"/>
              <a:gd name="connsiteY31" fmla="*/ 880672 h 1113020"/>
              <a:gd name="connsiteX32" fmla="*/ 139022 w 1339062"/>
              <a:gd name="connsiteY32" fmla="*/ 899410 h 1113020"/>
              <a:gd name="connsiteX33" fmla="*/ 150264 w 1339062"/>
              <a:gd name="connsiteY33" fmla="*/ 910652 h 1113020"/>
              <a:gd name="connsiteX34" fmla="*/ 161507 w 1339062"/>
              <a:gd name="connsiteY34" fmla="*/ 925643 h 1113020"/>
              <a:gd name="connsiteX35" fmla="*/ 176497 w 1339062"/>
              <a:gd name="connsiteY35" fmla="*/ 940633 h 1113020"/>
              <a:gd name="connsiteX36" fmla="*/ 195235 w 1339062"/>
              <a:gd name="connsiteY36" fmla="*/ 970613 h 1113020"/>
              <a:gd name="connsiteX37" fmla="*/ 217720 w 1339062"/>
              <a:gd name="connsiteY37" fmla="*/ 993098 h 1113020"/>
              <a:gd name="connsiteX38" fmla="*/ 236458 w 1339062"/>
              <a:gd name="connsiteY38" fmla="*/ 1008088 h 1113020"/>
              <a:gd name="connsiteX39" fmla="*/ 281428 w 1339062"/>
              <a:gd name="connsiteY39" fmla="*/ 1045564 h 1113020"/>
              <a:gd name="connsiteX40" fmla="*/ 303913 w 1339062"/>
              <a:gd name="connsiteY40" fmla="*/ 1056806 h 1113020"/>
              <a:gd name="connsiteX41" fmla="*/ 315156 w 1339062"/>
              <a:gd name="connsiteY41" fmla="*/ 1064302 h 1113020"/>
              <a:gd name="connsiteX42" fmla="*/ 348884 w 1339062"/>
              <a:gd name="connsiteY42" fmla="*/ 1079292 h 1113020"/>
              <a:gd name="connsiteX43" fmla="*/ 378864 w 1339062"/>
              <a:gd name="connsiteY43" fmla="*/ 1098029 h 1113020"/>
              <a:gd name="connsiteX44" fmla="*/ 408845 w 1339062"/>
              <a:gd name="connsiteY44" fmla="*/ 1109272 h 1113020"/>
              <a:gd name="connsiteX45" fmla="*/ 423835 w 1339062"/>
              <a:gd name="connsiteY45" fmla="*/ 1113020 h 1113020"/>
              <a:gd name="connsiteX46" fmla="*/ 487543 w 1339062"/>
              <a:gd name="connsiteY46" fmla="*/ 1109272 h 1113020"/>
              <a:gd name="connsiteX47" fmla="*/ 502533 w 1339062"/>
              <a:gd name="connsiteY47" fmla="*/ 1098029 h 1113020"/>
              <a:gd name="connsiteX48" fmla="*/ 517523 w 1339062"/>
              <a:gd name="connsiteY48" fmla="*/ 1090534 h 1113020"/>
              <a:gd name="connsiteX49" fmla="*/ 588727 w 1339062"/>
              <a:gd name="connsiteY49" fmla="*/ 1094282 h 1113020"/>
              <a:gd name="connsiteX50" fmla="*/ 637445 w 1339062"/>
              <a:gd name="connsiteY50" fmla="*/ 1101777 h 1113020"/>
              <a:gd name="connsiteX51" fmla="*/ 719891 w 1339062"/>
              <a:gd name="connsiteY51" fmla="*/ 1094282 h 1113020"/>
              <a:gd name="connsiteX52" fmla="*/ 734881 w 1339062"/>
              <a:gd name="connsiteY52" fmla="*/ 1086787 h 1113020"/>
              <a:gd name="connsiteX53" fmla="*/ 757366 w 1339062"/>
              <a:gd name="connsiteY53" fmla="*/ 1071797 h 1113020"/>
              <a:gd name="connsiteX54" fmla="*/ 858550 w 1339062"/>
              <a:gd name="connsiteY54" fmla="*/ 1068049 h 1113020"/>
              <a:gd name="connsiteX55" fmla="*/ 896025 w 1339062"/>
              <a:gd name="connsiteY55" fmla="*/ 1064302 h 1113020"/>
              <a:gd name="connsiteX56" fmla="*/ 914763 w 1339062"/>
              <a:gd name="connsiteY56" fmla="*/ 1060554 h 1113020"/>
              <a:gd name="connsiteX57" fmla="*/ 922258 w 1339062"/>
              <a:gd name="connsiteY57" fmla="*/ 1045564 h 1113020"/>
              <a:gd name="connsiteX58" fmla="*/ 926005 w 1339062"/>
              <a:gd name="connsiteY58" fmla="*/ 1026826 h 1113020"/>
              <a:gd name="connsiteX59" fmla="*/ 933500 w 1339062"/>
              <a:gd name="connsiteY59" fmla="*/ 1011836 h 1113020"/>
              <a:gd name="connsiteX60" fmla="*/ 948491 w 1339062"/>
              <a:gd name="connsiteY60" fmla="*/ 974361 h 1113020"/>
              <a:gd name="connsiteX61" fmla="*/ 959733 w 1339062"/>
              <a:gd name="connsiteY61" fmla="*/ 948128 h 1113020"/>
              <a:gd name="connsiteX62" fmla="*/ 967228 w 1339062"/>
              <a:gd name="connsiteY62" fmla="*/ 921895 h 1113020"/>
              <a:gd name="connsiteX63" fmla="*/ 970976 w 1339062"/>
              <a:gd name="connsiteY63" fmla="*/ 895662 h 1113020"/>
              <a:gd name="connsiteX64" fmla="*/ 985966 w 1339062"/>
              <a:gd name="connsiteY64" fmla="*/ 888167 h 1113020"/>
              <a:gd name="connsiteX65" fmla="*/ 1027189 w 1339062"/>
              <a:gd name="connsiteY65" fmla="*/ 880672 h 1113020"/>
              <a:gd name="connsiteX66" fmla="*/ 1038432 w 1339062"/>
              <a:gd name="connsiteY66" fmla="*/ 873177 h 1113020"/>
              <a:gd name="connsiteX67" fmla="*/ 1072159 w 1339062"/>
              <a:gd name="connsiteY67" fmla="*/ 858187 h 1113020"/>
              <a:gd name="connsiteX68" fmla="*/ 1109635 w 1339062"/>
              <a:gd name="connsiteY68" fmla="*/ 861934 h 1113020"/>
              <a:gd name="connsiteX69" fmla="*/ 1147110 w 1339062"/>
              <a:gd name="connsiteY69" fmla="*/ 839449 h 1113020"/>
              <a:gd name="connsiteX70" fmla="*/ 1184586 w 1339062"/>
              <a:gd name="connsiteY70" fmla="*/ 805721 h 1113020"/>
              <a:gd name="connsiteX71" fmla="*/ 1214566 w 1339062"/>
              <a:gd name="connsiteY71" fmla="*/ 783236 h 1113020"/>
              <a:gd name="connsiteX72" fmla="*/ 1237051 w 1339062"/>
              <a:gd name="connsiteY72" fmla="*/ 760751 h 1113020"/>
              <a:gd name="connsiteX73" fmla="*/ 1270779 w 1339062"/>
              <a:gd name="connsiteY73" fmla="*/ 723275 h 1113020"/>
              <a:gd name="connsiteX74" fmla="*/ 1285769 w 1339062"/>
              <a:gd name="connsiteY74" fmla="*/ 670810 h 1113020"/>
              <a:gd name="connsiteX75" fmla="*/ 1289517 w 1339062"/>
              <a:gd name="connsiteY75" fmla="*/ 655820 h 1113020"/>
              <a:gd name="connsiteX76" fmla="*/ 1293264 w 1339062"/>
              <a:gd name="connsiteY76" fmla="*/ 637082 h 1113020"/>
              <a:gd name="connsiteX77" fmla="*/ 1300759 w 1339062"/>
              <a:gd name="connsiteY77" fmla="*/ 618344 h 1113020"/>
              <a:gd name="connsiteX78" fmla="*/ 1312002 w 1339062"/>
              <a:gd name="connsiteY78" fmla="*/ 592111 h 1113020"/>
              <a:gd name="connsiteX79" fmla="*/ 1319497 w 1339062"/>
              <a:gd name="connsiteY79" fmla="*/ 580869 h 1113020"/>
              <a:gd name="connsiteX80" fmla="*/ 1330740 w 1339062"/>
              <a:gd name="connsiteY80" fmla="*/ 562131 h 1113020"/>
              <a:gd name="connsiteX81" fmla="*/ 1334487 w 1339062"/>
              <a:gd name="connsiteY81" fmla="*/ 547141 h 1113020"/>
              <a:gd name="connsiteX82" fmla="*/ 1334487 w 1339062"/>
              <a:gd name="connsiteY82" fmla="*/ 393492 h 1113020"/>
              <a:gd name="connsiteX83" fmla="*/ 1330740 w 1339062"/>
              <a:gd name="connsiteY83" fmla="*/ 367259 h 1113020"/>
              <a:gd name="connsiteX84" fmla="*/ 1297012 w 1339062"/>
              <a:gd name="connsiteY84" fmla="*/ 314793 h 1113020"/>
              <a:gd name="connsiteX85" fmla="*/ 1282022 w 1339062"/>
              <a:gd name="connsiteY85" fmla="*/ 284813 h 1113020"/>
              <a:gd name="connsiteX86" fmla="*/ 1285769 w 1339062"/>
              <a:gd name="connsiteY86" fmla="*/ 251085 h 1113020"/>
              <a:gd name="connsiteX87" fmla="*/ 1293264 w 1339062"/>
              <a:gd name="connsiteY87" fmla="*/ 228600 h 1113020"/>
              <a:gd name="connsiteX88" fmla="*/ 1285769 w 1339062"/>
              <a:gd name="connsiteY88" fmla="*/ 198620 h 1113020"/>
              <a:gd name="connsiteX89" fmla="*/ 1274527 w 1339062"/>
              <a:gd name="connsiteY89" fmla="*/ 187377 h 1113020"/>
              <a:gd name="connsiteX90" fmla="*/ 1267032 w 1339062"/>
              <a:gd name="connsiteY90" fmla="*/ 176134 h 1113020"/>
              <a:gd name="connsiteX91" fmla="*/ 1255789 w 1339062"/>
              <a:gd name="connsiteY91" fmla="*/ 161144 h 1113020"/>
              <a:gd name="connsiteX92" fmla="*/ 1244546 w 1339062"/>
              <a:gd name="connsiteY92" fmla="*/ 142406 h 1113020"/>
              <a:gd name="connsiteX93" fmla="*/ 1237051 w 1339062"/>
              <a:gd name="connsiteY93" fmla="*/ 127416 h 1113020"/>
              <a:gd name="connsiteX94" fmla="*/ 1225809 w 1339062"/>
              <a:gd name="connsiteY94" fmla="*/ 116174 h 1113020"/>
              <a:gd name="connsiteX95" fmla="*/ 1188333 w 1339062"/>
              <a:gd name="connsiteY95" fmla="*/ 93688 h 1113020"/>
              <a:gd name="connsiteX96" fmla="*/ 1173343 w 1339062"/>
              <a:gd name="connsiteY96" fmla="*/ 82446 h 1113020"/>
              <a:gd name="connsiteX97" fmla="*/ 1143363 w 1339062"/>
              <a:gd name="connsiteY97" fmla="*/ 74951 h 1113020"/>
              <a:gd name="connsiteX98" fmla="*/ 1105887 w 1339062"/>
              <a:gd name="connsiteY98" fmla="*/ 59961 h 1113020"/>
              <a:gd name="connsiteX99" fmla="*/ 1042179 w 1339062"/>
              <a:gd name="connsiteY99" fmla="*/ 56213 h 1113020"/>
              <a:gd name="connsiteX100" fmla="*/ 1023441 w 1339062"/>
              <a:gd name="connsiteY100" fmla="*/ 52465 h 1113020"/>
              <a:gd name="connsiteX101" fmla="*/ 1008451 w 1339062"/>
              <a:gd name="connsiteY101" fmla="*/ 41223 h 1113020"/>
              <a:gd name="connsiteX102" fmla="*/ 985966 w 1339062"/>
              <a:gd name="connsiteY102" fmla="*/ 29980 h 1113020"/>
              <a:gd name="connsiteX103" fmla="*/ 944743 w 1339062"/>
              <a:gd name="connsiteY103" fmla="*/ 18738 h 1113020"/>
              <a:gd name="connsiteX104" fmla="*/ 903520 w 1339062"/>
              <a:gd name="connsiteY104" fmla="*/ 14990 h 1113020"/>
              <a:gd name="connsiteX105" fmla="*/ 866045 w 1339062"/>
              <a:gd name="connsiteY105" fmla="*/ 22485 h 1113020"/>
              <a:gd name="connsiteX106" fmla="*/ 806084 w 1339062"/>
              <a:gd name="connsiteY106" fmla="*/ 29980 h 1113020"/>
              <a:gd name="connsiteX107" fmla="*/ 787346 w 1339062"/>
              <a:gd name="connsiteY107" fmla="*/ 44970 h 1113020"/>
              <a:gd name="connsiteX108" fmla="*/ 757366 w 1339062"/>
              <a:gd name="connsiteY108" fmla="*/ 52465 h 1113020"/>
              <a:gd name="connsiteX109" fmla="*/ 723638 w 1339062"/>
              <a:gd name="connsiteY109" fmla="*/ 63708 h 1113020"/>
              <a:gd name="connsiteX110" fmla="*/ 697405 w 1339062"/>
              <a:gd name="connsiteY110" fmla="*/ 71203 h 1113020"/>
              <a:gd name="connsiteX111" fmla="*/ 633697 w 1339062"/>
              <a:gd name="connsiteY111" fmla="*/ 59961 h 1113020"/>
              <a:gd name="connsiteX112" fmla="*/ 577484 w 1339062"/>
              <a:gd name="connsiteY112" fmla="*/ 29980 h 1113020"/>
              <a:gd name="connsiteX113" fmla="*/ 554999 w 1339062"/>
              <a:gd name="connsiteY113" fmla="*/ 11243 h 1113020"/>
              <a:gd name="connsiteX114" fmla="*/ 540009 w 1339062"/>
              <a:gd name="connsiteY114" fmla="*/ 7495 h 1113020"/>
              <a:gd name="connsiteX115" fmla="*/ 506281 w 1339062"/>
              <a:gd name="connsiteY115" fmla="*/ 0 h 1113020"/>
              <a:gd name="connsiteX116" fmla="*/ 476300 w 1339062"/>
              <a:gd name="connsiteY116" fmla="*/ 11243 h 1113020"/>
              <a:gd name="connsiteX117" fmla="*/ 450068 w 1339062"/>
              <a:gd name="connsiteY117" fmla="*/ 44970 h 111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339062" h="1113020">
                <a:moveTo>
                  <a:pt x="450068" y="44970"/>
                </a:moveTo>
                <a:cubicBezTo>
                  <a:pt x="443822" y="47468"/>
                  <a:pt x="438016" y="51722"/>
                  <a:pt x="431330" y="52465"/>
                </a:cubicBezTo>
                <a:cubicBezTo>
                  <a:pt x="424800" y="53191"/>
                  <a:pt x="401548" y="42658"/>
                  <a:pt x="397602" y="41223"/>
                </a:cubicBezTo>
                <a:cubicBezTo>
                  <a:pt x="390177" y="38523"/>
                  <a:pt x="382542" y="36428"/>
                  <a:pt x="375117" y="33728"/>
                </a:cubicBezTo>
                <a:cubicBezTo>
                  <a:pt x="368795" y="31429"/>
                  <a:pt x="362869" y="28003"/>
                  <a:pt x="356379" y="26233"/>
                </a:cubicBezTo>
                <a:cubicBezTo>
                  <a:pt x="349048" y="24234"/>
                  <a:pt x="341389" y="23734"/>
                  <a:pt x="333894" y="22485"/>
                </a:cubicBezTo>
                <a:cubicBezTo>
                  <a:pt x="315156" y="26233"/>
                  <a:pt x="295809" y="27686"/>
                  <a:pt x="277681" y="33728"/>
                </a:cubicBezTo>
                <a:cubicBezTo>
                  <a:pt x="249152" y="43237"/>
                  <a:pt x="262942" y="39674"/>
                  <a:pt x="236458" y="44970"/>
                </a:cubicBezTo>
                <a:cubicBezTo>
                  <a:pt x="198983" y="43721"/>
                  <a:pt x="161412" y="44174"/>
                  <a:pt x="124032" y="41223"/>
                </a:cubicBezTo>
                <a:cubicBezTo>
                  <a:pt x="113763" y="40412"/>
                  <a:pt x="94051" y="33728"/>
                  <a:pt x="94051" y="33728"/>
                </a:cubicBezTo>
                <a:cubicBezTo>
                  <a:pt x="77812" y="36226"/>
                  <a:pt x="60717" y="35454"/>
                  <a:pt x="45333" y="41223"/>
                </a:cubicBezTo>
                <a:cubicBezTo>
                  <a:pt x="39485" y="43416"/>
                  <a:pt x="37190" y="50790"/>
                  <a:pt x="34091" y="56213"/>
                </a:cubicBezTo>
                <a:cubicBezTo>
                  <a:pt x="30283" y="62876"/>
                  <a:pt x="27966" y="80709"/>
                  <a:pt x="26595" y="86193"/>
                </a:cubicBezTo>
                <a:cubicBezTo>
                  <a:pt x="25637" y="90025"/>
                  <a:pt x="24097" y="93688"/>
                  <a:pt x="22848" y="97436"/>
                </a:cubicBezTo>
                <a:cubicBezTo>
                  <a:pt x="21599" y="107429"/>
                  <a:pt x="20102" y="117395"/>
                  <a:pt x="19100" y="127416"/>
                </a:cubicBezTo>
                <a:cubicBezTo>
                  <a:pt x="17603" y="142384"/>
                  <a:pt x="18125" y="157602"/>
                  <a:pt x="15353" y="172387"/>
                </a:cubicBezTo>
                <a:cubicBezTo>
                  <a:pt x="14324" y="177878"/>
                  <a:pt x="9820" y="182146"/>
                  <a:pt x="7858" y="187377"/>
                </a:cubicBezTo>
                <a:cubicBezTo>
                  <a:pt x="6049" y="192200"/>
                  <a:pt x="5359" y="197370"/>
                  <a:pt x="4110" y="202367"/>
                </a:cubicBezTo>
                <a:cubicBezTo>
                  <a:pt x="6608" y="221105"/>
                  <a:pt x="8657" y="239908"/>
                  <a:pt x="11605" y="258580"/>
                </a:cubicBezTo>
                <a:cubicBezTo>
                  <a:pt x="12408" y="263667"/>
                  <a:pt x="13873" y="268637"/>
                  <a:pt x="15353" y="273570"/>
                </a:cubicBezTo>
                <a:cubicBezTo>
                  <a:pt x="22300" y="296728"/>
                  <a:pt x="20951" y="292262"/>
                  <a:pt x="30343" y="311046"/>
                </a:cubicBezTo>
                <a:cubicBezTo>
                  <a:pt x="30164" y="313373"/>
                  <a:pt x="29291" y="360256"/>
                  <a:pt x="22848" y="374754"/>
                </a:cubicBezTo>
                <a:cubicBezTo>
                  <a:pt x="19834" y="381535"/>
                  <a:pt x="9125" y="397212"/>
                  <a:pt x="4110" y="404734"/>
                </a:cubicBezTo>
                <a:cubicBezTo>
                  <a:pt x="-3162" y="470193"/>
                  <a:pt x="761" y="419157"/>
                  <a:pt x="4110" y="524656"/>
                </a:cubicBezTo>
                <a:cubicBezTo>
                  <a:pt x="5696" y="574613"/>
                  <a:pt x="5687" y="624622"/>
                  <a:pt x="7858" y="674557"/>
                </a:cubicBezTo>
                <a:cubicBezTo>
                  <a:pt x="8944" y="699538"/>
                  <a:pt x="10922" y="690563"/>
                  <a:pt x="15353" y="708285"/>
                </a:cubicBezTo>
                <a:cubicBezTo>
                  <a:pt x="16898" y="714464"/>
                  <a:pt x="17086" y="720980"/>
                  <a:pt x="19100" y="727023"/>
                </a:cubicBezTo>
                <a:cubicBezTo>
                  <a:pt x="20866" y="732323"/>
                  <a:pt x="24520" y="736826"/>
                  <a:pt x="26595" y="742013"/>
                </a:cubicBezTo>
                <a:cubicBezTo>
                  <a:pt x="28778" y="747470"/>
                  <a:pt x="37492" y="777096"/>
                  <a:pt x="41586" y="783236"/>
                </a:cubicBezTo>
                <a:cubicBezTo>
                  <a:pt x="92523" y="859643"/>
                  <a:pt x="54408" y="797872"/>
                  <a:pt x="82809" y="831954"/>
                </a:cubicBezTo>
                <a:cubicBezTo>
                  <a:pt x="85692" y="835414"/>
                  <a:pt x="87539" y="839642"/>
                  <a:pt x="90304" y="843197"/>
                </a:cubicBezTo>
                <a:cubicBezTo>
                  <a:pt x="124667" y="887380"/>
                  <a:pt x="94101" y="847000"/>
                  <a:pt x="124032" y="880672"/>
                </a:cubicBezTo>
                <a:cubicBezTo>
                  <a:pt x="129346" y="886650"/>
                  <a:pt x="133755" y="893390"/>
                  <a:pt x="139022" y="899410"/>
                </a:cubicBezTo>
                <a:cubicBezTo>
                  <a:pt x="142512" y="903398"/>
                  <a:pt x="146815" y="906628"/>
                  <a:pt x="150264" y="910652"/>
                </a:cubicBezTo>
                <a:cubicBezTo>
                  <a:pt x="154329" y="915395"/>
                  <a:pt x="157394" y="920942"/>
                  <a:pt x="161507" y="925643"/>
                </a:cubicBezTo>
                <a:cubicBezTo>
                  <a:pt x="166160" y="930961"/>
                  <a:pt x="172257" y="934980"/>
                  <a:pt x="176497" y="940633"/>
                </a:cubicBezTo>
                <a:cubicBezTo>
                  <a:pt x="204597" y="978100"/>
                  <a:pt x="160725" y="932269"/>
                  <a:pt x="195235" y="970613"/>
                </a:cubicBezTo>
                <a:cubicBezTo>
                  <a:pt x="202326" y="978492"/>
                  <a:pt x="209443" y="986477"/>
                  <a:pt x="217720" y="993098"/>
                </a:cubicBezTo>
                <a:cubicBezTo>
                  <a:pt x="223966" y="998095"/>
                  <a:pt x="231033" y="1002211"/>
                  <a:pt x="236458" y="1008088"/>
                </a:cubicBezTo>
                <a:cubicBezTo>
                  <a:pt x="273508" y="1048225"/>
                  <a:pt x="245636" y="1038404"/>
                  <a:pt x="281428" y="1045564"/>
                </a:cubicBezTo>
                <a:cubicBezTo>
                  <a:pt x="288923" y="1049311"/>
                  <a:pt x="296588" y="1052736"/>
                  <a:pt x="303913" y="1056806"/>
                </a:cubicBezTo>
                <a:cubicBezTo>
                  <a:pt x="307850" y="1058993"/>
                  <a:pt x="311127" y="1062288"/>
                  <a:pt x="315156" y="1064302"/>
                </a:cubicBezTo>
                <a:cubicBezTo>
                  <a:pt x="342507" y="1077978"/>
                  <a:pt x="325032" y="1065379"/>
                  <a:pt x="348884" y="1079292"/>
                </a:cubicBezTo>
                <a:cubicBezTo>
                  <a:pt x="359063" y="1085230"/>
                  <a:pt x="367922" y="1093652"/>
                  <a:pt x="378864" y="1098029"/>
                </a:cubicBezTo>
                <a:cubicBezTo>
                  <a:pt x="388760" y="1101987"/>
                  <a:pt x="398566" y="1106335"/>
                  <a:pt x="408845" y="1109272"/>
                </a:cubicBezTo>
                <a:cubicBezTo>
                  <a:pt x="413797" y="1110687"/>
                  <a:pt x="418838" y="1111771"/>
                  <a:pt x="423835" y="1113020"/>
                </a:cubicBezTo>
                <a:cubicBezTo>
                  <a:pt x="445071" y="1111771"/>
                  <a:pt x="466646" y="1113253"/>
                  <a:pt x="487543" y="1109272"/>
                </a:cubicBezTo>
                <a:cubicBezTo>
                  <a:pt x="493679" y="1108103"/>
                  <a:pt x="497236" y="1101339"/>
                  <a:pt x="502533" y="1098029"/>
                </a:cubicBezTo>
                <a:cubicBezTo>
                  <a:pt x="507270" y="1095068"/>
                  <a:pt x="512526" y="1093032"/>
                  <a:pt x="517523" y="1090534"/>
                </a:cubicBezTo>
                <a:cubicBezTo>
                  <a:pt x="541258" y="1091783"/>
                  <a:pt x="565024" y="1092526"/>
                  <a:pt x="588727" y="1094282"/>
                </a:cubicBezTo>
                <a:cubicBezTo>
                  <a:pt x="610354" y="1095884"/>
                  <a:pt x="618112" y="1097910"/>
                  <a:pt x="637445" y="1101777"/>
                </a:cubicBezTo>
                <a:cubicBezTo>
                  <a:pt x="661067" y="1100534"/>
                  <a:pt x="694664" y="1105093"/>
                  <a:pt x="719891" y="1094282"/>
                </a:cubicBezTo>
                <a:cubicBezTo>
                  <a:pt x="725026" y="1092082"/>
                  <a:pt x="730091" y="1089661"/>
                  <a:pt x="734881" y="1086787"/>
                </a:cubicBezTo>
                <a:cubicBezTo>
                  <a:pt x="742605" y="1082152"/>
                  <a:pt x="748364" y="1072130"/>
                  <a:pt x="757366" y="1071797"/>
                </a:cubicBezTo>
                <a:lnTo>
                  <a:pt x="858550" y="1068049"/>
                </a:lnTo>
                <a:cubicBezTo>
                  <a:pt x="871042" y="1066800"/>
                  <a:pt x="883581" y="1065961"/>
                  <a:pt x="896025" y="1064302"/>
                </a:cubicBezTo>
                <a:cubicBezTo>
                  <a:pt x="902339" y="1063460"/>
                  <a:pt x="909580" y="1064256"/>
                  <a:pt x="914763" y="1060554"/>
                </a:cubicBezTo>
                <a:cubicBezTo>
                  <a:pt x="919309" y="1057307"/>
                  <a:pt x="919760" y="1050561"/>
                  <a:pt x="922258" y="1045564"/>
                </a:cubicBezTo>
                <a:cubicBezTo>
                  <a:pt x="923507" y="1039318"/>
                  <a:pt x="923991" y="1032869"/>
                  <a:pt x="926005" y="1026826"/>
                </a:cubicBezTo>
                <a:cubicBezTo>
                  <a:pt x="927771" y="1021526"/>
                  <a:pt x="931299" y="1016971"/>
                  <a:pt x="933500" y="1011836"/>
                </a:cubicBezTo>
                <a:cubicBezTo>
                  <a:pt x="938800" y="999470"/>
                  <a:pt x="945229" y="987414"/>
                  <a:pt x="948491" y="974361"/>
                </a:cubicBezTo>
                <a:cubicBezTo>
                  <a:pt x="953330" y="955001"/>
                  <a:pt x="949381" y="963656"/>
                  <a:pt x="959733" y="948128"/>
                </a:cubicBezTo>
                <a:cubicBezTo>
                  <a:pt x="962231" y="939384"/>
                  <a:pt x="965322" y="930787"/>
                  <a:pt x="967228" y="921895"/>
                </a:cubicBezTo>
                <a:cubicBezTo>
                  <a:pt x="969079" y="913258"/>
                  <a:pt x="966686" y="903384"/>
                  <a:pt x="970976" y="895662"/>
                </a:cubicBezTo>
                <a:cubicBezTo>
                  <a:pt x="973689" y="890779"/>
                  <a:pt x="980568" y="889606"/>
                  <a:pt x="985966" y="888167"/>
                </a:cubicBezTo>
                <a:cubicBezTo>
                  <a:pt x="999461" y="884568"/>
                  <a:pt x="1013448" y="883170"/>
                  <a:pt x="1027189" y="880672"/>
                </a:cubicBezTo>
                <a:cubicBezTo>
                  <a:pt x="1030937" y="878174"/>
                  <a:pt x="1034521" y="875412"/>
                  <a:pt x="1038432" y="873177"/>
                </a:cubicBezTo>
                <a:cubicBezTo>
                  <a:pt x="1050686" y="866175"/>
                  <a:pt x="1058774" y="863541"/>
                  <a:pt x="1072159" y="858187"/>
                </a:cubicBezTo>
                <a:cubicBezTo>
                  <a:pt x="1084651" y="859436"/>
                  <a:pt x="1097167" y="863401"/>
                  <a:pt x="1109635" y="861934"/>
                </a:cubicBezTo>
                <a:cubicBezTo>
                  <a:pt x="1136952" y="858720"/>
                  <a:pt x="1131251" y="851784"/>
                  <a:pt x="1147110" y="839449"/>
                </a:cubicBezTo>
                <a:cubicBezTo>
                  <a:pt x="1193937" y="803027"/>
                  <a:pt x="1148262" y="846584"/>
                  <a:pt x="1184586" y="805721"/>
                </a:cubicBezTo>
                <a:cubicBezTo>
                  <a:pt x="1221126" y="764614"/>
                  <a:pt x="1179342" y="811415"/>
                  <a:pt x="1214566" y="783236"/>
                </a:cubicBezTo>
                <a:cubicBezTo>
                  <a:pt x="1222843" y="776615"/>
                  <a:pt x="1229208" y="767881"/>
                  <a:pt x="1237051" y="760751"/>
                </a:cubicBezTo>
                <a:cubicBezTo>
                  <a:pt x="1259645" y="740211"/>
                  <a:pt x="1254931" y="752329"/>
                  <a:pt x="1270779" y="723275"/>
                </a:cubicBezTo>
                <a:cubicBezTo>
                  <a:pt x="1279677" y="706962"/>
                  <a:pt x="1281817" y="688594"/>
                  <a:pt x="1285769" y="670810"/>
                </a:cubicBezTo>
                <a:cubicBezTo>
                  <a:pt x="1286886" y="665782"/>
                  <a:pt x="1288400" y="660848"/>
                  <a:pt x="1289517" y="655820"/>
                </a:cubicBezTo>
                <a:cubicBezTo>
                  <a:pt x="1290899" y="649602"/>
                  <a:pt x="1291434" y="643183"/>
                  <a:pt x="1293264" y="637082"/>
                </a:cubicBezTo>
                <a:cubicBezTo>
                  <a:pt x="1295197" y="630639"/>
                  <a:pt x="1298397" y="624643"/>
                  <a:pt x="1300759" y="618344"/>
                </a:cubicBezTo>
                <a:cubicBezTo>
                  <a:pt x="1306490" y="603061"/>
                  <a:pt x="1302435" y="608854"/>
                  <a:pt x="1312002" y="592111"/>
                </a:cubicBezTo>
                <a:cubicBezTo>
                  <a:pt x="1314236" y="588201"/>
                  <a:pt x="1317110" y="584688"/>
                  <a:pt x="1319497" y="580869"/>
                </a:cubicBezTo>
                <a:cubicBezTo>
                  <a:pt x="1323358" y="574692"/>
                  <a:pt x="1326992" y="568377"/>
                  <a:pt x="1330740" y="562131"/>
                </a:cubicBezTo>
                <a:cubicBezTo>
                  <a:pt x="1331989" y="557134"/>
                  <a:pt x="1333704" y="552232"/>
                  <a:pt x="1334487" y="547141"/>
                </a:cubicBezTo>
                <a:cubicBezTo>
                  <a:pt x="1342879" y="492591"/>
                  <a:pt x="1337785" y="457805"/>
                  <a:pt x="1334487" y="393492"/>
                </a:cubicBezTo>
                <a:cubicBezTo>
                  <a:pt x="1334035" y="384671"/>
                  <a:pt x="1334103" y="375427"/>
                  <a:pt x="1330740" y="367259"/>
                </a:cubicBezTo>
                <a:cubicBezTo>
                  <a:pt x="1301597" y="296485"/>
                  <a:pt x="1318470" y="353419"/>
                  <a:pt x="1297012" y="314793"/>
                </a:cubicBezTo>
                <a:cubicBezTo>
                  <a:pt x="1266458" y="259793"/>
                  <a:pt x="1307568" y="323134"/>
                  <a:pt x="1282022" y="284813"/>
                </a:cubicBezTo>
                <a:cubicBezTo>
                  <a:pt x="1283271" y="273570"/>
                  <a:pt x="1283551" y="262177"/>
                  <a:pt x="1285769" y="251085"/>
                </a:cubicBezTo>
                <a:cubicBezTo>
                  <a:pt x="1287318" y="243338"/>
                  <a:pt x="1293264" y="228600"/>
                  <a:pt x="1293264" y="228600"/>
                </a:cubicBezTo>
                <a:cubicBezTo>
                  <a:pt x="1290766" y="218607"/>
                  <a:pt x="1290031" y="207998"/>
                  <a:pt x="1285769" y="198620"/>
                </a:cubicBezTo>
                <a:cubicBezTo>
                  <a:pt x="1283576" y="193795"/>
                  <a:pt x="1277920" y="191449"/>
                  <a:pt x="1274527" y="187377"/>
                </a:cubicBezTo>
                <a:cubicBezTo>
                  <a:pt x="1271644" y="183917"/>
                  <a:pt x="1269650" y="179799"/>
                  <a:pt x="1267032" y="176134"/>
                </a:cubicBezTo>
                <a:cubicBezTo>
                  <a:pt x="1263402" y="171051"/>
                  <a:pt x="1259254" y="166341"/>
                  <a:pt x="1255789" y="161144"/>
                </a:cubicBezTo>
                <a:cubicBezTo>
                  <a:pt x="1251748" y="155083"/>
                  <a:pt x="1248083" y="148773"/>
                  <a:pt x="1244546" y="142406"/>
                </a:cubicBezTo>
                <a:cubicBezTo>
                  <a:pt x="1241833" y="137523"/>
                  <a:pt x="1240298" y="131962"/>
                  <a:pt x="1237051" y="127416"/>
                </a:cubicBezTo>
                <a:cubicBezTo>
                  <a:pt x="1233971" y="123104"/>
                  <a:pt x="1229880" y="119567"/>
                  <a:pt x="1225809" y="116174"/>
                </a:cubicBezTo>
                <a:cubicBezTo>
                  <a:pt x="1218350" y="109958"/>
                  <a:pt x="1191277" y="95562"/>
                  <a:pt x="1188333" y="93688"/>
                </a:cubicBezTo>
                <a:cubicBezTo>
                  <a:pt x="1183064" y="90335"/>
                  <a:pt x="1178766" y="85545"/>
                  <a:pt x="1173343" y="82446"/>
                </a:cubicBezTo>
                <a:cubicBezTo>
                  <a:pt x="1167136" y="78899"/>
                  <a:pt x="1148112" y="75901"/>
                  <a:pt x="1143363" y="74951"/>
                </a:cubicBezTo>
                <a:cubicBezTo>
                  <a:pt x="1132094" y="69317"/>
                  <a:pt x="1118416" y="61595"/>
                  <a:pt x="1105887" y="59961"/>
                </a:cubicBezTo>
                <a:cubicBezTo>
                  <a:pt x="1084793" y="57209"/>
                  <a:pt x="1063415" y="57462"/>
                  <a:pt x="1042179" y="56213"/>
                </a:cubicBezTo>
                <a:cubicBezTo>
                  <a:pt x="1035933" y="54964"/>
                  <a:pt x="1029262" y="55052"/>
                  <a:pt x="1023441" y="52465"/>
                </a:cubicBezTo>
                <a:cubicBezTo>
                  <a:pt x="1017734" y="49928"/>
                  <a:pt x="1013807" y="44436"/>
                  <a:pt x="1008451" y="41223"/>
                </a:cubicBezTo>
                <a:cubicBezTo>
                  <a:pt x="1001265" y="36912"/>
                  <a:pt x="993701" y="33203"/>
                  <a:pt x="985966" y="29980"/>
                </a:cubicBezTo>
                <a:cubicBezTo>
                  <a:pt x="974033" y="25008"/>
                  <a:pt x="957849" y="20376"/>
                  <a:pt x="944743" y="18738"/>
                </a:cubicBezTo>
                <a:cubicBezTo>
                  <a:pt x="931052" y="17027"/>
                  <a:pt x="917261" y="16239"/>
                  <a:pt x="903520" y="14990"/>
                </a:cubicBezTo>
                <a:cubicBezTo>
                  <a:pt x="891028" y="17488"/>
                  <a:pt x="878656" y="20683"/>
                  <a:pt x="866045" y="22485"/>
                </a:cubicBezTo>
                <a:cubicBezTo>
                  <a:pt x="775213" y="35462"/>
                  <a:pt x="858325" y="19533"/>
                  <a:pt x="806084" y="29980"/>
                </a:cubicBezTo>
                <a:cubicBezTo>
                  <a:pt x="799838" y="34977"/>
                  <a:pt x="794609" y="41618"/>
                  <a:pt x="787346" y="44970"/>
                </a:cubicBezTo>
                <a:cubicBezTo>
                  <a:pt x="777993" y="49287"/>
                  <a:pt x="767248" y="49558"/>
                  <a:pt x="757366" y="52465"/>
                </a:cubicBezTo>
                <a:cubicBezTo>
                  <a:pt x="745997" y="55809"/>
                  <a:pt x="735135" y="60833"/>
                  <a:pt x="723638" y="63708"/>
                </a:cubicBezTo>
                <a:cubicBezTo>
                  <a:pt x="704816" y="68414"/>
                  <a:pt x="713534" y="65828"/>
                  <a:pt x="697405" y="71203"/>
                </a:cubicBezTo>
                <a:cubicBezTo>
                  <a:pt x="676169" y="67456"/>
                  <a:pt x="654462" y="65775"/>
                  <a:pt x="633697" y="59961"/>
                </a:cubicBezTo>
                <a:cubicBezTo>
                  <a:pt x="627204" y="58143"/>
                  <a:pt x="584128" y="34579"/>
                  <a:pt x="577484" y="29980"/>
                </a:cubicBezTo>
                <a:cubicBezTo>
                  <a:pt x="569462" y="24427"/>
                  <a:pt x="563365" y="16263"/>
                  <a:pt x="554999" y="11243"/>
                </a:cubicBezTo>
                <a:cubicBezTo>
                  <a:pt x="550582" y="8593"/>
                  <a:pt x="545037" y="8612"/>
                  <a:pt x="540009" y="7495"/>
                </a:cubicBezTo>
                <a:cubicBezTo>
                  <a:pt x="497145" y="-2032"/>
                  <a:pt x="542875" y="9147"/>
                  <a:pt x="506281" y="0"/>
                </a:cubicBezTo>
                <a:cubicBezTo>
                  <a:pt x="496287" y="3748"/>
                  <a:pt x="485519" y="5865"/>
                  <a:pt x="476300" y="11243"/>
                </a:cubicBezTo>
                <a:lnTo>
                  <a:pt x="450068" y="4497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6083A2D8-C576-DB09-6200-81D1BF33DD9E}"/>
              </a:ext>
            </a:extLst>
          </p:cNvPr>
          <p:cNvSpPr txBox="1"/>
          <p:nvPr/>
        </p:nvSpPr>
        <p:spPr>
          <a:xfrm>
            <a:off x="1641983" y="4273554"/>
            <a:ext cx="1837078" cy="1323439"/>
          </a:xfrm>
          <a:prstGeom prst="rect">
            <a:avLst/>
          </a:prstGeom>
          <a:noFill/>
        </p:spPr>
        <p:txBody>
          <a:bodyPr wrap="square" rtlCol="0">
            <a:spAutoFit/>
          </a:bodyPr>
          <a:lstStyle/>
          <a:p>
            <a:pPr algn="ctr"/>
            <a:r>
              <a:rPr lang="en-US" sz="1600">
                <a:solidFill>
                  <a:schemeClr val="bg1"/>
                </a:solidFill>
              </a:rPr>
              <a:t>Parece</a:t>
            </a:r>
            <a:br>
              <a:rPr lang="en-US" sz="1600">
                <a:solidFill>
                  <a:schemeClr val="bg1"/>
                </a:solidFill>
              </a:rPr>
            </a:br>
            <a:r>
              <a:rPr lang="en-US" sz="1600" err="1">
                <a:solidFill>
                  <a:schemeClr val="bg1"/>
                </a:solidFill>
              </a:rPr>
              <a:t>tronco</a:t>
            </a:r>
            <a:r>
              <a:rPr lang="en-US" sz="1600">
                <a:solidFill>
                  <a:schemeClr val="bg1"/>
                </a:solidFill>
              </a:rPr>
              <a:t> de </a:t>
            </a:r>
            <a:r>
              <a:rPr lang="en-US" sz="1600" err="1">
                <a:solidFill>
                  <a:schemeClr val="bg1"/>
                </a:solidFill>
              </a:rPr>
              <a:t>palmera</a:t>
            </a:r>
            <a:r>
              <a:rPr lang="en-US" sz="1600">
                <a:solidFill>
                  <a:schemeClr val="bg1"/>
                </a:solidFill>
              </a:rPr>
              <a:t>. ¿</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a:br>
              <a:rPr lang="en-US" sz="1600">
                <a:solidFill>
                  <a:schemeClr val="bg1"/>
                </a:solidFill>
              </a:rPr>
            </a:br>
            <a:endParaRPr lang="en-US" sz="1600"/>
          </a:p>
        </p:txBody>
      </p:sp>
      <p:sp>
        <p:nvSpPr>
          <p:cNvPr id="13" name="TextBox 12">
            <a:extLst>
              <a:ext uri="{FF2B5EF4-FFF2-40B4-BE49-F238E27FC236}">
                <a16:creationId xmlns:a16="http://schemas.microsoft.com/office/drawing/2014/main" id="{31E104B2-797F-1DCE-4F52-311B5806E123}"/>
              </a:ext>
            </a:extLst>
          </p:cNvPr>
          <p:cNvSpPr txBox="1"/>
          <p:nvPr/>
        </p:nvSpPr>
        <p:spPr>
          <a:xfrm>
            <a:off x="4860145" y="1936730"/>
            <a:ext cx="2164487" cy="1077218"/>
          </a:xfrm>
          <a:prstGeom prst="rect">
            <a:avLst/>
          </a:prstGeom>
          <a:noFill/>
        </p:spPr>
        <p:txBody>
          <a:bodyPr wrap="square" rtlCol="0">
            <a:spAutoFit/>
          </a:bodyPr>
          <a:lstStyle/>
          <a:p>
            <a:pPr algn="ctr"/>
            <a:r>
              <a:rPr lang="en-US" sz="1600">
                <a:solidFill>
                  <a:schemeClr val="bg1"/>
                </a:solidFill>
              </a:rPr>
              <a:t>Parece</a:t>
            </a:r>
            <a:br>
              <a:rPr lang="en-US" sz="1600">
                <a:solidFill>
                  <a:schemeClr val="bg1"/>
                </a:solidFill>
              </a:rPr>
            </a:br>
            <a:r>
              <a:rPr lang="en-US" sz="1600" err="1">
                <a:solidFill>
                  <a:schemeClr val="bg1"/>
                </a:solidFill>
              </a:rPr>
              <a:t>enorme</a:t>
            </a:r>
            <a:r>
              <a:rPr lang="en-US" sz="1600">
                <a:solidFill>
                  <a:schemeClr val="bg1"/>
                </a:solidFill>
              </a:rPr>
              <a:t> </a:t>
            </a:r>
            <a:r>
              <a:rPr lang="en-US" sz="1600" err="1">
                <a:solidFill>
                  <a:schemeClr val="bg1"/>
                </a:solidFill>
              </a:rPr>
              <a:t>abanico</a:t>
            </a:r>
            <a:r>
              <a:rPr lang="en-US" sz="1600">
                <a:solidFill>
                  <a:schemeClr val="bg1"/>
                </a:solidFill>
              </a:rPr>
              <a:t>.</a:t>
            </a:r>
            <a:br>
              <a:rPr lang="en-US" sz="1600">
                <a:solidFill>
                  <a:schemeClr val="bg1"/>
                </a:solidFill>
              </a:rPr>
            </a:br>
            <a:r>
              <a:rPr lang="en-US" sz="1600">
                <a:solidFill>
                  <a:schemeClr val="bg1"/>
                </a:solidFill>
              </a:rPr>
              <a:t>¿</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a:endParaRPr lang="en-US" sz="1600"/>
          </a:p>
        </p:txBody>
      </p:sp>
      <p:sp>
        <p:nvSpPr>
          <p:cNvPr id="14" name="TextBox 13">
            <a:extLst>
              <a:ext uri="{FF2B5EF4-FFF2-40B4-BE49-F238E27FC236}">
                <a16:creationId xmlns:a16="http://schemas.microsoft.com/office/drawing/2014/main" id="{FB14EF6E-64AB-912A-D84F-1489598C5380}"/>
              </a:ext>
            </a:extLst>
          </p:cNvPr>
          <p:cNvSpPr txBox="1"/>
          <p:nvPr/>
        </p:nvSpPr>
        <p:spPr>
          <a:xfrm>
            <a:off x="6125029" y="2196854"/>
            <a:ext cx="2164487" cy="1077218"/>
          </a:xfrm>
          <a:prstGeom prst="rect">
            <a:avLst/>
          </a:prstGeom>
          <a:noFill/>
        </p:spPr>
        <p:txBody>
          <a:bodyPr wrap="square" rtlCol="0">
            <a:spAutoFit/>
          </a:bodyPr>
          <a:lstStyle/>
          <a:p>
            <a:pPr algn="ctr"/>
            <a:r>
              <a:rPr lang="en-US" sz="1600">
                <a:solidFill>
                  <a:schemeClr val="bg1"/>
                </a:solidFill>
              </a:rPr>
              <a:t>Parece</a:t>
            </a:r>
            <a:br>
              <a:rPr lang="en-US" sz="1600">
                <a:solidFill>
                  <a:schemeClr val="bg1"/>
                </a:solidFill>
              </a:rPr>
            </a:br>
            <a:r>
              <a:rPr lang="en-US" sz="1600">
                <a:solidFill>
                  <a:schemeClr val="bg1"/>
                </a:solidFill>
              </a:rPr>
              <a:t>un </a:t>
            </a:r>
            <a:r>
              <a:rPr lang="en-US" sz="1600" err="1">
                <a:solidFill>
                  <a:schemeClr val="bg1"/>
                </a:solidFill>
              </a:rPr>
              <a:t>ratón</a:t>
            </a:r>
            <a:r>
              <a:rPr lang="en-US" sz="1600">
                <a:solidFill>
                  <a:schemeClr val="bg1"/>
                </a:solidFill>
              </a:rPr>
              <a:t>.</a:t>
            </a:r>
            <a:br>
              <a:rPr lang="en-US" sz="1600">
                <a:solidFill>
                  <a:schemeClr val="bg1"/>
                </a:solidFill>
              </a:rPr>
            </a:br>
            <a:r>
              <a:rPr lang="en-US" sz="1600">
                <a:solidFill>
                  <a:schemeClr val="bg1"/>
                </a:solidFill>
              </a:rPr>
              <a:t>¿</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a:endParaRPr lang="en-US" sz="1600"/>
          </a:p>
        </p:txBody>
      </p:sp>
      <p:grpSp>
        <p:nvGrpSpPr>
          <p:cNvPr id="7" name="Group 6">
            <a:extLst>
              <a:ext uri="{FF2B5EF4-FFF2-40B4-BE49-F238E27FC236}">
                <a16:creationId xmlns:a16="http://schemas.microsoft.com/office/drawing/2014/main" id="{8C001BCB-7436-4DE1-9E01-CBFFD23FFAEA}"/>
              </a:ext>
            </a:extLst>
          </p:cNvPr>
          <p:cNvGrpSpPr/>
          <p:nvPr/>
        </p:nvGrpSpPr>
        <p:grpSpPr>
          <a:xfrm>
            <a:off x="1276854" y="2155625"/>
            <a:ext cx="1685032" cy="943229"/>
            <a:chOff x="3124200" y="4191000"/>
            <a:chExt cx="1447800" cy="990600"/>
          </a:xfrm>
        </p:grpSpPr>
        <p:sp>
          <p:nvSpPr>
            <p:cNvPr id="6" name="Oval 5">
              <a:extLst>
                <a:ext uri="{FF2B5EF4-FFF2-40B4-BE49-F238E27FC236}">
                  <a16:creationId xmlns:a16="http://schemas.microsoft.com/office/drawing/2014/main" id="{4CFB923F-9CFC-4B62-BDD2-E5B5613EAF7C}"/>
                </a:ext>
              </a:extLst>
            </p:cNvPr>
            <p:cNvSpPr/>
            <p:nvPr/>
          </p:nvSpPr>
          <p:spPr>
            <a:xfrm>
              <a:off x="3124200" y="4191000"/>
              <a:ext cx="1447800" cy="990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FB724DDA-AB0B-4079-80A6-EB853A7AC984}"/>
                </a:ext>
              </a:extLst>
            </p:cNvPr>
            <p:cNvSpPr/>
            <p:nvPr/>
          </p:nvSpPr>
          <p:spPr>
            <a:xfrm>
              <a:off x="4350772" y="4328688"/>
              <a:ext cx="207051" cy="236224"/>
            </a:xfrm>
            <a:custGeom>
              <a:avLst/>
              <a:gdLst>
                <a:gd name="connsiteX0" fmla="*/ 36930 w 207051"/>
                <a:gd name="connsiteY0" fmla="*/ 37749 h 236224"/>
                <a:gd name="connsiteX1" fmla="*/ 44019 w 207051"/>
                <a:gd name="connsiteY1" fmla="*/ 2307 h 236224"/>
                <a:gd name="connsiteX2" fmla="*/ 79461 w 207051"/>
                <a:gd name="connsiteY2" fmla="*/ 9396 h 236224"/>
                <a:gd name="connsiteX3" fmla="*/ 100726 w 207051"/>
                <a:gd name="connsiteY3" fmla="*/ 23572 h 236224"/>
                <a:gd name="connsiteX4" fmla="*/ 136168 w 207051"/>
                <a:gd name="connsiteY4" fmla="*/ 30661 h 236224"/>
                <a:gd name="connsiteX5" fmla="*/ 157433 w 207051"/>
                <a:gd name="connsiteY5" fmla="*/ 37749 h 236224"/>
                <a:gd name="connsiteX6" fmla="*/ 178698 w 207051"/>
                <a:gd name="connsiteY6" fmla="*/ 59014 h 236224"/>
                <a:gd name="connsiteX7" fmla="*/ 207051 w 207051"/>
                <a:gd name="connsiteY7" fmla="*/ 101545 h 236224"/>
                <a:gd name="connsiteX8" fmla="*/ 199963 w 207051"/>
                <a:gd name="connsiteY8" fmla="*/ 193693 h 236224"/>
                <a:gd name="connsiteX9" fmla="*/ 192875 w 207051"/>
                <a:gd name="connsiteY9" fmla="*/ 214959 h 236224"/>
                <a:gd name="connsiteX10" fmla="*/ 164521 w 207051"/>
                <a:gd name="connsiteY10" fmla="*/ 229135 h 236224"/>
                <a:gd name="connsiteX11" fmla="*/ 129079 w 207051"/>
                <a:gd name="connsiteY11" fmla="*/ 236224 h 236224"/>
                <a:gd name="connsiteX12" fmla="*/ 65284 w 207051"/>
                <a:gd name="connsiteY12" fmla="*/ 179517 h 236224"/>
                <a:gd name="connsiteX13" fmla="*/ 15665 w 207051"/>
                <a:gd name="connsiteY13" fmla="*/ 108633 h 236224"/>
                <a:gd name="connsiteX14" fmla="*/ 1488 w 207051"/>
                <a:gd name="connsiteY14" fmla="*/ 87368 h 236224"/>
                <a:gd name="connsiteX15" fmla="*/ 36930 w 207051"/>
                <a:gd name="connsiteY15" fmla="*/ 37749 h 23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051" h="236224">
                  <a:moveTo>
                    <a:pt x="36930" y="37749"/>
                  </a:moveTo>
                  <a:cubicBezTo>
                    <a:pt x="44018" y="23572"/>
                    <a:pt x="33994" y="8990"/>
                    <a:pt x="44019" y="2307"/>
                  </a:cubicBezTo>
                  <a:cubicBezTo>
                    <a:pt x="54044" y="-4376"/>
                    <a:pt x="68180" y="5166"/>
                    <a:pt x="79461" y="9396"/>
                  </a:cubicBezTo>
                  <a:cubicBezTo>
                    <a:pt x="87438" y="12387"/>
                    <a:pt x="92749" y="20581"/>
                    <a:pt x="100726" y="23572"/>
                  </a:cubicBezTo>
                  <a:cubicBezTo>
                    <a:pt x="112007" y="27802"/>
                    <a:pt x="124480" y="27739"/>
                    <a:pt x="136168" y="30661"/>
                  </a:cubicBezTo>
                  <a:cubicBezTo>
                    <a:pt x="143417" y="32473"/>
                    <a:pt x="150345" y="35386"/>
                    <a:pt x="157433" y="37749"/>
                  </a:cubicBezTo>
                  <a:cubicBezTo>
                    <a:pt x="164521" y="44837"/>
                    <a:pt x="172544" y="51101"/>
                    <a:pt x="178698" y="59014"/>
                  </a:cubicBezTo>
                  <a:cubicBezTo>
                    <a:pt x="189158" y="72463"/>
                    <a:pt x="207051" y="101545"/>
                    <a:pt x="207051" y="101545"/>
                  </a:cubicBezTo>
                  <a:cubicBezTo>
                    <a:pt x="204688" y="132261"/>
                    <a:pt x="203784" y="163124"/>
                    <a:pt x="199963" y="193693"/>
                  </a:cubicBezTo>
                  <a:cubicBezTo>
                    <a:pt x="199036" y="201107"/>
                    <a:pt x="198159" y="209675"/>
                    <a:pt x="192875" y="214959"/>
                  </a:cubicBezTo>
                  <a:cubicBezTo>
                    <a:pt x="185403" y="222431"/>
                    <a:pt x="174546" y="225794"/>
                    <a:pt x="164521" y="229135"/>
                  </a:cubicBezTo>
                  <a:cubicBezTo>
                    <a:pt x="153091" y="232945"/>
                    <a:pt x="140893" y="233861"/>
                    <a:pt x="129079" y="236224"/>
                  </a:cubicBezTo>
                  <a:cubicBezTo>
                    <a:pt x="107814" y="217322"/>
                    <a:pt x="85402" y="199635"/>
                    <a:pt x="65284" y="179517"/>
                  </a:cubicBezTo>
                  <a:cubicBezTo>
                    <a:pt x="40177" y="154410"/>
                    <a:pt x="33919" y="137840"/>
                    <a:pt x="15665" y="108633"/>
                  </a:cubicBezTo>
                  <a:cubicBezTo>
                    <a:pt x="11150" y="101409"/>
                    <a:pt x="6214" y="94456"/>
                    <a:pt x="1488" y="87368"/>
                  </a:cubicBezTo>
                  <a:cubicBezTo>
                    <a:pt x="-7892" y="49845"/>
                    <a:pt x="29842" y="51926"/>
                    <a:pt x="36930" y="377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Box 10">
            <a:extLst>
              <a:ext uri="{FF2B5EF4-FFF2-40B4-BE49-F238E27FC236}">
                <a16:creationId xmlns:a16="http://schemas.microsoft.com/office/drawing/2014/main" id="{8011B2EA-A6B5-C95B-11B7-BB6FC278BD9B}"/>
              </a:ext>
            </a:extLst>
          </p:cNvPr>
          <p:cNvSpPr txBox="1"/>
          <p:nvPr/>
        </p:nvSpPr>
        <p:spPr>
          <a:xfrm>
            <a:off x="1037126" y="2150414"/>
            <a:ext cx="2164487" cy="1077218"/>
          </a:xfrm>
          <a:prstGeom prst="rect">
            <a:avLst/>
          </a:prstGeom>
          <a:noFill/>
        </p:spPr>
        <p:txBody>
          <a:bodyPr wrap="square" rtlCol="0">
            <a:spAutoFit/>
          </a:bodyPr>
          <a:lstStyle/>
          <a:p>
            <a:pPr algn="ctr" fontAlgn="ctr"/>
            <a:r>
              <a:rPr lang="en-US" sz="1600">
                <a:solidFill>
                  <a:schemeClr val="bg1"/>
                </a:solidFill>
              </a:rPr>
              <a:t>Parece</a:t>
            </a:r>
            <a:br>
              <a:rPr lang="en-US" sz="1600">
                <a:solidFill>
                  <a:schemeClr val="bg1"/>
                </a:solidFill>
              </a:rPr>
            </a:br>
            <a:r>
              <a:rPr lang="en-US" sz="1600">
                <a:solidFill>
                  <a:schemeClr val="bg1"/>
                </a:solidFill>
              </a:rPr>
              <a:t>gran </a:t>
            </a:r>
            <a:r>
              <a:rPr lang="en-US" sz="1600" err="1">
                <a:solidFill>
                  <a:schemeClr val="bg1"/>
                </a:solidFill>
              </a:rPr>
              <a:t>serpiente</a:t>
            </a:r>
            <a:r>
              <a:rPr lang="en-US" sz="1600">
                <a:solidFill>
                  <a:schemeClr val="bg1"/>
                </a:solidFill>
              </a:rPr>
              <a:t>.</a:t>
            </a:r>
            <a:br>
              <a:rPr lang="en-US" sz="1600">
                <a:solidFill>
                  <a:schemeClr val="bg1"/>
                </a:solidFill>
              </a:rPr>
            </a:br>
            <a:r>
              <a:rPr lang="en-US" sz="1600">
                <a:solidFill>
                  <a:schemeClr val="bg1"/>
                </a:solidFill>
              </a:rPr>
              <a:t>¿</a:t>
            </a:r>
            <a:r>
              <a:rPr lang="en-US" sz="1600" err="1">
                <a:solidFill>
                  <a:schemeClr val="bg1"/>
                </a:solidFill>
              </a:rPr>
              <a:t>Qué</a:t>
            </a:r>
            <a:r>
              <a:rPr lang="en-US" sz="1600">
                <a:solidFill>
                  <a:schemeClr val="bg1"/>
                </a:solidFill>
              </a:rPr>
              <a:t> </a:t>
            </a:r>
            <a:r>
              <a:rPr lang="en-US" sz="1600" err="1">
                <a:solidFill>
                  <a:schemeClr val="bg1"/>
                </a:solidFill>
              </a:rPr>
              <a:t>crees</a:t>
            </a:r>
            <a:r>
              <a:rPr lang="en-US" sz="1600">
                <a:solidFill>
                  <a:schemeClr val="bg1"/>
                </a:solidFill>
              </a:rPr>
              <a:t> </a:t>
            </a:r>
            <a:r>
              <a:rPr lang="en-US" sz="1600" err="1">
                <a:solidFill>
                  <a:schemeClr val="bg1"/>
                </a:solidFill>
              </a:rPr>
              <a:t>tú</a:t>
            </a:r>
            <a:r>
              <a:rPr lang="en-US" sz="1600">
                <a:solidFill>
                  <a:schemeClr val="bg1"/>
                </a:solidFill>
              </a:rPr>
              <a:t>?</a:t>
            </a:r>
          </a:p>
          <a:p>
            <a:pPr algn="ctr" fontAlgn="ctr"/>
            <a:endParaRPr lang="en-US" sz="1600"/>
          </a:p>
        </p:txBody>
      </p:sp>
    </p:spTree>
    <p:extLst>
      <p:ext uri="{BB962C8B-B14F-4D97-AF65-F5344CB8AC3E}">
        <p14:creationId xmlns:p14="http://schemas.microsoft.com/office/powerpoint/2010/main" val="36335575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2133600"/>
            <a:ext cx="5382733" cy="1692771"/>
          </a:xfrm>
          <a:prstGeom prst="rect">
            <a:avLst/>
          </a:prstGeom>
          <a:noFill/>
        </p:spPr>
        <p:txBody>
          <a:bodyPr wrap="square" rtlCol="0">
            <a:spAutoFit/>
          </a:bodyPr>
          <a:lstStyle/>
          <a:p>
            <a:pPr>
              <a:spcAft>
                <a:spcPts val="1200"/>
              </a:spcAft>
            </a:pPr>
            <a:r>
              <a:rPr lang="es-ES" sz="2800" dirty="0"/>
              <a:t>¿Comentarios?</a:t>
            </a:r>
          </a:p>
          <a:p>
            <a:pPr>
              <a:spcAft>
                <a:spcPts val="1200"/>
              </a:spcAft>
            </a:pPr>
            <a:r>
              <a:rPr lang="es-ES" sz="2800" dirty="0"/>
              <a:t>		¿Dudas?</a:t>
            </a:r>
          </a:p>
          <a:p>
            <a:pPr>
              <a:spcAft>
                <a:spcPts val="1200"/>
              </a:spcAft>
            </a:pPr>
            <a:r>
              <a:rPr lang="es-ES" sz="2800" dirty="0"/>
              <a:t>			¿Preguntas?</a:t>
            </a:r>
          </a:p>
        </p:txBody>
      </p:sp>
      <p:sp>
        <p:nvSpPr>
          <p:cNvPr id="4" name="Slide Number Placeholder 3"/>
          <p:cNvSpPr>
            <a:spLocks noGrp="1"/>
          </p:cNvSpPr>
          <p:nvPr>
            <p:ph type="sldNum" sz="quarter" idx="12"/>
          </p:nvPr>
        </p:nvSpPr>
        <p:spPr/>
        <p:txBody>
          <a:bodyPr/>
          <a:lstStyle/>
          <a:p>
            <a:fld id="{C4F85062-4662-4D6B-BB38-DB7C890070DF}" type="slidenum">
              <a:rPr lang="en-US" smtClean="0"/>
              <a:t>58</a:t>
            </a:fld>
            <a:endParaRPr lang="en-US"/>
          </a:p>
        </p:txBody>
      </p:sp>
    </p:spTree>
    <p:extLst>
      <p:ext uri="{BB962C8B-B14F-4D97-AF65-F5344CB8AC3E}">
        <p14:creationId xmlns:p14="http://schemas.microsoft.com/office/powerpoint/2010/main" val="272344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189123"/>
            <a:ext cx="5829300" cy="628650"/>
          </a:xfrm>
        </p:spPr>
        <p:txBody>
          <a:bodyPr>
            <a:normAutofit/>
          </a:bodyPr>
          <a:lstStyle/>
          <a:p>
            <a:pPr algn="ctr"/>
            <a:r>
              <a:rPr lang="en-US" sz="3000" dirty="0"/>
              <a:t>EL ANÁLISIS  ACCIONABLE</a:t>
            </a:r>
            <a:endParaRPr lang="en-US" sz="4500" i="1" dirty="0"/>
          </a:p>
        </p:txBody>
      </p:sp>
      <p:sp>
        <p:nvSpPr>
          <p:cNvPr id="7" name="TextBox 6">
            <a:extLst>
              <a:ext uri="{FF2B5EF4-FFF2-40B4-BE49-F238E27FC236}">
                <a16:creationId xmlns:a16="http://schemas.microsoft.com/office/drawing/2014/main" id="{68333D77-0BAD-4903-89E4-7811A101FC65}"/>
              </a:ext>
            </a:extLst>
          </p:cNvPr>
          <p:cNvSpPr txBox="1"/>
          <p:nvPr/>
        </p:nvSpPr>
        <p:spPr>
          <a:xfrm>
            <a:off x="2291560" y="3439237"/>
            <a:ext cx="4883068" cy="646331"/>
          </a:xfrm>
          <a:prstGeom prst="rect">
            <a:avLst/>
          </a:prstGeom>
          <a:noFill/>
        </p:spPr>
        <p:txBody>
          <a:bodyPr wrap="none" rtlCol="0">
            <a:spAutoFit/>
          </a:bodyPr>
          <a:lstStyle/>
          <a:p>
            <a:pPr algn="ctr"/>
            <a:r>
              <a:rPr lang="es-ES" dirty="0"/>
              <a:t>Nos necesitan más que nunca,</a:t>
            </a:r>
          </a:p>
          <a:p>
            <a:pPr algn="ctr"/>
            <a:r>
              <a:rPr lang="es-ES" dirty="0"/>
              <a:t>aunque a veces (sentimos) que no nos hacen caso.</a:t>
            </a:r>
          </a:p>
        </p:txBody>
      </p:sp>
    </p:spTree>
    <p:extLst>
      <p:ext uri="{BB962C8B-B14F-4D97-AF65-F5344CB8AC3E}">
        <p14:creationId xmlns:p14="http://schemas.microsoft.com/office/powerpoint/2010/main" val="404095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6BBE-F819-C767-F66C-44A76A7EBE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B18C92-3F97-7554-205B-24A17F611832}"/>
              </a:ext>
            </a:extLst>
          </p:cNvPr>
          <p:cNvSpPr txBox="1"/>
          <p:nvPr/>
        </p:nvSpPr>
        <p:spPr>
          <a:xfrm>
            <a:off x="762000" y="1828800"/>
            <a:ext cx="2157642" cy="3785652"/>
          </a:xfrm>
          <a:prstGeom prst="rect">
            <a:avLst/>
          </a:prstGeom>
          <a:noFill/>
        </p:spPr>
        <p:txBody>
          <a:bodyPr wrap="none" rtlCol="0">
            <a:spAutoFit/>
          </a:bodyPr>
          <a:lstStyle/>
          <a:p>
            <a:r>
              <a:rPr lang="es-ES" sz="6000" b="1" dirty="0" err="1"/>
              <a:t>B</a:t>
            </a:r>
            <a:r>
              <a:rPr lang="es-ES" sz="4800" dirty="0" err="1"/>
              <a:t>ottom</a:t>
            </a:r>
            <a:endParaRPr lang="es-ES" sz="4800" dirty="0"/>
          </a:p>
          <a:p>
            <a:r>
              <a:rPr lang="es-ES" sz="6000" b="1" dirty="0"/>
              <a:t>L</a:t>
            </a:r>
            <a:r>
              <a:rPr lang="es-ES" sz="4800" dirty="0"/>
              <a:t>ine</a:t>
            </a:r>
          </a:p>
          <a:p>
            <a:r>
              <a:rPr lang="es-ES" sz="6000" b="1" dirty="0"/>
              <a:t>U</a:t>
            </a:r>
            <a:r>
              <a:rPr lang="es-ES" sz="4800" dirty="0"/>
              <a:t>p</a:t>
            </a:r>
          </a:p>
          <a:p>
            <a:r>
              <a:rPr lang="es-ES" sz="6000" b="1" dirty="0"/>
              <a:t>F</a:t>
            </a:r>
            <a:r>
              <a:rPr lang="es-ES" sz="4800" dirty="0"/>
              <a:t>ront</a:t>
            </a:r>
            <a:endParaRPr lang="en-US" sz="4800" dirty="0"/>
          </a:p>
        </p:txBody>
      </p:sp>
      <p:sp>
        <p:nvSpPr>
          <p:cNvPr id="4" name="TextBox 3">
            <a:extLst>
              <a:ext uri="{FF2B5EF4-FFF2-40B4-BE49-F238E27FC236}">
                <a16:creationId xmlns:a16="http://schemas.microsoft.com/office/drawing/2014/main" id="{7F8E421E-B54F-BAAD-3EF2-D445A5B99209}"/>
              </a:ext>
            </a:extLst>
          </p:cNvPr>
          <p:cNvSpPr txBox="1"/>
          <p:nvPr/>
        </p:nvSpPr>
        <p:spPr>
          <a:xfrm>
            <a:off x="4243160" y="1752600"/>
            <a:ext cx="3962400" cy="4247317"/>
          </a:xfrm>
          <a:prstGeom prst="rect">
            <a:avLst/>
          </a:prstGeom>
          <a:noFill/>
        </p:spPr>
        <p:txBody>
          <a:bodyPr wrap="square" rtlCol="0">
            <a:spAutoFit/>
          </a:bodyPr>
          <a:lstStyle/>
          <a:p>
            <a:r>
              <a:rPr lang="en-US" dirty="0"/>
              <a:t>   The president did blah, blah, blah, blah, blah. Blah, blah, blah, blah, blah. Blah, blah, blah, blah, blah. Blah, blah, blah, blah, blah. Blah, blah, blah, blah, blah. Blah, blah, blah, blah, blah.</a:t>
            </a:r>
          </a:p>
          <a:p>
            <a:r>
              <a:rPr lang="en-US" dirty="0"/>
              <a:t>    Then the president blah, blah, blah, blah, blah. Blah, blah, blah, blah, blah. Blah, blah, blah, blah, blah. Blah, blah, blah, blah, blah. Blah, blah, blah, blah, blah. Blah, blah, blah, blah, blah. </a:t>
            </a:r>
          </a:p>
          <a:p>
            <a:r>
              <a:rPr lang="en-US" dirty="0"/>
              <a:t>    This indicates that the president does not understand blah, blah, blah, blah, blah. Blah, blah, blah, blah, blah. Blah, blah, blah, blah, blah. Blah, blah, blah, blah, blah. Blah, blah, blah, blah, blah. </a:t>
            </a:r>
          </a:p>
        </p:txBody>
      </p:sp>
      <p:sp>
        <p:nvSpPr>
          <p:cNvPr id="6" name="Rectangle 5">
            <a:extLst>
              <a:ext uri="{FF2B5EF4-FFF2-40B4-BE49-F238E27FC236}">
                <a16:creationId xmlns:a16="http://schemas.microsoft.com/office/drawing/2014/main" id="{90CF557A-1157-0CF3-6F47-7CE3DD66E274}"/>
              </a:ext>
            </a:extLst>
          </p:cNvPr>
          <p:cNvSpPr/>
          <p:nvPr/>
        </p:nvSpPr>
        <p:spPr>
          <a:xfrm>
            <a:off x="4243160" y="4572000"/>
            <a:ext cx="383404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Curved Right 9">
            <a:extLst>
              <a:ext uri="{FF2B5EF4-FFF2-40B4-BE49-F238E27FC236}">
                <a16:creationId xmlns:a16="http://schemas.microsoft.com/office/drawing/2014/main" id="{75339737-290A-61CB-B1B2-F26A01057F4E}"/>
              </a:ext>
            </a:extLst>
          </p:cNvPr>
          <p:cNvSpPr/>
          <p:nvPr/>
        </p:nvSpPr>
        <p:spPr>
          <a:xfrm rot="11052336" flipH="1">
            <a:off x="3034734" y="684600"/>
            <a:ext cx="1241216" cy="4218765"/>
          </a:xfrm>
          <a:prstGeom prst="curved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6752E33F-C535-28AB-84E9-9F755159E7BA}"/>
              </a:ext>
            </a:extLst>
          </p:cNvPr>
          <p:cNvSpPr txBox="1"/>
          <p:nvPr/>
        </p:nvSpPr>
        <p:spPr>
          <a:xfrm>
            <a:off x="4699790" y="700254"/>
            <a:ext cx="3301210" cy="707886"/>
          </a:xfrm>
          <a:prstGeom prst="rect">
            <a:avLst/>
          </a:prstGeom>
          <a:noFill/>
        </p:spPr>
        <p:txBody>
          <a:bodyPr wrap="square" rtlCol="0">
            <a:spAutoFit/>
          </a:bodyPr>
          <a:lstStyle/>
          <a:p>
            <a:r>
              <a:rPr lang="en-US" sz="2000" dirty="0"/>
              <a:t>The President does not understand blah, blah, blah</a:t>
            </a:r>
          </a:p>
        </p:txBody>
      </p:sp>
      <p:sp useBgFill="1">
        <p:nvSpPr>
          <p:cNvPr id="5" name="Freeform: Shape 4">
            <a:extLst>
              <a:ext uri="{FF2B5EF4-FFF2-40B4-BE49-F238E27FC236}">
                <a16:creationId xmlns:a16="http://schemas.microsoft.com/office/drawing/2014/main" id="{AECF4DF6-B8CA-19FF-30E2-AA07AC7D570B}"/>
              </a:ext>
            </a:extLst>
          </p:cNvPr>
          <p:cNvSpPr/>
          <p:nvPr/>
        </p:nvSpPr>
        <p:spPr>
          <a:xfrm>
            <a:off x="1201479" y="1871330"/>
            <a:ext cx="1722474" cy="3607165"/>
          </a:xfrm>
          <a:custGeom>
            <a:avLst/>
            <a:gdLst>
              <a:gd name="connsiteX0" fmla="*/ 138223 w 1722474"/>
              <a:gd name="connsiteY0" fmla="*/ 0 h 3607165"/>
              <a:gd name="connsiteX1" fmla="*/ 127591 w 1722474"/>
              <a:gd name="connsiteY1" fmla="*/ 53163 h 3607165"/>
              <a:gd name="connsiteX2" fmla="*/ 116958 w 1722474"/>
              <a:gd name="connsiteY2" fmla="*/ 116958 h 3607165"/>
              <a:gd name="connsiteX3" fmla="*/ 106326 w 1722474"/>
              <a:gd name="connsiteY3" fmla="*/ 148856 h 3607165"/>
              <a:gd name="connsiteX4" fmla="*/ 138223 w 1722474"/>
              <a:gd name="connsiteY4" fmla="*/ 255182 h 3607165"/>
              <a:gd name="connsiteX5" fmla="*/ 202019 w 1722474"/>
              <a:gd name="connsiteY5" fmla="*/ 297712 h 3607165"/>
              <a:gd name="connsiteX6" fmla="*/ 170121 w 1722474"/>
              <a:gd name="connsiteY6" fmla="*/ 478465 h 3607165"/>
              <a:gd name="connsiteX7" fmla="*/ 159488 w 1722474"/>
              <a:gd name="connsiteY7" fmla="*/ 510363 h 3607165"/>
              <a:gd name="connsiteX8" fmla="*/ 116958 w 1722474"/>
              <a:gd name="connsiteY8" fmla="*/ 574158 h 3607165"/>
              <a:gd name="connsiteX9" fmla="*/ 95693 w 1722474"/>
              <a:gd name="connsiteY9" fmla="*/ 669851 h 3607165"/>
              <a:gd name="connsiteX10" fmla="*/ 74428 w 1722474"/>
              <a:gd name="connsiteY10" fmla="*/ 733647 h 3607165"/>
              <a:gd name="connsiteX11" fmla="*/ 53163 w 1722474"/>
              <a:gd name="connsiteY11" fmla="*/ 797442 h 3607165"/>
              <a:gd name="connsiteX12" fmla="*/ 42530 w 1722474"/>
              <a:gd name="connsiteY12" fmla="*/ 839972 h 3607165"/>
              <a:gd name="connsiteX13" fmla="*/ 42530 w 1722474"/>
              <a:gd name="connsiteY13" fmla="*/ 1371600 h 3607165"/>
              <a:gd name="connsiteX14" fmla="*/ 53163 w 1722474"/>
              <a:gd name="connsiteY14" fmla="*/ 1424763 h 3607165"/>
              <a:gd name="connsiteX15" fmla="*/ 63795 w 1722474"/>
              <a:gd name="connsiteY15" fmla="*/ 1509823 h 3607165"/>
              <a:gd name="connsiteX16" fmla="*/ 74428 w 1722474"/>
              <a:gd name="connsiteY16" fmla="*/ 1616149 h 3607165"/>
              <a:gd name="connsiteX17" fmla="*/ 116958 w 1722474"/>
              <a:gd name="connsiteY17" fmla="*/ 1679944 h 3607165"/>
              <a:gd name="connsiteX18" fmla="*/ 138223 w 1722474"/>
              <a:gd name="connsiteY18" fmla="*/ 1743740 h 3607165"/>
              <a:gd name="connsiteX19" fmla="*/ 159488 w 1722474"/>
              <a:gd name="connsiteY19" fmla="*/ 1828800 h 3607165"/>
              <a:gd name="connsiteX20" fmla="*/ 170121 w 1722474"/>
              <a:gd name="connsiteY20" fmla="*/ 1913861 h 3607165"/>
              <a:gd name="connsiteX21" fmla="*/ 180754 w 1722474"/>
              <a:gd name="connsiteY21" fmla="*/ 1945758 h 3607165"/>
              <a:gd name="connsiteX22" fmla="*/ 191386 w 1722474"/>
              <a:gd name="connsiteY22" fmla="*/ 1998921 h 3607165"/>
              <a:gd name="connsiteX23" fmla="*/ 212651 w 1722474"/>
              <a:gd name="connsiteY23" fmla="*/ 2062717 h 3607165"/>
              <a:gd name="connsiteX24" fmla="*/ 223284 w 1722474"/>
              <a:gd name="connsiteY24" fmla="*/ 2094614 h 3607165"/>
              <a:gd name="connsiteX25" fmla="*/ 202019 w 1722474"/>
              <a:gd name="connsiteY25" fmla="*/ 2232837 h 3607165"/>
              <a:gd name="connsiteX26" fmla="*/ 191386 w 1722474"/>
              <a:gd name="connsiteY26" fmla="*/ 2264735 h 3607165"/>
              <a:gd name="connsiteX27" fmla="*/ 180754 w 1722474"/>
              <a:gd name="connsiteY27" fmla="*/ 2615610 h 3607165"/>
              <a:gd name="connsiteX28" fmla="*/ 170121 w 1722474"/>
              <a:gd name="connsiteY28" fmla="*/ 2647507 h 3607165"/>
              <a:gd name="connsiteX29" fmla="*/ 159488 w 1722474"/>
              <a:gd name="connsiteY29" fmla="*/ 2690037 h 3607165"/>
              <a:gd name="connsiteX30" fmla="*/ 138223 w 1722474"/>
              <a:gd name="connsiteY30" fmla="*/ 2753833 h 3607165"/>
              <a:gd name="connsiteX31" fmla="*/ 127591 w 1722474"/>
              <a:gd name="connsiteY31" fmla="*/ 2785730 h 3607165"/>
              <a:gd name="connsiteX32" fmla="*/ 106326 w 1722474"/>
              <a:gd name="connsiteY32" fmla="*/ 2806996 h 3607165"/>
              <a:gd name="connsiteX33" fmla="*/ 95693 w 1722474"/>
              <a:gd name="connsiteY33" fmla="*/ 2838893 h 3607165"/>
              <a:gd name="connsiteX34" fmla="*/ 95693 w 1722474"/>
              <a:gd name="connsiteY34" fmla="*/ 2998382 h 3607165"/>
              <a:gd name="connsiteX35" fmla="*/ 116958 w 1722474"/>
              <a:gd name="connsiteY35" fmla="*/ 3030279 h 3607165"/>
              <a:gd name="connsiteX36" fmla="*/ 106326 w 1722474"/>
              <a:gd name="connsiteY36" fmla="*/ 3104707 h 3607165"/>
              <a:gd name="connsiteX37" fmla="*/ 85061 w 1722474"/>
              <a:gd name="connsiteY37" fmla="*/ 3136605 h 3607165"/>
              <a:gd name="connsiteX38" fmla="*/ 74428 w 1722474"/>
              <a:gd name="connsiteY38" fmla="*/ 3168503 h 3607165"/>
              <a:gd name="connsiteX39" fmla="*/ 53163 w 1722474"/>
              <a:gd name="connsiteY39" fmla="*/ 3253563 h 3607165"/>
              <a:gd name="connsiteX40" fmla="*/ 31898 w 1722474"/>
              <a:gd name="connsiteY40" fmla="*/ 3285461 h 3607165"/>
              <a:gd name="connsiteX41" fmla="*/ 0 w 1722474"/>
              <a:gd name="connsiteY41" fmla="*/ 3402419 h 3607165"/>
              <a:gd name="connsiteX42" fmla="*/ 10633 w 1722474"/>
              <a:gd name="connsiteY42" fmla="*/ 3487479 h 3607165"/>
              <a:gd name="connsiteX43" fmla="*/ 21265 w 1722474"/>
              <a:gd name="connsiteY43" fmla="*/ 3519377 h 3607165"/>
              <a:gd name="connsiteX44" fmla="*/ 31898 w 1722474"/>
              <a:gd name="connsiteY44" fmla="*/ 3593805 h 3607165"/>
              <a:gd name="connsiteX45" fmla="*/ 212651 w 1722474"/>
              <a:gd name="connsiteY45" fmla="*/ 3604437 h 3607165"/>
              <a:gd name="connsiteX46" fmla="*/ 733647 w 1722474"/>
              <a:gd name="connsiteY46" fmla="*/ 3583172 h 3607165"/>
              <a:gd name="connsiteX47" fmla="*/ 839972 w 1722474"/>
              <a:gd name="connsiteY47" fmla="*/ 3551275 h 3607165"/>
              <a:gd name="connsiteX48" fmla="*/ 967563 w 1722474"/>
              <a:gd name="connsiteY48" fmla="*/ 3508744 h 3607165"/>
              <a:gd name="connsiteX49" fmla="*/ 999461 w 1722474"/>
              <a:gd name="connsiteY49" fmla="*/ 3498112 h 3607165"/>
              <a:gd name="connsiteX50" fmla="*/ 1031358 w 1722474"/>
              <a:gd name="connsiteY50" fmla="*/ 3487479 h 3607165"/>
              <a:gd name="connsiteX51" fmla="*/ 1244009 w 1722474"/>
              <a:gd name="connsiteY51" fmla="*/ 3476847 h 3607165"/>
              <a:gd name="connsiteX52" fmla="*/ 1275907 w 1722474"/>
              <a:gd name="connsiteY52" fmla="*/ 3444949 h 3607165"/>
              <a:gd name="connsiteX53" fmla="*/ 1350335 w 1722474"/>
              <a:gd name="connsiteY53" fmla="*/ 3359889 h 3607165"/>
              <a:gd name="connsiteX54" fmla="*/ 1371600 w 1722474"/>
              <a:gd name="connsiteY54" fmla="*/ 3296093 h 3607165"/>
              <a:gd name="connsiteX55" fmla="*/ 1360968 w 1722474"/>
              <a:gd name="connsiteY55" fmla="*/ 3157870 h 3607165"/>
              <a:gd name="connsiteX56" fmla="*/ 1350335 w 1722474"/>
              <a:gd name="connsiteY56" fmla="*/ 3125972 h 3607165"/>
              <a:gd name="connsiteX57" fmla="*/ 1339702 w 1722474"/>
              <a:gd name="connsiteY57" fmla="*/ 3083442 h 3607165"/>
              <a:gd name="connsiteX58" fmla="*/ 1307805 w 1722474"/>
              <a:gd name="connsiteY58" fmla="*/ 2966484 h 3607165"/>
              <a:gd name="connsiteX59" fmla="*/ 1275907 w 1722474"/>
              <a:gd name="connsiteY59" fmla="*/ 2945219 h 3607165"/>
              <a:gd name="connsiteX60" fmla="*/ 1265274 w 1722474"/>
              <a:gd name="connsiteY60" fmla="*/ 2913321 h 3607165"/>
              <a:gd name="connsiteX61" fmla="*/ 1233377 w 1722474"/>
              <a:gd name="connsiteY61" fmla="*/ 2892056 h 3607165"/>
              <a:gd name="connsiteX62" fmla="*/ 1212112 w 1722474"/>
              <a:gd name="connsiteY62" fmla="*/ 2828261 h 3607165"/>
              <a:gd name="connsiteX63" fmla="*/ 1222744 w 1722474"/>
              <a:gd name="connsiteY63" fmla="*/ 2509284 h 3607165"/>
              <a:gd name="connsiteX64" fmla="*/ 1244009 w 1722474"/>
              <a:gd name="connsiteY64" fmla="*/ 2456121 h 3607165"/>
              <a:gd name="connsiteX65" fmla="*/ 1275907 w 1722474"/>
              <a:gd name="connsiteY65" fmla="*/ 2339163 h 3607165"/>
              <a:gd name="connsiteX66" fmla="*/ 1297172 w 1722474"/>
              <a:gd name="connsiteY66" fmla="*/ 2296633 h 3607165"/>
              <a:gd name="connsiteX67" fmla="*/ 1318437 w 1722474"/>
              <a:gd name="connsiteY67" fmla="*/ 2232837 h 3607165"/>
              <a:gd name="connsiteX68" fmla="*/ 1329070 w 1722474"/>
              <a:gd name="connsiteY68" fmla="*/ 2200940 h 3607165"/>
              <a:gd name="connsiteX69" fmla="*/ 1350335 w 1722474"/>
              <a:gd name="connsiteY69" fmla="*/ 2158410 h 3607165"/>
              <a:gd name="connsiteX70" fmla="*/ 1371600 w 1722474"/>
              <a:gd name="connsiteY70" fmla="*/ 2094614 h 3607165"/>
              <a:gd name="connsiteX71" fmla="*/ 1382233 w 1722474"/>
              <a:gd name="connsiteY71" fmla="*/ 2052084 h 3607165"/>
              <a:gd name="connsiteX72" fmla="*/ 1403498 w 1722474"/>
              <a:gd name="connsiteY72" fmla="*/ 2020186 h 3607165"/>
              <a:gd name="connsiteX73" fmla="*/ 1435395 w 1722474"/>
              <a:gd name="connsiteY73" fmla="*/ 1956391 h 3607165"/>
              <a:gd name="connsiteX74" fmla="*/ 1467293 w 1722474"/>
              <a:gd name="connsiteY74" fmla="*/ 1881963 h 3607165"/>
              <a:gd name="connsiteX75" fmla="*/ 1509823 w 1722474"/>
              <a:gd name="connsiteY75" fmla="*/ 1818168 h 3607165"/>
              <a:gd name="connsiteX76" fmla="*/ 1520456 w 1722474"/>
              <a:gd name="connsiteY76" fmla="*/ 1786270 h 3607165"/>
              <a:gd name="connsiteX77" fmla="*/ 1562986 w 1722474"/>
              <a:gd name="connsiteY77" fmla="*/ 1722475 h 3607165"/>
              <a:gd name="connsiteX78" fmla="*/ 1573619 w 1722474"/>
              <a:gd name="connsiteY78" fmla="*/ 1679944 h 3607165"/>
              <a:gd name="connsiteX79" fmla="*/ 1616149 w 1722474"/>
              <a:gd name="connsiteY79" fmla="*/ 1616149 h 3607165"/>
              <a:gd name="connsiteX80" fmla="*/ 1637414 w 1722474"/>
              <a:gd name="connsiteY80" fmla="*/ 1552354 h 3607165"/>
              <a:gd name="connsiteX81" fmla="*/ 1648047 w 1722474"/>
              <a:gd name="connsiteY81" fmla="*/ 1520456 h 3607165"/>
              <a:gd name="connsiteX82" fmla="*/ 1658679 w 1722474"/>
              <a:gd name="connsiteY82" fmla="*/ 1477926 h 3607165"/>
              <a:gd name="connsiteX83" fmla="*/ 1701209 w 1722474"/>
              <a:gd name="connsiteY83" fmla="*/ 1414130 h 3607165"/>
              <a:gd name="connsiteX84" fmla="*/ 1722474 w 1722474"/>
              <a:gd name="connsiteY84" fmla="*/ 1350335 h 3607165"/>
              <a:gd name="connsiteX85" fmla="*/ 1711842 w 1722474"/>
              <a:gd name="connsiteY85" fmla="*/ 1148317 h 3607165"/>
              <a:gd name="connsiteX86" fmla="*/ 1690577 w 1722474"/>
              <a:gd name="connsiteY86" fmla="*/ 1073889 h 3607165"/>
              <a:gd name="connsiteX87" fmla="*/ 1679944 w 1722474"/>
              <a:gd name="connsiteY87" fmla="*/ 1010093 h 3607165"/>
              <a:gd name="connsiteX88" fmla="*/ 1690577 w 1722474"/>
              <a:gd name="connsiteY88" fmla="*/ 744279 h 3607165"/>
              <a:gd name="connsiteX89" fmla="*/ 1701209 w 1722474"/>
              <a:gd name="connsiteY89" fmla="*/ 669851 h 3607165"/>
              <a:gd name="connsiteX90" fmla="*/ 1690577 w 1722474"/>
              <a:gd name="connsiteY90" fmla="*/ 446568 h 3607165"/>
              <a:gd name="connsiteX91" fmla="*/ 1679944 w 1722474"/>
              <a:gd name="connsiteY91" fmla="*/ 414670 h 3607165"/>
              <a:gd name="connsiteX92" fmla="*/ 1626781 w 1722474"/>
              <a:gd name="connsiteY92" fmla="*/ 361507 h 3607165"/>
              <a:gd name="connsiteX93" fmla="*/ 1616149 w 1722474"/>
              <a:gd name="connsiteY93" fmla="*/ 329610 h 3607165"/>
              <a:gd name="connsiteX94" fmla="*/ 1594884 w 1722474"/>
              <a:gd name="connsiteY94" fmla="*/ 308344 h 3607165"/>
              <a:gd name="connsiteX95" fmla="*/ 1531088 w 1722474"/>
              <a:gd name="connsiteY95" fmla="*/ 265814 h 3607165"/>
              <a:gd name="connsiteX96" fmla="*/ 1499191 w 1722474"/>
              <a:gd name="connsiteY96" fmla="*/ 244549 h 3607165"/>
              <a:gd name="connsiteX97" fmla="*/ 1467293 w 1722474"/>
              <a:gd name="connsiteY97" fmla="*/ 223284 h 3607165"/>
              <a:gd name="connsiteX98" fmla="*/ 1435395 w 1722474"/>
              <a:gd name="connsiteY98" fmla="*/ 202019 h 3607165"/>
              <a:gd name="connsiteX99" fmla="*/ 1382233 w 1722474"/>
              <a:gd name="connsiteY99" fmla="*/ 159489 h 3607165"/>
              <a:gd name="connsiteX100" fmla="*/ 1307805 w 1722474"/>
              <a:gd name="connsiteY100" fmla="*/ 106326 h 3607165"/>
              <a:gd name="connsiteX101" fmla="*/ 1244009 w 1722474"/>
              <a:gd name="connsiteY101" fmla="*/ 53163 h 3607165"/>
              <a:gd name="connsiteX102" fmla="*/ 1084521 w 1722474"/>
              <a:gd name="connsiteY102" fmla="*/ 21265 h 3607165"/>
              <a:gd name="connsiteX103" fmla="*/ 861237 w 1722474"/>
              <a:gd name="connsiteY103" fmla="*/ 31898 h 3607165"/>
              <a:gd name="connsiteX104" fmla="*/ 797442 w 1722474"/>
              <a:gd name="connsiteY104" fmla="*/ 42530 h 3607165"/>
              <a:gd name="connsiteX105" fmla="*/ 701749 w 1722474"/>
              <a:gd name="connsiteY105" fmla="*/ 53163 h 3607165"/>
              <a:gd name="connsiteX106" fmla="*/ 584791 w 1722474"/>
              <a:gd name="connsiteY106" fmla="*/ 74428 h 3607165"/>
              <a:gd name="connsiteX107" fmla="*/ 542261 w 1722474"/>
              <a:gd name="connsiteY107" fmla="*/ 85061 h 3607165"/>
              <a:gd name="connsiteX108" fmla="*/ 478465 w 1722474"/>
              <a:gd name="connsiteY108" fmla="*/ 95693 h 3607165"/>
              <a:gd name="connsiteX109" fmla="*/ 95693 w 1722474"/>
              <a:gd name="connsiteY109" fmla="*/ 85061 h 360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22474" h="3607165">
                <a:moveTo>
                  <a:pt x="138223" y="0"/>
                </a:moveTo>
                <a:cubicBezTo>
                  <a:pt x="134679" y="17721"/>
                  <a:pt x="130824" y="35383"/>
                  <a:pt x="127591" y="53163"/>
                </a:cubicBezTo>
                <a:cubicBezTo>
                  <a:pt x="123735" y="74374"/>
                  <a:pt x="121635" y="95913"/>
                  <a:pt x="116958" y="116958"/>
                </a:cubicBezTo>
                <a:cubicBezTo>
                  <a:pt x="114527" y="127899"/>
                  <a:pt x="109870" y="138223"/>
                  <a:pt x="106326" y="148856"/>
                </a:cubicBezTo>
                <a:cubicBezTo>
                  <a:pt x="111728" y="186671"/>
                  <a:pt x="106645" y="227551"/>
                  <a:pt x="138223" y="255182"/>
                </a:cubicBezTo>
                <a:cubicBezTo>
                  <a:pt x="157457" y="272012"/>
                  <a:pt x="202019" y="297712"/>
                  <a:pt x="202019" y="297712"/>
                </a:cubicBezTo>
                <a:cubicBezTo>
                  <a:pt x="182550" y="570263"/>
                  <a:pt x="221016" y="376677"/>
                  <a:pt x="170121" y="478465"/>
                </a:cubicBezTo>
                <a:cubicBezTo>
                  <a:pt x="165109" y="488490"/>
                  <a:pt x="164931" y="500566"/>
                  <a:pt x="159488" y="510363"/>
                </a:cubicBezTo>
                <a:cubicBezTo>
                  <a:pt x="147076" y="532704"/>
                  <a:pt x="116958" y="574158"/>
                  <a:pt x="116958" y="574158"/>
                </a:cubicBezTo>
                <a:cubicBezTo>
                  <a:pt x="86536" y="665429"/>
                  <a:pt x="133122" y="520135"/>
                  <a:pt x="95693" y="669851"/>
                </a:cubicBezTo>
                <a:cubicBezTo>
                  <a:pt x="90256" y="691597"/>
                  <a:pt x="81517" y="712382"/>
                  <a:pt x="74428" y="733647"/>
                </a:cubicBezTo>
                <a:lnTo>
                  <a:pt x="53163" y="797442"/>
                </a:lnTo>
                <a:lnTo>
                  <a:pt x="42530" y="839972"/>
                </a:lnTo>
                <a:cubicBezTo>
                  <a:pt x="19346" y="1071820"/>
                  <a:pt x="24803" y="972742"/>
                  <a:pt x="42530" y="1371600"/>
                </a:cubicBezTo>
                <a:cubicBezTo>
                  <a:pt x="43332" y="1389654"/>
                  <a:pt x="50415" y="1406901"/>
                  <a:pt x="53163" y="1424763"/>
                </a:cubicBezTo>
                <a:cubicBezTo>
                  <a:pt x="57508" y="1453005"/>
                  <a:pt x="60640" y="1481424"/>
                  <a:pt x="63795" y="1509823"/>
                </a:cubicBezTo>
                <a:cubicBezTo>
                  <a:pt x="67728" y="1545224"/>
                  <a:pt x="63804" y="1582152"/>
                  <a:pt x="74428" y="1616149"/>
                </a:cubicBezTo>
                <a:cubicBezTo>
                  <a:pt x="82051" y="1640543"/>
                  <a:pt x="108876" y="1655698"/>
                  <a:pt x="116958" y="1679944"/>
                </a:cubicBezTo>
                <a:cubicBezTo>
                  <a:pt x="124046" y="1701209"/>
                  <a:pt x="133827" y="1721760"/>
                  <a:pt x="138223" y="1743740"/>
                </a:cubicBezTo>
                <a:cubicBezTo>
                  <a:pt x="151054" y="1807893"/>
                  <a:pt x="143141" y="1779758"/>
                  <a:pt x="159488" y="1828800"/>
                </a:cubicBezTo>
                <a:cubicBezTo>
                  <a:pt x="163032" y="1857154"/>
                  <a:pt x="165009" y="1885748"/>
                  <a:pt x="170121" y="1913861"/>
                </a:cubicBezTo>
                <a:cubicBezTo>
                  <a:pt x="172126" y="1924888"/>
                  <a:pt x="178036" y="1934885"/>
                  <a:pt x="180754" y="1945758"/>
                </a:cubicBezTo>
                <a:cubicBezTo>
                  <a:pt x="185137" y="1963290"/>
                  <a:pt x="186631" y="1981486"/>
                  <a:pt x="191386" y="1998921"/>
                </a:cubicBezTo>
                <a:cubicBezTo>
                  <a:pt x="197284" y="2020547"/>
                  <a:pt x="205562" y="2041452"/>
                  <a:pt x="212651" y="2062717"/>
                </a:cubicBezTo>
                <a:lnTo>
                  <a:pt x="223284" y="2094614"/>
                </a:lnTo>
                <a:cubicBezTo>
                  <a:pt x="216829" y="2146253"/>
                  <a:pt x="214195" y="2184134"/>
                  <a:pt x="202019" y="2232837"/>
                </a:cubicBezTo>
                <a:cubicBezTo>
                  <a:pt x="199301" y="2243710"/>
                  <a:pt x="194930" y="2254102"/>
                  <a:pt x="191386" y="2264735"/>
                </a:cubicBezTo>
                <a:cubicBezTo>
                  <a:pt x="187842" y="2381693"/>
                  <a:pt x="187245" y="2498778"/>
                  <a:pt x="180754" y="2615610"/>
                </a:cubicBezTo>
                <a:cubicBezTo>
                  <a:pt x="180132" y="2626800"/>
                  <a:pt x="173200" y="2636731"/>
                  <a:pt x="170121" y="2647507"/>
                </a:cubicBezTo>
                <a:cubicBezTo>
                  <a:pt x="166106" y="2661558"/>
                  <a:pt x="163687" y="2676040"/>
                  <a:pt x="159488" y="2690037"/>
                </a:cubicBezTo>
                <a:cubicBezTo>
                  <a:pt x="153047" y="2711507"/>
                  <a:pt x="145311" y="2732568"/>
                  <a:pt x="138223" y="2753833"/>
                </a:cubicBezTo>
                <a:cubicBezTo>
                  <a:pt x="134679" y="2764465"/>
                  <a:pt x="135516" y="2777805"/>
                  <a:pt x="127591" y="2785730"/>
                </a:cubicBezTo>
                <a:lnTo>
                  <a:pt x="106326" y="2806996"/>
                </a:lnTo>
                <a:cubicBezTo>
                  <a:pt x="102782" y="2817628"/>
                  <a:pt x="98124" y="2827952"/>
                  <a:pt x="95693" y="2838893"/>
                </a:cubicBezTo>
                <a:cubicBezTo>
                  <a:pt x="82119" y="2899975"/>
                  <a:pt x="79205" y="2932431"/>
                  <a:pt x="95693" y="2998382"/>
                </a:cubicBezTo>
                <a:cubicBezTo>
                  <a:pt x="98792" y="3010779"/>
                  <a:pt x="109870" y="3019647"/>
                  <a:pt x="116958" y="3030279"/>
                </a:cubicBezTo>
                <a:cubicBezTo>
                  <a:pt x="113414" y="3055088"/>
                  <a:pt x="113527" y="3080703"/>
                  <a:pt x="106326" y="3104707"/>
                </a:cubicBezTo>
                <a:cubicBezTo>
                  <a:pt x="102654" y="3116947"/>
                  <a:pt x="90776" y="3125175"/>
                  <a:pt x="85061" y="3136605"/>
                </a:cubicBezTo>
                <a:cubicBezTo>
                  <a:pt x="80049" y="3146630"/>
                  <a:pt x="77146" y="3157630"/>
                  <a:pt x="74428" y="3168503"/>
                </a:cubicBezTo>
                <a:cubicBezTo>
                  <a:pt x="68363" y="3192761"/>
                  <a:pt x="65313" y="3229262"/>
                  <a:pt x="53163" y="3253563"/>
                </a:cubicBezTo>
                <a:cubicBezTo>
                  <a:pt x="47448" y="3264993"/>
                  <a:pt x="37088" y="3273784"/>
                  <a:pt x="31898" y="3285461"/>
                </a:cubicBezTo>
                <a:cubicBezTo>
                  <a:pt x="12277" y="3329609"/>
                  <a:pt x="9096" y="3356939"/>
                  <a:pt x="0" y="3402419"/>
                </a:cubicBezTo>
                <a:cubicBezTo>
                  <a:pt x="3544" y="3430772"/>
                  <a:pt x="5522" y="3459366"/>
                  <a:pt x="10633" y="3487479"/>
                </a:cubicBezTo>
                <a:cubicBezTo>
                  <a:pt x="12638" y="3498506"/>
                  <a:pt x="19067" y="3508387"/>
                  <a:pt x="21265" y="3519377"/>
                </a:cubicBezTo>
                <a:cubicBezTo>
                  <a:pt x="26180" y="3543952"/>
                  <a:pt x="8997" y="3583627"/>
                  <a:pt x="31898" y="3593805"/>
                </a:cubicBezTo>
                <a:cubicBezTo>
                  <a:pt x="87051" y="3618317"/>
                  <a:pt x="152400" y="3600893"/>
                  <a:pt x="212651" y="3604437"/>
                </a:cubicBezTo>
                <a:cubicBezTo>
                  <a:pt x="323277" y="3601671"/>
                  <a:pt x="575486" y="3607504"/>
                  <a:pt x="733647" y="3583172"/>
                </a:cubicBezTo>
                <a:cubicBezTo>
                  <a:pt x="763493" y="3578580"/>
                  <a:pt x="815127" y="3559557"/>
                  <a:pt x="839972" y="3551275"/>
                </a:cubicBezTo>
                <a:lnTo>
                  <a:pt x="967563" y="3508744"/>
                </a:lnTo>
                <a:lnTo>
                  <a:pt x="999461" y="3498112"/>
                </a:lnTo>
                <a:cubicBezTo>
                  <a:pt x="1010093" y="3494568"/>
                  <a:pt x="1020164" y="3488039"/>
                  <a:pt x="1031358" y="3487479"/>
                </a:cubicBezTo>
                <a:lnTo>
                  <a:pt x="1244009" y="3476847"/>
                </a:lnTo>
                <a:cubicBezTo>
                  <a:pt x="1254642" y="3466214"/>
                  <a:pt x="1264355" y="3454575"/>
                  <a:pt x="1275907" y="3444949"/>
                </a:cubicBezTo>
                <a:cubicBezTo>
                  <a:pt x="1315984" y="3411552"/>
                  <a:pt x="1326889" y="3430228"/>
                  <a:pt x="1350335" y="3359889"/>
                </a:cubicBezTo>
                <a:lnTo>
                  <a:pt x="1371600" y="3296093"/>
                </a:lnTo>
                <a:cubicBezTo>
                  <a:pt x="1368056" y="3250019"/>
                  <a:pt x="1366700" y="3203724"/>
                  <a:pt x="1360968" y="3157870"/>
                </a:cubicBezTo>
                <a:cubicBezTo>
                  <a:pt x="1359578" y="3146749"/>
                  <a:pt x="1353414" y="3136749"/>
                  <a:pt x="1350335" y="3125972"/>
                </a:cubicBezTo>
                <a:cubicBezTo>
                  <a:pt x="1346320" y="3111921"/>
                  <a:pt x="1342872" y="3097707"/>
                  <a:pt x="1339702" y="3083442"/>
                </a:cubicBezTo>
                <a:cubicBezTo>
                  <a:pt x="1335953" y="3066573"/>
                  <a:pt x="1320795" y="2975144"/>
                  <a:pt x="1307805" y="2966484"/>
                </a:cubicBezTo>
                <a:lnTo>
                  <a:pt x="1275907" y="2945219"/>
                </a:lnTo>
                <a:cubicBezTo>
                  <a:pt x="1272363" y="2934586"/>
                  <a:pt x="1272275" y="2922073"/>
                  <a:pt x="1265274" y="2913321"/>
                </a:cubicBezTo>
                <a:cubicBezTo>
                  <a:pt x="1257291" y="2903343"/>
                  <a:pt x="1240150" y="2902892"/>
                  <a:pt x="1233377" y="2892056"/>
                </a:cubicBezTo>
                <a:cubicBezTo>
                  <a:pt x="1221497" y="2873048"/>
                  <a:pt x="1212112" y="2828261"/>
                  <a:pt x="1212112" y="2828261"/>
                </a:cubicBezTo>
                <a:cubicBezTo>
                  <a:pt x="1215656" y="2721935"/>
                  <a:pt x="1213659" y="2615280"/>
                  <a:pt x="1222744" y="2509284"/>
                </a:cubicBezTo>
                <a:cubicBezTo>
                  <a:pt x="1224374" y="2490268"/>
                  <a:pt x="1238525" y="2474402"/>
                  <a:pt x="1244009" y="2456121"/>
                </a:cubicBezTo>
                <a:cubicBezTo>
                  <a:pt x="1261509" y="2397789"/>
                  <a:pt x="1245863" y="2399251"/>
                  <a:pt x="1275907" y="2339163"/>
                </a:cubicBezTo>
                <a:cubicBezTo>
                  <a:pt x="1282995" y="2324986"/>
                  <a:pt x="1291286" y="2311349"/>
                  <a:pt x="1297172" y="2296633"/>
                </a:cubicBezTo>
                <a:cubicBezTo>
                  <a:pt x="1305497" y="2275821"/>
                  <a:pt x="1311348" y="2254102"/>
                  <a:pt x="1318437" y="2232837"/>
                </a:cubicBezTo>
                <a:cubicBezTo>
                  <a:pt x="1321981" y="2222205"/>
                  <a:pt x="1324058" y="2210964"/>
                  <a:pt x="1329070" y="2200940"/>
                </a:cubicBezTo>
                <a:cubicBezTo>
                  <a:pt x="1336158" y="2186763"/>
                  <a:pt x="1344449" y="2173126"/>
                  <a:pt x="1350335" y="2158410"/>
                </a:cubicBezTo>
                <a:cubicBezTo>
                  <a:pt x="1358660" y="2137598"/>
                  <a:pt x="1366163" y="2116360"/>
                  <a:pt x="1371600" y="2094614"/>
                </a:cubicBezTo>
                <a:cubicBezTo>
                  <a:pt x="1375144" y="2080437"/>
                  <a:pt x="1376477" y="2065515"/>
                  <a:pt x="1382233" y="2052084"/>
                </a:cubicBezTo>
                <a:cubicBezTo>
                  <a:pt x="1387267" y="2040338"/>
                  <a:pt x="1396410" y="2030819"/>
                  <a:pt x="1403498" y="2020186"/>
                </a:cubicBezTo>
                <a:cubicBezTo>
                  <a:pt x="1430220" y="1940016"/>
                  <a:pt x="1394174" y="2038832"/>
                  <a:pt x="1435395" y="1956391"/>
                </a:cubicBezTo>
                <a:cubicBezTo>
                  <a:pt x="1479391" y="1868399"/>
                  <a:pt x="1400923" y="1992580"/>
                  <a:pt x="1467293" y="1881963"/>
                </a:cubicBezTo>
                <a:cubicBezTo>
                  <a:pt x="1480442" y="1860048"/>
                  <a:pt x="1501741" y="1842414"/>
                  <a:pt x="1509823" y="1818168"/>
                </a:cubicBezTo>
                <a:cubicBezTo>
                  <a:pt x="1513367" y="1807535"/>
                  <a:pt x="1515013" y="1796067"/>
                  <a:pt x="1520456" y="1786270"/>
                </a:cubicBezTo>
                <a:cubicBezTo>
                  <a:pt x="1532868" y="1763929"/>
                  <a:pt x="1562986" y="1722475"/>
                  <a:pt x="1562986" y="1722475"/>
                </a:cubicBezTo>
                <a:cubicBezTo>
                  <a:pt x="1566530" y="1708298"/>
                  <a:pt x="1567084" y="1693015"/>
                  <a:pt x="1573619" y="1679944"/>
                </a:cubicBezTo>
                <a:cubicBezTo>
                  <a:pt x="1585049" y="1657085"/>
                  <a:pt x="1616149" y="1616149"/>
                  <a:pt x="1616149" y="1616149"/>
                </a:cubicBezTo>
                <a:lnTo>
                  <a:pt x="1637414" y="1552354"/>
                </a:lnTo>
                <a:cubicBezTo>
                  <a:pt x="1640958" y="1541721"/>
                  <a:pt x="1645329" y="1531329"/>
                  <a:pt x="1648047" y="1520456"/>
                </a:cubicBezTo>
                <a:cubicBezTo>
                  <a:pt x="1651591" y="1506279"/>
                  <a:pt x="1652144" y="1490996"/>
                  <a:pt x="1658679" y="1477926"/>
                </a:cubicBezTo>
                <a:cubicBezTo>
                  <a:pt x="1670109" y="1455066"/>
                  <a:pt x="1693127" y="1438376"/>
                  <a:pt x="1701209" y="1414130"/>
                </a:cubicBezTo>
                <a:lnTo>
                  <a:pt x="1722474" y="1350335"/>
                </a:lnTo>
                <a:cubicBezTo>
                  <a:pt x="1718930" y="1282996"/>
                  <a:pt x="1717684" y="1215496"/>
                  <a:pt x="1711842" y="1148317"/>
                </a:cubicBezTo>
                <a:cubicBezTo>
                  <a:pt x="1708534" y="1110278"/>
                  <a:pt x="1698127" y="1107865"/>
                  <a:pt x="1690577" y="1073889"/>
                </a:cubicBezTo>
                <a:cubicBezTo>
                  <a:pt x="1685900" y="1052844"/>
                  <a:pt x="1683488" y="1031358"/>
                  <a:pt x="1679944" y="1010093"/>
                </a:cubicBezTo>
                <a:cubicBezTo>
                  <a:pt x="1683488" y="921488"/>
                  <a:pt x="1685046" y="832782"/>
                  <a:pt x="1690577" y="744279"/>
                </a:cubicBezTo>
                <a:cubicBezTo>
                  <a:pt x="1692140" y="719267"/>
                  <a:pt x="1701209" y="694912"/>
                  <a:pt x="1701209" y="669851"/>
                </a:cubicBezTo>
                <a:cubicBezTo>
                  <a:pt x="1701209" y="595339"/>
                  <a:pt x="1696765" y="520823"/>
                  <a:pt x="1690577" y="446568"/>
                </a:cubicBezTo>
                <a:cubicBezTo>
                  <a:pt x="1689646" y="435399"/>
                  <a:pt x="1686669" y="423636"/>
                  <a:pt x="1679944" y="414670"/>
                </a:cubicBezTo>
                <a:cubicBezTo>
                  <a:pt x="1664907" y="394621"/>
                  <a:pt x="1626781" y="361507"/>
                  <a:pt x="1626781" y="361507"/>
                </a:cubicBezTo>
                <a:cubicBezTo>
                  <a:pt x="1623237" y="350875"/>
                  <a:pt x="1621915" y="339220"/>
                  <a:pt x="1616149" y="329610"/>
                </a:cubicBezTo>
                <a:cubicBezTo>
                  <a:pt x="1610991" y="321014"/>
                  <a:pt x="1602904" y="314359"/>
                  <a:pt x="1594884" y="308344"/>
                </a:cubicBezTo>
                <a:cubicBezTo>
                  <a:pt x="1574438" y="293009"/>
                  <a:pt x="1552353" y="279991"/>
                  <a:pt x="1531088" y="265814"/>
                </a:cubicBezTo>
                <a:lnTo>
                  <a:pt x="1499191" y="244549"/>
                </a:lnTo>
                <a:lnTo>
                  <a:pt x="1467293" y="223284"/>
                </a:lnTo>
                <a:lnTo>
                  <a:pt x="1435395" y="202019"/>
                </a:lnTo>
                <a:cubicBezTo>
                  <a:pt x="1383578" y="124292"/>
                  <a:pt x="1447596" y="206177"/>
                  <a:pt x="1382233" y="159489"/>
                </a:cubicBezTo>
                <a:cubicBezTo>
                  <a:pt x="1293937" y="96420"/>
                  <a:pt x="1379875" y="130349"/>
                  <a:pt x="1307805" y="106326"/>
                </a:cubicBezTo>
                <a:cubicBezTo>
                  <a:pt x="1287773" y="86294"/>
                  <a:pt x="1270655" y="65006"/>
                  <a:pt x="1244009" y="53163"/>
                </a:cubicBezTo>
                <a:cubicBezTo>
                  <a:pt x="1181181" y="25240"/>
                  <a:pt x="1157514" y="29376"/>
                  <a:pt x="1084521" y="21265"/>
                </a:cubicBezTo>
                <a:cubicBezTo>
                  <a:pt x="1010093" y="24809"/>
                  <a:pt x="935546" y="26394"/>
                  <a:pt x="861237" y="31898"/>
                </a:cubicBezTo>
                <a:cubicBezTo>
                  <a:pt x="839738" y="33491"/>
                  <a:pt x="818811" y="39681"/>
                  <a:pt x="797442" y="42530"/>
                </a:cubicBezTo>
                <a:cubicBezTo>
                  <a:pt x="765630" y="46772"/>
                  <a:pt x="733647" y="49619"/>
                  <a:pt x="701749" y="53163"/>
                </a:cubicBezTo>
                <a:cubicBezTo>
                  <a:pt x="605287" y="77280"/>
                  <a:pt x="724481" y="49030"/>
                  <a:pt x="584791" y="74428"/>
                </a:cubicBezTo>
                <a:cubicBezTo>
                  <a:pt x="570414" y="77042"/>
                  <a:pt x="556590" y="82195"/>
                  <a:pt x="542261" y="85061"/>
                </a:cubicBezTo>
                <a:cubicBezTo>
                  <a:pt x="521121" y="89289"/>
                  <a:pt x="499730" y="92149"/>
                  <a:pt x="478465" y="95693"/>
                </a:cubicBezTo>
                <a:cubicBezTo>
                  <a:pt x="166603" y="83699"/>
                  <a:pt x="294236" y="85061"/>
                  <a:pt x="95693" y="85061"/>
                </a:cubicBez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902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ADFC-C044-9E7A-4478-D6E543223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D55A0-1293-0B3B-8CCF-CD35E314587A}"/>
              </a:ext>
            </a:extLst>
          </p:cNvPr>
          <p:cNvSpPr>
            <a:spLocks noGrp="1"/>
          </p:cNvSpPr>
          <p:nvPr>
            <p:ph type="ctrTitle"/>
          </p:nvPr>
        </p:nvSpPr>
        <p:spPr>
          <a:xfrm>
            <a:off x="828675" y="1983186"/>
            <a:ext cx="7772400" cy="838200"/>
          </a:xfrm>
        </p:spPr>
        <p:txBody>
          <a:bodyPr>
            <a:normAutofit/>
          </a:bodyPr>
          <a:lstStyle/>
          <a:p>
            <a:pPr algn="ctr"/>
            <a:r>
              <a:rPr lang="en-US" sz="4000" dirty="0"/>
              <a:t>EL  AN</a:t>
            </a:r>
            <a:r>
              <a:rPr lang="es-ES" sz="4000" dirty="0"/>
              <a:t>ÁLISIS  </a:t>
            </a:r>
            <a:r>
              <a:rPr lang="en-US" sz="4000" dirty="0"/>
              <a:t>ACCIONABLE</a:t>
            </a:r>
            <a:endParaRPr lang="en-US" sz="6000" i="1" dirty="0"/>
          </a:p>
        </p:txBody>
      </p:sp>
      <p:sp>
        <p:nvSpPr>
          <p:cNvPr id="3" name="Subtitle 2">
            <a:extLst>
              <a:ext uri="{FF2B5EF4-FFF2-40B4-BE49-F238E27FC236}">
                <a16:creationId xmlns:a16="http://schemas.microsoft.com/office/drawing/2014/main" id="{49279BA4-AF78-0FD3-A704-478A71468E23}"/>
              </a:ext>
            </a:extLst>
          </p:cNvPr>
          <p:cNvSpPr>
            <a:spLocks noGrp="1"/>
          </p:cNvSpPr>
          <p:nvPr>
            <p:ph type="subTitle" idx="1"/>
          </p:nvPr>
        </p:nvSpPr>
        <p:spPr>
          <a:xfrm>
            <a:off x="4419600" y="4267200"/>
            <a:ext cx="4267200" cy="2077353"/>
          </a:xfrm>
        </p:spPr>
        <p:txBody>
          <a:bodyPr>
            <a:noAutofit/>
          </a:bodyPr>
          <a:lstStyle/>
          <a:p>
            <a:endParaRPr lang="en-US" sz="2400" dirty="0"/>
          </a:p>
          <a:p>
            <a:br>
              <a:rPr lang="en-US" sz="2400" dirty="0"/>
            </a:br>
            <a:br>
              <a:rPr lang="en-US" sz="2400" dirty="0"/>
            </a:br>
            <a:endParaRPr lang="en-US" sz="2400" dirty="0"/>
          </a:p>
          <a:p>
            <a:pPr>
              <a:lnSpc>
                <a:spcPct val="100000"/>
              </a:lnSpc>
              <a:spcBef>
                <a:spcPts val="0"/>
              </a:spcBef>
            </a:pPr>
            <a:br>
              <a:rPr lang="en-US" i="1" dirty="0"/>
            </a:br>
            <a:r>
              <a:rPr lang="en-US" sz="3200" i="1" dirty="0"/>
              <a:t>Fulton Armstrong</a:t>
            </a:r>
            <a:br>
              <a:rPr lang="en-US" sz="3200" i="1" dirty="0"/>
            </a:br>
            <a:r>
              <a:rPr lang="en-US" sz="2000" i="1" dirty="0"/>
              <a:t>American University</a:t>
            </a:r>
            <a:br>
              <a:rPr lang="en-US" sz="2000" i="1" dirty="0"/>
            </a:br>
            <a:r>
              <a:rPr lang="en-US" sz="2000" i="1" dirty="0"/>
              <a:t>Syracuse University</a:t>
            </a:r>
            <a:br>
              <a:rPr lang="en-US" sz="2000" i="1" dirty="0"/>
            </a:br>
            <a:r>
              <a:rPr lang="en-US" sz="2000" i="1" dirty="0"/>
              <a:t>Washington, DC</a:t>
            </a:r>
            <a:endParaRPr lang="en-US" sz="1800" i="1" dirty="0"/>
          </a:p>
        </p:txBody>
      </p:sp>
      <p:sp>
        <p:nvSpPr>
          <p:cNvPr id="4" name="Rectangle 3">
            <a:extLst>
              <a:ext uri="{FF2B5EF4-FFF2-40B4-BE49-F238E27FC236}">
                <a16:creationId xmlns:a16="http://schemas.microsoft.com/office/drawing/2014/main" id="{3E338AAF-9336-E22C-056C-D8591D37143B}"/>
              </a:ext>
            </a:extLst>
          </p:cNvPr>
          <p:cNvSpPr/>
          <p:nvPr/>
        </p:nvSpPr>
        <p:spPr>
          <a:xfrm>
            <a:off x="828675" y="581849"/>
            <a:ext cx="7772400" cy="523220"/>
          </a:xfrm>
          <a:prstGeom prst="rect">
            <a:avLst/>
          </a:prstGeom>
        </p:spPr>
        <p:txBody>
          <a:bodyPr wrap="square">
            <a:spAutoFit/>
          </a:bodyPr>
          <a:lstStyle/>
          <a:p>
            <a:pPr algn="ctr"/>
            <a:r>
              <a:rPr lang="en-US" sz="2800" i="1" dirty="0" err="1">
                <a:solidFill>
                  <a:prstClr val="white"/>
                </a:solidFill>
                <a:ea typeface="+mj-ea"/>
                <a:cs typeface="+mj-cs"/>
              </a:rPr>
              <a:t>Brindando</a:t>
            </a:r>
            <a:r>
              <a:rPr lang="en-US" sz="2800" i="1" dirty="0">
                <a:solidFill>
                  <a:prstClr val="white"/>
                </a:solidFill>
                <a:ea typeface="+mj-ea"/>
                <a:cs typeface="+mj-cs"/>
              </a:rPr>
              <a:t> </a:t>
            </a:r>
            <a:r>
              <a:rPr lang="en-US" sz="2800" i="1" dirty="0" err="1">
                <a:solidFill>
                  <a:prstClr val="white"/>
                </a:solidFill>
                <a:ea typeface="+mj-ea"/>
                <a:cs typeface="+mj-cs"/>
              </a:rPr>
              <a:t>estudios</a:t>
            </a:r>
            <a:r>
              <a:rPr lang="en-US" sz="2800" i="1" dirty="0">
                <a:solidFill>
                  <a:prstClr val="white"/>
                </a:solidFill>
                <a:ea typeface="+mj-ea"/>
                <a:cs typeface="+mj-cs"/>
              </a:rPr>
              <a:t> de </a:t>
            </a:r>
            <a:r>
              <a:rPr lang="en-US" sz="2800" i="1" dirty="0" err="1">
                <a:solidFill>
                  <a:prstClr val="white"/>
                </a:solidFill>
                <a:ea typeface="+mj-ea"/>
                <a:cs typeface="+mj-cs"/>
              </a:rPr>
              <a:t>calidad</a:t>
            </a:r>
            <a:r>
              <a:rPr lang="en-US" sz="2800" i="1" dirty="0">
                <a:solidFill>
                  <a:prstClr val="white"/>
                </a:solidFill>
                <a:ea typeface="+mj-ea"/>
                <a:cs typeface="+mj-cs"/>
              </a:rPr>
              <a:t> a </a:t>
            </a:r>
            <a:r>
              <a:rPr lang="en-US" sz="2800" i="1" dirty="0" err="1">
                <a:solidFill>
                  <a:prstClr val="white"/>
                </a:solidFill>
                <a:ea typeface="+mj-ea"/>
                <a:cs typeface="+mj-cs"/>
              </a:rPr>
              <a:t>decisores</a:t>
            </a:r>
            <a:endParaRPr lang="en-US" dirty="0"/>
          </a:p>
        </p:txBody>
      </p:sp>
      <p:sp>
        <p:nvSpPr>
          <p:cNvPr id="5" name="Rectangle 4">
            <a:extLst>
              <a:ext uri="{FF2B5EF4-FFF2-40B4-BE49-F238E27FC236}">
                <a16:creationId xmlns:a16="http://schemas.microsoft.com/office/drawing/2014/main" id="{6A697F9B-54CC-EDA5-865E-D9156CC8954C}"/>
              </a:ext>
            </a:extLst>
          </p:cNvPr>
          <p:cNvSpPr/>
          <p:nvPr/>
        </p:nvSpPr>
        <p:spPr>
          <a:xfrm>
            <a:off x="6166178" y="4072283"/>
            <a:ext cx="2434897" cy="707886"/>
          </a:xfrm>
          <a:prstGeom prst="rect">
            <a:avLst/>
          </a:prstGeom>
        </p:spPr>
        <p:txBody>
          <a:bodyPr wrap="none">
            <a:spAutoFit/>
          </a:bodyPr>
          <a:lstStyle/>
          <a:p>
            <a:pPr algn="r"/>
            <a:r>
              <a:rPr lang="en-US" sz="2000" dirty="0"/>
              <a:t>16 de </a:t>
            </a:r>
            <a:r>
              <a:rPr lang="es-ES" sz="2000" dirty="0"/>
              <a:t>diciembre</a:t>
            </a:r>
            <a:r>
              <a:rPr lang="en-US" sz="2000" dirty="0"/>
              <a:t> 2024</a:t>
            </a:r>
            <a:br>
              <a:rPr lang="en-US" sz="2000" dirty="0"/>
            </a:br>
            <a:r>
              <a:rPr lang="en-US" sz="2000" dirty="0" err="1"/>
              <a:t>Sesi</a:t>
            </a:r>
            <a:r>
              <a:rPr lang="es-ES" sz="2000" dirty="0" err="1"/>
              <a:t>ó</a:t>
            </a:r>
            <a:r>
              <a:rPr lang="en-US" sz="2000" dirty="0"/>
              <a:t>n b</a:t>
            </a:r>
          </a:p>
        </p:txBody>
      </p:sp>
      <p:pic>
        <p:nvPicPr>
          <p:cNvPr id="7" name="Picture 6">
            <a:extLst>
              <a:ext uri="{FF2B5EF4-FFF2-40B4-BE49-F238E27FC236}">
                <a16:creationId xmlns:a16="http://schemas.microsoft.com/office/drawing/2014/main" id="{8961273D-CFA2-7104-8398-DD47B4FA29DC}"/>
              </a:ext>
            </a:extLst>
          </p:cNvPr>
          <p:cNvPicPr>
            <a:picLocks noChangeAspect="1"/>
          </p:cNvPicPr>
          <p:nvPr/>
        </p:nvPicPr>
        <p:blipFill>
          <a:blip r:embed="rId2"/>
          <a:stretch>
            <a:fillRect/>
          </a:stretch>
        </p:blipFill>
        <p:spPr>
          <a:xfrm>
            <a:off x="990600" y="4862020"/>
            <a:ext cx="2654458" cy="1414131"/>
          </a:xfrm>
          <a:prstGeom prst="rect">
            <a:avLst/>
          </a:prstGeom>
          <a:ln>
            <a:solidFill>
              <a:schemeClr val="tx1"/>
            </a:solidFill>
          </a:ln>
        </p:spPr>
      </p:pic>
    </p:spTree>
    <p:extLst>
      <p:ext uri="{BB962C8B-B14F-4D97-AF65-F5344CB8AC3E}">
        <p14:creationId xmlns:p14="http://schemas.microsoft.com/office/powerpoint/2010/main" val="414665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E7C63-3B71-4903-B9D4-CE3457A929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0314CE-0444-378D-31B2-C6D176A3C485}"/>
              </a:ext>
            </a:extLst>
          </p:cNvPr>
          <p:cNvSpPr txBox="1"/>
          <p:nvPr/>
        </p:nvSpPr>
        <p:spPr>
          <a:xfrm>
            <a:off x="762000" y="1828800"/>
            <a:ext cx="2157642" cy="3785652"/>
          </a:xfrm>
          <a:prstGeom prst="rect">
            <a:avLst/>
          </a:prstGeom>
          <a:noFill/>
        </p:spPr>
        <p:txBody>
          <a:bodyPr wrap="none" rtlCol="0">
            <a:spAutoFit/>
          </a:bodyPr>
          <a:lstStyle/>
          <a:p>
            <a:r>
              <a:rPr lang="es-ES" sz="6000" b="1" dirty="0" err="1"/>
              <a:t>B</a:t>
            </a:r>
            <a:r>
              <a:rPr lang="es-ES" sz="4800" dirty="0" err="1"/>
              <a:t>ottom</a:t>
            </a:r>
            <a:endParaRPr lang="es-ES" sz="4800" dirty="0"/>
          </a:p>
          <a:p>
            <a:r>
              <a:rPr lang="es-ES" sz="6000" b="1" dirty="0"/>
              <a:t>L</a:t>
            </a:r>
            <a:r>
              <a:rPr lang="es-ES" sz="4800" dirty="0"/>
              <a:t>ine</a:t>
            </a:r>
          </a:p>
          <a:p>
            <a:r>
              <a:rPr lang="es-ES" sz="6000" b="1" dirty="0"/>
              <a:t>U</a:t>
            </a:r>
            <a:r>
              <a:rPr lang="es-ES" sz="4800" dirty="0"/>
              <a:t>p</a:t>
            </a:r>
          </a:p>
          <a:p>
            <a:r>
              <a:rPr lang="es-ES" sz="6000" b="1" dirty="0"/>
              <a:t>F</a:t>
            </a:r>
            <a:r>
              <a:rPr lang="es-ES" sz="4800" dirty="0"/>
              <a:t>ront</a:t>
            </a:r>
            <a:endParaRPr lang="en-US" sz="4800" dirty="0"/>
          </a:p>
        </p:txBody>
      </p:sp>
      <p:sp>
        <p:nvSpPr>
          <p:cNvPr id="2" name="TextBox 1">
            <a:extLst>
              <a:ext uri="{FF2B5EF4-FFF2-40B4-BE49-F238E27FC236}">
                <a16:creationId xmlns:a16="http://schemas.microsoft.com/office/drawing/2014/main" id="{7BBB3CB5-8894-DD4C-CA5C-53D066451F6A}"/>
              </a:ext>
            </a:extLst>
          </p:cNvPr>
          <p:cNvSpPr txBox="1"/>
          <p:nvPr/>
        </p:nvSpPr>
        <p:spPr>
          <a:xfrm>
            <a:off x="3657600" y="609600"/>
            <a:ext cx="4419800" cy="3785652"/>
          </a:xfrm>
          <a:prstGeom prst="rect">
            <a:avLst/>
          </a:prstGeom>
          <a:noFill/>
        </p:spPr>
        <p:txBody>
          <a:bodyPr wrap="none" rtlCol="0">
            <a:spAutoFit/>
          </a:bodyPr>
          <a:lstStyle/>
          <a:p>
            <a:r>
              <a:rPr lang="es-ES" sz="2400" dirty="0"/>
              <a:t>Si tienes</a:t>
            </a:r>
          </a:p>
          <a:p>
            <a:r>
              <a:rPr lang="es-ES" sz="2400" dirty="0"/>
              <a:t>una buena «planilla analítica»,</a:t>
            </a:r>
          </a:p>
          <a:p>
            <a:r>
              <a:rPr lang="es-ES" sz="2400" dirty="0"/>
              <a:t>ya tienes </a:t>
            </a:r>
          </a:p>
          <a:p>
            <a:r>
              <a:rPr lang="es-ES" sz="2400" dirty="0"/>
              <a:t>la mayoría</a:t>
            </a:r>
          </a:p>
          <a:p>
            <a:r>
              <a:rPr lang="es-ES" sz="2400" dirty="0"/>
              <a:t>de tu informe (escrito u oral)</a:t>
            </a:r>
          </a:p>
          <a:p>
            <a:r>
              <a:rPr lang="es-ES" sz="2400" dirty="0"/>
              <a:t>hechas.</a:t>
            </a:r>
            <a:br>
              <a:rPr lang="es-ES" sz="2400" dirty="0"/>
            </a:br>
            <a:endParaRPr lang="es-ES" sz="2400" dirty="0"/>
          </a:p>
          <a:p>
            <a:pPr marL="342900" indent="-342900">
              <a:buFont typeface="Arial" panose="020B0604020202020204" pitchFamily="34" charset="0"/>
              <a:buChar char="•"/>
            </a:pPr>
            <a:r>
              <a:rPr lang="es-ES" sz="2400" dirty="0"/>
              <a:t>Una hipótesis o tesis</a:t>
            </a:r>
          </a:p>
          <a:p>
            <a:pPr marL="342900" indent="-342900">
              <a:buFont typeface="Arial" panose="020B0604020202020204" pitchFamily="34" charset="0"/>
              <a:buChar char="•"/>
            </a:pPr>
            <a:r>
              <a:rPr lang="es-ES" sz="2400" dirty="0"/>
              <a:t>Una estructura</a:t>
            </a:r>
          </a:p>
          <a:p>
            <a:pPr marL="342900" indent="-342900">
              <a:buFont typeface="Arial" panose="020B0604020202020204" pitchFamily="34" charset="0"/>
              <a:buChar char="•"/>
            </a:pPr>
            <a:r>
              <a:rPr lang="es-ES" sz="2400" dirty="0"/>
              <a:t>Datos más o menos completos</a:t>
            </a:r>
          </a:p>
        </p:txBody>
      </p:sp>
      <p:sp>
        <p:nvSpPr>
          <p:cNvPr id="7" name="TextBox 6">
            <a:extLst>
              <a:ext uri="{FF2B5EF4-FFF2-40B4-BE49-F238E27FC236}">
                <a16:creationId xmlns:a16="http://schemas.microsoft.com/office/drawing/2014/main" id="{88A3628A-FCC1-4234-3F17-FFE4E0545FC8}"/>
              </a:ext>
            </a:extLst>
          </p:cNvPr>
          <p:cNvSpPr txBox="1"/>
          <p:nvPr/>
        </p:nvSpPr>
        <p:spPr>
          <a:xfrm>
            <a:off x="2933799" y="4829622"/>
            <a:ext cx="5867401" cy="1569660"/>
          </a:xfrm>
          <a:prstGeom prst="rect">
            <a:avLst/>
          </a:prstGeom>
          <a:noFill/>
        </p:spPr>
        <p:txBody>
          <a:bodyPr wrap="square" rtlCol="0">
            <a:spAutoFit/>
          </a:bodyPr>
          <a:lstStyle/>
          <a:p>
            <a:r>
              <a:rPr lang="en-US" sz="2400" dirty="0" err="1"/>
              <a:t>Ahora</a:t>
            </a:r>
            <a:r>
              <a:rPr lang="en-US" sz="2400" dirty="0"/>
              <a:t> </a:t>
            </a:r>
            <a:r>
              <a:rPr lang="en-US" sz="2400" dirty="0" err="1"/>
              <a:t>queda</a:t>
            </a:r>
            <a:r>
              <a:rPr lang="en-US" sz="2400" dirty="0"/>
              <a:t> la s</a:t>
            </a:r>
            <a:r>
              <a:rPr lang="es-ES" sz="2400" dirty="0" err="1"/>
              <a:t>íntesis</a:t>
            </a:r>
            <a:r>
              <a:rPr lang="es-ES" sz="2400" dirty="0"/>
              <a:t> de ideas … la selección de palabras … la construcción de párrafos … el perfeccionamiento del paquete.  </a:t>
            </a:r>
            <a:endParaRPr lang="en-US" sz="2400" dirty="0"/>
          </a:p>
        </p:txBody>
      </p:sp>
    </p:spTree>
    <p:extLst>
      <p:ext uri="{BB962C8B-B14F-4D97-AF65-F5344CB8AC3E}">
        <p14:creationId xmlns:p14="http://schemas.microsoft.com/office/powerpoint/2010/main" val="4280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19C76B-5253-438C-91B2-FAE9951BDE14}"/>
              </a:ext>
            </a:extLst>
          </p:cNvPr>
          <p:cNvSpPr>
            <a:spLocks noGrp="1"/>
          </p:cNvSpPr>
          <p:nvPr>
            <p:ph type="sldNum" sz="quarter" idx="12"/>
          </p:nvPr>
        </p:nvSpPr>
        <p:spPr>
          <a:xfrm>
            <a:off x="6629400" y="5543550"/>
            <a:ext cx="2057400" cy="273844"/>
          </a:xfrm>
        </p:spPr>
        <p:txBody>
          <a:bodyPr/>
          <a:lstStyle/>
          <a:p>
            <a:fld id="{C4F85062-4662-4D6B-BB38-DB7C890070DF}" type="slidenum">
              <a:rPr lang="en-US" smtClean="0"/>
              <a:t>8</a:t>
            </a:fld>
            <a:endParaRPr lang="en-US"/>
          </a:p>
        </p:txBody>
      </p:sp>
      <p:sp useBgFill="1">
        <p:nvSpPr>
          <p:cNvPr id="14" name="Rectangle 13">
            <a:extLst>
              <a:ext uri="{FF2B5EF4-FFF2-40B4-BE49-F238E27FC236}">
                <a16:creationId xmlns:a16="http://schemas.microsoft.com/office/drawing/2014/main" id="{B461E29E-C118-48F5-8A3B-A64A3C39ED83}"/>
              </a:ext>
            </a:extLst>
          </p:cNvPr>
          <p:cNvSpPr/>
          <p:nvPr/>
        </p:nvSpPr>
        <p:spPr>
          <a:xfrm>
            <a:off x="2600325" y="1905000"/>
            <a:ext cx="3943350" cy="3486150"/>
          </a:xfrm>
          <a:prstGeom prst="rect">
            <a:avLst/>
          </a:prstGeom>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A9ACD4BE-1A97-492C-B18B-705E2B5A58EC}"/>
              </a:ext>
            </a:extLst>
          </p:cNvPr>
          <p:cNvSpPr txBox="1"/>
          <p:nvPr/>
        </p:nvSpPr>
        <p:spPr>
          <a:xfrm>
            <a:off x="2737987" y="2142946"/>
            <a:ext cx="2403222" cy="415498"/>
          </a:xfrm>
          <a:prstGeom prst="rect">
            <a:avLst/>
          </a:prstGeom>
          <a:noFill/>
        </p:spPr>
        <p:txBody>
          <a:bodyPr wrap="none" rtlCol="0">
            <a:spAutoFit/>
          </a:bodyPr>
          <a:lstStyle/>
          <a:p>
            <a:r>
              <a:rPr lang="en-US" sz="2100" dirty="0"/>
              <a:t>No es </a:t>
            </a:r>
            <a:r>
              <a:rPr lang="en-US" sz="2100" dirty="0" err="1"/>
              <a:t>proceso</a:t>
            </a:r>
            <a:r>
              <a:rPr lang="en-US" sz="2100" dirty="0"/>
              <a:t> lineal</a:t>
            </a:r>
          </a:p>
        </p:txBody>
      </p:sp>
      <p:cxnSp>
        <p:nvCxnSpPr>
          <p:cNvPr id="10" name="Straight Connector 9">
            <a:extLst>
              <a:ext uri="{FF2B5EF4-FFF2-40B4-BE49-F238E27FC236}">
                <a16:creationId xmlns:a16="http://schemas.microsoft.com/office/drawing/2014/main" id="{8923D618-A471-402A-A619-224249D8A52B}"/>
              </a:ext>
            </a:extLst>
          </p:cNvPr>
          <p:cNvCxnSpPr>
            <a:cxnSpLocks/>
          </p:cNvCxnSpPr>
          <p:nvPr/>
        </p:nvCxnSpPr>
        <p:spPr>
          <a:xfrm>
            <a:off x="3083732" y="3219450"/>
            <a:ext cx="29146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coil spring, metalware&#10;&#10;Description automatically generated">
            <a:extLst>
              <a:ext uri="{FF2B5EF4-FFF2-40B4-BE49-F238E27FC236}">
                <a16:creationId xmlns:a16="http://schemas.microsoft.com/office/drawing/2014/main" id="{D322FBB5-58EE-4089-A6C7-F097219D3DF4}"/>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10000" b="90000" l="33121" r="61154"/>
                    </a14:imgEffect>
                  </a14:imgLayer>
                </a14:imgProps>
              </a:ext>
              <a:ext uri="{28A0092B-C50C-407E-A947-70E740481C1C}">
                <a14:useLocalDpi xmlns:a14="http://schemas.microsoft.com/office/drawing/2010/main" val="0"/>
              </a:ext>
            </a:extLst>
          </a:blip>
          <a:srcRect l="29617" r="35342"/>
          <a:stretch/>
        </p:blipFill>
        <p:spPr>
          <a:xfrm rot="16200000">
            <a:off x="4109087" y="2436137"/>
            <a:ext cx="1097280" cy="4114801"/>
          </a:xfrm>
          <a:prstGeom prst="rect">
            <a:avLst/>
          </a:prstGeom>
        </p:spPr>
      </p:pic>
      <p:pic>
        <p:nvPicPr>
          <p:cNvPr id="16" name="Graphic 15" descr="Add with solid fill">
            <a:extLst>
              <a:ext uri="{FF2B5EF4-FFF2-40B4-BE49-F238E27FC236}">
                <a16:creationId xmlns:a16="http://schemas.microsoft.com/office/drawing/2014/main" id="{CB565699-67F4-4D08-A69F-8EFB6AE8D6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458002">
            <a:off x="4067001" y="2762308"/>
            <a:ext cx="872354" cy="872354"/>
          </a:xfrm>
          <a:prstGeom prst="rect">
            <a:avLst/>
          </a:prstGeom>
        </p:spPr>
      </p:pic>
      <p:sp>
        <p:nvSpPr>
          <p:cNvPr id="18" name="TextBox 17">
            <a:extLst>
              <a:ext uri="{FF2B5EF4-FFF2-40B4-BE49-F238E27FC236}">
                <a16:creationId xmlns:a16="http://schemas.microsoft.com/office/drawing/2014/main" id="{83E9F94D-655A-40DD-9AF5-7412428E11E6}"/>
              </a:ext>
            </a:extLst>
          </p:cNvPr>
          <p:cNvSpPr txBox="1"/>
          <p:nvPr/>
        </p:nvSpPr>
        <p:spPr>
          <a:xfrm>
            <a:off x="4965250" y="2124973"/>
            <a:ext cx="1716087" cy="415498"/>
          </a:xfrm>
          <a:prstGeom prst="rect">
            <a:avLst/>
          </a:prstGeom>
          <a:noFill/>
        </p:spPr>
        <p:txBody>
          <a:bodyPr wrap="square">
            <a:spAutoFit/>
          </a:bodyPr>
          <a:lstStyle/>
          <a:p>
            <a:r>
              <a:rPr lang="en-US" sz="2100" dirty="0"/>
              <a:t>, </a:t>
            </a:r>
            <a:r>
              <a:rPr lang="en-US" sz="2100" dirty="0" err="1"/>
              <a:t>sino</a:t>
            </a:r>
            <a:r>
              <a:rPr lang="en-US" sz="2100" dirty="0"/>
              <a:t> </a:t>
            </a:r>
            <a:r>
              <a:rPr lang="en-US" sz="2100" dirty="0" err="1"/>
              <a:t>espiral</a:t>
            </a:r>
            <a:r>
              <a:rPr lang="en-US" sz="2100" dirty="0"/>
              <a:t>.</a:t>
            </a:r>
          </a:p>
        </p:txBody>
      </p:sp>
      <p:sp>
        <p:nvSpPr>
          <p:cNvPr id="4" name="TextBox 3">
            <a:extLst>
              <a:ext uri="{FF2B5EF4-FFF2-40B4-BE49-F238E27FC236}">
                <a16:creationId xmlns:a16="http://schemas.microsoft.com/office/drawing/2014/main" id="{CFAE4A71-5B8F-0E10-AE6E-71AC49B8D7E0}"/>
              </a:ext>
            </a:extLst>
          </p:cNvPr>
          <p:cNvSpPr txBox="1"/>
          <p:nvPr/>
        </p:nvSpPr>
        <p:spPr>
          <a:xfrm>
            <a:off x="1066800" y="728813"/>
            <a:ext cx="2302233" cy="461665"/>
          </a:xfrm>
          <a:prstGeom prst="rect">
            <a:avLst/>
          </a:prstGeom>
          <a:noFill/>
        </p:spPr>
        <p:txBody>
          <a:bodyPr wrap="none" rtlCol="0">
            <a:spAutoFit/>
          </a:bodyPr>
          <a:lstStyle/>
          <a:p>
            <a:r>
              <a:rPr lang="es-ES" sz="2400" dirty="0"/>
              <a:t>Nunca olviden …</a:t>
            </a:r>
            <a:endParaRPr lang="en-US" sz="2400" dirty="0"/>
          </a:p>
        </p:txBody>
      </p:sp>
    </p:spTree>
    <p:extLst>
      <p:ext uri="{BB962C8B-B14F-4D97-AF65-F5344CB8AC3E}">
        <p14:creationId xmlns:p14="http://schemas.microsoft.com/office/powerpoint/2010/main" val="163713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6CCEB9-E39B-42A5-8D37-99C7FA20077A}"/>
              </a:ext>
            </a:extLst>
          </p:cNvPr>
          <p:cNvSpPr>
            <a:spLocks noGrp="1"/>
          </p:cNvSpPr>
          <p:nvPr>
            <p:ph type="sldNum" sz="quarter" idx="12"/>
          </p:nvPr>
        </p:nvSpPr>
        <p:spPr/>
        <p:txBody>
          <a:bodyPr/>
          <a:lstStyle/>
          <a:p>
            <a:fld id="{C4F85062-4662-4D6B-BB38-DB7C890070DF}" type="slidenum">
              <a:rPr lang="en-US" smtClean="0"/>
              <a:t>9</a:t>
            </a:fld>
            <a:endParaRPr lang="en-US"/>
          </a:p>
        </p:txBody>
      </p:sp>
      <p:sp>
        <p:nvSpPr>
          <p:cNvPr id="5" name="TextBox 4">
            <a:extLst>
              <a:ext uri="{FF2B5EF4-FFF2-40B4-BE49-F238E27FC236}">
                <a16:creationId xmlns:a16="http://schemas.microsoft.com/office/drawing/2014/main" id="{7C5272DC-6BC5-4A54-98FF-70A5922F4E0C}"/>
              </a:ext>
            </a:extLst>
          </p:cNvPr>
          <p:cNvSpPr txBox="1"/>
          <p:nvPr/>
        </p:nvSpPr>
        <p:spPr>
          <a:xfrm>
            <a:off x="494436" y="461222"/>
            <a:ext cx="8020914" cy="369332"/>
          </a:xfrm>
          <a:prstGeom prst="rect">
            <a:avLst/>
          </a:prstGeom>
          <a:noFill/>
        </p:spPr>
        <p:txBody>
          <a:bodyPr wrap="none" rtlCol="0">
            <a:spAutoFit/>
          </a:bodyPr>
          <a:lstStyle/>
          <a:p>
            <a:r>
              <a:rPr lang="en-US" dirty="0"/>
              <a:t>AHORA …  </a:t>
            </a:r>
            <a:r>
              <a:rPr lang="es-ES" dirty="0"/>
              <a:t>¿Cómo convertimos un  magnífico análisis en un informe escrito u oral? </a:t>
            </a:r>
            <a:endParaRPr lang="en-US" dirty="0"/>
          </a:p>
        </p:txBody>
      </p:sp>
      <p:pic>
        <p:nvPicPr>
          <p:cNvPr id="7" name="Picture 6" descr="Diagram&#10;&#10;Description automatically generated">
            <a:extLst>
              <a:ext uri="{FF2B5EF4-FFF2-40B4-BE49-F238E27FC236}">
                <a16:creationId xmlns:a16="http://schemas.microsoft.com/office/drawing/2014/main" id="{CAC27460-8946-4D00-8D5D-3F6CBE64F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150" y="2182532"/>
            <a:ext cx="2570211" cy="3286657"/>
          </a:xfrm>
          <a:prstGeom prst="rect">
            <a:avLst/>
          </a:prstGeom>
        </p:spPr>
      </p:pic>
      <p:pic>
        <p:nvPicPr>
          <p:cNvPr id="16" name="Picture 15">
            <a:extLst>
              <a:ext uri="{FF2B5EF4-FFF2-40B4-BE49-F238E27FC236}">
                <a16:creationId xmlns:a16="http://schemas.microsoft.com/office/drawing/2014/main" id="{73AF4B2F-B2D8-4F3A-832E-03E2BED6D35D}"/>
              </a:ext>
            </a:extLst>
          </p:cNvPr>
          <p:cNvPicPr>
            <a:picLocks noChangeAspect="1"/>
          </p:cNvPicPr>
          <p:nvPr/>
        </p:nvPicPr>
        <p:blipFill>
          <a:blip r:embed="rId3"/>
          <a:stretch>
            <a:fillRect/>
          </a:stretch>
        </p:blipFill>
        <p:spPr>
          <a:xfrm>
            <a:off x="6457950" y="959643"/>
            <a:ext cx="2268137" cy="5141573"/>
          </a:xfrm>
          <a:prstGeom prst="rect">
            <a:avLst/>
          </a:prstGeom>
        </p:spPr>
      </p:pic>
      <p:sp>
        <p:nvSpPr>
          <p:cNvPr id="18" name="Arrow: Right 17">
            <a:extLst>
              <a:ext uri="{FF2B5EF4-FFF2-40B4-BE49-F238E27FC236}">
                <a16:creationId xmlns:a16="http://schemas.microsoft.com/office/drawing/2014/main" id="{BACF0B73-8112-4F69-BBEC-DED44569E337}"/>
              </a:ext>
            </a:extLst>
          </p:cNvPr>
          <p:cNvSpPr/>
          <p:nvPr/>
        </p:nvSpPr>
        <p:spPr>
          <a:xfrm>
            <a:off x="6257925" y="2476857"/>
            <a:ext cx="400050" cy="26289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Arrow: Right 18">
            <a:extLst>
              <a:ext uri="{FF2B5EF4-FFF2-40B4-BE49-F238E27FC236}">
                <a16:creationId xmlns:a16="http://schemas.microsoft.com/office/drawing/2014/main" id="{8DE88466-8D9D-432A-B01A-1824DD4D89EA}"/>
              </a:ext>
            </a:extLst>
          </p:cNvPr>
          <p:cNvSpPr/>
          <p:nvPr/>
        </p:nvSpPr>
        <p:spPr>
          <a:xfrm>
            <a:off x="2984759" y="2493764"/>
            <a:ext cx="400050" cy="26289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 name="TextBox 2">
            <a:extLst>
              <a:ext uri="{FF2B5EF4-FFF2-40B4-BE49-F238E27FC236}">
                <a16:creationId xmlns:a16="http://schemas.microsoft.com/office/drawing/2014/main" id="{9DF4CEC5-3D8B-475A-8C40-D750E59754DF}"/>
              </a:ext>
            </a:extLst>
          </p:cNvPr>
          <p:cNvSpPr txBox="1"/>
          <p:nvPr/>
        </p:nvSpPr>
        <p:spPr>
          <a:xfrm>
            <a:off x="4408206" y="2686050"/>
            <a:ext cx="4520789" cy="1246495"/>
          </a:xfrm>
          <a:prstGeom prst="rect">
            <a:avLst/>
          </a:prstGeom>
        </p:spPr>
        <p:txBody>
          <a:bodyPr wrap="none" lIns="205740" tIns="137160" rIns="205740" bIns="137160" rtlCol="0">
            <a:spAutoFit/>
          </a:bodyPr>
          <a:lstStyle/>
          <a:p>
            <a:r>
              <a:rPr lang="es-ES" sz="2100" dirty="0"/>
              <a:t>Usando las partes que necesitamos</a:t>
            </a:r>
          </a:p>
          <a:p>
            <a:pPr marL="342900" indent="-342900">
              <a:buFont typeface="Arial" panose="020B0604020202020204" pitchFamily="34" charset="0"/>
              <a:buChar char="•"/>
            </a:pPr>
            <a:r>
              <a:rPr lang="es-ES" sz="2100" dirty="0"/>
              <a:t>Creando una narrativa</a:t>
            </a:r>
          </a:p>
          <a:p>
            <a:pPr marL="342900" indent="-342900">
              <a:buFont typeface="Arial" panose="020B0604020202020204" pitchFamily="34" charset="0"/>
              <a:buChar char="•"/>
            </a:pPr>
            <a:r>
              <a:rPr lang="es-ES" sz="2100" dirty="0"/>
              <a:t>Dándole al decisor lo que necesita</a:t>
            </a:r>
            <a:endParaRPr lang="en-US" sz="2100" dirty="0"/>
          </a:p>
        </p:txBody>
      </p:sp>
      <p:grpSp>
        <p:nvGrpSpPr>
          <p:cNvPr id="4" name="Group 3">
            <a:extLst>
              <a:ext uri="{FF2B5EF4-FFF2-40B4-BE49-F238E27FC236}">
                <a16:creationId xmlns:a16="http://schemas.microsoft.com/office/drawing/2014/main" id="{B176E1EF-D9E5-7D72-760E-34A79FF0B8C9}"/>
              </a:ext>
            </a:extLst>
          </p:cNvPr>
          <p:cNvGrpSpPr>
            <a:grpSpLocks noChangeAspect="1"/>
          </p:cNvGrpSpPr>
          <p:nvPr/>
        </p:nvGrpSpPr>
        <p:grpSpPr>
          <a:xfrm>
            <a:off x="425347" y="2428143"/>
            <a:ext cx="2249355" cy="2834640"/>
            <a:chOff x="381007" y="1207510"/>
            <a:chExt cx="2730271" cy="3440690"/>
          </a:xfrm>
        </p:grpSpPr>
        <p:pic>
          <p:nvPicPr>
            <p:cNvPr id="6" name="Picture 5">
              <a:extLst>
                <a:ext uri="{FF2B5EF4-FFF2-40B4-BE49-F238E27FC236}">
                  <a16:creationId xmlns:a16="http://schemas.microsoft.com/office/drawing/2014/main" id="{64B28F07-0DAD-D164-7644-D3EA0CF14A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905000"/>
              <a:ext cx="2120678" cy="2743200"/>
            </a:xfrm>
            <a:prstGeom prst="rect">
              <a:avLst/>
            </a:prstGeom>
          </p:spPr>
        </p:pic>
        <p:pic>
          <p:nvPicPr>
            <p:cNvPr id="8" name="Picture 7">
              <a:extLst>
                <a:ext uri="{FF2B5EF4-FFF2-40B4-BE49-F238E27FC236}">
                  <a16:creationId xmlns:a16="http://schemas.microsoft.com/office/drawing/2014/main" id="{AE116171-F87C-C832-5A70-54C1E83DE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7" y="1207510"/>
              <a:ext cx="2137425" cy="2743200"/>
            </a:xfrm>
            <a:prstGeom prst="rect">
              <a:avLst/>
            </a:prstGeom>
            <a:ln>
              <a:solidFill>
                <a:schemeClr val="bg1"/>
              </a:solidFill>
            </a:ln>
          </p:spPr>
        </p:pic>
      </p:grpSp>
    </p:spTree>
    <p:extLst>
      <p:ext uri="{BB962C8B-B14F-4D97-AF65-F5344CB8AC3E}">
        <p14:creationId xmlns:p14="http://schemas.microsoft.com/office/powerpoint/2010/main" val="24297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 grpId="0" animBg="1"/>
      <p:bldP spid="3" grpId="1" animBg="1"/>
    </p:bldLst>
  </p:timing>
</p:sld>
</file>

<file path=ppt/theme/theme1.xml><?xml version="1.0" encoding="utf-8"?>
<a:theme xmlns:a="http://schemas.openxmlformats.org/drawingml/2006/main" name="AU_analysis_class_theme">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_analysis_class_theme" id="{D629ACFE-B0C4-497E-BC82-35A72FF012DF}" vid="{1BAA6AC4-EBB9-499A-AE4A-F60AD4DD45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AU_analysis_class_theme</Template>
  <TotalTime>4117</TotalTime>
  <Words>3398</Words>
  <Application>Microsoft Office PowerPoint</Application>
  <PresentationFormat>On-screen Show (4:3)</PresentationFormat>
  <Paragraphs>557</Paragraphs>
  <Slides>60</Slides>
  <Notes>5</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Black</vt:lpstr>
      <vt:lpstr>Broadway</vt:lpstr>
      <vt:lpstr>Calibri</vt:lpstr>
      <vt:lpstr>Corbel</vt:lpstr>
      <vt:lpstr>Jokerman</vt:lpstr>
      <vt:lpstr>Kristen ITC</vt:lpstr>
      <vt:lpstr>Ravie</vt:lpstr>
      <vt:lpstr>Times New Roman</vt:lpstr>
      <vt:lpstr>AU_analysis_class_theme</vt:lpstr>
      <vt:lpstr>EL  ANÁLISIS  ACCIONABLE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ANÁLISIS  ACCIONABLE</vt:lpstr>
      <vt:lpstr>EL  ANÁLISIS  ACCIONABLE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policymaker want and need?</dc:title>
  <dc:creator>fulton</dc:creator>
  <cp:lastModifiedBy>Fulton A</cp:lastModifiedBy>
  <cp:revision>375</cp:revision>
  <cp:lastPrinted>2020-10-09T00:00:27Z</cp:lastPrinted>
  <dcterms:created xsi:type="dcterms:W3CDTF">2017-05-30T17:15:11Z</dcterms:created>
  <dcterms:modified xsi:type="dcterms:W3CDTF">2024-12-11T21:58:56Z</dcterms:modified>
</cp:coreProperties>
</file>