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7"/>
  </p:notesMasterIdLst>
  <p:handoutMasterIdLst>
    <p:handoutMasterId r:id="rId98"/>
  </p:handoutMasterIdLst>
  <p:sldIdLst>
    <p:sldId id="256" r:id="rId2"/>
    <p:sldId id="853" r:id="rId3"/>
    <p:sldId id="1033" r:id="rId4"/>
    <p:sldId id="1035" r:id="rId5"/>
    <p:sldId id="1036" r:id="rId6"/>
    <p:sldId id="1449" r:id="rId7"/>
    <p:sldId id="1540" r:id="rId8"/>
    <p:sldId id="1918" r:id="rId9"/>
    <p:sldId id="954" r:id="rId10"/>
    <p:sldId id="1064" r:id="rId11"/>
    <p:sldId id="1873" r:id="rId12"/>
    <p:sldId id="298" r:id="rId13"/>
    <p:sldId id="654" r:id="rId14"/>
    <p:sldId id="807" r:id="rId15"/>
    <p:sldId id="657" r:id="rId16"/>
    <p:sldId id="673" r:id="rId17"/>
    <p:sldId id="670" r:id="rId18"/>
    <p:sldId id="672" r:id="rId19"/>
    <p:sldId id="717" r:id="rId20"/>
    <p:sldId id="1553" r:id="rId21"/>
    <p:sldId id="264" r:id="rId22"/>
    <p:sldId id="716" r:id="rId23"/>
    <p:sldId id="1459" r:id="rId24"/>
    <p:sldId id="1460" r:id="rId25"/>
    <p:sldId id="1558" r:id="rId26"/>
    <p:sldId id="1912" r:id="rId27"/>
    <p:sldId id="1560" r:id="rId28"/>
    <p:sldId id="1561" r:id="rId29"/>
    <p:sldId id="674" r:id="rId30"/>
    <p:sldId id="659" r:id="rId31"/>
    <p:sldId id="675" r:id="rId32"/>
    <p:sldId id="660" r:id="rId33"/>
    <p:sldId id="1048" r:id="rId34"/>
    <p:sldId id="1463" r:id="rId35"/>
    <p:sldId id="728" r:id="rId36"/>
    <p:sldId id="661" r:id="rId37"/>
    <p:sldId id="293" r:id="rId38"/>
    <p:sldId id="294" r:id="rId39"/>
    <p:sldId id="664" r:id="rId40"/>
    <p:sldId id="285" r:id="rId41"/>
    <p:sldId id="273" r:id="rId42"/>
    <p:sldId id="681" r:id="rId43"/>
    <p:sldId id="692" r:id="rId44"/>
    <p:sldId id="697" r:id="rId45"/>
    <p:sldId id="695" r:id="rId46"/>
    <p:sldId id="705" r:id="rId47"/>
    <p:sldId id="844" r:id="rId48"/>
    <p:sldId id="702" r:id="rId49"/>
    <p:sldId id="1538" r:id="rId50"/>
    <p:sldId id="693" r:id="rId51"/>
    <p:sldId id="707" r:id="rId52"/>
    <p:sldId id="708" r:id="rId53"/>
    <p:sldId id="709" r:id="rId54"/>
    <p:sldId id="706" r:id="rId55"/>
    <p:sldId id="710" r:id="rId56"/>
    <p:sldId id="711" r:id="rId57"/>
    <p:sldId id="712" r:id="rId58"/>
    <p:sldId id="713" r:id="rId59"/>
    <p:sldId id="268" r:id="rId60"/>
    <p:sldId id="262" r:id="rId61"/>
    <p:sldId id="272" r:id="rId62"/>
    <p:sldId id="1957" r:id="rId63"/>
    <p:sldId id="611" r:id="rId64"/>
    <p:sldId id="1894" r:id="rId65"/>
    <p:sldId id="1526" r:id="rId66"/>
    <p:sldId id="612" r:id="rId67"/>
    <p:sldId id="1527" r:id="rId68"/>
    <p:sldId id="1648" r:id="rId69"/>
    <p:sldId id="1895" r:id="rId70"/>
    <p:sldId id="1471" r:id="rId71"/>
    <p:sldId id="1472" r:id="rId72"/>
    <p:sldId id="1896" r:id="rId73"/>
    <p:sldId id="1897" r:id="rId74"/>
    <p:sldId id="730" r:id="rId75"/>
    <p:sldId id="738" r:id="rId76"/>
    <p:sldId id="1650" r:id="rId77"/>
    <p:sldId id="847" r:id="rId78"/>
    <p:sldId id="280" r:id="rId79"/>
    <p:sldId id="741" r:id="rId80"/>
    <p:sldId id="735" r:id="rId81"/>
    <p:sldId id="736" r:id="rId82"/>
    <p:sldId id="754" r:id="rId83"/>
    <p:sldId id="755" r:id="rId84"/>
    <p:sldId id="1544" r:id="rId85"/>
    <p:sldId id="1511" r:id="rId86"/>
    <p:sldId id="1914" r:id="rId87"/>
    <p:sldId id="1915" r:id="rId88"/>
    <p:sldId id="739" r:id="rId89"/>
    <p:sldId id="1916" r:id="rId90"/>
    <p:sldId id="757" r:id="rId91"/>
    <p:sldId id="260" r:id="rId92"/>
    <p:sldId id="1908" r:id="rId93"/>
    <p:sldId id="1909" r:id="rId94"/>
    <p:sldId id="1958" r:id="rId95"/>
    <p:sldId id="1959" r:id="rId9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DA91E4-3526-4D01-8F07-ECCE84B7336C}">
          <p14:sldIdLst>
            <p14:sldId id="256"/>
            <p14:sldId id="853"/>
            <p14:sldId id="1033"/>
            <p14:sldId id="1035"/>
            <p14:sldId id="1036"/>
            <p14:sldId id="1449"/>
          </p14:sldIdLst>
        </p14:section>
        <p14:section name="Wilson and Swedish test" id="{E64ECE7F-9A3C-45D4-AB14-0587DF28A3B5}">
          <p14:sldIdLst>
            <p14:sldId id="1540"/>
            <p14:sldId id="1918"/>
            <p14:sldId id="954"/>
          </p14:sldIdLst>
        </p14:section>
        <p14:section name="Fun Game #1" id="{04A6E484-4C9F-4E8D-9EED-028827661078}">
          <p14:sldIdLst/>
        </p14:section>
        <p14:section name="Fun Game #2" id="{8A5CB48B-468B-44CB-8746-709520F76E3F}">
          <p14:sldIdLst/>
        </p14:section>
        <p14:section name="Fun Game #3" id="{0B6F3501-BE38-466E-9F4E-3DD25EDE9CAD}">
          <p14:sldIdLst/>
        </p14:section>
        <p14:section name="Fun Game #4" id="{CE031EDF-829F-4270-AE01-6A87B29A96B1}">
          <p14:sldIdLst/>
        </p14:section>
        <p14:section name="Schedule" id="{6D39E970-95BB-42C1-86DD-97382FC0A319}">
          <p14:sldIdLst/>
        </p14:section>
        <p14:section name="Introductions - me and them" id="{89377D58-D001-436D-85DA-5766C7037AFC}">
          <p14:sldIdLst>
            <p14:sldId id="1064"/>
            <p14:sldId id="1873"/>
          </p14:sldIdLst>
        </p14:section>
        <p14:section name="Class rules" id="{68E8176D-BB23-4782-BEA0-F17588C2F15B}">
          <p14:sldIdLst>
            <p14:sldId id="298"/>
          </p14:sldIdLst>
        </p14:section>
        <p14:section name="Needs and Basic Model" id="{C0B2498D-BB9A-46B0-8A22-3577E5CA7713}">
          <p14:sldIdLst>
            <p14:sldId id="654"/>
            <p14:sldId id="807"/>
            <p14:sldId id="657"/>
          </p14:sldIdLst>
        </p14:section>
        <p14:section name="Break slides" id="{E8699202-3204-4925-B322-D12E3BF60478}">
          <p14:sldIdLst/>
        </p14:section>
        <p14:section name="Basic Analytical Model" id="{C9E0D087-794B-4B89-AF92-CE6B819481E6}">
          <p14:sldIdLst>
            <p14:sldId id="673"/>
            <p14:sldId id="670"/>
            <p14:sldId id="672"/>
          </p14:sldIdLst>
        </p14:section>
        <p14:section name="Drivers" id="{A94ADF8C-A4CA-485A-BD96-689D0C4831DB}">
          <p14:sldIdLst>
            <p14:sldId id="717"/>
            <p14:sldId id="1553"/>
            <p14:sldId id="264"/>
            <p14:sldId id="716"/>
            <p14:sldId id="1459"/>
            <p14:sldId id="1460"/>
          </p14:sldIdLst>
        </p14:section>
        <p14:section name="Trends" id="{D582C011-DBB4-BB4E-9902-2AB959553015}">
          <p14:sldIdLst>
            <p14:sldId id="1558"/>
            <p14:sldId id="1912"/>
            <p14:sldId id="1560"/>
            <p14:sldId id="1561"/>
          </p14:sldIdLst>
        </p14:section>
        <p14:section name="Car example" id="{8A383C84-64F2-43D3-B8C0-327E06A24C83}">
          <p14:sldIdLst>
            <p14:sldId id="674"/>
            <p14:sldId id="659"/>
            <p14:sldId id="675"/>
            <p14:sldId id="660"/>
            <p14:sldId id="1048"/>
            <p14:sldId id="1463"/>
            <p14:sldId id="728"/>
            <p14:sldId id="661"/>
          </p14:sldIdLst>
        </p14:section>
        <p14:section name="Other decisor factors" id="{15C78610-FFDE-4D3B-8531-8A6CFFDFD7F8}">
          <p14:sldIdLst>
            <p14:sldId id="293"/>
            <p14:sldId id="294"/>
            <p14:sldId id="664"/>
            <p14:sldId id="285"/>
          </p14:sldIdLst>
        </p14:section>
        <p14:section name="Definition success-failure" id="{156C05B9-D6BD-4F68-854D-E2A5E40F8DD3}">
          <p14:sldIdLst>
            <p14:sldId id="273"/>
            <p14:sldId id="681"/>
          </p14:sldIdLst>
        </p14:section>
        <p14:section name="Break" id="{3C017327-5DCD-4B60-BDA3-6067F138D6C5}">
          <p14:sldIdLst/>
        </p14:section>
        <p14:section name="Model in depth" id="{1B8DD19C-48F0-4095-9F6C-333BEE8C4584}">
          <p14:sldIdLst>
            <p14:sldId id="692"/>
            <p14:sldId id="697"/>
            <p14:sldId id="695"/>
            <p14:sldId id="705"/>
            <p14:sldId id="844"/>
          </p14:sldIdLst>
        </p14:section>
        <p14:section name="Application of model" id="{EF90652F-632C-4199-A167-F28010191BD1}">
          <p14:sldIdLst>
            <p14:sldId id="702"/>
            <p14:sldId id="1538"/>
            <p14:sldId id="693"/>
            <p14:sldId id="707"/>
            <p14:sldId id="708"/>
            <p14:sldId id="709"/>
            <p14:sldId id="706"/>
            <p14:sldId id="710"/>
            <p14:sldId id="711"/>
            <p14:sldId id="712"/>
            <p14:sldId id="713"/>
            <p14:sldId id="268"/>
            <p14:sldId id="262"/>
            <p14:sldId id="272"/>
            <p14:sldId id="1957"/>
          </p14:sldIdLst>
        </p14:section>
        <p14:section name="Examples" id="{366629CB-FEE1-4473-834D-D9F315923354}">
          <p14:sldIdLst>
            <p14:sldId id="611"/>
            <p14:sldId id="1894"/>
            <p14:sldId id="1526"/>
            <p14:sldId id="612"/>
            <p14:sldId id="1527"/>
            <p14:sldId id="1648"/>
            <p14:sldId id="1895"/>
            <p14:sldId id="1471"/>
            <p14:sldId id="1472"/>
            <p14:sldId id="1896"/>
            <p14:sldId id="1897"/>
            <p14:sldId id="730"/>
            <p14:sldId id="738"/>
            <p14:sldId id="1650"/>
            <p14:sldId id="847"/>
            <p14:sldId id="280"/>
            <p14:sldId id="741"/>
            <p14:sldId id="735"/>
            <p14:sldId id="736"/>
            <p14:sldId id="754"/>
            <p14:sldId id="755"/>
            <p14:sldId id="1544"/>
            <p14:sldId id="1511"/>
            <p14:sldId id="1914"/>
            <p14:sldId id="1915"/>
            <p14:sldId id="739"/>
            <p14:sldId id="1916"/>
          </p14:sldIdLst>
        </p14:section>
        <p14:section name="wrapup and break" id="{11D528AD-2DB4-4D65-9344-A9EE132B274E}">
          <p14:sldIdLst/>
        </p14:section>
        <p14:section name="Other models" id="{FCC67E5A-93C8-4774-A040-FA74A36DA36E}">
          <p14:sldIdLst/>
        </p14:section>
        <p14:section name="Closing &amp; Intro exercise" id="{7D019A10-4B99-4D7D-A1F6-FBC417BE5C27}">
          <p14:sldIdLst/>
        </p14:section>
        <p14:section name="Other challenges" id="{124876B6-8763-4D67-B559-981AFC149F15}">
          <p14:sldIdLst>
            <p14:sldId id="757"/>
            <p14:sldId id="260"/>
            <p14:sldId id="1908"/>
            <p14:sldId id="1909"/>
            <p14:sldId id="1958"/>
            <p14:sldId id="1959"/>
          </p14:sldIdLst>
        </p14:section>
        <p14:section name="don't need now" id="{C5F223E1-25EB-4485-AD3C-D29DBA4AD6A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14359"/>
    <a:srgbClr val="B9852A"/>
    <a:srgbClr val="9FC6B3"/>
    <a:srgbClr val="A8C39A"/>
    <a:srgbClr val="FBF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36F917-7902-4628-A4CA-EF2DE3F5D7DB}" v="2" dt="2024-12-05T15:10:49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0"/>
    <p:restoredTop sz="94694"/>
  </p:normalViewPr>
  <p:slideViewPr>
    <p:cSldViewPr>
      <p:cViewPr varScale="1">
        <p:scale>
          <a:sx n="79" d="100"/>
          <a:sy n="79" d="100"/>
        </p:scale>
        <p:origin x="1387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0BBE66-D201-420B-B975-01FB48E19803}">
      <dgm:prSet phldrT="[Text]"/>
      <dgm:spPr/>
      <dgm:t>
        <a:bodyPr/>
        <a:lstStyle/>
        <a:p>
          <a:r>
            <a:rPr lang="es-ES" dirty="0"/>
            <a:t>Problema</a:t>
          </a:r>
          <a:endParaRPr lang="en-US" dirty="0"/>
        </a:p>
      </dgm:t>
    </dgm:pt>
    <dgm:pt modelId="{3E6957EC-0372-4566-ABB7-4E52DBFC206E}" type="parTrans" cxnId="{83136641-4D34-4042-8FEA-1E5F86C710A4}">
      <dgm:prSet/>
      <dgm:spPr/>
      <dgm:t>
        <a:bodyPr/>
        <a:lstStyle/>
        <a:p>
          <a:endParaRPr lang="en-US"/>
        </a:p>
      </dgm:t>
    </dgm:pt>
    <dgm:pt modelId="{92067C01-0840-488D-AB48-A63575620756}" type="sibTrans" cxnId="{83136641-4D34-4042-8FEA-1E5F86C710A4}">
      <dgm:prSet/>
      <dgm:spPr/>
      <dgm:t>
        <a:bodyPr/>
        <a:lstStyle/>
        <a:p>
          <a:endParaRPr lang="en-US"/>
        </a:p>
      </dgm:t>
    </dgm:pt>
    <dgm:pt modelId="{2D5EA6BF-A615-445B-9BA0-9D926737DB97}">
      <dgm:prSet phldrT="[Text]"/>
      <dgm:spPr/>
      <dgm:t>
        <a:bodyPr/>
        <a:lstStyle/>
        <a:p>
          <a:r>
            <a:rPr lang="es-ES" dirty="0"/>
            <a:t>Análisis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950250FE-0787-4D7A-A2C7-52A800110E67}">
      <dgm:prSet phldrT="[Text]"/>
      <dgm:spPr/>
      <dgm:t>
        <a:bodyPr/>
        <a:lstStyle/>
        <a:p>
          <a:r>
            <a:rPr lang="es-ES" dirty="0"/>
            <a:t>Opciones</a:t>
          </a:r>
          <a:endParaRPr lang="en-US" dirty="0"/>
        </a:p>
      </dgm:t>
    </dgm:pt>
    <dgm:pt modelId="{60C5E5DA-1CF5-4776-A2C0-D98835DEF1AC}" type="parTrans" cxnId="{4AC85EA5-5594-4F61-B8FE-FC5BAF237D5F}">
      <dgm:prSet/>
      <dgm:spPr/>
      <dgm:t>
        <a:bodyPr/>
        <a:lstStyle/>
        <a:p>
          <a:endParaRPr lang="en-US"/>
        </a:p>
      </dgm:t>
    </dgm:pt>
    <dgm:pt modelId="{0A255C6F-F3FB-4A71-9D2E-F195935B5614}" type="sibTrans" cxnId="{4AC85EA5-5594-4F61-B8FE-FC5BAF237D5F}">
      <dgm:prSet/>
      <dgm:spPr/>
      <dgm:t>
        <a:bodyPr/>
        <a:lstStyle/>
        <a:p>
          <a:endParaRPr lang="en-US"/>
        </a:p>
      </dgm:t>
    </dgm:pt>
    <dgm:pt modelId="{D395A510-0493-4517-8C61-4A4F6A16D215}">
      <dgm:prSet/>
      <dgm:spPr/>
      <dgm:t>
        <a:bodyPr/>
        <a:lstStyle/>
        <a:p>
          <a:r>
            <a:rPr lang="es-ES" dirty="0"/>
            <a:t>Decisión</a:t>
          </a:r>
          <a:endParaRPr lang="en-US" dirty="0"/>
        </a:p>
      </dgm:t>
    </dgm:pt>
    <dgm:pt modelId="{52BE721F-4D2B-4A9D-B1EE-AD017A4D7AE0}" type="parTrans" cxnId="{306BA04E-E40F-4ED5-B108-4BEDDADD11C0}">
      <dgm:prSet/>
      <dgm:spPr/>
      <dgm:t>
        <a:bodyPr/>
        <a:lstStyle/>
        <a:p>
          <a:endParaRPr lang="en-US"/>
        </a:p>
      </dgm:t>
    </dgm:pt>
    <dgm:pt modelId="{599C92E7-CDD6-46B3-8EC2-DDA715FC8EE5}" type="sibTrans" cxnId="{306BA04E-E40F-4ED5-B108-4BEDDADD11C0}">
      <dgm:prSet/>
      <dgm:spPr/>
      <dgm:t>
        <a:bodyPr/>
        <a:lstStyle/>
        <a:p>
          <a:endParaRPr lang="en-US"/>
        </a:p>
      </dgm:t>
    </dgm:pt>
    <dgm:pt modelId="{0257205C-1241-440C-9E88-0F977ACAC9A5}">
      <dgm:prSet/>
      <dgm:spPr/>
      <dgm:t>
        <a:bodyPr/>
        <a:lstStyle/>
        <a:p>
          <a:r>
            <a:rPr lang="es-ES" dirty="0"/>
            <a:t>Resultado</a:t>
          </a:r>
          <a:endParaRPr lang="en-US" dirty="0"/>
        </a:p>
      </dgm:t>
    </dgm:pt>
    <dgm:pt modelId="{504D91A6-1043-4B37-B87A-99F56592F98B}" type="parTrans" cxnId="{FC4CDE01-96C3-43AD-8895-8CF3989F648A}">
      <dgm:prSet/>
      <dgm:spPr/>
      <dgm:t>
        <a:bodyPr/>
        <a:lstStyle/>
        <a:p>
          <a:endParaRPr lang="en-US"/>
        </a:p>
      </dgm:t>
    </dgm:pt>
    <dgm:pt modelId="{CFB3DD4A-72EE-43DE-9B28-0CB1A16F3097}" type="sibTrans" cxnId="{FC4CDE01-96C3-43AD-8895-8CF3989F648A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161447B1-94AF-49DA-BBD9-DA0640315435}" type="pres">
      <dgm:prSet presAssocID="{E80BBE66-D201-420B-B975-01FB48E19803}" presName="node" presStyleLbl="node1" presStyleIdx="0" presStyleCnt="5">
        <dgm:presLayoutVars>
          <dgm:bulletEnabled val="1"/>
        </dgm:presLayoutVars>
      </dgm:prSet>
      <dgm:spPr/>
    </dgm:pt>
    <dgm:pt modelId="{380B2910-9A39-45BA-937A-5F82FDFF1FC5}" type="pres">
      <dgm:prSet presAssocID="{92067C01-0840-488D-AB48-A63575620756}" presName="sibTrans" presStyleLbl="sibTrans2D1" presStyleIdx="0" presStyleCnt="4"/>
      <dgm:spPr/>
    </dgm:pt>
    <dgm:pt modelId="{A87CB6D2-6A56-46C2-8305-BD770A92ACE2}" type="pres">
      <dgm:prSet presAssocID="{92067C01-0840-488D-AB48-A63575620756}" presName="connectorText" presStyleLbl="sibTrans2D1" presStyleIdx="0" presStyleCnt="4"/>
      <dgm:spPr/>
    </dgm:pt>
    <dgm:pt modelId="{4A060D5C-E1CF-4084-94BF-D32C23EB29FC}" type="pres">
      <dgm:prSet presAssocID="{2D5EA6BF-A615-445B-9BA0-9D926737DB97}" presName="node" presStyleLbl="node1" presStyleIdx="1" presStyleCnt="5">
        <dgm:presLayoutVars>
          <dgm:bulletEnabled val="1"/>
        </dgm:presLayoutVars>
      </dgm:prSet>
      <dgm:spPr/>
    </dgm:pt>
    <dgm:pt modelId="{43577509-BAA3-4C85-8D62-EA034DE386AE}" type="pres">
      <dgm:prSet presAssocID="{15064E94-18D8-4D9D-9A9B-DD6A5D490776}" presName="sibTrans" presStyleLbl="sibTrans2D1" presStyleIdx="1" presStyleCnt="4"/>
      <dgm:spPr/>
    </dgm:pt>
    <dgm:pt modelId="{52764E30-2F11-4D5D-B932-E21B49041656}" type="pres">
      <dgm:prSet presAssocID="{15064E94-18D8-4D9D-9A9B-DD6A5D490776}" presName="connectorText" presStyleLbl="sibTrans2D1" presStyleIdx="1" presStyleCnt="4"/>
      <dgm:spPr/>
    </dgm:pt>
    <dgm:pt modelId="{258CCB8A-8BDF-446F-A6BF-A2A02B7C3EC3}" type="pres">
      <dgm:prSet presAssocID="{950250FE-0787-4D7A-A2C7-52A800110E67}" presName="node" presStyleLbl="node1" presStyleIdx="2" presStyleCnt="5">
        <dgm:presLayoutVars>
          <dgm:bulletEnabled val="1"/>
        </dgm:presLayoutVars>
      </dgm:prSet>
      <dgm:spPr/>
    </dgm:pt>
    <dgm:pt modelId="{8D339F33-BC5B-4A2B-9303-CD86B71B563C}" type="pres">
      <dgm:prSet presAssocID="{0A255C6F-F3FB-4A71-9D2E-F195935B5614}" presName="sibTrans" presStyleLbl="sibTrans2D1" presStyleIdx="2" presStyleCnt="4"/>
      <dgm:spPr/>
    </dgm:pt>
    <dgm:pt modelId="{A215691D-3F33-4360-8163-15B98144889B}" type="pres">
      <dgm:prSet presAssocID="{0A255C6F-F3FB-4A71-9D2E-F195935B5614}" presName="connectorText" presStyleLbl="sibTrans2D1" presStyleIdx="2" presStyleCnt="4"/>
      <dgm:spPr/>
    </dgm:pt>
    <dgm:pt modelId="{46C94B4C-D47C-411A-B119-5B7D5C17223A}" type="pres">
      <dgm:prSet presAssocID="{D395A510-0493-4517-8C61-4A4F6A16D215}" presName="node" presStyleLbl="node1" presStyleIdx="3" presStyleCnt="5">
        <dgm:presLayoutVars>
          <dgm:bulletEnabled val="1"/>
        </dgm:presLayoutVars>
      </dgm:prSet>
      <dgm:spPr/>
    </dgm:pt>
    <dgm:pt modelId="{D11CB343-ABEE-40B2-9877-09BB46F9788D}" type="pres">
      <dgm:prSet presAssocID="{599C92E7-CDD6-46B3-8EC2-DDA715FC8EE5}" presName="sibTrans" presStyleLbl="sibTrans2D1" presStyleIdx="3" presStyleCnt="4"/>
      <dgm:spPr/>
    </dgm:pt>
    <dgm:pt modelId="{736F36AC-3A93-4F81-A26E-91CE3B537B5F}" type="pres">
      <dgm:prSet presAssocID="{599C92E7-CDD6-46B3-8EC2-DDA715FC8EE5}" presName="connectorText" presStyleLbl="sibTrans2D1" presStyleIdx="3" presStyleCnt="4"/>
      <dgm:spPr/>
    </dgm:pt>
    <dgm:pt modelId="{4663377B-C94F-40F4-B54E-223651D9B4CB}" type="pres">
      <dgm:prSet presAssocID="{0257205C-1241-440C-9E88-0F977ACAC9A5}" presName="node" presStyleLbl="node1" presStyleIdx="4" presStyleCnt="5">
        <dgm:presLayoutVars>
          <dgm:bulletEnabled val="1"/>
        </dgm:presLayoutVars>
      </dgm:prSet>
      <dgm:spPr/>
    </dgm:pt>
  </dgm:ptLst>
  <dgm:cxnLst>
    <dgm:cxn modelId="{FC4CDE01-96C3-43AD-8895-8CF3989F648A}" srcId="{70D37AC0-5410-42CD-B332-B05591B5AD60}" destId="{0257205C-1241-440C-9E88-0F977ACAC9A5}" srcOrd="4" destOrd="0" parTransId="{504D91A6-1043-4B37-B87A-99F56592F98B}" sibTransId="{CFB3DD4A-72EE-43DE-9B28-0CB1A16F3097}"/>
    <dgm:cxn modelId="{79A09905-F0DA-4E54-8478-E26432E2923E}" type="presOf" srcId="{599C92E7-CDD6-46B3-8EC2-DDA715FC8EE5}" destId="{D11CB343-ABEE-40B2-9877-09BB46F9788D}" srcOrd="0" destOrd="0" presId="urn:microsoft.com/office/officeart/2005/8/layout/process1"/>
    <dgm:cxn modelId="{917DF007-B7FA-41D0-B4C3-465341466651}" type="presOf" srcId="{599C92E7-CDD6-46B3-8EC2-DDA715FC8EE5}" destId="{736F36AC-3A93-4F81-A26E-91CE3B537B5F}" srcOrd="1" destOrd="0" presId="urn:microsoft.com/office/officeart/2005/8/layout/process1"/>
    <dgm:cxn modelId="{3D3F2F13-0C27-46C3-A887-019F43074677}" type="presOf" srcId="{15064E94-18D8-4D9D-9A9B-DD6A5D490776}" destId="{43577509-BAA3-4C85-8D62-EA034DE386AE}" srcOrd="0" destOrd="0" presId="urn:microsoft.com/office/officeart/2005/8/layout/process1"/>
    <dgm:cxn modelId="{5FDBA21C-2083-4047-B1BB-6448B938F0DE}" type="presOf" srcId="{D395A510-0493-4517-8C61-4A4F6A16D215}" destId="{46C94B4C-D47C-411A-B119-5B7D5C17223A}" srcOrd="0" destOrd="0" presId="urn:microsoft.com/office/officeart/2005/8/layout/process1"/>
    <dgm:cxn modelId="{C33E0635-FB6B-412A-BDCF-59CFD39EAAC4}" type="presOf" srcId="{92067C01-0840-488D-AB48-A63575620756}" destId="{A87CB6D2-6A56-46C2-8305-BD770A92ACE2}" srcOrd="1" destOrd="0" presId="urn:microsoft.com/office/officeart/2005/8/layout/process1"/>
    <dgm:cxn modelId="{83136641-4D34-4042-8FEA-1E5F86C710A4}" srcId="{70D37AC0-5410-42CD-B332-B05591B5AD60}" destId="{E80BBE66-D201-420B-B975-01FB48E19803}" srcOrd="0" destOrd="0" parTransId="{3E6957EC-0372-4566-ABB7-4E52DBFC206E}" sibTransId="{92067C01-0840-488D-AB48-A63575620756}"/>
    <dgm:cxn modelId="{4D923F43-054F-4298-A3E4-6D61FDCC2A5B}" type="presOf" srcId="{92067C01-0840-488D-AB48-A63575620756}" destId="{380B2910-9A39-45BA-937A-5F82FDFF1FC5}" srcOrd="0" destOrd="0" presId="urn:microsoft.com/office/officeart/2005/8/layout/process1"/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296D626B-500D-4593-9F55-DF40DD2A1611}" type="presOf" srcId="{0A255C6F-F3FB-4A71-9D2E-F195935B5614}" destId="{A215691D-3F33-4360-8163-15B98144889B}" srcOrd="1" destOrd="0" presId="urn:microsoft.com/office/officeart/2005/8/layout/process1"/>
    <dgm:cxn modelId="{306BA04E-E40F-4ED5-B108-4BEDDADD11C0}" srcId="{70D37AC0-5410-42CD-B332-B05591B5AD60}" destId="{D395A510-0493-4517-8C61-4A4F6A16D215}" srcOrd="3" destOrd="0" parTransId="{52BE721F-4D2B-4A9D-B1EE-AD017A4D7AE0}" sibTransId="{599C92E7-CDD6-46B3-8EC2-DDA715FC8EE5}"/>
    <dgm:cxn modelId="{F20C5051-E97D-4911-BC80-A0187099BB8A}" type="presOf" srcId="{950250FE-0787-4D7A-A2C7-52A800110E67}" destId="{258CCB8A-8BDF-446F-A6BF-A2A02B7C3EC3}" srcOrd="0" destOrd="0" presId="urn:microsoft.com/office/officeart/2005/8/layout/process1"/>
    <dgm:cxn modelId="{80268D75-B8EE-4AF9-92D9-646191241BED}" type="presOf" srcId="{15064E94-18D8-4D9D-9A9B-DD6A5D490776}" destId="{52764E30-2F11-4D5D-B932-E21B49041656}" srcOrd="1" destOrd="0" presId="urn:microsoft.com/office/officeart/2005/8/layout/process1"/>
    <dgm:cxn modelId="{4AC85EA5-5594-4F61-B8FE-FC5BAF237D5F}" srcId="{70D37AC0-5410-42CD-B332-B05591B5AD60}" destId="{950250FE-0787-4D7A-A2C7-52A800110E67}" srcOrd="2" destOrd="0" parTransId="{60C5E5DA-1CF5-4776-A2C0-D98835DEF1AC}" sibTransId="{0A255C6F-F3FB-4A71-9D2E-F195935B5614}"/>
    <dgm:cxn modelId="{D02AC2AB-0C25-4B46-AC32-52A7B43B6A20}" type="presOf" srcId="{0A255C6F-F3FB-4A71-9D2E-F195935B5614}" destId="{8D339F33-BC5B-4A2B-9303-CD86B71B563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C52551DE-718C-4B30-97E1-B3106F1307CE}" type="presOf" srcId="{0257205C-1241-440C-9E88-0F977ACAC9A5}" destId="{4663377B-C94F-40F4-B54E-223651D9B4CB}" srcOrd="0" destOrd="0" presId="urn:microsoft.com/office/officeart/2005/8/layout/process1"/>
    <dgm:cxn modelId="{A3E204F3-1A04-425D-804D-B64277822DD3}" type="presOf" srcId="{E80BBE66-D201-420B-B975-01FB48E19803}" destId="{161447B1-94AF-49DA-BBD9-DA0640315435}" srcOrd="0" destOrd="0" presId="urn:microsoft.com/office/officeart/2005/8/layout/process1"/>
    <dgm:cxn modelId="{91EFEEF7-47A1-4DA2-BECD-F5164033CE80}" srcId="{70D37AC0-5410-42CD-B332-B05591B5AD60}" destId="{2D5EA6BF-A615-445B-9BA0-9D926737DB97}" srcOrd="1" destOrd="0" parTransId="{7B1FC5DA-AB3A-4564-9736-8768178CCD3A}" sibTransId="{15064E94-18D8-4D9D-9A9B-DD6A5D490776}"/>
    <dgm:cxn modelId="{0DEB7C04-D32D-4A24-A754-4E5BE8DDD3D0}" type="presParOf" srcId="{EB77F1F0-EA06-422B-9398-751EAA1B835C}" destId="{161447B1-94AF-49DA-BBD9-DA0640315435}" srcOrd="0" destOrd="0" presId="urn:microsoft.com/office/officeart/2005/8/layout/process1"/>
    <dgm:cxn modelId="{3E421E40-FCC5-4FAA-ACEF-DE13544A07A4}" type="presParOf" srcId="{EB77F1F0-EA06-422B-9398-751EAA1B835C}" destId="{380B2910-9A39-45BA-937A-5F82FDFF1FC5}" srcOrd="1" destOrd="0" presId="urn:microsoft.com/office/officeart/2005/8/layout/process1"/>
    <dgm:cxn modelId="{BF424B60-AF27-4758-8E40-64EF2C3E9F03}" type="presParOf" srcId="{380B2910-9A39-45BA-937A-5F82FDFF1FC5}" destId="{A87CB6D2-6A56-46C2-8305-BD770A92ACE2}" srcOrd="0" destOrd="0" presId="urn:microsoft.com/office/officeart/2005/8/layout/process1"/>
    <dgm:cxn modelId="{ADDFD610-186E-41BC-8407-47FDBD73DD6C}" type="presParOf" srcId="{EB77F1F0-EA06-422B-9398-751EAA1B835C}" destId="{4A060D5C-E1CF-4084-94BF-D32C23EB29FC}" srcOrd="2" destOrd="0" presId="urn:microsoft.com/office/officeart/2005/8/layout/process1"/>
    <dgm:cxn modelId="{24266D54-71B8-4405-B096-794050217517}" type="presParOf" srcId="{EB77F1F0-EA06-422B-9398-751EAA1B835C}" destId="{43577509-BAA3-4C85-8D62-EA034DE386AE}" srcOrd="3" destOrd="0" presId="urn:microsoft.com/office/officeart/2005/8/layout/process1"/>
    <dgm:cxn modelId="{3AB98773-4E70-44FC-B8F1-806704020409}" type="presParOf" srcId="{43577509-BAA3-4C85-8D62-EA034DE386AE}" destId="{52764E30-2F11-4D5D-B932-E21B49041656}" srcOrd="0" destOrd="0" presId="urn:microsoft.com/office/officeart/2005/8/layout/process1"/>
    <dgm:cxn modelId="{7CF8412B-AE21-4BC9-8498-12A2658E8C5D}" type="presParOf" srcId="{EB77F1F0-EA06-422B-9398-751EAA1B835C}" destId="{258CCB8A-8BDF-446F-A6BF-A2A02B7C3EC3}" srcOrd="4" destOrd="0" presId="urn:microsoft.com/office/officeart/2005/8/layout/process1"/>
    <dgm:cxn modelId="{F22EC143-7959-4A37-96AD-CD6C8A0168D0}" type="presParOf" srcId="{EB77F1F0-EA06-422B-9398-751EAA1B835C}" destId="{8D339F33-BC5B-4A2B-9303-CD86B71B563C}" srcOrd="5" destOrd="0" presId="urn:microsoft.com/office/officeart/2005/8/layout/process1"/>
    <dgm:cxn modelId="{5CDEC8A9-3F23-4D24-AFEA-0C4C54BCFA5E}" type="presParOf" srcId="{8D339F33-BC5B-4A2B-9303-CD86B71B563C}" destId="{A215691D-3F33-4360-8163-15B98144889B}" srcOrd="0" destOrd="0" presId="urn:microsoft.com/office/officeart/2005/8/layout/process1"/>
    <dgm:cxn modelId="{A16E167E-6E6B-41DF-B860-47AF79A913DF}" type="presParOf" srcId="{EB77F1F0-EA06-422B-9398-751EAA1B835C}" destId="{46C94B4C-D47C-411A-B119-5B7D5C17223A}" srcOrd="6" destOrd="0" presId="urn:microsoft.com/office/officeart/2005/8/layout/process1"/>
    <dgm:cxn modelId="{82BE3F05-2918-4BC6-9F1A-9DC814F7FF4F}" type="presParOf" srcId="{EB77F1F0-EA06-422B-9398-751EAA1B835C}" destId="{D11CB343-ABEE-40B2-9877-09BB46F9788D}" srcOrd="7" destOrd="0" presId="urn:microsoft.com/office/officeart/2005/8/layout/process1"/>
    <dgm:cxn modelId="{BA0E23A8-9875-49F2-AADC-164257557839}" type="presParOf" srcId="{D11CB343-ABEE-40B2-9877-09BB46F9788D}" destId="{736F36AC-3A93-4F81-A26E-91CE3B537B5F}" srcOrd="0" destOrd="0" presId="urn:microsoft.com/office/officeart/2005/8/layout/process1"/>
    <dgm:cxn modelId="{7F697310-5A63-4FC5-AE1A-8822E825DF9E}" type="presParOf" srcId="{EB77F1F0-EA06-422B-9398-751EAA1B835C}" destId="{4663377B-C94F-40F4-B54E-223651D9B4C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5EA6BF-A615-445B-9BA0-9D926737DB97}">
      <dgm:prSet phldrT="[Text]"/>
      <dgm:spPr/>
      <dgm:t>
        <a:bodyPr/>
        <a:lstStyle/>
        <a:p>
          <a:r>
            <a:rPr lang="es-ES" dirty="0"/>
            <a:t>Análisis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4A060D5C-E1CF-4084-94BF-D32C23EB29FC}" type="pres">
      <dgm:prSet presAssocID="{2D5EA6BF-A615-445B-9BA0-9D926737DB97}" presName="node" presStyleLbl="node1" presStyleIdx="0" presStyleCnt="1" custScaleX="36893" custScaleY="32363" custLinFactNeighborX="-32039" custLinFactNeighborY="-9787">
        <dgm:presLayoutVars>
          <dgm:bulletEnabled val="1"/>
        </dgm:presLayoutVars>
      </dgm:prSet>
      <dgm:spPr/>
    </dgm:pt>
  </dgm:ptLst>
  <dgm:cxnLst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91EFEEF7-47A1-4DA2-BECD-F5164033CE80}" srcId="{70D37AC0-5410-42CD-B332-B05591B5AD60}" destId="{2D5EA6BF-A615-445B-9BA0-9D926737DB97}" srcOrd="0" destOrd="0" parTransId="{7B1FC5DA-AB3A-4564-9736-8768178CCD3A}" sibTransId="{15064E94-18D8-4D9D-9A9B-DD6A5D490776}"/>
    <dgm:cxn modelId="{ADDFD610-186E-41BC-8407-47FDBD73DD6C}" type="presParOf" srcId="{EB77F1F0-EA06-422B-9398-751EAA1B835C}" destId="{4A060D5C-E1CF-4084-94BF-D32C23EB29F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102B21-9D62-4D00-96C3-D15B8E179EB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9055F-DAD7-4638-930B-B88A613AC613}">
      <dgm:prSet phldrT="[Text]"/>
      <dgm:spPr/>
      <dgm:t>
        <a:bodyPr/>
        <a:lstStyle/>
        <a:p>
          <a:r>
            <a:rPr lang="en-US" dirty="0" err="1"/>
            <a:t>Problema</a:t>
          </a:r>
          <a:r>
            <a:rPr lang="en-US" dirty="0"/>
            <a:t> o </a:t>
          </a:r>
          <a:r>
            <a:rPr lang="en-US" dirty="0" err="1"/>
            <a:t>Pregunta</a:t>
          </a:r>
          <a:endParaRPr lang="en-US" dirty="0"/>
        </a:p>
      </dgm:t>
    </dgm:pt>
    <dgm:pt modelId="{29AF01B1-CAF5-4216-89F6-6586BA5A9EDC}" type="parTrans" cxnId="{2C963F31-F300-41BC-9F85-91A8367BFD3F}">
      <dgm:prSet/>
      <dgm:spPr/>
      <dgm:t>
        <a:bodyPr/>
        <a:lstStyle/>
        <a:p>
          <a:endParaRPr lang="en-US"/>
        </a:p>
      </dgm:t>
    </dgm:pt>
    <dgm:pt modelId="{B6026639-D60C-4AA7-9199-9FFF62D80F42}" type="sibTrans" cxnId="{2C963F31-F300-41BC-9F85-91A8367BFD3F}">
      <dgm:prSet/>
      <dgm:spPr/>
      <dgm:t>
        <a:bodyPr/>
        <a:lstStyle/>
        <a:p>
          <a:endParaRPr lang="en-US"/>
        </a:p>
      </dgm:t>
    </dgm:pt>
    <dgm:pt modelId="{AFFFCC44-F037-4518-9068-057B2048C3C9}">
      <dgm:prSet phldrT="[Text]"/>
      <dgm:spPr/>
      <dgm:t>
        <a:bodyPr/>
        <a:lstStyle/>
        <a:p>
          <a:r>
            <a:rPr lang="en-US" dirty="0" err="1"/>
            <a:t>Información</a:t>
          </a:r>
          <a:endParaRPr lang="en-US" dirty="0"/>
        </a:p>
      </dgm:t>
    </dgm:pt>
    <dgm:pt modelId="{D223A4E6-5629-4484-9BED-41CDB7B40147}" type="parTrans" cxnId="{188D7227-9506-4FA2-BEED-5B7C6AFBCE84}">
      <dgm:prSet/>
      <dgm:spPr/>
      <dgm:t>
        <a:bodyPr/>
        <a:lstStyle/>
        <a:p>
          <a:endParaRPr lang="en-US"/>
        </a:p>
      </dgm:t>
    </dgm:pt>
    <dgm:pt modelId="{A587B4F7-8CC0-40E4-B059-8E6B5CC4F28A}" type="sibTrans" cxnId="{188D7227-9506-4FA2-BEED-5B7C6AFBCE84}">
      <dgm:prSet/>
      <dgm:spPr/>
      <dgm:t>
        <a:bodyPr/>
        <a:lstStyle/>
        <a:p>
          <a:endParaRPr lang="en-US"/>
        </a:p>
      </dgm:t>
    </dgm:pt>
    <dgm:pt modelId="{9FE7B08F-951C-45C5-BF34-6933AF2A4A39}">
      <dgm:prSet phldrT="[Text]"/>
      <dgm:spPr/>
      <dgm:t>
        <a:bodyPr/>
        <a:lstStyle/>
        <a:p>
          <a:r>
            <a:rPr lang="en-US" dirty="0" err="1"/>
            <a:t>Análisis</a:t>
          </a:r>
          <a:r>
            <a:rPr lang="en-US" dirty="0"/>
            <a:t> de </a:t>
          </a:r>
          <a:r>
            <a:rPr lang="en-US" dirty="0" err="1"/>
            <a:t>Impulsores</a:t>
          </a:r>
          <a:endParaRPr lang="en-US" dirty="0"/>
        </a:p>
      </dgm:t>
    </dgm:pt>
    <dgm:pt modelId="{E2966ED1-DE77-4B51-B362-4256ED93F458}" type="parTrans" cxnId="{66EF0491-0851-44BD-85A5-59834AA6D725}">
      <dgm:prSet/>
      <dgm:spPr/>
      <dgm:t>
        <a:bodyPr/>
        <a:lstStyle/>
        <a:p>
          <a:endParaRPr lang="en-US"/>
        </a:p>
      </dgm:t>
    </dgm:pt>
    <dgm:pt modelId="{9DFD885A-F271-4BA2-9C1D-E22C58743EDA}" type="sibTrans" cxnId="{66EF0491-0851-44BD-85A5-59834AA6D725}">
      <dgm:prSet/>
      <dgm:spPr/>
      <dgm:t>
        <a:bodyPr/>
        <a:lstStyle/>
        <a:p>
          <a:endParaRPr lang="en-US"/>
        </a:p>
      </dgm:t>
    </dgm:pt>
    <dgm:pt modelId="{AB9E4726-422B-43E1-9467-0B95BD5088BF}">
      <dgm:prSet/>
      <dgm:spPr/>
      <dgm:t>
        <a:bodyPr/>
        <a:lstStyle/>
        <a:p>
          <a:r>
            <a:rPr lang="en-US" dirty="0" err="1"/>
            <a:t>Escenarios</a:t>
          </a:r>
          <a:endParaRPr lang="en-US" dirty="0"/>
        </a:p>
      </dgm:t>
    </dgm:pt>
    <dgm:pt modelId="{6ED75393-BEF3-49E3-AB60-1CCFC0452301}" type="parTrans" cxnId="{5B59213B-65B2-4A2A-A9DE-D497BE100446}">
      <dgm:prSet/>
      <dgm:spPr/>
      <dgm:t>
        <a:bodyPr/>
        <a:lstStyle/>
        <a:p>
          <a:endParaRPr lang="en-US"/>
        </a:p>
      </dgm:t>
    </dgm:pt>
    <dgm:pt modelId="{E0749221-FE02-4860-8D1D-DF52ABDEE4C8}" type="sibTrans" cxnId="{5B59213B-65B2-4A2A-A9DE-D497BE100446}">
      <dgm:prSet/>
      <dgm:spPr/>
      <dgm:t>
        <a:bodyPr/>
        <a:lstStyle/>
        <a:p>
          <a:endParaRPr lang="en-US"/>
        </a:p>
      </dgm:t>
    </dgm:pt>
    <dgm:pt modelId="{EBB5333F-4A3E-4EE5-8707-7000110B2E58}">
      <dgm:prSet/>
      <dgm:spPr/>
      <dgm:t>
        <a:bodyPr/>
        <a:lstStyle/>
        <a:p>
          <a:r>
            <a:rPr lang="en-US" dirty="0" err="1"/>
            <a:t>Implicaciones</a:t>
          </a:r>
          <a:endParaRPr lang="en-US" dirty="0"/>
        </a:p>
      </dgm:t>
    </dgm:pt>
    <dgm:pt modelId="{4C5A26F3-9A69-4A1C-B1AD-866D23BF27EB}" type="parTrans" cxnId="{F83C44D3-395F-49FC-B2F1-2ED115CD831C}">
      <dgm:prSet/>
      <dgm:spPr/>
      <dgm:t>
        <a:bodyPr/>
        <a:lstStyle/>
        <a:p>
          <a:endParaRPr lang="en-US"/>
        </a:p>
      </dgm:t>
    </dgm:pt>
    <dgm:pt modelId="{74D9251B-00B7-496F-88DF-55281A3CCCA3}" type="sibTrans" cxnId="{F83C44D3-395F-49FC-B2F1-2ED115CD831C}">
      <dgm:prSet/>
      <dgm:spPr/>
      <dgm:t>
        <a:bodyPr/>
        <a:lstStyle/>
        <a:p>
          <a:endParaRPr lang="en-US"/>
        </a:p>
      </dgm:t>
    </dgm:pt>
    <dgm:pt modelId="{DF4F3A34-D3FD-45F3-8A7D-EDCD5C7B350B}">
      <dgm:prSet/>
      <dgm:spPr/>
      <dgm:t>
        <a:bodyPr/>
        <a:lstStyle/>
        <a:p>
          <a:r>
            <a:rPr lang="es-ES" dirty="0"/>
            <a:t>Hipótesis</a:t>
          </a:r>
          <a:endParaRPr lang="en-US" dirty="0"/>
        </a:p>
      </dgm:t>
    </dgm:pt>
    <dgm:pt modelId="{96A60CA3-5AB7-426D-BAE9-584F1F48DF10}" type="parTrans" cxnId="{093C7645-37B8-4DC6-A63E-7C5DF252D4E0}">
      <dgm:prSet/>
      <dgm:spPr/>
      <dgm:t>
        <a:bodyPr/>
        <a:lstStyle/>
        <a:p>
          <a:endParaRPr lang="en-US"/>
        </a:p>
      </dgm:t>
    </dgm:pt>
    <dgm:pt modelId="{3CBB2D5C-4792-42D6-B331-90275BBC5A33}" type="sibTrans" cxnId="{093C7645-37B8-4DC6-A63E-7C5DF252D4E0}">
      <dgm:prSet/>
      <dgm:spPr/>
      <dgm:t>
        <a:bodyPr/>
        <a:lstStyle/>
        <a:p>
          <a:endParaRPr lang="en-US"/>
        </a:p>
      </dgm:t>
    </dgm:pt>
    <dgm:pt modelId="{37019ECE-BC3B-4696-8EC7-2505410AB09D}" type="pres">
      <dgm:prSet presAssocID="{47102B21-9D62-4D00-96C3-D15B8E179EB9}" presName="linearFlow" presStyleCnt="0">
        <dgm:presLayoutVars>
          <dgm:resizeHandles val="exact"/>
        </dgm:presLayoutVars>
      </dgm:prSet>
      <dgm:spPr/>
    </dgm:pt>
    <dgm:pt modelId="{E8D2FE09-9B28-4251-B647-197B57E1B62C}" type="pres">
      <dgm:prSet presAssocID="{CF79055F-DAD7-4638-930B-B88A613AC613}" presName="node" presStyleLbl="node1" presStyleIdx="0" presStyleCnt="6">
        <dgm:presLayoutVars>
          <dgm:bulletEnabled val="1"/>
        </dgm:presLayoutVars>
      </dgm:prSet>
      <dgm:spPr/>
    </dgm:pt>
    <dgm:pt modelId="{D98B6265-559C-427B-B5FA-56BCC3AA1455}" type="pres">
      <dgm:prSet presAssocID="{B6026639-D60C-4AA7-9199-9FFF62D80F42}" presName="sibTrans" presStyleLbl="sibTrans2D1" presStyleIdx="0" presStyleCnt="5"/>
      <dgm:spPr/>
    </dgm:pt>
    <dgm:pt modelId="{9B3D28CA-9853-40D2-88EE-BF349E274D56}" type="pres">
      <dgm:prSet presAssocID="{B6026639-D60C-4AA7-9199-9FFF62D80F42}" presName="connectorText" presStyleLbl="sibTrans2D1" presStyleIdx="0" presStyleCnt="5"/>
      <dgm:spPr/>
    </dgm:pt>
    <dgm:pt modelId="{039A94FF-EEBE-4737-989B-7B80BE700822}" type="pres">
      <dgm:prSet presAssocID="{AFFFCC44-F037-4518-9068-057B2048C3C9}" presName="node" presStyleLbl="node1" presStyleIdx="1" presStyleCnt="6">
        <dgm:presLayoutVars>
          <dgm:bulletEnabled val="1"/>
        </dgm:presLayoutVars>
      </dgm:prSet>
      <dgm:spPr/>
    </dgm:pt>
    <dgm:pt modelId="{377A2389-A58A-4BB4-B27A-C4C94F4AC16F}" type="pres">
      <dgm:prSet presAssocID="{A587B4F7-8CC0-40E4-B059-8E6B5CC4F28A}" presName="sibTrans" presStyleLbl="sibTrans2D1" presStyleIdx="1" presStyleCnt="5"/>
      <dgm:spPr/>
    </dgm:pt>
    <dgm:pt modelId="{A1FF42AB-E7EB-4ECD-8C48-AE705B5B4482}" type="pres">
      <dgm:prSet presAssocID="{A587B4F7-8CC0-40E4-B059-8E6B5CC4F28A}" presName="connectorText" presStyleLbl="sibTrans2D1" presStyleIdx="1" presStyleCnt="5"/>
      <dgm:spPr/>
    </dgm:pt>
    <dgm:pt modelId="{6602BD24-16A6-434C-8D74-A4923319C203}" type="pres">
      <dgm:prSet presAssocID="{DF4F3A34-D3FD-45F3-8A7D-EDCD5C7B350B}" presName="node" presStyleLbl="node1" presStyleIdx="2" presStyleCnt="6">
        <dgm:presLayoutVars>
          <dgm:bulletEnabled val="1"/>
        </dgm:presLayoutVars>
      </dgm:prSet>
      <dgm:spPr/>
    </dgm:pt>
    <dgm:pt modelId="{784B9FC9-3C5C-4C1B-A8C7-097862933C9E}" type="pres">
      <dgm:prSet presAssocID="{3CBB2D5C-4792-42D6-B331-90275BBC5A33}" presName="sibTrans" presStyleLbl="sibTrans2D1" presStyleIdx="2" presStyleCnt="5"/>
      <dgm:spPr/>
    </dgm:pt>
    <dgm:pt modelId="{6E0BC96E-7126-4784-BCCF-23527B94FF1C}" type="pres">
      <dgm:prSet presAssocID="{3CBB2D5C-4792-42D6-B331-90275BBC5A33}" presName="connectorText" presStyleLbl="sibTrans2D1" presStyleIdx="2" presStyleCnt="5"/>
      <dgm:spPr/>
    </dgm:pt>
    <dgm:pt modelId="{B233A3BD-B969-4265-A972-CF2111461F20}" type="pres">
      <dgm:prSet presAssocID="{9FE7B08F-951C-45C5-BF34-6933AF2A4A39}" presName="node" presStyleLbl="node1" presStyleIdx="3" presStyleCnt="6">
        <dgm:presLayoutVars>
          <dgm:bulletEnabled val="1"/>
        </dgm:presLayoutVars>
      </dgm:prSet>
      <dgm:spPr/>
    </dgm:pt>
    <dgm:pt modelId="{ADCC7023-940A-4D99-8EF8-D15C822CAE36}" type="pres">
      <dgm:prSet presAssocID="{9DFD885A-F271-4BA2-9C1D-E22C58743EDA}" presName="sibTrans" presStyleLbl="sibTrans2D1" presStyleIdx="3" presStyleCnt="5"/>
      <dgm:spPr/>
    </dgm:pt>
    <dgm:pt modelId="{7E0BFD5D-23DB-4B12-A229-F3AECABBF701}" type="pres">
      <dgm:prSet presAssocID="{9DFD885A-F271-4BA2-9C1D-E22C58743EDA}" presName="connectorText" presStyleLbl="sibTrans2D1" presStyleIdx="3" presStyleCnt="5"/>
      <dgm:spPr/>
    </dgm:pt>
    <dgm:pt modelId="{C323281E-F8E0-45F7-9EC3-E38C7CEC6315}" type="pres">
      <dgm:prSet presAssocID="{AB9E4726-422B-43E1-9467-0B95BD5088BF}" presName="node" presStyleLbl="node1" presStyleIdx="4" presStyleCnt="6">
        <dgm:presLayoutVars>
          <dgm:bulletEnabled val="1"/>
        </dgm:presLayoutVars>
      </dgm:prSet>
      <dgm:spPr/>
    </dgm:pt>
    <dgm:pt modelId="{C20D208B-E726-4F39-A52F-D94146413C66}" type="pres">
      <dgm:prSet presAssocID="{E0749221-FE02-4860-8D1D-DF52ABDEE4C8}" presName="sibTrans" presStyleLbl="sibTrans2D1" presStyleIdx="4" presStyleCnt="5"/>
      <dgm:spPr/>
    </dgm:pt>
    <dgm:pt modelId="{B01CAA66-24BF-4613-839D-0F5E30219419}" type="pres">
      <dgm:prSet presAssocID="{E0749221-FE02-4860-8D1D-DF52ABDEE4C8}" presName="connectorText" presStyleLbl="sibTrans2D1" presStyleIdx="4" presStyleCnt="5"/>
      <dgm:spPr/>
    </dgm:pt>
    <dgm:pt modelId="{0CB1A9B5-D535-4EA9-965B-4F8AADDA9FD7}" type="pres">
      <dgm:prSet presAssocID="{EBB5333F-4A3E-4EE5-8707-7000110B2E58}" presName="node" presStyleLbl="node1" presStyleIdx="5" presStyleCnt="6">
        <dgm:presLayoutVars>
          <dgm:bulletEnabled val="1"/>
        </dgm:presLayoutVars>
      </dgm:prSet>
      <dgm:spPr/>
    </dgm:pt>
  </dgm:ptLst>
  <dgm:cxnLst>
    <dgm:cxn modelId="{2E709201-2C71-4CB5-9085-576CAE0AF595}" type="presOf" srcId="{9DFD885A-F271-4BA2-9C1D-E22C58743EDA}" destId="{7E0BFD5D-23DB-4B12-A229-F3AECABBF701}" srcOrd="1" destOrd="0" presId="urn:microsoft.com/office/officeart/2005/8/layout/process2"/>
    <dgm:cxn modelId="{559F110B-F841-4DC1-AC77-5474BD1ADCEE}" type="presOf" srcId="{9FE7B08F-951C-45C5-BF34-6933AF2A4A39}" destId="{B233A3BD-B969-4265-A972-CF2111461F20}" srcOrd="0" destOrd="0" presId="urn:microsoft.com/office/officeart/2005/8/layout/process2"/>
    <dgm:cxn modelId="{188D7227-9506-4FA2-BEED-5B7C6AFBCE84}" srcId="{47102B21-9D62-4D00-96C3-D15B8E179EB9}" destId="{AFFFCC44-F037-4518-9068-057B2048C3C9}" srcOrd="1" destOrd="0" parTransId="{D223A4E6-5629-4484-9BED-41CDB7B40147}" sibTransId="{A587B4F7-8CC0-40E4-B059-8E6B5CC4F28A}"/>
    <dgm:cxn modelId="{2C963F31-F300-41BC-9F85-91A8367BFD3F}" srcId="{47102B21-9D62-4D00-96C3-D15B8E179EB9}" destId="{CF79055F-DAD7-4638-930B-B88A613AC613}" srcOrd="0" destOrd="0" parTransId="{29AF01B1-CAF5-4216-89F6-6586BA5A9EDC}" sibTransId="{B6026639-D60C-4AA7-9199-9FFF62D80F42}"/>
    <dgm:cxn modelId="{464F6E39-023E-4471-B151-635E91315237}" type="presOf" srcId="{3CBB2D5C-4792-42D6-B331-90275BBC5A33}" destId="{6E0BC96E-7126-4784-BCCF-23527B94FF1C}" srcOrd="1" destOrd="0" presId="urn:microsoft.com/office/officeart/2005/8/layout/process2"/>
    <dgm:cxn modelId="{5B59213B-65B2-4A2A-A9DE-D497BE100446}" srcId="{47102B21-9D62-4D00-96C3-D15B8E179EB9}" destId="{AB9E4726-422B-43E1-9467-0B95BD5088BF}" srcOrd="4" destOrd="0" parTransId="{6ED75393-BEF3-49E3-AB60-1CCFC0452301}" sibTransId="{E0749221-FE02-4860-8D1D-DF52ABDEE4C8}"/>
    <dgm:cxn modelId="{BD16AF3C-72B3-4A7B-A809-E7FC86289878}" type="presOf" srcId="{47102B21-9D62-4D00-96C3-D15B8E179EB9}" destId="{37019ECE-BC3B-4696-8EC7-2505410AB09D}" srcOrd="0" destOrd="0" presId="urn:microsoft.com/office/officeart/2005/8/layout/process2"/>
    <dgm:cxn modelId="{093C7645-37B8-4DC6-A63E-7C5DF252D4E0}" srcId="{47102B21-9D62-4D00-96C3-D15B8E179EB9}" destId="{DF4F3A34-D3FD-45F3-8A7D-EDCD5C7B350B}" srcOrd="2" destOrd="0" parTransId="{96A60CA3-5AB7-426D-BAE9-584F1F48DF10}" sibTransId="{3CBB2D5C-4792-42D6-B331-90275BBC5A33}"/>
    <dgm:cxn modelId="{9D588347-E8A3-4AA8-9F70-9724776A387A}" type="presOf" srcId="{E0749221-FE02-4860-8D1D-DF52ABDEE4C8}" destId="{B01CAA66-24BF-4613-839D-0F5E30219419}" srcOrd="1" destOrd="0" presId="urn:microsoft.com/office/officeart/2005/8/layout/process2"/>
    <dgm:cxn modelId="{0AE21968-64D3-48BB-828C-4F2E9710A2E4}" type="presOf" srcId="{AB9E4726-422B-43E1-9467-0B95BD5088BF}" destId="{C323281E-F8E0-45F7-9EC3-E38C7CEC6315}" srcOrd="0" destOrd="0" presId="urn:microsoft.com/office/officeart/2005/8/layout/process2"/>
    <dgm:cxn modelId="{9C868557-82EE-486A-8E30-9DB5DCFB2006}" type="presOf" srcId="{CF79055F-DAD7-4638-930B-B88A613AC613}" destId="{E8D2FE09-9B28-4251-B647-197B57E1B62C}" srcOrd="0" destOrd="0" presId="urn:microsoft.com/office/officeart/2005/8/layout/process2"/>
    <dgm:cxn modelId="{59A27178-C625-4FD9-93CB-A4ED98CD5140}" type="presOf" srcId="{A587B4F7-8CC0-40E4-B059-8E6B5CC4F28A}" destId="{A1FF42AB-E7EB-4ECD-8C48-AE705B5B4482}" srcOrd="1" destOrd="0" presId="urn:microsoft.com/office/officeart/2005/8/layout/process2"/>
    <dgm:cxn modelId="{E652CB5A-70D5-4A65-8376-6E94E2DE2E8F}" type="presOf" srcId="{AFFFCC44-F037-4518-9068-057B2048C3C9}" destId="{039A94FF-EEBE-4737-989B-7B80BE700822}" srcOrd="0" destOrd="0" presId="urn:microsoft.com/office/officeart/2005/8/layout/process2"/>
    <dgm:cxn modelId="{66EF0491-0851-44BD-85A5-59834AA6D725}" srcId="{47102B21-9D62-4D00-96C3-D15B8E179EB9}" destId="{9FE7B08F-951C-45C5-BF34-6933AF2A4A39}" srcOrd="3" destOrd="0" parTransId="{E2966ED1-DE77-4B51-B362-4256ED93F458}" sibTransId="{9DFD885A-F271-4BA2-9C1D-E22C58743EDA}"/>
    <dgm:cxn modelId="{793F2791-058A-481E-81FD-407F8FC2BF73}" type="presOf" srcId="{B6026639-D60C-4AA7-9199-9FFF62D80F42}" destId="{D98B6265-559C-427B-B5FA-56BCC3AA1455}" srcOrd="0" destOrd="0" presId="urn:microsoft.com/office/officeart/2005/8/layout/process2"/>
    <dgm:cxn modelId="{68CF04B7-62ED-4059-9888-ADB2FC2494D5}" type="presOf" srcId="{3CBB2D5C-4792-42D6-B331-90275BBC5A33}" destId="{784B9FC9-3C5C-4C1B-A8C7-097862933C9E}" srcOrd="0" destOrd="0" presId="urn:microsoft.com/office/officeart/2005/8/layout/process2"/>
    <dgm:cxn modelId="{274565BB-7D60-441F-B2CB-D1428AC27C82}" type="presOf" srcId="{DF4F3A34-D3FD-45F3-8A7D-EDCD5C7B350B}" destId="{6602BD24-16A6-434C-8D74-A4923319C203}" srcOrd="0" destOrd="0" presId="urn:microsoft.com/office/officeart/2005/8/layout/process2"/>
    <dgm:cxn modelId="{EF046ECE-EB77-4914-82CD-AA447734C96F}" type="presOf" srcId="{B6026639-D60C-4AA7-9199-9FFF62D80F42}" destId="{9B3D28CA-9853-40D2-88EE-BF349E274D56}" srcOrd="1" destOrd="0" presId="urn:microsoft.com/office/officeart/2005/8/layout/process2"/>
    <dgm:cxn modelId="{C52EB4D0-4B85-472B-A7C3-BC00CCD70C7C}" type="presOf" srcId="{A587B4F7-8CC0-40E4-B059-8E6B5CC4F28A}" destId="{377A2389-A58A-4BB4-B27A-C4C94F4AC16F}" srcOrd="0" destOrd="0" presId="urn:microsoft.com/office/officeart/2005/8/layout/process2"/>
    <dgm:cxn modelId="{F83C44D3-395F-49FC-B2F1-2ED115CD831C}" srcId="{47102B21-9D62-4D00-96C3-D15B8E179EB9}" destId="{EBB5333F-4A3E-4EE5-8707-7000110B2E58}" srcOrd="5" destOrd="0" parTransId="{4C5A26F3-9A69-4A1C-B1AD-866D23BF27EB}" sibTransId="{74D9251B-00B7-496F-88DF-55281A3CCCA3}"/>
    <dgm:cxn modelId="{8DB681EA-4DD4-45A2-A451-3F6BC5D32B17}" type="presOf" srcId="{E0749221-FE02-4860-8D1D-DF52ABDEE4C8}" destId="{C20D208B-E726-4F39-A52F-D94146413C66}" srcOrd="0" destOrd="0" presId="urn:microsoft.com/office/officeart/2005/8/layout/process2"/>
    <dgm:cxn modelId="{4BE1EEEE-EA5D-4629-A48F-69EBAA1E9CA8}" type="presOf" srcId="{EBB5333F-4A3E-4EE5-8707-7000110B2E58}" destId="{0CB1A9B5-D535-4EA9-965B-4F8AADDA9FD7}" srcOrd="0" destOrd="0" presId="urn:microsoft.com/office/officeart/2005/8/layout/process2"/>
    <dgm:cxn modelId="{2B3A93F5-7D58-4BDE-9923-3D7119C5E6D1}" type="presOf" srcId="{9DFD885A-F271-4BA2-9C1D-E22C58743EDA}" destId="{ADCC7023-940A-4D99-8EF8-D15C822CAE36}" srcOrd="0" destOrd="0" presId="urn:microsoft.com/office/officeart/2005/8/layout/process2"/>
    <dgm:cxn modelId="{1BCD25A9-BF9F-47B1-BA04-9A41E243C277}" type="presParOf" srcId="{37019ECE-BC3B-4696-8EC7-2505410AB09D}" destId="{E8D2FE09-9B28-4251-B647-197B57E1B62C}" srcOrd="0" destOrd="0" presId="urn:microsoft.com/office/officeart/2005/8/layout/process2"/>
    <dgm:cxn modelId="{48831DC0-BB92-41E0-B776-4FA2FD8693A3}" type="presParOf" srcId="{37019ECE-BC3B-4696-8EC7-2505410AB09D}" destId="{D98B6265-559C-427B-B5FA-56BCC3AA1455}" srcOrd="1" destOrd="0" presId="urn:microsoft.com/office/officeart/2005/8/layout/process2"/>
    <dgm:cxn modelId="{D279715D-173A-4F09-BBE8-629B0D60943C}" type="presParOf" srcId="{D98B6265-559C-427B-B5FA-56BCC3AA1455}" destId="{9B3D28CA-9853-40D2-88EE-BF349E274D56}" srcOrd="0" destOrd="0" presId="urn:microsoft.com/office/officeart/2005/8/layout/process2"/>
    <dgm:cxn modelId="{96C7784A-794D-42B1-A628-0FD7AC4CBAFA}" type="presParOf" srcId="{37019ECE-BC3B-4696-8EC7-2505410AB09D}" destId="{039A94FF-EEBE-4737-989B-7B80BE700822}" srcOrd="2" destOrd="0" presId="urn:microsoft.com/office/officeart/2005/8/layout/process2"/>
    <dgm:cxn modelId="{7DBE4589-A18C-4C95-A906-812528615DDE}" type="presParOf" srcId="{37019ECE-BC3B-4696-8EC7-2505410AB09D}" destId="{377A2389-A58A-4BB4-B27A-C4C94F4AC16F}" srcOrd="3" destOrd="0" presId="urn:microsoft.com/office/officeart/2005/8/layout/process2"/>
    <dgm:cxn modelId="{D6AD1F89-0254-4B15-BF57-EF52FB0324A6}" type="presParOf" srcId="{377A2389-A58A-4BB4-B27A-C4C94F4AC16F}" destId="{A1FF42AB-E7EB-4ECD-8C48-AE705B5B4482}" srcOrd="0" destOrd="0" presId="urn:microsoft.com/office/officeart/2005/8/layout/process2"/>
    <dgm:cxn modelId="{B4C824EB-E89F-45D5-848F-F7D9AFD07059}" type="presParOf" srcId="{37019ECE-BC3B-4696-8EC7-2505410AB09D}" destId="{6602BD24-16A6-434C-8D74-A4923319C203}" srcOrd="4" destOrd="0" presId="urn:microsoft.com/office/officeart/2005/8/layout/process2"/>
    <dgm:cxn modelId="{0BD3DBAC-8666-4C34-AAED-BC00FC63D14F}" type="presParOf" srcId="{37019ECE-BC3B-4696-8EC7-2505410AB09D}" destId="{784B9FC9-3C5C-4C1B-A8C7-097862933C9E}" srcOrd="5" destOrd="0" presId="urn:microsoft.com/office/officeart/2005/8/layout/process2"/>
    <dgm:cxn modelId="{EF3CC3F9-48C8-43EF-BF08-C42D029E1BDD}" type="presParOf" srcId="{784B9FC9-3C5C-4C1B-A8C7-097862933C9E}" destId="{6E0BC96E-7126-4784-BCCF-23527B94FF1C}" srcOrd="0" destOrd="0" presId="urn:microsoft.com/office/officeart/2005/8/layout/process2"/>
    <dgm:cxn modelId="{2CDE749E-15F4-4001-A2B2-60E75F77A151}" type="presParOf" srcId="{37019ECE-BC3B-4696-8EC7-2505410AB09D}" destId="{B233A3BD-B969-4265-A972-CF2111461F20}" srcOrd="6" destOrd="0" presId="urn:microsoft.com/office/officeart/2005/8/layout/process2"/>
    <dgm:cxn modelId="{ADC5CF49-6A34-4CA5-8207-35D4447563AB}" type="presParOf" srcId="{37019ECE-BC3B-4696-8EC7-2505410AB09D}" destId="{ADCC7023-940A-4D99-8EF8-D15C822CAE36}" srcOrd="7" destOrd="0" presId="urn:microsoft.com/office/officeart/2005/8/layout/process2"/>
    <dgm:cxn modelId="{BC6636F1-8643-4C33-9A3C-58797395BCDD}" type="presParOf" srcId="{ADCC7023-940A-4D99-8EF8-D15C822CAE36}" destId="{7E0BFD5D-23DB-4B12-A229-F3AECABBF701}" srcOrd="0" destOrd="0" presId="urn:microsoft.com/office/officeart/2005/8/layout/process2"/>
    <dgm:cxn modelId="{7A641A84-C7EA-42B3-B03A-ED2DE0F83290}" type="presParOf" srcId="{37019ECE-BC3B-4696-8EC7-2505410AB09D}" destId="{C323281E-F8E0-45F7-9EC3-E38C7CEC6315}" srcOrd="8" destOrd="0" presId="urn:microsoft.com/office/officeart/2005/8/layout/process2"/>
    <dgm:cxn modelId="{35A97853-A156-4077-B7B7-70DA55BD1185}" type="presParOf" srcId="{37019ECE-BC3B-4696-8EC7-2505410AB09D}" destId="{C20D208B-E726-4F39-A52F-D94146413C66}" srcOrd="9" destOrd="0" presId="urn:microsoft.com/office/officeart/2005/8/layout/process2"/>
    <dgm:cxn modelId="{A139CAAD-1F72-4EA0-995F-1F0298474E08}" type="presParOf" srcId="{C20D208B-E726-4F39-A52F-D94146413C66}" destId="{B01CAA66-24BF-4613-839D-0F5E30219419}" srcOrd="0" destOrd="0" presId="urn:microsoft.com/office/officeart/2005/8/layout/process2"/>
    <dgm:cxn modelId="{0337BB9E-8D04-417F-B66D-8DF194445283}" type="presParOf" srcId="{37019ECE-BC3B-4696-8EC7-2505410AB09D}" destId="{0CB1A9B5-D535-4EA9-965B-4F8AADDA9FD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447B1-94AF-49DA-BBD9-DA0640315435}">
      <dsp:nvSpPr>
        <dsp:cNvPr id="0" name=""/>
        <dsp:cNvSpPr/>
      </dsp:nvSpPr>
      <dsp:spPr>
        <a:xfrm>
          <a:off x="3832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Problema</a:t>
          </a:r>
          <a:endParaRPr lang="en-US" sz="1900" kern="1200" dirty="0"/>
        </a:p>
      </dsp:txBody>
      <dsp:txXfrm>
        <a:off x="24710" y="2179071"/>
        <a:ext cx="1146264" cy="671056"/>
      </dsp:txXfrm>
    </dsp:sp>
    <dsp:sp modelId="{380B2910-9A39-45BA-937A-5F82FDFF1FC5}">
      <dsp:nvSpPr>
        <dsp:cNvPr id="0" name=""/>
        <dsp:cNvSpPr/>
      </dsp:nvSpPr>
      <dsp:spPr>
        <a:xfrm>
          <a:off x="1310654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10654" y="2426211"/>
        <a:ext cx="176302" cy="176777"/>
      </dsp:txXfrm>
    </dsp:sp>
    <dsp:sp modelId="{4A060D5C-E1CF-4084-94BF-D32C23EB29FC}">
      <dsp:nvSpPr>
        <dsp:cNvPr id="0" name=""/>
        <dsp:cNvSpPr/>
      </dsp:nvSpPr>
      <dsp:spPr>
        <a:xfrm>
          <a:off x="1667061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Análisis</a:t>
          </a:r>
          <a:endParaRPr lang="en-US" sz="1900" kern="1200" dirty="0"/>
        </a:p>
      </dsp:txBody>
      <dsp:txXfrm>
        <a:off x="1687939" y="2179071"/>
        <a:ext cx="1146264" cy="671056"/>
      </dsp:txXfrm>
    </dsp:sp>
    <dsp:sp modelId="{43577509-BAA3-4C85-8D62-EA034DE386AE}">
      <dsp:nvSpPr>
        <dsp:cNvPr id="0" name=""/>
        <dsp:cNvSpPr/>
      </dsp:nvSpPr>
      <dsp:spPr>
        <a:xfrm>
          <a:off x="2973883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973883" y="2426211"/>
        <a:ext cx="176302" cy="176777"/>
      </dsp:txXfrm>
    </dsp:sp>
    <dsp:sp modelId="{258CCB8A-8BDF-446F-A6BF-A2A02B7C3EC3}">
      <dsp:nvSpPr>
        <dsp:cNvPr id="0" name=""/>
        <dsp:cNvSpPr/>
      </dsp:nvSpPr>
      <dsp:spPr>
        <a:xfrm>
          <a:off x="3330289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Opciones</a:t>
          </a:r>
          <a:endParaRPr lang="en-US" sz="1900" kern="1200" dirty="0"/>
        </a:p>
      </dsp:txBody>
      <dsp:txXfrm>
        <a:off x="3351167" y="2179071"/>
        <a:ext cx="1146264" cy="671056"/>
      </dsp:txXfrm>
    </dsp:sp>
    <dsp:sp modelId="{8D339F33-BC5B-4A2B-9303-CD86B71B563C}">
      <dsp:nvSpPr>
        <dsp:cNvPr id="0" name=""/>
        <dsp:cNvSpPr/>
      </dsp:nvSpPr>
      <dsp:spPr>
        <a:xfrm>
          <a:off x="4637112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37112" y="2426211"/>
        <a:ext cx="176302" cy="176777"/>
      </dsp:txXfrm>
    </dsp:sp>
    <dsp:sp modelId="{46C94B4C-D47C-411A-B119-5B7D5C17223A}">
      <dsp:nvSpPr>
        <dsp:cNvPr id="0" name=""/>
        <dsp:cNvSpPr/>
      </dsp:nvSpPr>
      <dsp:spPr>
        <a:xfrm>
          <a:off x="4993518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Decisión</a:t>
          </a:r>
          <a:endParaRPr lang="en-US" sz="1900" kern="1200" dirty="0"/>
        </a:p>
      </dsp:txBody>
      <dsp:txXfrm>
        <a:off x="5014396" y="2179071"/>
        <a:ext cx="1146264" cy="671056"/>
      </dsp:txXfrm>
    </dsp:sp>
    <dsp:sp modelId="{D11CB343-ABEE-40B2-9877-09BB46F9788D}">
      <dsp:nvSpPr>
        <dsp:cNvPr id="0" name=""/>
        <dsp:cNvSpPr/>
      </dsp:nvSpPr>
      <dsp:spPr>
        <a:xfrm>
          <a:off x="6300341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300341" y="2426211"/>
        <a:ext cx="176302" cy="176777"/>
      </dsp:txXfrm>
    </dsp:sp>
    <dsp:sp modelId="{4663377B-C94F-40F4-B54E-223651D9B4CB}">
      <dsp:nvSpPr>
        <dsp:cNvPr id="0" name=""/>
        <dsp:cNvSpPr/>
      </dsp:nvSpPr>
      <dsp:spPr>
        <a:xfrm>
          <a:off x="6656747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Resultado</a:t>
          </a:r>
          <a:endParaRPr lang="en-US" sz="1900" kern="1200" dirty="0"/>
        </a:p>
      </dsp:txBody>
      <dsp:txXfrm>
        <a:off x="6677625" y="2179071"/>
        <a:ext cx="1146264" cy="671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60D5C-E1CF-4084-94BF-D32C23EB29FC}">
      <dsp:nvSpPr>
        <dsp:cNvPr id="0" name=""/>
        <dsp:cNvSpPr/>
      </dsp:nvSpPr>
      <dsp:spPr>
        <a:xfrm>
          <a:off x="0" y="1154094"/>
          <a:ext cx="2319278" cy="1220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/>
            <a:t>Análisis</a:t>
          </a:r>
          <a:endParaRPr lang="en-US" sz="4700" kern="1200" dirty="0"/>
        </a:p>
      </dsp:txBody>
      <dsp:txXfrm>
        <a:off x="35753" y="1189847"/>
        <a:ext cx="2247772" cy="11491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2FE09-9B28-4251-B647-197B57E1B62C}">
      <dsp:nvSpPr>
        <dsp:cNvPr id="0" name=""/>
        <dsp:cNvSpPr/>
      </dsp:nvSpPr>
      <dsp:spPr>
        <a:xfrm>
          <a:off x="1915972" y="216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Problema</a:t>
          </a:r>
          <a:r>
            <a:rPr lang="en-US" sz="1800" kern="1200" dirty="0"/>
            <a:t> o </a:t>
          </a:r>
          <a:r>
            <a:rPr lang="en-US" sz="1800" kern="1200" dirty="0" err="1"/>
            <a:t>Pregunta</a:t>
          </a:r>
          <a:endParaRPr lang="en-US" sz="1800" kern="1200" dirty="0"/>
        </a:p>
      </dsp:txBody>
      <dsp:txXfrm>
        <a:off x="1934726" y="20914"/>
        <a:ext cx="2226547" cy="602790"/>
      </dsp:txXfrm>
    </dsp:sp>
    <dsp:sp modelId="{D98B6265-559C-427B-B5FA-56BCC3AA1455}">
      <dsp:nvSpPr>
        <dsp:cNvPr id="0" name=""/>
        <dsp:cNvSpPr/>
      </dsp:nvSpPr>
      <dsp:spPr>
        <a:xfrm rot="5400000">
          <a:off x="2927944" y="658466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682478"/>
        <a:ext cx="172880" cy="168078"/>
      </dsp:txXfrm>
    </dsp:sp>
    <dsp:sp modelId="{039A94FF-EEBE-4737-989B-7B80BE700822}">
      <dsp:nvSpPr>
        <dsp:cNvPr id="0" name=""/>
        <dsp:cNvSpPr/>
      </dsp:nvSpPr>
      <dsp:spPr>
        <a:xfrm>
          <a:off x="1915972" y="962608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Información</a:t>
          </a:r>
          <a:endParaRPr lang="en-US" sz="1800" kern="1200" dirty="0"/>
        </a:p>
      </dsp:txBody>
      <dsp:txXfrm>
        <a:off x="1934726" y="981362"/>
        <a:ext cx="2226547" cy="602790"/>
      </dsp:txXfrm>
    </dsp:sp>
    <dsp:sp modelId="{377A2389-A58A-4BB4-B27A-C4C94F4AC16F}">
      <dsp:nvSpPr>
        <dsp:cNvPr id="0" name=""/>
        <dsp:cNvSpPr/>
      </dsp:nvSpPr>
      <dsp:spPr>
        <a:xfrm rot="5400000">
          <a:off x="2927944" y="1618914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1642926"/>
        <a:ext cx="172880" cy="168078"/>
      </dsp:txXfrm>
    </dsp:sp>
    <dsp:sp modelId="{6602BD24-16A6-434C-8D74-A4923319C203}">
      <dsp:nvSpPr>
        <dsp:cNvPr id="0" name=""/>
        <dsp:cNvSpPr/>
      </dsp:nvSpPr>
      <dsp:spPr>
        <a:xfrm>
          <a:off x="1915972" y="1923056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Hipótesis</a:t>
          </a:r>
          <a:endParaRPr lang="en-US" sz="1800" kern="1200" dirty="0"/>
        </a:p>
      </dsp:txBody>
      <dsp:txXfrm>
        <a:off x="1934726" y="1941810"/>
        <a:ext cx="2226547" cy="602790"/>
      </dsp:txXfrm>
    </dsp:sp>
    <dsp:sp modelId="{784B9FC9-3C5C-4C1B-A8C7-097862933C9E}">
      <dsp:nvSpPr>
        <dsp:cNvPr id="0" name=""/>
        <dsp:cNvSpPr/>
      </dsp:nvSpPr>
      <dsp:spPr>
        <a:xfrm rot="5400000">
          <a:off x="2927944" y="2579362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2603374"/>
        <a:ext cx="172880" cy="168078"/>
      </dsp:txXfrm>
    </dsp:sp>
    <dsp:sp modelId="{B233A3BD-B969-4265-A972-CF2111461F20}">
      <dsp:nvSpPr>
        <dsp:cNvPr id="0" name=""/>
        <dsp:cNvSpPr/>
      </dsp:nvSpPr>
      <dsp:spPr>
        <a:xfrm>
          <a:off x="1915972" y="2883504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Análisis</a:t>
          </a:r>
          <a:r>
            <a:rPr lang="en-US" sz="1800" kern="1200" dirty="0"/>
            <a:t> de </a:t>
          </a:r>
          <a:r>
            <a:rPr lang="en-US" sz="1800" kern="1200" dirty="0" err="1"/>
            <a:t>Impulsores</a:t>
          </a:r>
          <a:endParaRPr lang="en-US" sz="1800" kern="1200" dirty="0"/>
        </a:p>
      </dsp:txBody>
      <dsp:txXfrm>
        <a:off x="1934726" y="2902258"/>
        <a:ext cx="2226547" cy="602790"/>
      </dsp:txXfrm>
    </dsp:sp>
    <dsp:sp modelId="{ADCC7023-940A-4D99-8EF8-D15C822CAE36}">
      <dsp:nvSpPr>
        <dsp:cNvPr id="0" name=""/>
        <dsp:cNvSpPr/>
      </dsp:nvSpPr>
      <dsp:spPr>
        <a:xfrm rot="5400000">
          <a:off x="2927944" y="3539810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3563822"/>
        <a:ext cx="172880" cy="168078"/>
      </dsp:txXfrm>
    </dsp:sp>
    <dsp:sp modelId="{C323281E-F8E0-45F7-9EC3-E38C7CEC6315}">
      <dsp:nvSpPr>
        <dsp:cNvPr id="0" name=""/>
        <dsp:cNvSpPr/>
      </dsp:nvSpPr>
      <dsp:spPr>
        <a:xfrm>
          <a:off x="1915972" y="3843952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Escenarios</a:t>
          </a:r>
          <a:endParaRPr lang="en-US" sz="1800" kern="1200" dirty="0"/>
        </a:p>
      </dsp:txBody>
      <dsp:txXfrm>
        <a:off x="1934726" y="3862706"/>
        <a:ext cx="2226547" cy="602790"/>
      </dsp:txXfrm>
    </dsp:sp>
    <dsp:sp modelId="{C20D208B-E726-4F39-A52F-D94146413C66}">
      <dsp:nvSpPr>
        <dsp:cNvPr id="0" name=""/>
        <dsp:cNvSpPr/>
      </dsp:nvSpPr>
      <dsp:spPr>
        <a:xfrm rot="5400000">
          <a:off x="2927944" y="4500258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4524270"/>
        <a:ext cx="172880" cy="168078"/>
      </dsp:txXfrm>
    </dsp:sp>
    <dsp:sp modelId="{0CB1A9B5-D535-4EA9-965B-4F8AADDA9FD7}">
      <dsp:nvSpPr>
        <dsp:cNvPr id="0" name=""/>
        <dsp:cNvSpPr/>
      </dsp:nvSpPr>
      <dsp:spPr>
        <a:xfrm>
          <a:off x="1915972" y="480440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Implicaciones</a:t>
          </a:r>
          <a:endParaRPr lang="en-US" sz="1800" kern="1200" dirty="0"/>
        </a:p>
      </dsp:txBody>
      <dsp:txXfrm>
        <a:off x="1934726" y="4823154"/>
        <a:ext cx="2226547" cy="602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r">
              <a:defRPr sz="1200"/>
            </a:lvl1pPr>
          </a:lstStyle>
          <a:p>
            <a:fld id="{4EE580D3-834D-460B-8AAC-F2EDB472B0D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r">
              <a:defRPr sz="1200"/>
            </a:lvl1pPr>
          </a:lstStyle>
          <a:p>
            <a:fld id="{84A1C170-83E9-48BC-BB7F-9DAA67CBF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03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r">
              <a:defRPr sz="1200"/>
            </a:lvl1pPr>
          </a:lstStyle>
          <a:p>
            <a:fld id="{66E2D8F7-47F9-4352-9451-43376F3D97C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2" tIns="46577" rIns="93152" bIns="465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2" tIns="46577" rIns="93152" bIns="465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r">
              <a:defRPr sz="1200"/>
            </a:lvl1pPr>
          </a:lstStyle>
          <a:p>
            <a:fld id="{00E5522B-0861-45C2-9F6C-C8B4BEC49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2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8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9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5522B-0861-45C2-9F6C-C8B4BEC49E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5522B-0861-45C2-9F6C-C8B4BEC49E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79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7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49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61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6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59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8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5AC9-7F4F-4DD1-B194-B9DAC649778D}" type="datetime1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9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2897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6075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36766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777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172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116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BBC3-F2F8-401B-9FCE-6E975481F2F6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86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260-60E0-4DD2-8D44-FE467FED5D4E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1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457C-B6C4-4198-A3FA-81DD220A0E63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FE2D-396A-41A6-A550-545FD7283867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B480-3DD8-4E52-9F8D-83426F653C8A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2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CCC8-2629-4EA4-9404-7BEBC12CA2A1}" type="datetime1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5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200C-77B4-4691-A4DD-A6BA9572BC21}" type="datetime1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7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F1AE-64ED-4800-953E-AC9EE3D6E8F4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3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9AB4-7CDA-4D4D-896A-34723766EB56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6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254A-C0E7-4340-9BAB-FF156F4B26C3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A66CBB5-69DC-4E8E-911A-DD031435269E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86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1983186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EL  AN</a:t>
            </a:r>
            <a:r>
              <a:rPr lang="es-ES" sz="4000" dirty="0"/>
              <a:t>ÁLISIS  </a:t>
            </a:r>
            <a:r>
              <a:rPr lang="en-US" sz="4000" dirty="0"/>
              <a:t>ACCIONABLE</a:t>
            </a:r>
            <a:endParaRPr lang="en-US" sz="6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4267200"/>
            <a:ext cx="4267200" cy="2077353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i="1" dirty="0"/>
            </a:br>
            <a:r>
              <a:rPr lang="en-US" sz="3200" i="1" dirty="0"/>
              <a:t>Fulton Armstrong</a:t>
            </a:r>
            <a:br>
              <a:rPr lang="en-US" sz="3200" i="1" dirty="0"/>
            </a:br>
            <a:r>
              <a:rPr lang="en-US" sz="2000" i="1" dirty="0"/>
              <a:t>American University</a:t>
            </a:r>
            <a:br>
              <a:rPr lang="en-US" sz="2000" i="1" dirty="0"/>
            </a:br>
            <a:r>
              <a:rPr lang="en-US" sz="2000" i="1" dirty="0"/>
              <a:t>Syracuse University</a:t>
            </a:r>
            <a:br>
              <a:rPr lang="en-US" sz="2000" i="1" dirty="0"/>
            </a:br>
            <a:r>
              <a:rPr lang="en-US" sz="2000" i="1" dirty="0"/>
              <a:t>Washington, DC</a:t>
            </a:r>
            <a:endParaRPr lang="en-US" sz="1800" i="1" dirty="0"/>
          </a:p>
        </p:txBody>
      </p:sp>
      <p:sp>
        <p:nvSpPr>
          <p:cNvPr id="4" name="Rectangle 3"/>
          <p:cNvSpPr/>
          <p:nvPr/>
        </p:nvSpPr>
        <p:spPr>
          <a:xfrm>
            <a:off x="828675" y="581849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Brindando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estudios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de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calidad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a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decisores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890CC6-C389-4547-98A4-55CDC65C9BE7}"/>
              </a:ext>
            </a:extLst>
          </p:cNvPr>
          <p:cNvSpPr/>
          <p:nvPr/>
        </p:nvSpPr>
        <p:spPr>
          <a:xfrm>
            <a:off x="6166178" y="4082689"/>
            <a:ext cx="24348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/>
              <a:t>16 de </a:t>
            </a:r>
            <a:r>
              <a:rPr lang="es-ES" sz="2000" dirty="0"/>
              <a:t>diciembre</a:t>
            </a:r>
            <a:r>
              <a:rPr lang="en-US" sz="2000" dirty="0"/>
              <a:t> 2024</a:t>
            </a:r>
            <a:br>
              <a:rPr lang="en-US" sz="2000" dirty="0"/>
            </a:br>
            <a:r>
              <a:rPr lang="en-US" sz="2000" dirty="0" err="1"/>
              <a:t>Sesi</a:t>
            </a:r>
            <a:r>
              <a:rPr lang="es-ES" sz="2000" dirty="0" err="1"/>
              <a:t>ó</a:t>
            </a:r>
            <a:r>
              <a:rPr lang="en-US" sz="2000" dirty="0"/>
              <a:t>n 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5FC81-1382-CB70-BEDB-68729EAE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862020"/>
            <a:ext cx="2654458" cy="14141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7419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9458" y="586860"/>
            <a:ext cx="7546103" cy="20621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Fulton T. Armstrong</a:t>
            </a:r>
          </a:p>
          <a:p>
            <a:endParaRPr lang="en-US" sz="2000" dirty="0"/>
          </a:p>
          <a:p>
            <a:pPr algn="ctr"/>
            <a:r>
              <a:rPr lang="en-US" sz="2000" dirty="0"/>
              <a:t>Una </a:t>
            </a:r>
            <a:r>
              <a:rPr lang="en-US" sz="2000" dirty="0" err="1"/>
              <a:t>carrera</a:t>
            </a:r>
            <a:r>
              <a:rPr lang="en-US" sz="2000" dirty="0"/>
              <a:t> </a:t>
            </a:r>
            <a:r>
              <a:rPr lang="en-US" sz="2000" dirty="0" err="1"/>
              <a:t>espontánea</a:t>
            </a:r>
            <a:r>
              <a:rPr lang="en-US" sz="2000" dirty="0"/>
              <a:t> </a:t>
            </a:r>
            <a:r>
              <a:rPr lang="en-US" sz="2000" dirty="0" err="1"/>
              <a:t>produciendo</a:t>
            </a:r>
            <a:r>
              <a:rPr lang="en-US" sz="2000" dirty="0"/>
              <a:t> y </a:t>
            </a:r>
            <a:r>
              <a:rPr lang="en-US" sz="2000" dirty="0" err="1"/>
              <a:t>consumiendo</a:t>
            </a:r>
            <a:r>
              <a:rPr lang="en-US" sz="2000" dirty="0"/>
              <a:t> </a:t>
            </a:r>
            <a:r>
              <a:rPr lang="en-US" sz="2000" dirty="0" err="1"/>
              <a:t>información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400" dirty="0" err="1"/>
              <a:t>recolector</a:t>
            </a:r>
            <a:r>
              <a:rPr lang="en-US" sz="2400" dirty="0"/>
              <a:t>; </a:t>
            </a:r>
            <a:r>
              <a:rPr lang="en-US" sz="2400" dirty="0" err="1"/>
              <a:t>analista</a:t>
            </a:r>
            <a:r>
              <a:rPr lang="en-US" sz="2400" dirty="0"/>
              <a:t>; </a:t>
            </a:r>
            <a:r>
              <a:rPr lang="en-US" sz="2400" dirty="0" err="1"/>
              <a:t>decisor</a:t>
            </a:r>
            <a:r>
              <a:rPr lang="en-US" sz="2400" dirty="0"/>
              <a:t>; </a:t>
            </a:r>
            <a:r>
              <a:rPr lang="en-US" sz="2400" dirty="0" err="1"/>
              <a:t>profesor</a:t>
            </a:r>
            <a:endParaRPr lang="en-US" sz="2400" dirty="0"/>
          </a:p>
          <a:p>
            <a:br>
              <a:rPr lang="en-US" sz="2000" dirty="0"/>
            </a:br>
            <a:r>
              <a:rPr lang="en-US" sz="2000" dirty="0" err="1"/>
              <a:t>Cuarenta</a:t>
            </a:r>
            <a:r>
              <a:rPr lang="en-US" sz="2000" dirty="0"/>
              <a:t> </a:t>
            </a:r>
            <a:r>
              <a:rPr lang="en-US" sz="2000" dirty="0" err="1"/>
              <a:t>años</a:t>
            </a:r>
            <a:r>
              <a:rPr lang="en-US" sz="2000" dirty="0"/>
              <a:t> de </a:t>
            </a:r>
            <a:r>
              <a:rPr lang="en-US" sz="2000" dirty="0" err="1"/>
              <a:t>análisis</a:t>
            </a:r>
            <a:r>
              <a:rPr lang="en-US" sz="2000" dirty="0"/>
              <a:t>:</a:t>
            </a:r>
            <a:endParaRPr lang="en-US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4386343" y="3642241"/>
            <a:ext cx="499228" cy="118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3814843" y="3187385"/>
            <a:ext cx="1143000" cy="2666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endCxn id="14" idx="0"/>
          </p:cNvCxnSpPr>
          <p:nvPr/>
        </p:nvCxnSpPr>
        <p:spPr>
          <a:xfrm flipH="1">
            <a:off x="1730877" y="5417431"/>
            <a:ext cx="555124" cy="3023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386343" y="2948941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3947805" y="3919982"/>
            <a:ext cx="1015118" cy="3195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2445699" y="5919875"/>
            <a:ext cx="678502" cy="2179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FDDCC65-0F6A-41A9-BDA2-F584574AD038}"/>
              </a:ext>
            </a:extLst>
          </p:cNvPr>
          <p:cNvSpPr/>
          <p:nvPr/>
        </p:nvSpPr>
        <p:spPr>
          <a:xfrm>
            <a:off x="5055302" y="2764275"/>
            <a:ext cx="2328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journalism in Taiwan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97F31-8625-47A8-8130-EF3999FDAA8C}"/>
              </a:ext>
            </a:extLst>
          </p:cNvPr>
          <p:cNvSpPr/>
          <p:nvPr/>
        </p:nvSpPr>
        <p:spPr>
          <a:xfrm>
            <a:off x="970280" y="2758896"/>
            <a:ext cx="328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Linguistics and study in Spain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28B7C5-504E-4564-AE35-851EDA25CF90}"/>
              </a:ext>
            </a:extLst>
          </p:cNvPr>
          <p:cNvSpPr/>
          <p:nvPr/>
        </p:nvSpPr>
        <p:spPr>
          <a:xfrm>
            <a:off x="989121" y="3446967"/>
            <a:ext cx="343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U.S. House of Representatives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B0359F-6C89-40DE-AC50-5638834E85C7}"/>
              </a:ext>
            </a:extLst>
          </p:cNvPr>
          <p:cNvSpPr/>
          <p:nvPr/>
        </p:nvSpPr>
        <p:spPr>
          <a:xfrm>
            <a:off x="1541925" y="409640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State Department</a:t>
            </a:r>
          </a:p>
          <a:p>
            <a:r>
              <a:rPr lang="en-US" sz="2000" dirty="0"/>
              <a:t>National Security Council</a:t>
            </a:r>
          </a:p>
          <a:p>
            <a:r>
              <a:rPr lang="en-US" sz="2000" dirty="0"/>
              <a:t>National Intelligence Council</a:t>
            </a:r>
          </a:p>
          <a:p>
            <a:r>
              <a:rPr lang="en-US" sz="2000" dirty="0"/>
              <a:t>U.S. Military – Intelligence Advisor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7CC81C-4723-409D-8917-DB012622992B}"/>
              </a:ext>
            </a:extLst>
          </p:cNvPr>
          <p:cNvSpPr/>
          <p:nvPr/>
        </p:nvSpPr>
        <p:spPr>
          <a:xfrm>
            <a:off x="1022061" y="5719820"/>
            <a:ext cx="1417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U.S. Senate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097A5-542C-49BC-923B-E9C288A0E77A}"/>
              </a:ext>
            </a:extLst>
          </p:cNvPr>
          <p:cNvSpPr/>
          <p:nvPr/>
        </p:nvSpPr>
        <p:spPr>
          <a:xfrm>
            <a:off x="3231703" y="6058802"/>
            <a:ext cx="1891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AU/CLALS &amp; SU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23286-AFB8-448B-BFBA-B18BEDDF88BE}"/>
              </a:ext>
            </a:extLst>
          </p:cNvPr>
          <p:cNvSpPr/>
          <p:nvPr/>
        </p:nvSpPr>
        <p:spPr>
          <a:xfrm>
            <a:off x="5160053" y="3454084"/>
            <a:ext cx="561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7C8A7-CA4B-466D-B7E3-FAC182F12B16}"/>
              </a:ext>
            </a:extLst>
          </p:cNvPr>
          <p:cNvSpPr txBox="1"/>
          <p:nvPr/>
        </p:nvSpPr>
        <p:spPr>
          <a:xfrm>
            <a:off x="6099370" y="3403103"/>
            <a:ext cx="236693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Varios</a:t>
            </a:r>
            <a:r>
              <a:rPr lang="en-US" dirty="0"/>
              <a:t> cargos, incl.</a:t>
            </a:r>
            <a:br>
              <a:rPr lang="en-US" dirty="0"/>
            </a:br>
            <a:r>
              <a:rPr lang="en-US" dirty="0"/>
              <a:t>jefe de </a:t>
            </a:r>
            <a:r>
              <a:rPr lang="en-US" dirty="0" err="1"/>
              <a:t>grupo</a:t>
            </a:r>
            <a:r>
              <a:rPr lang="en-US" dirty="0"/>
              <a:t>, DCI CNC</a:t>
            </a:r>
          </a:p>
        </p:txBody>
      </p:sp>
    </p:spTree>
    <p:extLst>
      <p:ext uri="{BB962C8B-B14F-4D97-AF65-F5344CB8AC3E}">
        <p14:creationId xmlns:p14="http://schemas.microsoft.com/office/powerpoint/2010/main" val="29674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62C85-73F7-08DF-CA69-838FC6CB6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56834"/>
            <a:ext cx="6972300" cy="4458632"/>
          </a:xfrm>
          <a:prstGeom prst="rect">
            <a:avLst/>
          </a:prstGeom>
        </p:spPr>
      </p:pic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3D5597D6-6318-5AFD-E6EE-FA0CA7FACFEF}"/>
              </a:ext>
            </a:extLst>
          </p:cNvPr>
          <p:cNvSpPr/>
          <p:nvPr/>
        </p:nvSpPr>
        <p:spPr>
          <a:xfrm>
            <a:off x="1028700" y="1143000"/>
            <a:ext cx="3714750" cy="4686300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</p:spTree>
    <p:extLst>
      <p:ext uri="{BB962C8B-B14F-4D97-AF65-F5344CB8AC3E}">
        <p14:creationId xmlns:p14="http://schemas.microsoft.com/office/powerpoint/2010/main" val="387845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Terminología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4E9E3-A170-468E-B25D-706510E741DA}"/>
              </a:ext>
            </a:extLst>
          </p:cNvPr>
          <p:cNvSpPr/>
          <p:nvPr/>
        </p:nvSpPr>
        <p:spPr>
          <a:xfrm>
            <a:off x="762000" y="1447800"/>
            <a:ext cx="77724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err="1"/>
              <a:t>Política</a:t>
            </a:r>
            <a:r>
              <a:rPr lang="en-US" sz="2400" dirty="0"/>
              <a:t>/</a:t>
            </a:r>
            <a:r>
              <a:rPr lang="en-US" sz="2400" dirty="0" err="1"/>
              <a:t>política</a:t>
            </a:r>
            <a:r>
              <a:rPr lang="en-US" sz="2400" dirty="0"/>
              <a:t> y </a:t>
            </a:r>
            <a:r>
              <a:rPr lang="en-US" sz="2400" dirty="0" err="1"/>
              <a:t>decisor</a:t>
            </a:r>
            <a:r>
              <a:rPr lang="en-US" sz="2400" dirty="0"/>
              <a:t>/</a:t>
            </a:r>
            <a:r>
              <a:rPr lang="en-US" sz="2400" dirty="0" err="1"/>
              <a:t>político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/>
              <a:t>Inter</a:t>
            </a:r>
            <a:r>
              <a:rPr lang="es-ES" sz="2400" dirty="0" err="1"/>
              <a:t>és</a:t>
            </a:r>
            <a:r>
              <a:rPr lang="es-ES" sz="2400" dirty="0"/>
              <a:t> o intereses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Información</a:t>
            </a:r>
            <a:r>
              <a:rPr lang="en-US" sz="2400" dirty="0"/>
              <a:t>, </a:t>
            </a:r>
            <a:r>
              <a:rPr lang="en-US" sz="2400" dirty="0" err="1"/>
              <a:t>análisis</a:t>
            </a:r>
            <a:r>
              <a:rPr lang="en-US" sz="2400" dirty="0"/>
              <a:t>, </a:t>
            </a:r>
            <a:r>
              <a:rPr lang="en-US" sz="2400" dirty="0" err="1"/>
              <a:t>inteligencia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Evidencia:  hechos, circunstancias, información “de oídas”</a:t>
            </a:r>
          </a:p>
          <a:p>
            <a:pPr algn="ctr">
              <a:spcAft>
                <a:spcPts val="600"/>
              </a:spcAft>
            </a:pPr>
            <a:r>
              <a:rPr lang="en-US" sz="2400" dirty="0" err="1"/>
              <a:t>Opinión</a:t>
            </a:r>
            <a:r>
              <a:rPr lang="en-US" sz="2400" dirty="0"/>
              <a:t>, </a:t>
            </a:r>
            <a:r>
              <a:rPr lang="en-US" sz="2400" dirty="0" err="1"/>
              <a:t>análisis</a:t>
            </a:r>
            <a:r>
              <a:rPr lang="en-US" sz="2400" dirty="0"/>
              <a:t>, </a:t>
            </a:r>
            <a:r>
              <a:rPr lang="en-US" sz="2400" dirty="0" err="1"/>
              <a:t>juicio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Argumentación</a:t>
            </a:r>
            <a:r>
              <a:rPr lang="en-US" sz="2400" dirty="0"/>
              <a:t>:  </a:t>
            </a:r>
            <a:r>
              <a:rPr lang="en-US" sz="2400" dirty="0" err="1"/>
              <a:t>evidencia</a:t>
            </a:r>
            <a:r>
              <a:rPr lang="en-US" sz="2400" dirty="0"/>
              <a:t>, </a:t>
            </a:r>
            <a:r>
              <a:rPr lang="en-US" sz="2400" dirty="0" err="1"/>
              <a:t>lógica</a:t>
            </a:r>
            <a:r>
              <a:rPr lang="en-US" sz="2400" dirty="0"/>
              <a:t>, </a:t>
            </a:r>
            <a:r>
              <a:rPr lang="en-US" sz="2400" dirty="0" err="1"/>
              <a:t>precedente</a:t>
            </a:r>
            <a:r>
              <a:rPr lang="en-US" sz="2400" dirty="0"/>
              <a:t>, </a:t>
            </a:r>
            <a:r>
              <a:rPr lang="en-US" sz="2400" dirty="0" err="1"/>
              <a:t>modelos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Fenómeno</a:t>
            </a:r>
            <a:r>
              <a:rPr lang="en-US" sz="2400" dirty="0"/>
              <a:t>:  </a:t>
            </a:r>
            <a:r>
              <a:rPr lang="en-US" sz="2400" dirty="0" err="1"/>
              <a:t>suceso</a:t>
            </a:r>
            <a:r>
              <a:rPr lang="en-US" sz="2400" dirty="0"/>
              <a:t>, </a:t>
            </a:r>
            <a:r>
              <a:rPr lang="en-US" sz="2400" dirty="0" err="1"/>
              <a:t>impulsor</a:t>
            </a:r>
            <a:r>
              <a:rPr lang="en-US" sz="2400" dirty="0"/>
              <a:t>, </a:t>
            </a:r>
            <a:r>
              <a:rPr lang="en-US" sz="2400" dirty="0" err="1"/>
              <a:t>corriente</a:t>
            </a:r>
            <a:r>
              <a:rPr lang="en-US" sz="2400" dirty="0"/>
              <a:t>, </a:t>
            </a:r>
            <a:r>
              <a:rPr lang="en-US" sz="2400" dirty="0" err="1"/>
              <a:t>escenario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Presunción</a:t>
            </a:r>
            <a:r>
              <a:rPr lang="en-US" sz="2400" dirty="0"/>
              <a:t>/</a:t>
            </a:r>
            <a:r>
              <a:rPr lang="en-US" sz="2400" dirty="0" err="1"/>
              <a:t>asunción</a:t>
            </a:r>
            <a:r>
              <a:rPr lang="en-US" sz="2400" dirty="0"/>
              <a:t>, variable, </a:t>
            </a:r>
            <a:r>
              <a:rPr lang="en-US" sz="2400" dirty="0" err="1"/>
              <a:t>alternativo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Escenario(s), escenarios alternativos 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Comodines (wild </a:t>
            </a:r>
            <a:r>
              <a:rPr lang="es-ES" sz="2400" dirty="0" err="1"/>
              <a:t>cards</a:t>
            </a:r>
            <a:r>
              <a:rPr lang="es-ES" sz="2400" dirty="0"/>
              <a:t>)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Implicaciones</a:t>
            </a:r>
            <a:endParaRPr lang="en-US" sz="2400" dirty="0"/>
          </a:p>
          <a:p>
            <a:pPr algn="ctr">
              <a:spcAft>
                <a:spcPts val="1200"/>
              </a:spcAft>
            </a:pPr>
            <a:endParaRPr lang="en-US" dirty="0"/>
          </a:p>
          <a:p>
            <a:pPr algn="ctr"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2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en-US" sz="3200" kern="0" spc="0" dirty="0"/>
              <a:t>¿</a:t>
            </a:r>
            <a:r>
              <a:rPr lang="en-US" sz="3200" kern="0" spc="0" dirty="0" err="1"/>
              <a:t>Quién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es</a:t>
            </a:r>
            <a:r>
              <a:rPr lang="en-US" sz="3200" kern="0" spc="0" dirty="0"/>
              <a:t> el </a:t>
            </a:r>
            <a:r>
              <a:rPr lang="en-US" sz="3200" kern="0" spc="0" dirty="0" err="1"/>
              <a:t>decisor</a:t>
            </a:r>
            <a:r>
              <a:rPr lang="en-US" sz="3200" kern="0" spc="0" dirty="0"/>
              <a:t>, y </a:t>
            </a:r>
            <a:r>
              <a:rPr lang="en-US" sz="3200" kern="0" spc="0" dirty="0" err="1"/>
              <a:t>qué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quiere</a:t>
            </a:r>
            <a:r>
              <a:rPr lang="en-US" sz="3200" kern="0" spc="0" dirty="0"/>
              <a:t> y </a:t>
            </a:r>
            <a:r>
              <a:rPr lang="en-US" sz="3200" kern="0" spc="0" dirty="0" err="1"/>
              <a:t>necesita</a:t>
            </a:r>
            <a:r>
              <a:rPr lang="en-US" sz="3200" kern="0" spc="0" dirty="0"/>
              <a:t>?</a:t>
            </a:r>
            <a:endParaRPr lang="en-US" sz="1100" kern="0" spc="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24384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3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en-US" sz="3200" kern="0" spc="0" dirty="0"/>
              <a:t>¿</a:t>
            </a:r>
            <a:r>
              <a:rPr lang="en-US" sz="3200" kern="0" spc="0" dirty="0" err="1"/>
              <a:t>Quién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es</a:t>
            </a:r>
            <a:r>
              <a:rPr lang="en-US" sz="3200" kern="0" spc="0" dirty="0"/>
              <a:t> el </a:t>
            </a:r>
            <a:r>
              <a:rPr lang="en-US" sz="3200" kern="0" spc="0" dirty="0" err="1"/>
              <a:t>decisor</a:t>
            </a:r>
            <a:r>
              <a:rPr lang="en-US" sz="3200" kern="0" spc="0" dirty="0"/>
              <a:t>, y </a:t>
            </a:r>
            <a:r>
              <a:rPr lang="en-US" sz="3200" kern="0" spc="0" dirty="0" err="1"/>
              <a:t>qué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quiere</a:t>
            </a:r>
            <a:r>
              <a:rPr lang="en-US" sz="3200" kern="0" spc="0" dirty="0"/>
              <a:t> y </a:t>
            </a:r>
            <a:r>
              <a:rPr lang="en-US" sz="3200" kern="0" spc="0" dirty="0" err="1"/>
              <a:t>necesita</a:t>
            </a:r>
            <a:r>
              <a:rPr lang="en-US" sz="3200" kern="0" spc="0" dirty="0"/>
              <a:t>?</a:t>
            </a:r>
            <a:endParaRPr lang="en-US" sz="1100" kern="0" spc="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24384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1E41F1-A6BF-4E49-81DF-0777D0947CEE}"/>
              </a:ext>
            </a:extLst>
          </p:cNvPr>
          <p:cNvSpPr/>
          <p:nvPr/>
        </p:nvSpPr>
        <p:spPr>
          <a:xfrm>
            <a:off x="457200" y="2895600"/>
            <a:ext cx="8077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Para </a:t>
            </a:r>
            <a:r>
              <a:rPr lang="en-US" sz="2400" b="1" dirty="0" err="1"/>
              <a:t>hacer</a:t>
            </a:r>
            <a:r>
              <a:rPr lang="en-US" sz="2400" b="1" dirty="0"/>
              <a:t> </a:t>
            </a:r>
            <a:r>
              <a:rPr lang="en-US" sz="2400" b="1" dirty="0" err="1"/>
              <a:t>decisiones</a:t>
            </a:r>
            <a:r>
              <a:rPr lang="en-US" sz="2400" b="1" dirty="0"/>
              <a:t> BUENAS </a:t>
            </a:r>
            <a:r>
              <a:rPr lang="en-US" sz="2400" b="1" dirty="0" err="1"/>
              <a:t>necesitas</a:t>
            </a:r>
            <a:r>
              <a:rPr lang="en-US" sz="2400" b="1" dirty="0"/>
              <a:t> …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80160" y="1600200"/>
            <a:ext cx="649224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Una </a:t>
            </a:r>
            <a:r>
              <a:rPr lang="en-US" sz="2400" dirty="0" err="1"/>
              <a:t>clara</a:t>
            </a:r>
            <a:r>
              <a:rPr lang="en-US" sz="2400" dirty="0"/>
              <a:t> </a:t>
            </a:r>
            <a:r>
              <a:rPr lang="en-US" sz="2400" dirty="0" err="1"/>
              <a:t>comprensión</a:t>
            </a:r>
            <a:r>
              <a:rPr lang="en-US" sz="2400" dirty="0"/>
              <a:t> de …</a:t>
            </a:r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necesidades</a:t>
            </a:r>
            <a:r>
              <a:rPr lang="en-US" sz="2400" dirty="0"/>
              <a:t> y </a:t>
            </a:r>
            <a:r>
              <a:rPr lang="en-US" sz="2400" dirty="0" err="1"/>
              <a:t>deseos</a:t>
            </a:r>
            <a:r>
              <a:rPr lang="en-US" sz="2400" dirty="0"/>
              <a:t> (</a:t>
            </a:r>
            <a:r>
              <a:rPr lang="en-US" sz="2400" dirty="0" err="1"/>
              <a:t>tus</a:t>
            </a:r>
            <a:r>
              <a:rPr lang="en-US" sz="2400" dirty="0"/>
              <a:t> “</a:t>
            </a:r>
            <a:r>
              <a:rPr lang="en-US" sz="2400" dirty="0" err="1"/>
              <a:t>intereses</a:t>
            </a:r>
            <a:r>
              <a:rPr lang="en-US" sz="2400" dirty="0"/>
              <a:t>”)</a:t>
            </a:r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i="1" dirty="0" err="1"/>
              <a:t>causas</a:t>
            </a:r>
            <a:r>
              <a:rPr lang="en-US" sz="2400" i="1" dirty="0"/>
              <a:t> </a:t>
            </a:r>
            <a:r>
              <a:rPr lang="en-US" sz="2400" dirty="0"/>
              <a:t>o </a:t>
            </a:r>
            <a:r>
              <a:rPr lang="en-US" sz="2400" i="1" dirty="0" err="1"/>
              <a:t>impulsores</a:t>
            </a:r>
            <a:r>
              <a:rPr lang="en-US" sz="2400" i="1" dirty="0"/>
              <a:t> </a:t>
            </a:r>
            <a:r>
              <a:rPr lang="en-US" sz="2400" dirty="0"/>
              <a:t>de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situación</a:t>
            </a:r>
            <a:endParaRPr lang="en-US" sz="2400" dirty="0"/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i="1" dirty="0" err="1"/>
              <a:t>tendencias</a:t>
            </a:r>
            <a:r>
              <a:rPr lang="en-US" sz="2400" i="1" dirty="0"/>
              <a:t> </a:t>
            </a:r>
            <a:r>
              <a:rPr lang="en-US" sz="2400" dirty="0"/>
              <a:t>o </a:t>
            </a:r>
            <a:r>
              <a:rPr lang="en-US" sz="2400" i="1" dirty="0" err="1"/>
              <a:t>corrientes</a:t>
            </a:r>
            <a:r>
              <a:rPr lang="en-US" sz="2400" i="1" dirty="0"/>
              <a:t> </a:t>
            </a:r>
            <a:r>
              <a:rPr lang="en-US" sz="2400" dirty="0"/>
              <a:t>de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situación</a:t>
            </a:r>
            <a:endParaRPr lang="en-US" sz="2400" dirty="0"/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escenarios</a:t>
            </a:r>
            <a:r>
              <a:rPr lang="en-US" sz="2400" dirty="0"/>
              <a:t> </a:t>
            </a:r>
            <a:r>
              <a:rPr lang="en-US" sz="2400" i="1" dirty="0" err="1"/>
              <a:t>probables</a:t>
            </a:r>
            <a:r>
              <a:rPr lang="en-US" sz="2400" dirty="0"/>
              <a:t> y </a:t>
            </a:r>
            <a:r>
              <a:rPr lang="en-US" sz="2400" i="1" dirty="0" err="1"/>
              <a:t>alternativos</a:t>
            </a:r>
            <a:r>
              <a:rPr lang="en-US" sz="2400" dirty="0"/>
              <a:t> de </a:t>
            </a:r>
            <a:r>
              <a:rPr lang="en-US" sz="2400" dirty="0" err="1"/>
              <a:t>esas</a:t>
            </a:r>
            <a:r>
              <a:rPr lang="en-US" sz="2400" dirty="0"/>
              <a:t> </a:t>
            </a:r>
            <a:r>
              <a:rPr lang="en-US" sz="2400" dirty="0" err="1"/>
              <a:t>tendencias</a:t>
            </a:r>
            <a:r>
              <a:rPr lang="en-US" sz="2400" dirty="0"/>
              <a:t>/</a:t>
            </a:r>
            <a:r>
              <a:rPr lang="en-US" sz="2400" dirty="0" err="1"/>
              <a:t>corrientes</a:t>
            </a:r>
            <a:endParaRPr lang="en-US" sz="2400" dirty="0"/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i="1" dirty="0" err="1"/>
              <a:t>implicaciones</a:t>
            </a:r>
            <a:r>
              <a:rPr lang="en-US" sz="2400" dirty="0"/>
              <a:t> o </a:t>
            </a:r>
            <a:r>
              <a:rPr lang="en-US" sz="2400" i="1" dirty="0" err="1"/>
              <a:t>consecuencias</a:t>
            </a:r>
            <a:r>
              <a:rPr lang="en-US" sz="2400" dirty="0"/>
              <a:t> de la </a:t>
            </a:r>
            <a:r>
              <a:rPr lang="en-US" sz="2400" dirty="0" err="1"/>
              <a:t>solución</a:t>
            </a:r>
            <a:r>
              <a:rPr lang="en-US" sz="2400" dirty="0"/>
              <a:t> o no‑</a:t>
            </a:r>
            <a:r>
              <a:rPr lang="en-US" sz="2400" dirty="0" err="1"/>
              <a:t>solución</a:t>
            </a:r>
            <a:r>
              <a:rPr lang="en-US" sz="2400" dirty="0"/>
              <a:t> del </a:t>
            </a:r>
            <a:r>
              <a:rPr lang="en-US" sz="2400" dirty="0" err="1"/>
              <a:t>problema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93CFF3-FF27-40B5-B73F-50434F0D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09441-E1BE-4C74-8814-E9FDBEAC2F39}"/>
              </a:ext>
            </a:extLst>
          </p:cNvPr>
          <p:cNvSpPr/>
          <p:nvPr/>
        </p:nvSpPr>
        <p:spPr>
          <a:xfrm>
            <a:off x="682345" y="2505670"/>
            <a:ext cx="7779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Modelo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Analítico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Básico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6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>
        <p:sndAc>
          <p:stSnd>
            <p:snd r:embed="rId2" name="drumroll.wav"/>
          </p:stSnd>
        </p:sndAc>
      </p:transition>
    </mc:Choice>
    <mc:Fallback xmlns="">
      <p:transition advTm="2000">
        <p:sndAc>
          <p:stSnd>
            <p:snd r:embed="rId3" name="drumroll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D351-BDB1-489B-8EBF-4770E41515A0}"/>
              </a:ext>
            </a:extLst>
          </p:cNvPr>
          <p:cNvSpPr txBox="1"/>
          <p:nvPr/>
        </p:nvSpPr>
        <p:spPr>
          <a:xfrm>
            <a:off x="930426" y="898098"/>
            <a:ext cx="7283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EL MODELO QUE EL DECISOR NECESITA</a:t>
            </a:r>
            <a:endParaRPr lang="en-US" sz="32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088031"/>
              </p:ext>
            </p:extLst>
          </p:nvPr>
        </p:nvGraphicFramePr>
        <p:xfrm>
          <a:off x="647700" y="1143000"/>
          <a:ext cx="784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626778F-5785-44D1-9509-4ABB252A2E84}"/>
              </a:ext>
            </a:extLst>
          </p:cNvPr>
          <p:cNvGrpSpPr/>
          <p:nvPr/>
        </p:nvGrpSpPr>
        <p:grpSpPr>
          <a:xfrm>
            <a:off x="2057400" y="2971800"/>
            <a:ext cx="1676400" cy="1981200"/>
            <a:chOff x="2057400" y="2971800"/>
            <a:chExt cx="1676400" cy="1981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EF34A-6759-48E0-B56A-3DFB352E25E9}"/>
                </a:ext>
              </a:extLst>
            </p:cNvPr>
            <p:cNvSpPr/>
            <p:nvPr/>
          </p:nvSpPr>
          <p:spPr>
            <a:xfrm>
              <a:off x="2057400" y="2971800"/>
              <a:ext cx="16764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0C700E-3195-4EC1-A4A6-875C3E9F4C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1800" y="4419600"/>
              <a:ext cx="228600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EB7BE2-F04B-43F5-A6DD-408DE9675407}"/>
              </a:ext>
            </a:extLst>
          </p:cNvPr>
          <p:cNvSpPr txBox="1"/>
          <p:nvPr/>
        </p:nvSpPr>
        <p:spPr>
          <a:xfrm>
            <a:off x="2590800" y="5137151"/>
            <a:ext cx="634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Nuestra parte, pero esencial para todo el proceso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261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/>
        </p:nvGraphicFramePr>
        <p:xfrm>
          <a:off x="599795" y="609600"/>
          <a:ext cx="62865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3352800" y="3810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73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3D6561-DC44-4821-967D-83788706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9710B-4DB6-4317-ADAD-F71FFE9A859F}"/>
              </a:ext>
            </a:extLst>
          </p:cNvPr>
          <p:cNvSpPr txBox="1"/>
          <p:nvPr/>
        </p:nvSpPr>
        <p:spPr>
          <a:xfrm>
            <a:off x="3239231" y="2286000"/>
            <a:ext cx="2665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Los </a:t>
            </a:r>
            <a:r>
              <a:rPr lang="en-US" sz="3200" dirty="0" err="1"/>
              <a:t>Impulsores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The Drivers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81BD7-0B83-4FA8-A9B4-D5F0D109A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604" y1="28750" x2="2604" y2="28750"/>
                        <a14:backgroundMark x1="2604" y1="28750" x2="2604" y2="28750"/>
                        <a14:backgroundMark x1="2604" y1="28750" x2="8333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72" y="3047947"/>
            <a:ext cx="1829055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66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6BBE0D-8FDA-425D-BBA0-506BD181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FC1820-2737-41A6-9222-0260F4F0AF5E}"/>
              </a:ext>
            </a:extLst>
          </p:cNvPr>
          <p:cNvSpPr txBox="1">
            <a:spLocks/>
          </p:cNvSpPr>
          <p:nvPr/>
        </p:nvSpPr>
        <p:spPr>
          <a:xfrm>
            <a:off x="838200" y="1295400"/>
            <a:ext cx="7772400" cy="411281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/>
              <a:t>¿</a:t>
            </a:r>
            <a:r>
              <a:rPr lang="en-US" sz="4000" dirty="0"/>
              <a:t>EL  AN</a:t>
            </a:r>
            <a:r>
              <a:rPr lang="es-ES" sz="4000" dirty="0"/>
              <a:t>ÁLISIS  </a:t>
            </a:r>
            <a:r>
              <a:rPr lang="en-US" sz="4000" dirty="0"/>
              <a:t>ACCIONABLE?</a:t>
            </a:r>
          </a:p>
          <a:p>
            <a:pPr algn="ctr"/>
            <a:endParaRPr lang="en-US" sz="4000" i="1" dirty="0"/>
          </a:p>
          <a:p>
            <a:pPr algn="ctr"/>
            <a:endParaRPr lang="en-US" sz="4000" i="1" dirty="0"/>
          </a:p>
          <a:p>
            <a:pPr algn="ctr"/>
            <a:r>
              <a:rPr lang="es-ES" sz="4000" dirty="0"/>
              <a:t>¿Qué es?</a:t>
            </a:r>
          </a:p>
          <a:p>
            <a:pPr algn="ctr"/>
            <a:endParaRPr lang="es-ES" sz="4000" dirty="0"/>
          </a:p>
          <a:p>
            <a:pPr algn="ctr"/>
            <a:r>
              <a:rPr lang="es-ES" sz="4000" dirty="0"/>
              <a:t>¿Cómo estructurarlo?</a:t>
            </a:r>
          </a:p>
          <a:p>
            <a:pPr algn="ctr"/>
            <a:endParaRPr lang="es-ES" sz="4000" dirty="0"/>
          </a:p>
          <a:p>
            <a:pPr algn="ctr"/>
            <a:r>
              <a:rPr lang="es-ES" sz="4000" dirty="0"/>
              <a:t>¿Cómo producir informes ricos en ello?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27293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808F3-701E-46D1-8BDB-569199C94976}"/>
              </a:ext>
            </a:extLst>
          </p:cNvPr>
          <p:cNvSpPr txBox="1"/>
          <p:nvPr/>
        </p:nvSpPr>
        <p:spPr>
          <a:xfrm>
            <a:off x="1845130" y="2362200"/>
            <a:ext cx="54537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El </a:t>
            </a:r>
            <a:r>
              <a:rPr lang="en-US" sz="3000" dirty="0" err="1"/>
              <a:t>latido</a:t>
            </a:r>
            <a:r>
              <a:rPr lang="en-US" sz="3000" dirty="0"/>
              <a:t> del </a:t>
            </a:r>
            <a:r>
              <a:rPr lang="en-US" sz="3000" dirty="0" err="1"/>
              <a:t>análisis</a:t>
            </a:r>
            <a:r>
              <a:rPr lang="en-US" sz="3000" dirty="0"/>
              <a:t> y las </a:t>
            </a:r>
            <a:r>
              <a:rPr lang="en-US" sz="3000" dirty="0" err="1"/>
              <a:t>políticas</a:t>
            </a:r>
            <a:endParaRPr lang="en-US" sz="3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4B7FB7-A1E1-42A1-8CC7-3F69CA8CC953}"/>
              </a:ext>
            </a:extLst>
          </p:cNvPr>
          <p:cNvGrpSpPr/>
          <p:nvPr/>
        </p:nvGrpSpPr>
        <p:grpSpPr>
          <a:xfrm>
            <a:off x="3405986" y="3429000"/>
            <a:ext cx="2332027" cy="2716947"/>
            <a:chOff x="3017315" y="2133600"/>
            <a:chExt cx="3109369" cy="36225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8C995-3AEB-4427-A863-1B3409EF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315" y="2133600"/>
              <a:ext cx="3109369" cy="2438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A8E6C5-DF78-4A3E-8C35-7FF32380CDBD}"/>
                </a:ext>
              </a:extLst>
            </p:cNvPr>
            <p:cNvSpPr txBox="1"/>
            <p:nvPr/>
          </p:nvSpPr>
          <p:spPr>
            <a:xfrm>
              <a:off x="3017315" y="4648199"/>
              <a:ext cx="3109369" cy="110799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“IMPULSORES” (DRIVERS)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6E6530-FF10-FCB5-CD2C-5F633CB37560}"/>
              </a:ext>
            </a:extLst>
          </p:cNvPr>
          <p:cNvSpPr txBox="1"/>
          <p:nvPr/>
        </p:nvSpPr>
        <p:spPr>
          <a:xfrm>
            <a:off x="533400" y="683779"/>
            <a:ext cx="7269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 </a:t>
            </a:r>
            <a:r>
              <a:rPr lang="en-US" sz="2400" dirty="0" err="1"/>
              <a:t>mí</a:t>
            </a:r>
            <a:r>
              <a:rPr lang="en-US" sz="2400" dirty="0"/>
              <a:t> … lo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importante</a:t>
            </a:r>
            <a:r>
              <a:rPr lang="en-US" sz="2400" dirty="0"/>
              <a:t> es ..</a:t>
            </a:r>
            <a:r>
              <a:rPr lang="en-US" sz="2400" dirty="0" err="1"/>
              <a:t>identificar</a:t>
            </a:r>
            <a:r>
              <a:rPr lang="en-US" sz="2400" dirty="0"/>
              <a:t> y </a:t>
            </a:r>
            <a:r>
              <a:rPr lang="en-US" sz="2400" dirty="0" err="1"/>
              <a:t>analizar</a:t>
            </a:r>
            <a:r>
              <a:rPr lang="en-US" sz="2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2029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68544"/>
              </p:ext>
            </p:extLst>
          </p:nvPr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Intereses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Instituciones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s-ES" dirty="0"/>
                        <a:t>Trabajo</a:t>
                      </a:r>
                    </a:p>
                    <a:p>
                      <a:r>
                        <a:rPr lang="es-ES" dirty="0"/>
                        <a:t>Amor</a:t>
                      </a:r>
                    </a:p>
                    <a:p>
                      <a:r>
                        <a:rPr lang="es-ES" dirty="0"/>
                        <a:t>Familia</a:t>
                      </a:r>
                    </a:p>
                    <a:p>
                      <a:r>
                        <a:rPr lang="es-ES" dirty="0"/>
                        <a:t>Hogar</a:t>
                      </a:r>
                    </a:p>
                    <a:p>
                      <a:r>
                        <a:rPr lang="es-ES" dirty="0"/>
                        <a:t>Transporte</a:t>
                      </a:r>
                    </a:p>
                    <a:p>
                      <a:r>
                        <a:rPr lang="es-ES" dirty="0"/>
                        <a:t>Diversión</a:t>
                      </a:r>
                    </a:p>
                    <a:p>
                      <a:r>
                        <a:rPr lang="es-ES" dirty="0"/>
                        <a:t>Comida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Educación</a:t>
                      </a:r>
                    </a:p>
                    <a:p>
                      <a:r>
                        <a:rPr lang="es-ES" dirty="0"/>
                        <a:t>Valores religiosos</a:t>
                      </a:r>
                    </a:p>
                    <a:p>
                      <a:r>
                        <a:rPr lang="es-ES" dirty="0"/>
                        <a:t>Pensamiento político</a:t>
                      </a:r>
                    </a:p>
                    <a:p>
                      <a:r>
                        <a:rPr lang="es-ES" dirty="0"/>
                        <a:t>Ideología</a:t>
                      </a:r>
                    </a:p>
                    <a:p>
                      <a:r>
                        <a:rPr lang="es-ES" dirty="0"/>
                        <a:t>Expectativas impuestas</a:t>
                      </a:r>
                    </a:p>
                    <a:p>
                      <a:endParaRPr lang="es-ES" dirty="0"/>
                    </a:p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Padres</a:t>
                      </a:r>
                    </a:p>
                    <a:p>
                      <a:r>
                        <a:rPr lang="es-ES" dirty="0"/>
                        <a:t>Novio/a, esposo/a</a:t>
                      </a:r>
                    </a:p>
                    <a:p>
                      <a:r>
                        <a:rPr lang="es-ES" dirty="0"/>
                        <a:t>Compañeros</a:t>
                      </a:r>
                    </a:p>
                    <a:p>
                      <a:r>
                        <a:rPr lang="es-ES" dirty="0"/>
                        <a:t>Entidades políticas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CB584-0A85-40C7-B330-DFD6C1A1E8F9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88E3C7-EDFF-4CA0-8514-34B2BB324857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DCE06-AB96-4936-8E74-5E9AE7A79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ACA133-E08C-4E6F-9B47-03762B3F1B1B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10660-C105-4B70-8A56-E15B728EF3F1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1A1213-2612-42B7-8D6F-60A9B6762DE4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F93F3E-68BE-4CA7-96DE-E5DBD1F5204A}"/>
              </a:ext>
            </a:extLst>
          </p:cNvPr>
          <p:cNvSpPr txBox="1"/>
          <p:nvPr/>
        </p:nvSpPr>
        <p:spPr>
          <a:xfrm>
            <a:off x="565392" y="355987"/>
            <a:ext cx="758800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… </a:t>
            </a:r>
            <a:r>
              <a:rPr lang="en-US" sz="2400" dirty="0" err="1"/>
              <a:t>en</a:t>
            </a:r>
            <a:r>
              <a:rPr lang="en-US" sz="2400" dirty="0"/>
              <a:t> la VIDA PERSONAL?</a:t>
            </a: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F74F0F5D-0FBE-9025-4ABB-BDA691D11113}"/>
              </a:ext>
            </a:extLst>
          </p:cNvPr>
          <p:cNvSpPr/>
          <p:nvPr/>
        </p:nvSpPr>
        <p:spPr>
          <a:xfrm>
            <a:off x="6172200" y="3915216"/>
            <a:ext cx="1791286" cy="960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7435C778-EFFD-F3A5-646A-E4315A186E2A}"/>
              </a:ext>
            </a:extLst>
          </p:cNvPr>
          <p:cNvSpPr/>
          <p:nvPr/>
        </p:nvSpPr>
        <p:spPr>
          <a:xfrm>
            <a:off x="3765053" y="3898128"/>
            <a:ext cx="2113981" cy="1345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0934AD7-4D99-283D-2C7C-505737F3B7BC}"/>
              </a:ext>
            </a:extLst>
          </p:cNvPr>
          <p:cNvSpPr/>
          <p:nvPr/>
        </p:nvSpPr>
        <p:spPr>
          <a:xfrm>
            <a:off x="1285901" y="3970378"/>
            <a:ext cx="2113981" cy="1516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565391" y="355987"/>
            <a:ext cx="806013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</a:t>
            </a:r>
            <a:r>
              <a:rPr lang="en-US" sz="2400" dirty="0" err="1"/>
              <a:t>en</a:t>
            </a:r>
            <a:r>
              <a:rPr lang="en-US" sz="2400" dirty="0"/>
              <a:t> un CONTEXTO NACIONAL?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5AECA-0F1D-4416-90B1-7EF3819E2368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Intereses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Instituciones</a:t>
                      </a:r>
                      <a:r>
                        <a:rPr lang="en-US" dirty="0"/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err="1"/>
                        <a:t>Poder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influencia</a:t>
                      </a:r>
                      <a:endParaRPr lang="en-US" dirty="0"/>
                    </a:p>
                    <a:p>
                      <a:r>
                        <a:rPr lang="en-US" dirty="0" err="1"/>
                        <a:t>Necesidades</a:t>
                      </a:r>
                      <a:endParaRPr lang="en-US" dirty="0"/>
                    </a:p>
                    <a:p>
                      <a:r>
                        <a:rPr lang="es-ES" dirty="0"/>
                        <a:t>D</a:t>
                      </a:r>
                      <a:r>
                        <a:rPr lang="en-US" dirty="0" err="1"/>
                        <a:t>eseos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ambiciones</a:t>
                      </a:r>
                      <a:endParaRPr lang="en-US" dirty="0"/>
                    </a:p>
                    <a:p>
                      <a:r>
                        <a:rPr lang="en-US" dirty="0" err="1"/>
                        <a:t>Riqueza</a:t>
                      </a:r>
                      <a:endParaRPr lang="en-US" dirty="0"/>
                    </a:p>
                    <a:p>
                      <a:r>
                        <a:rPr lang="en-US" dirty="0" err="1"/>
                        <a:t>Rendimiento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económico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Identidad/auto-</a:t>
                      </a:r>
                      <a:r>
                        <a:rPr lang="en-US" dirty="0" err="1"/>
                        <a:t>definición</a:t>
                      </a:r>
                      <a:endParaRPr lang="en-US" dirty="0"/>
                    </a:p>
                    <a:p>
                      <a:r>
                        <a:rPr lang="en-US" dirty="0" err="1"/>
                        <a:t>Nacionalismo</a:t>
                      </a:r>
                      <a:endParaRPr lang="en-US" dirty="0"/>
                    </a:p>
                    <a:p>
                      <a:r>
                        <a:rPr lang="en-US" dirty="0"/>
                        <a:t>Historia</a:t>
                      </a:r>
                    </a:p>
                    <a:p>
                      <a:r>
                        <a:rPr lang="en-US" dirty="0" err="1"/>
                        <a:t>Conceptos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lógica</a:t>
                      </a:r>
                      <a:endParaRPr lang="en-US" dirty="0"/>
                    </a:p>
                    <a:p>
                      <a:r>
                        <a:rPr lang="en-US" dirty="0" err="1"/>
                        <a:t>Valores</a:t>
                      </a:r>
                      <a:endParaRPr lang="en-US" dirty="0"/>
                    </a:p>
                    <a:p>
                      <a:r>
                        <a:rPr lang="en-US" dirty="0" err="1"/>
                        <a:t>Ideología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Liderazgo</a:t>
                      </a:r>
                      <a:endParaRPr lang="en-US" dirty="0"/>
                    </a:p>
                    <a:p>
                      <a:r>
                        <a:rPr lang="en-US" dirty="0" err="1"/>
                        <a:t>Capacidad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limitaciones</a:t>
                      </a:r>
                      <a:endParaRPr lang="en-US" dirty="0"/>
                    </a:p>
                    <a:p>
                      <a:r>
                        <a:rPr lang="es-ES" dirty="0"/>
                        <a:t>E</a:t>
                      </a:r>
                      <a:r>
                        <a:rPr lang="en-US" dirty="0" err="1"/>
                        <a:t>structuras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económicas</a:t>
                      </a:r>
                      <a:endParaRPr lang="en-US" dirty="0"/>
                    </a:p>
                    <a:p>
                      <a:r>
                        <a:rPr lang="en-US" dirty="0" err="1"/>
                        <a:t>Intermediación</a:t>
                      </a:r>
                      <a:endParaRPr lang="en-US" dirty="0"/>
                    </a:p>
                    <a:p>
                      <a:r>
                        <a:rPr lang="en-US" dirty="0" err="1"/>
                        <a:t>Inclusión</a:t>
                      </a:r>
                      <a:endParaRPr lang="en-US" dirty="0"/>
                    </a:p>
                    <a:p>
                      <a:r>
                        <a:rPr lang="en-US" dirty="0" err="1"/>
                        <a:t>Topografía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geografía</a:t>
                      </a:r>
                      <a:endParaRPr lang="en-US" dirty="0"/>
                    </a:p>
                    <a:p>
                      <a:r>
                        <a:rPr lang="en-US" dirty="0" err="1"/>
                        <a:t>Clima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9E342DE-F87E-4F55-9FBF-09CC660C951E}"/>
              </a:ext>
            </a:extLst>
          </p:cNvPr>
          <p:cNvSpPr txBox="1"/>
          <p:nvPr/>
        </p:nvSpPr>
        <p:spPr>
          <a:xfrm>
            <a:off x="5952614" y="6288410"/>
            <a:ext cx="2375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 err="1"/>
              <a:t>incluye</a:t>
            </a:r>
            <a:r>
              <a:rPr lang="en-US" sz="1600" dirty="0"/>
              <a:t> medio </a:t>
            </a:r>
            <a:r>
              <a:rPr lang="en-US" sz="1600" dirty="0" err="1"/>
              <a:t>ambiente</a:t>
            </a:r>
            <a:endParaRPr lang="en-US" sz="160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19A26-C0AE-474F-8F6E-FA08DAACA281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20EDE2-D7AD-4E1A-8DA5-7DDA2E0F1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1AC54A-74D3-430F-9253-80A791B05828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C1613-D08C-4371-811C-34EFD1A11D24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5D444A-904A-4EA1-A5B5-BF4A50C13291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81F44F-3363-00E5-CD70-860B6CFA8D31}"/>
              </a:ext>
            </a:extLst>
          </p:cNvPr>
          <p:cNvSpPr/>
          <p:nvPr/>
        </p:nvSpPr>
        <p:spPr>
          <a:xfrm>
            <a:off x="6172200" y="3915216"/>
            <a:ext cx="1791286" cy="1571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2F4B41D-78A4-FD4D-7455-4C987F4B2359}"/>
              </a:ext>
            </a:extLst>
          </p:cNvPr>
          <p:cNvSpPr/>
          <p:nvPr/>
        </p:nvSpPr>
        <p:spPr>
          <a:xfrm>
            <a:off x="3765053" y="3898128"/>
            <a:ext cx="2113981" cy="1345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4CFFB43-FB6B-D832-D7AC-C82AD8F6C0C9}"/>
              </a:ext>
            </a:extLst>
          </p:cNvPr>
          <p:cNvSpPr/>
          <p:nvPr/>
        </p:nvSpPr>
        <p:spPr>
          <a:xfrm>
            <a:off x="1285901" y="3970378"/>
            <a:ext cx="2113981" cy="1516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animBg="1"/>
      <p:bldP spid="7" grpId="0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1567044" y="1160418"/>
            <a:ext cx="4660058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/>
              <a:t>¿</a:t>
            </a:r>
            <a:r>
              <a:rPr lang="en-US" sz="2100" dirty="0" err="1"/>
              <a:t>Qué</a:t>
            </a:r>
            <a:r>
              <a:rPr lang="en-US" sz="2100" dirty="0"/>
              <a:t> </a:t>
            </a:r>
            <a:r>
              <a:rPr lang="en-US" sz="2100" dirty="0" err="1"/>
              <a:t>más</a:t>
            </a:r>
            <a:r>
              <a:rPr lang="en-US" sz="2100" dirty="0"/>
              <a:t> </a:t>
            </a:r>
            <a:r>
              <a:rPr lang="en-US" sz="2100" dirty="0" err="1"/>
              <a:t>debo</a:t>
            </a:r>
            <a:r>
              <a:rPr lang="en-US" sz="2100" dirty="0"/>
              <a:t> saber de los </a:t>
            </a:r>
            <a:r>
              <a:rPr lang="en-US" sz="2100" dirty="0" err="1"/>
              <a:t>impulsores</a:t>
            </a:r>
            <a:r>
              <a:rPr lang="en-US" sz="2100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2B4EB-EA71-4190-9545-D554CCDDC093}"/>
              </a:ext>
            </a:extLst>
          </p:cNvPr>
          <p:cNvSpPr txBox="1"/>
          <p:nvPr/>
        </p:nvSpPr>
        <p:spPr>
          <a:xfrm>
            <a:off x="2180160" y="2102726"/>
            <a:ext cx="12109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“FUEL”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0D1B9-2DD5-4090-9D3F-227727A03063}"/>
              </a:ext>
            </a:extLst>
          </p:cNvPr>
          <p:cNvSpPr txBox="1"/>
          <p:nvPr/>
        </p:nvSpPr>
        <p:spPr>
          <a:xfrm>
            <a:off x="5185887" y="2142140"/>
            <a:ext cx="18966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“FRICTION”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9E590-7178-463E-AA0B-7BE0A7883174}"/>
              </a:ext>
            </a:extLst>
          </p:cNvPr>
          <p:cNvSpPr txBox="1"/>
          <p:nvPr/>
        </p:nvSpPr>
        <p:spPr>
          <a:xfrm>
            <a:off x="2180160" y="2827175"/>
            <a:ext cx="26019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Esfuerzo</a:t>
            </a:r>
            <a:r>
              <a:rPr lang="en-US" dirty="0"/>
              <a:t>/</a:t>
            </a:r>
            <a:r>
              <a:rPr lang="en-US" dirty="0" err="1"/>
              <a:t>atención</a:t>
            </a:r>
            <a:endParaRPr lang="en-US" dirty="0"/>
          </a:p>
          <a:p>
            <a:r>
              <a:rPr lang="en-US" dirty="0" err="1"/>
              <a:t>Recursos</a:t>
            </a:r>
            <a:endParaRPr lang="en-US" dirty="0"/>
          </a:p>
          <a:p>
            <a:r>
              <a:rPr lang="en-US" dirty="0" err="1"/>
              <a:t>Tecnología</a:t>
            </a:r>
            <a:r>
              <a:rPr lang="en-US" dirty="0"/>
              <a:t>, etc.</a:t>
            </a:r>
          </a:p>
          <a:p>
            <a:endParaRPr lang="en-US" dirty="0"/>
          </a:p>
          <a:p>
            <a:r>
              <a:rPr lang="en-US" dirty="0"/>
              <a:t>que EMPUJA la </a:t>
            </a:r>
            <a:r>
              <a:rPr lang="en-US" dirty="0" err="1"/>
              <a:t>situación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2A0EC-2E6A-4B25-A5BC-99698F26211C}"/>
              </a:ext>
            </a:extLst>
          </p:cNvPr>
          <p:cNvSpPr txBox="1"/>
          <p:nvPr/>
        </p:nvSpPr>
        <p:spPr>
          <a:xfrm>
            <a:off x="5289185" y="2827175"/>
            <a:ext cx="28734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Obstáculos</a:t>
            </a:r>
            <a:endParaRPr lang="en-US" dirty="0"/>
          </a:p>
          <a:p>
            <a:r>
              <a:rPr lang="en-US" dirty="0"/>
              <a:t>Resistencia</a:t>
            </a:r>
          </a:p>
          <a:p>
            <a:r>
              <a:rPr lang="en-US" dirty="0" err="1"/>
              <a:t>Limitaciones</a:t>
            </a:r>
            <a:r>
              <a:rPr lang="en-US" dirty="0"/>
              <a:t>, etc.</a:t>
            </a:r>
          </a:p>
          <a:p>
            <a:endParaRPr lang="en-US" dirty="0"/>
          </a:p>
          <a:p>
            <a:r>
              <a:rPr lang="en-US" dirty="0"/>
              <a:t>que OBSTRUYE la </a:t>
            </a:r>
            <a:r>
              <a:rPr lang="en-US" dirty="0" err="1"/>
              <a:t>situación</a:t>
            </a:r>
            <a:r>
              <a:rPr lang="en-US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F42CB-254A-4F1A-B230-EE116F128591}"/>
              </a:ext>
            </a:extLst>
          </p:cNvPr>
          <p:cNvSpPr txBox="1"/>
          <p:nvPr/>
        </p:nvSpPr>
        <p:spPr>
          <a:xfrm>
            <a:off x="2112580" y="4582150"/>
            <a:ext cx="21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Impulsan</a:t>
            </a:r>
            <a:r>
              <a:rPr lang="en-US" dirty="0"/>
              <a:t> “Adelante”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87248-9C13-42A9-ADB0-D0BF7604E79B}"/>
              </a:ext>
            </a:extLst>
          </p:cNvPr>
          <p:cNvSpPr txBox="1"/>
          <p:nvPr/>
        </p:nvSpPr>
        <p:spPr>
          <a:xfrm>
            <a:off x="5152254" y="4572741"/>
            <a:ext cx="384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Statu</a:t>
            </a:r>
            <a:r>
              <a:rPr lang="en-US" dirty="0"/>
              <a:t> Quo” o “</a:t>
            </a:r>
            <a:r>
              <a:rPr lang="en-US" dirty="0" err="1"/>
              <a:t>impulsores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atrás</a:t>
            </a:r>
            <a:r>
              <a:rPr lang="en-US" dirty="0"/>
              <a:t>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C1905-06D1-4243-85A8-133DB128543F}"/>
              </a:ext>
            </a:extLst>
          </p:cNvPr>
          <p:cNvSpPr txBox="1"/>
          <p:nvPr/>
        </p:nvSpPr>
        <p:spPr>
          <a:xfrm>
            <a:off x="715229" y="5369796"/>
            <a:ext cx="5351807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Organizational psychologist Loran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Nordgren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  <a:b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Para resolver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problemas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enfoca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en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los “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obstáculos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invisibles.”</a:t>
            </a:r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E46CF-1E7A-4987-BEF8-59A67EE242F5}"/>
              </a:ext>
            </a:extLst>
          </p:cNvPr>
          <p:cNvSpPr txBox="1"/>
          <p:nvPr/>
        </p:nvSpPr>
        <p:spPr>
          <a:xfrm>
            <a:off x="2180160" y="2102726"/>
            <a:ext cx="17977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“ENERGÍA”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154D0-E602-4000-B7AE-1F64910FEB2E}"/>
              </a:ext>
            </a:extLst>
          </p:cNvPr>
          <p:cNvSpPr txBox="1"/>
          <p:nvPr/>
        </p:nvSpPr>
        <p:spPr>
          <a:xfrm>
            <a:off x="5185886" y="2142139"/>
            <a:ext cx="19044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“FRICCIÓN”</a:t>
            </a:r>
          </a:p>
        </p:txBody>
      </p:sp>
    </p:spTree>
    <p:extLst>
      <p:ext uri="{BB962C8B-B14F-4D97-AF65-F5344CB8AC3E}">
        <p14:creationId xmlns:p14="http://schemas.microsoft.com/office/powerpoint/2010/main" val="35130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8" grpId="0"/>
      <p:bldP spid="15" grpId="0"/>
      <p:bldP spid="10" grpId="0"/>
      <p:bldP spid="20" grpId="0"/>
      <p:bldP spid="21" grpId="0" animBg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0C3592-6CC8-4008-B115-C177C0FCC191}"/>
              </a:ext>
            </a:extLst>
          </p:cNvPr>
          <p:cNvSpPr txBox="1"/>
          <p:nvPr/>
        </p:nvSpPr>
        <p:spPr>
          <a:xfrm>
            <a:off x="783842" y="1529009"/>
            <a:ext cx="2723310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lIns="342900" rIns="342900" rtlCol="0">
            <a:spAutoFit/>
          </a:bodyPr>
          <a:lstStyle/>
          <a:p>
            <a:r>
              <a:rPr lang="en-US" dirty="0" err="1"/>
              <a:t>Impulsores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acción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818FB-DA88-4414-986B-E5FC8A04CE23}"/>
              </a:ext>
            </a:extLst>
          </p:cNvPr>
          <p:cNvSpPr txBox="1"/>
          <p:nvPr/>
        </p:nvSpPr>
        <p:spPr>
          <a:xfrm>
            <a:off x="890751" y="2504747"/>
            <a:ext cx="321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¿</a:t>
            </a:r>
            <a:r>
              <a:rPr lang="en-US" dirty="0" err="1"/>
              <a:t>Cuáles</a:t>
            </a:r>
            <a:r>
              <a:rPr lang="en-US" dirty="0"/>
              <a:t> son los </a:t>
            </a:r>
            <a:r>
              <a:rPr lang="en-US" dirty="0" err="1"/>
              <a:t>impulsores</a:t>
            </a:r>
            <a:r>
              <a:rPr lang="en-US" dirty="0"/>
              <a:t> de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74768-AFC3-47F0-9952-EFCC23EC4842}"/>
              </a:ext>
            </a:extLst>
          </p:cNvPr>
          <p:cNvSpPr txBox="1"/>
          <p:nvPr/>
        </p:nvSpPr>
        <p:spPr>
          <a:xfrm>
            <a:off x="4171950" y="2504747"/>
            <a:ext cx="4300538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s-ES" dirty="0"/>
              <a:t>la situación actual en Ucrania?</a:t>
            </a:r>
          </a:p>
          <a:p>
            <a:pPr>
              <a:spcAft>
                <a:spcPts val="900"/>
              </a:spcAft>
            </a:pPr>
            <a:r>
              <a:rPr lang="es-ES" dirty="0"/>
              <a:t>   o en Gaza?</a:t>
            </a:r>
          </a:p>
          <a:p>
            <a:pPr>
              <a:spcAft>
                <a:spcPts val="900"/>
              </a:spcAft>
            </a:pPr>
            <a:r>
              <a:rPr lang="es-ES" dirty="0"/>
              <a:t>la pandemia COVID?</a:t>
            </a:r>
          </a:p>
          <a:p>
            <a:pPr>
              <a:spcAft>
                <a:spcPts val="900"/>
              </a:spcAft>
            </a:pPr>
            <a:r>
              <a:rPr lang="es-ES" dirty="0"/>
              <a:t>el auge de inflación en la economía? </a:t>
            </a:r>
          </a:p>
          <a:p>
            <a:pPr>
              <a:spcAft>
                <a:spcPts val="900"/>
              </a:spcAft>
            </a:pPr>
            <a:r>
              <a:rPr lang="es-ES" dirty="0"/>
              <a:t>la elección de Trump?</a:t>
            </a:r>
          </a:p>
          <a:p>
            <a:pPr>
              <a:spcAft>
                <a:spcPts val="900"/>
              </a:spcAft>
            </a:pPr>
            <a:r>
              <a:rPr lang="es-ES" dirty="0"/>
              <a:t>… otros asuntos que te interesan?</a:t>
            </a:r>
          </a:p>
        </p:txBody>
      </p:sp>
    </p:spTree>
    <p:extLst>
      <p:ext uri="{BB962C8B-B14F-4D97-AF65-F5344CB8AC3E}">
        <p14:creationId xmlns:p14="http://schemas.microsoft.com/office/powerpoint/2010/main" val="934797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762000" y="635436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Una vez que has identificado los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838200" y="1501050"/>
            <a:ext cx="7937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analizas sus tendencias </a:t>
            </a:r>
          </a:p>
          <a:p>
            <a:r>
              <a:rPr lang="es-ES_tradnl" sz="2400" dirty="0"/>
              <a:t>			o sus “</a:t>
            </a:r>
            <a:r>
              <a:rPr lang="es-ES_tradnl" sz="2400" dirty="0" err="1"/>
              <a:t>trends</a:t>
            </a:r>
            <a:r>
              <a:rPr lang="es-ES_tradnl" sz="2400" dirty="0"/>
              <a:t>” </a:t>
            </a:r>
          </a:p>
          <a:p>
            <a:r>
              <a:rPr lang="es-ES_tradnl" sz="2400" dirty="0"/>
              <a:t>						o su “comportamiento” como impulsor.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2" y="3048000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40402" y="4651415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2938193" y="3481560"/>
            <a:ext cx="33337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Normalmente según dos ejes:</a:t>
            </a:r>
          </a:p>
          <a:p>
            <a:endParaRPr lang="es-ES_tradnl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Más/menos fuerte como impulsor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/>
              <a:t>Contribuye más/menos a resolución del problema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798" y="2920663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4798" y="452407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762000" y="635436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Una vez que has identificado los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838200" y="1501050"/>
            <a:ext cx="7937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analizas sus tendencias </a:t>
            </a:r>
          </a:p>
          <a:p>
            <a:r>
              <a:rPr lang="es-ES_tradnl" sz="2400" dirty="0"/>
              <a:t>			o sus “</a:t>
            </a:r>
            <a:r>
              <a:rPr lang="es-ES_tradnl" sz="2400" dirty="0" err="1"/>
              <a:t>trends</a:t>
            </a:r>
            <a:r>
              <a:rPr lang="es-ES_tradnl" sz="2400" dirty="0"/>
              <a:t>” </a:t>
            </a:r>
          </a:p>
          <a:p>
            <a:r>
              <a:rPr lang="es-ES_tradnl" sz="2400" dirty="0"/>
              <a:t>						o su “comportamiento” como impulsor.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2" y="3048000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40402" y="4651415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798" y="2920663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4798" y="4524078"/>
            <a:ext cx="182880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0FD17-72DF-CC52-9C45-086A87FF808F}"/>
              </a:ext>
            </a:extLst>
          </p:cNvPr>
          <p:cNvSpPr txBox="1"/>
          <p:nvPr/>
        </p:nvSpPr>
        <p:spPr>
          <a:xfrm>
            <a:off x="2403127" y="3734598"/>
            <a:ext cx="180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“</a:t>
            </a:r>
            <a:r>
              <a:rPr lang="es-ES" dirty="0" err="1"/>
              <a:t>worst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9AFCF-74DC-9C44-0FA1-3DCCF3F09951}"/>
              </a:ext>
            </a:extLst>
          </p:cNvPr>
          <p:cNvSpPr txBox="1"/>
          <p:nvPr/>
        </p:nvSpPr>
        <p:spPr>
          <a:xfrm>
            <a:off x="4901143" y="3767332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“</a:t>
            </a:r>
            <a:r>
              <a:rPr lang="es-ES" dirty="0" err="1"/>
              <a:t>best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8E11F2-2CEC-6DFC-FB37-E59D96578B83}"/>
              </a:ext>
            </a:extLst>
          </p:cNvPr>
          <p:cNvGrpSpPr/>
          <p:nvPr/>
        </p:nvGrpSpPr>
        <p:grpSpPr>
          <a:xfrm>
            <a:off x="3124197" y="2908535"/>
            <a:ext cx="3048000" cy="3268611"/>
            <a:chOff x="3048000" y="2918937"/>
            <a:chExt cx="3048000" cy="326861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783639-A079-C232-2B2D-6F59F9283C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276600"/>
              <a:ext cx="0" cy="259080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8454D3-D146-5CE7-BA07-3388ED2C4ED0}"/>
                </a:ext>
              </a:extLst>
            </p:cNvPr>
            <p:cNvSpPr/>
            <p:nvPr/>
          </p:nvSpPr>
          <p:spPr>
            <a:xfrm>
              <a:off x="3048000" y="2918937"/>
              <a:ext cx="304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dirty="0" err="1"/>
                <a:t>stronger</a:t>
              </a:r>
              <a:endParaRPr lang="es-E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B43D53-2413-4390-D772-51C309E5080C}"/>
                </a:ext>
              </a:extLst>
            </p:cNvPr>
            <p:cNvSpPr/>
            <p:nvPr/>
          </p:nvSpPr>
          <p:spPr>
            <a:xfrm>
              <a:off x="3264881" y="5818216"/>
              <a:ext cx="26142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dirty="0" err="1"/>
                <a:t>weaker</a:t>
              </a:r>
              <a:endParaRPr lang="es-E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E93D6-927D-7994-6165-D7CA2BC21987}"/>
              </a:ext>
            </a:extLst>
          </p:cNvPr>
          <p:cNvGrpSpPr/>
          <p:nvPr/>
        </p:nvGrpSpPr>
        <p:grpSpPr>
          <a:xfrm>
            <a:off x="2857500" y="4275275"/>
            <a:ext cx="3733800" cy="389072"/>
            <a:chOff x="2705100" y="4285677"/>
            <a:chExt cx="3733800" cy="3890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1AE1A3-8553-700F-0C16-2DED79D1637F}"/>
                </a:ext>
              </a:extLst>
            </p:cNvPr>
            <p:cNvCxnSpPr>
              <a:cxnSpLocks/>
            </p:cNvCxnSpPr>
            <p:nvPr/>
          </p:nvCxnSpPr>
          <p:spPr>
            <a:xfrm>
              <a:off x="2705100" y="4648200"/>
              <a:ext cx="373380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06E42D-0CAB-1D10-6BE1-981C675C1218}"/>
                </a:ext>
              </a:extLst>
            </p:cNvPr>
            <p:cNvSpPr txBox="1"/>
            <p:nvPr/>
          </p:nvSpPr>
          <p:spPr>
            <a:xfrm>
              <a:off x="5521906" y="4305417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 err="1"/>
                <a:t>better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C7E3BC-BCAE-8B88-0A5E-BEC145DB3ED1}"/>
                </a:ext>
              </a:extLst>
            </p:cNvPr>
            <p:cNvSpPr txBox="1"/>
            <p:nvPr/>
          </p:nvSpPr>
          <p:spPr>
            <a:xfrm>
              <a:off x="2841907" y="4285677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 err="1"/>
                <a:t>worse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8E4F66-C200-C822-342B-CB4B04A2AB00}"/>
              </a:ext>
            </a:extLst>
          </p:cNvPr>
          <p:cNvSpPr txBox="1"/>
          <p:nvPr/>
        </p:nvSpPr>
        <p:spPr>
          <a:xfrm>
            <a:off x="2485317" y="5247397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“</a:t>
            </a:r>
            <a:r>
              <a:rPr lang="es-ES" dirty="0" err="1"/>
              <a:t>mixed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7F17C8-8242-93B0-062E-2CCA06AB4A19}"/>
              </a:ext>
            </a:extLst>
          </p:cNvPr>
          <p:cNvSpPr txBox="1"/>
          <p:nvPr/>
        </p:nvSpPr>
        <p:spPr>
          <a:xfrm>
            <a:off x="4954480" y="5171197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“</a:t>
            </a:r>
            <a:r>
              <a:rPr lang="es-ES" dirty="0" err="1"/>
              <a:t>mixed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9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838200" y="1036631"/>
            <a:ext cx="4549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Si identificas los siguientes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2032958" y="2098208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En situación de guerra, la abundancia de armamentos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491807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934200" y="4095222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2209800" y="29718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Si suben/bajan las cantidades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Si sube/baja el nivel de tecnología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/>
              <a:t>Si las defensas del otro mejoran/no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/>
          </a:p>
          <a:p>
            <a:r>
              <a:rPr lang="es-ES_tradnl" sz="2000" dirty="0"/>
              <a:t>Son tendencias muy importantes.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238852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28600" y="399193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838200" y="1036631"/>
            <a:ext cx="4549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Si identificas los siguientes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2032958" y="2098208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En situación de inestabilidad política, condiciones económicas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491807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934200" y="4095222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2209800" y="29718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Si sube/baja el desempleo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Si sube/baja el costo de la canasta básica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/>
              <a:t>Si más/menos gente sufre de enfermedad, hambre,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/>
          </a:p>
          <a:p>
            <a:r>
              <a:rPr lang="es-ES_tradnl" sz="2000" dirty="0"/>
              <a:t>Son tendencias muy importantes.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238852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28600" y="3991936"/>
            <a:ext cx="182880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E66F88-C70E-169E-DB68-95D9150AD752}"/>
              </a:ext>
            </a:extLst>
          </p:cNvPr>
          <p:cNvSpPr txBox="1"/>
          <p:nvPr/>
        </p:nvSpPr>
        <p:spPr>
          <a:xfrm>
            <a:off x="4805992" y="5820736"/>
            <a:ext cx="174720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dirty="0"/>
              <a:t>¿Está claro?</a:t>
            </a:r>
          </a:p>
        </p:txBody>
      </p:sp>
    </p:spTree>
    <p:extLst>
      <p:ext uri="{BB962C8B-B14F-4D97-AF65-F5344CB8AC3E}">
        <p14:creationId xmlns:p14="http://schemas.microsoft.com/office/powerpoint/2010/main" val="11794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68FFF1-C2DD-4F79-B650-E437F5A8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7EC01-3004-4DCB-8E96-7606878472E0}"/>
              </a:ext>
            </a:extLst>
          </p:cNvPr>
          <p:cNvSpPr txBox="1"/>
          <p:nvPr/>
        </p:nvSpPr>
        <p:spPr>
          <a:xfrm>
            <a:off x="200887" y="457200"/>
            <a:ext cx="30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UN EJEMPLO …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B65AD-5554-4200-AE8C-A54CD8D0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32086"/>
            <a:ext cx="5410199" cy="5149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D9DFA-BB61-4294-AF98-ECDFFEA6DB2A}"/>
              </a:ext>
            </a:extLst>
          </p:cNvPr>
          <p:cNvSpPr txBox="1"/>
          <p:nvPr/>
        </p:nvSpPr>
        <p:spPr>
          <a:xfrm>
            <a:off x="3235451" y="488375"/>
            <a:ext cx="5883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¿Qué hago con mi COCHE VIEJO?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67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984AA-D2BA-4291-A0E5-EE259400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5AA3C-008D-4140-A984-404D51635014}"/>
              </a:ext>
            </a:extLst>
          </p:cNvPr>
          <p:cNvSpPr txBox="1"/>
          <p:nvPr/>
        </p:nvSpPr>
        <p:spPr>
          <a:xfrm rot="21335453">
            <a:off x="919872" y="876938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Análisis estratégica 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E7BAE-6C64-4199-BB79-C44A07840CCD}"/>
              </a:ext>
            </a:extLst>
          </p:cNvPr>
          <p:cNvSpPr txBox="1"/>
          <p:nvPr/>
        </p:nvSpPr>
        <p:spPr>
          <a:xfrm rot="540460">
            <a:off x="5117958" y="108744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Análisis operacional 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746FB-8EE5-44A6-895E-F0D11CE3C6A1}"/>
              </a:ext>
            </a:extLst>
          </p:cNvPr>
          <p:cNvSpPr txBox="1"/>
          <p:nvPr/>
        </p:nvSpPr>
        <p:spPr>
          <a:xfrm>
            <a:off x="2940190" y="185442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Análisis táctica 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8B4A9-783A-495B-9C6B-45D8C2D434C5}"/>
              </a:ext>
            </a:extLst>
          </p:cNvPr>
          <p:cNvSpPr txBox="1"/>
          <p:nvPr/>
        </p:nvSpPr>
        <p:spPr>
          <a:xfrm>
            <a:off x="1029586" y="3594517"/>
            <a:ext cx="430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Asuntos políticos o económicos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85085-0C18-4C7C-BADF-37EEE06C65A3}"/>
              </a:ext>
            </a:extLst>
          </p:cNvPr>
          <p:cNvSpPr txBox="1"/>
          <p:nvPr/>
        </p:nvSpPr>
        <p:spPr>
          <a:xfrm>
            <a:off x="760360" y="2924803"/>
            <a:ext cx="368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Para diferentes decisores …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C03F5-7EAB-45B0-A3C6-A5DFDE303106}"/>
              </a:ext>
            </a:extLst>
          </p:cNvPr>
          <p:cNvSpPr txBox="1"/>
          <p:nvPr/>
        </p:nvSpPr>
        <p:spPr>
          <a:xfrm>
            <a:off x="1029586" y="4264231"/>
            <a:ext cx="459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Asuntos de seguridad nacional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D087E-1904-4F51-8BAF-B1F4276DE9CC}"/>
              </a:ext>
            </a:extLst>
          </p:cNvPr>
          <p:cNvSpPr txBox="1"/>
          <p:nvPr/>
        </p:nvSpPr>
        <p:spPr>
          <a:xfrm rot="21600000">
            <a:off x="1015409" y="4739674"/>
            <a:ext cx="4212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Asuntos de crimen organizado, corrupción, malversación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A0B5A-E38D-404B-93F3-E72C5DA73810}"/>
              </a:ext>
            </a:extLst>
          </p:cNvPr>
          <p:cNvSpPr txBox="1"/>
          <p:nvPr/>
        </p:nvSpPr>
        <p:spPr>
          <a:xfrm rot="21600000">
            <a:off x="972321" y="5787235"/>
            <a:ext cx="470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Asuntos de salud pública, etc., etc.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0250C-1306-4095-9820-FCA2782D76F6}"/>
              </a:ext>
            </a:extLst>
          </p:cNvPr>
          <p:cNvSpPr txBox="1"/>
          <p:nvPr/>
        </p:nvSpPr>
        <p:spPr>
          <a:xfrm>
            <a:off x="5620406" y="2268053"/>
            <a:ext cx="3287776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274320" tIns="91440" rIns="274320" bIns="91440" rtlCol="0">
            <a:spAutoFit/>
          </a:bodyPr>
          <a:lstStyle/>
          <a:p>
            <a:r>
              <a:rPr lang="es-ES" sz="2400" dirty="0"/>
              <a:t>La inteligencia “accionable”</a:t>
            </a:r>
          </a:p>
          <a:p>
            <a:r>
              <a:rPr lang="es-ES" sz="2400" dirty="0"/>
              <a:t>brinda al decisor el análisis que necesita para tomar acción </a:t>
            </a:r>
            <a:r>
              <a:rPr lang="es-ES" sz="2400" b="1" dirty="0"/>
              <a:t>hoy</a:t>
            </a:r>
            <a:r>
              <a:rPr lang="es-ES" sz="2400" dirty="0"/>
              <a:t> con mayor impacto para </a:t>
            </a:r>
            <a:r>
              <a:rPr lang="es-ES" sz="2400" b="1" dirty="0"/>
              <a:t>el futuro</a:t>
            </a:r>
            <a:r>
              <a:rPr lang="es-ES" sz="2400" dirty="0"/>
              <a:t>… y … </a:t>
            </a:r>
          </a:p>
          <a:p>
            <a:r>
              <a:rPr lang="es-ES" sz="2400" dirty="0"/>
              <a:t>abarca una mezcla de disciplinas y perspectivas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8D403E-A4AB-7CD1-01E8-2514A438AB61}"/>
              </a:ext>
            </a:extLst>
          </p:cNvPr>
          <p:cNvSpPr/>
          <p:nvPr/>
        </p:nvSpPr>
        <p:spPr>
          <a:xfrm>
            <a:off x="5832231" y="4191000"/>
            <a:ext cx="577990" cy="350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2" grpId="1" animBg="1"/>
      <p:bldP spid="12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1961" y="527070"/>
            <a:ext cx="711803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/>
              <a:t>Ejemplo</a:t>
            </a:r>
            <a:r>
              <a:rPr lang="en-US" sz="2800" dirty="0"/>
              <a:t>:  Mi </a:t>
            </a:r>
            <a:r>
              <a:rPr lang="en-US" sz="2800" dirty="0" err="1"/>
              <a:t>coche</a:t>
            </a:r>
            <a:r>
              <a:rPr lang="en-US" sz="2800" dirty="0"/>
              <a:t> </a:t>
            </a:r>
            <a:r>
              <a:rPr lang="en-US" sz="2800" dirty="0" err="1"/>
              <a:t>ya</a:t>
            </a:r>
            <a:r>
              <a:rPr lang="en-US" sz="2800" dirty="0"/>
              <a:t> no es </a:t>
            </a:r>
            <a:r>
              <a:rPr lang="en-US" sz="2800" dirty="0" err="1"/>
              <a:t>fiable</a:t>
            </a:r>
            <a:r>
              <a:rPr lang="en-US" sz="2800" dirty="0"/>
              <a:t>.  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hago</a:t>
            </a:r>
            <a:r>
              <a:rPr lang="en-US" sz="28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0A21ED-CE91-4C9B-847C-AEB9BBCBA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4650"/>
              </p:ext>
            </p:extLst>
          </p:nvPr>
        </p:nvGraphicFramePr>
        <p:xfrm>
          <a:off x="775677" y="1759585"/>
          <a:ext cx="7696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30976162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900190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Problema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Transporte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no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fiable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86528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5AA476-902F-4847-B68E-4719848EF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667462"/>
              </p:ext>
            </p:extLst>
          </p:nvPr>
        </p:nvGraphicFramePr>
        <p:xfrm>
          <a:off x="775677" y="2473940"/>
          <a:ext cx="7696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91528920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892763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Intereses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Transporte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fiable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y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seguro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buen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estilo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precio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bajo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5721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69475C-1A7C-4D82-B8AC-FDEE40C1C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365654"/>
              </p:ext>
            </p:extLst>
          </p:nvPr>
        </p:nvGraphicFramePr>
        <p:xfrm>
          <a:off x="750277" y="3683625"/>
          <a:ext cx="80772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46002941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3535053455"/>
                    </a:ext>
                  </a:extLst>
                </a:gridCol>
              </a:tblGrid>
              <a:tr h="253375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Impulsores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El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tiempo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coche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envejece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Lugar de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trabajo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supermercado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, etc.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Recursos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Otras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opciones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transporte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S" sz="2400" b="0" baseline="0" dirty="0">
                          <a:solidFill>
                            <a:schemeClr val="tx1"/>
                          </a:solidFill>
                        </a:rPr>
                        <a:t>Clima/tiempo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Otros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factors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(¿Cambio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en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la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familia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4753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C41E71-39C0-4614-9B47-48E6BA6C83A6}"/>
              </a:ext>
            </a:extLst>
          </p:cNvPr>
          <p:cNvSpPr txBox="1"/>
          <p:nvPr/>
        </p:nvSpPr>
        <p:spPr>
          <a:xfrm rot="21237174">
            <a:off x="491078" y="4833999"/>
            <a:ext cx="2721588" cy="1107996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r>
              <a:rPr lang="es-ES" sz="2400" dirty="0"/>
              <a:t>¿Y “la tendencia” de cada impulsor?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65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957190"/>
              </p:ext>
            </p:extLst>
          </p:nvPr>
        </p:nvGraphicFramePr>
        <p:xfrm>
          <a:off x="723900" y="3429000"/>
          <a:ext cx="7696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b="0" dirty="0">
                          <a:solidFill>
                            <a:schemeClr val="tx1"/>
                          </a:solidFill>
                        </a:rPr>
                        <a:t>Comodines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Oficina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presta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regala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carro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Gano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la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lotería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S" sz="2400" b="0" baseline="0" dirty="0">
                          <a:solidFill>
                            <a:schemeClr val="tx1"/>
                          </a:solidFill>
                        </a:rPr>
                        <a:t>Emergencia familiar, etc.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2920" y="530352"/>
            <a:ext cx="711803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/>
              <a:t>Ejemplo</a:t>
            </a:r>
            <a:r>
              <a:rPr lang="en-US" sz="2800" dirty="0"/>
              <a:t>:  Mi </a:t>
            </a:r>
            <a:r>
              <a:rPr lang="en-US" sz="2800" dirty="0" err="1"/>
              <a:t>coche</a:t>
            </a:r>
            <a:r>
              <a:rPr lang="en-US" sz="2800" dirty="0"/>
              <a:t> </a:t>
            </a:r>
            <a:r>
              <a:rPr lang="en-US" sz="2800" dirty="0" err="1"/>
              <a:t>ya</a:t>
            </a:r>
            <a:r>
              <a:rPr lang="en-US" sz="2800" dirty="0"/>
              <a:t> no es </a:t>
            </a:r>
            <a:r>
              <a:rPr lang="en-US" sz="2800" dirty="0" err="1"/>
              <a:t>fiable</a:t>
            </a:r>
            <a:r>
              <a:rPr lang="en-US" sz="2800" dirty="0"/>
              <a:t>.  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hago</a:t>
            </a:r>
            <a:r>
              <a:rPr lang="en-US" sz="28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8352A5-5902-4D48-AC07-7C59EF30A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590291"/>
              </p:ext>
            </p:extLst>
          </p:nvPr>
        </p:nvGraphicFramePr>
        <p:xfrm>
          <a:off x="728980" y="2017171"/>
          <a:ext cx="790956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24">
                  <a:extLst>
                    <a:ext uri="{9D8B030D-6E8A-4147-A177-3AD203B41FA5}">
                      <a16:colId xmlns:a16="http://schemas.microsoft.com/office/drawing/2014/main" val="3126550958"/>
                    </a:ext>
                  </a:extLst>
                </a:gridCol>
                <a:gridCol w="5497536">
                  <a:extLst>
                    <a:ext uri="{9D8B030D-6E8A-4147-A177-3AD203B41FA5}">
                      <a16:colId xmlns:a16="http://schemas.microsoft.com/office/drawing/2014/main" val="3660293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Escenarios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2400" b="0" baseline="0" dirty="0">
                          <a:solidFill>
                            <a:schemeClr val="tx1"/>
                          </a:solidFill>
                        </a:rPr>
                        <a:t>Carro se pone peligroso y menos fiable;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Carro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no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sufre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averías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menos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probable)</a:t>
                      </a: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28008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2F04AE1-1D7A-44B2-BB69-48237CFF8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36013"/>
              </p:ext>
            </p:extLst>
          </p:nvPr>
        </p:nvGraphicFramePr>
        <p:xfrm>
          <a:off x="723900" y="5001397"/>
          <a:ext cx="7696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3308172075"/>
                    </a:ext>
                  </a:extLst>
                </a:gridCol>
                <a:gridCol w="5219700">
                  <a:extLst>
                    <a:ext uri="{9D8B030D-6E8A-4147-A177-3AD203B41FA5}">
                      <a16:colId xmlns:a16="http://schemas.microsoft.com/office/drawing/2014/main" val="3345718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Implicaciones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¿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Capacidad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ir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al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trabajo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¿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Accidente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¿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Problemas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familiares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51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65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95406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</a:t>
            </a:r>
            <a:r>
              <a:rPr lang="es-ES" sz="2400" b="1" dirty="0"/>
              <a:t>í que … ¿Qué necesitamos para </a:t>
            </a:r>
            <a:br>
              <a:rPr lang="es-ES" sz="2400" b="1" dirty="0"/>
            </a:br>
            <a:r>
              <a:rPr lang="es-ES" sz="2400" b="1" dirty="0"/>
              <a:t>hacer decisiones BUENAS?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90601" y="1451483"/>
            <a:ext cx="73914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ejemplo</a:t>
            </a:r>
            <a:r>
              <a:rPr lang="en-US" sz="2400" dirty="0"/>
              <a:t>,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hago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las </a:t>
            </a:r>
            <a:r>
              <a:rPr lang="en-US" sz="2400" dirty="0" err="1"/>
              <a:t>causas</a:t>
            </a:r>
            <a:r>
              <a:rPr lang="en-US" sz="2400" dirty="0"/>
              <a:t> (</a:t>
            </a:r>
            <a:r>
              <a:rPr lang="en-US" sz="2400" u="sng" dirty="0" err="1"/>
              <a:t>impulsores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pasa</a:t>
            </a:r>
            <a:r>
              <a:rPr lang="en-US" sz="2400" dirty="0"/>
              <a:t> (</a:t>
            </a:r>
            <a:r>
              <a:rPr lang="en-US" sz="2400" u="sng" dirty="0" err="1"/>
              <a:t>tendencias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lo que </a:t>
            </a:r>
            <a:r>
              <a:rPr lang="en-US" sz="2400" dirty="0" err="1"/>
              <a:t>probablemente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br>
              <a:rPr lang="en-US" sz="2400" dirty="0"/>
            </a:br>
            <a:r>
              <a:rPr lang="en-US" sz="2400" dirty="0"/>
              <a:t>a </a:t>
            </a:r>
            <a:r>
              <a:rPr lang="en-US" sz="2400" dirty="0" err="1"/>
              <a:t>suceder</a:t>
            </a:r>
            <a:r>
              <a:rPr lang="en-US" sz="2400" dirty="0"/>
              <a:t> (</a:t>
            </a:r>
            <a:r>
              <a:rPr lang="en-US" sz="2400" u="sng" dirty="0" err="1"/>
              <a:t>escenarios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lo que </a:t>
            </a:r>
            <a:r>
              <a:rPr lang="en-US" sz="2400" i="1" dirty="0" err="1"/>
              <a:t>podría</a:t>
            </a:r>
            <a:r>
              <a:rPr lang="en-US" sz="2400" i="1" dirty="0"/>
              <a:t> </a:t>
            </a:r>
            <a:r>
              <a:rPr lang="en-US" sz="2400" dirty="0"/>
              <a:t>pasar (</a:t>
            </a:r>
            <a:r>
              <a:rPr lang="en-US" sz="2400" u="sng" dirty="0" err="1"/>
              <a:t>escenarios</a:t>
            </a:r>
            <a:r>
              <a:rPr lang="en-US" sz="2400" u="sng" dirty="0"/>
              <a:t> </a:t>
            </a:r>
            <a:r>
              <a:rPr lang="en-US" sz="2400" u="sng" dirty="0" err="1"/>
              <a:t>alternativos</a:t>
            </a:r>
            <a:r>
              <a:rPr lang="en-US" sz="2400" dirty="0"/>
              <a:t>)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 </a:t>
            </a:r>
            <a:r>
              <a:rPr lang="en-US" sz="2400" dirty="0" err="1"/>
              <a:t>eventos</a:t>
            </a:r>
            <a:r>
              <a:rPr lang="en-US" sz="2400" dirty="0"/>
              <a:t> “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probabilidad</a:t>
            </a:r>
            <a:r>
              <a:rPr lang="en-US" sz="2400" dirty="0"/>
              <a:t>, alto </a:t>
            </a:r>
            <a:r>
              <a:rPr lang="en-US" sz="2400" dirty="0" err="1"/>
              <a:t>impacto</a:t>
            </a:r>
            <a:r>
              <a:rPr lang="en-US" sz="2400" dirty="0"/>
              <a:t>” (</a:t>
            </a:r>
            <a:r>
              <a:rPr lang="en-US" sz="2400" u="sng" dirty="0" err="1"/>
              <a:t>comodines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mis </a:t>
            </a:r>
            <a:r>
              <a:rPr lang="en-US" sz="2400" dirty="0" err="1"/>
              <a:t>opciones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las </a:t>
            </a:r>
            <a:r>
              <a:rPr lang="en-US" sz="2400" dirty="0" err="1"/>
              <a:t>implicaciones</a:t>
            </a:r>
            <a:r>
              <a:rPr lang="en-US" sz="2400" dirty="0"/>
              <a:t>/</a:t>
            </a:r>
            <a:r>
              <a:rPr lang="en-US" sz="2400" dirty="0" err="1"/>
              <a:t>consecuencias</a:t>
            </a:r>
            <a:endParaRPr lang="en-US" sz="2400" dirty="0"/>
          </a:p>
          <a:p>
            <a:r>
              <a:rPr lang="en-US" sz="240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32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486400" y="1595735"/>
            <a:ext cx="2895601" cy="2181539"/>
            <a:chOff x="5334000" y="1595735"/>
            <a:chExt cx="3048001" cy="2181539"/>
          </a:xfrm>
        </p:grpSpPr>
        <p:sp>
          <p:nvSpPr>
            <p:cNvPr id="4" name="TextBox 3"/>
            <p:cNvSpPr txBox="1"/>
            <p:nvPr/>
          </p:nvSpPr>
          <p:spPr>
            <a:xfrm>
              <a:off x="6781800" y="1595735"/>
              <a:ext cx="160020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NUESTRO MODELO ANALÍTICO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34000" y="2514600"/>
              <a:ext cx="1962892" cy="1262674"/>
              <a:chOff x="5334000" y="2514600"/>
              <a:chExt cx="1962892" cy="126267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5334000" y="2519065"/>
                <a:ext cx="160020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5791200" y="2514600"/>
                <a:ext cx="1143000" cy="383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>
                <a:off x="6362700" y="2519065"/>
                <a:ext cx="571500" cy="7575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6934200" y="2519065"/>
                <a:ext cx="152400" cy="1258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6934200" y="2519065"/>
                <a:ext cx="362692" cy="1258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9251B717-E163-41CB-B75B-C9A151DF3FB1}"/>
              </a:ext>
            </a:extLst>
          </p:cNvPr>
          <p:cNvSpPr txBox="1"/>
          <p:nvPr/>
        </p:nvSpPr>
        <p:spPr>
          <a:xfrm rot="333135">
            <a:off x="1923409" y="3647253"/>
            <a:ext cx="5184240" cy="172354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 lIns="548640" tIns="548640" rIns="548640" bIns="548640" rtlCol="0">
            <a:spAutoFit/>
          </a:bodyPr>
          <a:lstStyle/>
          <a:p>
            <a:r>
              <a:rPr lang="en-US" sz="4000" dirty="0"/>
              <a:t>HAGO MI DECISI</a:t>
            </a:r>
            <a:r>
              <a:rPr lang="es-ES" sz="4000" dirty="0"/>
              <a:t>ÓN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579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7C101-2D1C-459A-BCA3-33D6C41D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3D4A1-34F5-4934-BC03-2F192F139242}"/>
              </a:ext>
            </a:extLst>
          </p:cNvPr>
          <p:cNvSpPr txBox="1"/>
          <p:nvPr/>
        </p:nvSpPr>
        <p:spPr>
          <a:xfrm>
            <a:off x="2133600" y="1734749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Un análisis gringo – no oficial – sobre un problema que tenemos con la migración centroamericana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35FC4-D296-4C57-9119-1ABABF3DDB5B}"/>
              </a:ext>
            </a:extLst>
          </p:cNvPr>
          <p:cNvSpPr txBox="1"/>
          <p:nvPr/>
        </p:nvSpPr>
        <p:spPr>
          <a:xfrm>
            <a:off x="1219200" y="3810000"/>
            <a:ext cx="709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Problema:  ¿Qué hacemos para controlar la migración?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70AAC-45CB-4E5D-9F99-E16773CB5D1B}"/>
              </a:ext>
            </a:extLst>
          </p:cNvPr>
          <p:cNvSpPr txBox="1"/>
          <p:nvPr/>
        </p:nvSpPr>
        <p:spPr>
          <a:xfrm>
            <a:off x="1219200" y="4648200"/>
            <a:ext cx="7382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Proceso analítico:  Entender los impulsores y tendencias  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422DB9-959C-4123-AB31-208F19B099A2}"/>
              </a:ext>
            </a:extLst>
          </p:cNvPr>
          <p:cNvGrpSpPr/>
          <p:nvPr/>
        </p:nvGrpSpPr>
        <p:grpSpPr>
          <a:xfrm>
            <a:off x="4419600" y="5142400"/>
            <a:ext cx="4373004" cy="896510"/>
            <a:chOff x="4419600" y="5142400"/>
            <a:chExt cx="4373004" cy="8965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A3EF6-862C-4D87-8BEE-30FECB2CB49D}"/>
                </a:ext>
              </a:extLst>
            </p:cNvPr>
            <p:cNvSpPr txBox="1"/>
            <p:nvPr/>
          </p:nvSpPr>
          <p:spPr>
            <a:xfrm>
              <a:off x="4419600" y="5638800"/>
              <a:ext cx="18710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causas, factores</a:t>
              </a:r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110C72-3F92-4AA5-B531-730D99D43C05}"/>
                </a:ext>
              </a:extLst>
            </p:cNvPr>
            <p:cNvSpPr txBox="1"/>
            <p:nvPr/>
          </p:nvSpPr>
          <p:spPr>
            <a:xfrm>
              <a:off x="6485562" y="5638800"/>
              <a:ext cx="2307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contexto, desarrollo</a:t>
              </a:r>
              <a:endParaRPr lang="en-US" sz="20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BF6A86-571E-4DD5-AF45-9E1F6AA8D9B5}"/>
                </a:ext>
              </a:extLst>
            </p:cNvPr>
            <p:cNvCxnSpPr/>
            <p:nvPr/>
          </p:nvCxnSpPr>
          <p:spPr>
            <a:xfrm flipH="1">
              <a:off x="5364530" y="5142400"/>
              <a:ext cx="457200" cy="5289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1F68A6-B2F4-49F6-B93D-C21C8A1DBBF5}"/>
                </a:ext>
              </a:extLst>
            </p:cNvPr>
            <p:cNvCxnSpPr>
              <a:cxnSpLocks/>
            </p:cNvCxnSpPr>
            <p:nvPr/>
          </p:nvCxnSpPr>
          <p:spPr>
            <a:xfrm>
              <a:off x="7493207" y="5162838"/>
              <a:ext cx="0" cy="4759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8C002D-1CFB-475A-B69E-555760E2B83E}"/>
              </a:ext>
            </a:extLst>
          </p:cNvPr>
          <p:cNvGrpSpPr/>
          <p:nvPr/>
        </p:nvGrpSpPr>
        <p:grpSpPr>
          <a:xfrm>
            <a:off x="1780701" y="5282625"/>
            <a:ext cx="4848696" cy="1194375"/>
            <a:chOff x="1780701" y="5282625"/>
            <a:chExt cx="4848696" cy="119437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0B2D0F-694A-4DAC-9ECF-5CA47055F293}"/>
                </a:ext>
              </a:extLst>
            </p:cNvPr>
            <p:cNvSpPr/>
            <p:nvPr/>
          </p:nvSpPr>
          <p:spPr>
            <a:xfrm>
              <a:off x="3962400" y="5486400"/>
              <a:ext cx="2666997" cy="7620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4D5079-CA4E-4BF0-B26E-381F1A55565D}"/>
                </a:ext>
              </a:extLst>
            </p:cNvPr>
            <p:cNvSpPr txBox="1"/>
            <p:nvPr/>
          </p:nvSpPr>
          <p:spPr>
            <a:xfrm>
              <a:off x="1834029" y="5282625"/>
              <a:ext cx="1144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C000"/>
                  </a:solidFill>
                </a:rPr>
                <a:t>“Pull”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EAE5E0-8B93-42CB-B16F-8E3C5DF59DC8}"/>
                </a:ext>
              </a:extLst>
            </p:cNvPr>
            <p:cNvSpPr txBox="1"/>
            <p:nvPr/>
          </p:nvSpPr>
          <p:spPr>
            <a:xfrm>
              <a:off x="1780701" y="5838855"/>
              <a:ext cx="1340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C000"/>
                  </a:solidFill>
                </a:rPr>
                <a:t>“Push”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7077CF6-C812-4274-A173-DCD0CB06E07A}"/>
                </a:ext>
              </a:extLst>
            </p:cNvPr>
            <p:cNvSpPr/>
            <p:nvPr/>
          </p:nvSpPr>
          <p:spPr>
            <a:xfrm>
              <a:off x="2978894" y="5282625"/>
              <a:ext cx="599439" cy="1194375"/>
            </a:xfrm>
            <a:prstGeom prst="rightBrace">
              <a:avLst>
                <a:gd name="adj1" fmla="val 8333"/>
                <a:gd name="adj2" fmla="val 50860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8944" y="764945"/>
            <a:ext cx="650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¿Qué factores están IMPULSANDO el fenómeno? </a:t>
            </a:r>
            <a:br>
              <a:rPr lang="es-ES" sz="2400" dirty="0"/>
            </a:br>
            <a:r>
              <a:rPr lang="es-ES" sz="2400" dirty="0"/>
              <a:t> ¿Qué peso de importancia damos a cada uno? 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81000" y="2690004"/>
            <a:ext cx="8313093" cy="2382798"/>
            <a:chOff x="540966" y="2482334"/>
            <a:chExt cx="8313093" cy="2382798"/>
          </a:xfrm>
        </p:grpSpPr>
        <p:sp>
          <p:nvSpPr>
            <p:cNvPr id="5" name="TextBox 4"/>
            <p:cNvSpPr txBox="1"/>
            <p:nvPr/>
          </p:nvSpPr>
          <p:spPr>
            <a:xfrm>
              <a:off x="540966" y="2492398"/>
              <a:ext cx="10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Pobreza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094809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Geografía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4311134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Armas</a:t>
              </a:r>
              <a:r>
                <a:rPr lang="en-US" dirty="0"/>
                <a:t> de EEUU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4771" y="3794351"/>
              <a:ext cx="1718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Élites </a:t>
              </a:r>
              <a:r>
                <a:rPr lang="en-US" dirty="0" err="1"/>
                <a:t>distantes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4495800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Demografía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6239" y="3196571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Falta de </a:t>
              </a:r>
              <a:r>
                <a:rPr lang="en-US" dirty="0" err="1"/>
                <a:t>cooperación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7194" y="3757600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Instituciones</a:t>
              </a:r>
              <a:r>
                <a:rPr lang="en-US" dirty="0"/>
                <a:t> </a:t>
              </a:r>
              <a:r>
                <a:rPr lang="en-US" dirty="0" err="1"/>
                <a:t>débiles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0504" y="2482334"/>
              <a:ext cx="2110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Sistema </a:t>
              </a:r>
              <a:r>
                <a:rPr lang="en-US" dirty="0" err="1"/>
                <a:t>educaci</a:t>
              </a:r>
              <a:r>
                <a:rPr lang="es-ES" dirty="0" err="1"/>
                <a:t>ón</a:t>
              </a:r>
              <a:r>
                <a:rPr lang="es-ES" dirty="0"/>
                <a:t>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296756"/>
              <a:ext cx="199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Maras </a:t>
              </a:r>
              <a:r>
                <a:rPr lang="en-US" dirty="0" err="1"/>
                <a:t>deportadas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2511089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Los </a:t>
              </a:r>
              <a:r>
                <a:rPr lang="en-US" dirty="0" err="1"/>
                <a:t>carteles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0194" y="3810332"/>
              <a:ext cx="1323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Corrupción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91998" y="3094809"/>
              <a:ext cx="2136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Atributos</a:t>
              </a:r>
              <a:r>
                <a:rPr lang="en-US" dirty="0"/>
                <a:t> </a:t>
              </a:r>
              <a:r>
                <a:rPr lang="en-US" dirty="0" err="1"/>
                <a:t>culturales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4805" y="2428556"/>
            <a:ext cx="8031834" cy="2924364"/>
            <a:chOff x="540966" y="2482334"/>
            <a:chExt cx="8031834" cy="2120276"/>
          </a:xfrm>
        </p:grpSpPr>
        <p:sp>
          <p:nvSpPr>
            <p:cNvPr id="19" name="TextBox 18"/>
            <p:cNvSpPr txBox="1"/>
            <p:nvPr/>
          </p:nvSpPr>
          <p:spPr>
            <a:xfrm>
              <a:off x="540966" y="2492398"/>
              <a:ext cx="187448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¿¿TENDENCIA??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6139" y="2957227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89616" y="4228542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4771" y="3794351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83251" y="4315774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32913" y="3456726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20504" y="2482334"/>
              <a:ext cx="187448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¿¿TENDENCIA??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50222" y="4334830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0400" y="2511089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31119" y="3811179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9444" y="2918998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19462" y="5616231"/>
            <a:ext cx="6561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Los factores que están IMPULSANDO el fenómeno …  </a:t>
            </a:r>
            <a:br>
              <a:rPr lang="es-ES" sz="2000" dirty="0"/>
            </a:br>
            <a:r>
              <a:rPr lang="es-ES" sz="2000" dirty="0"/>
              <a:t>            son los factores que PODRÍAN CAMBIAR el fenómeno.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6AAE7-285A-2E47-EFFF-C5EE6C50AC35}"/>
              </a:ext>
            </a:extLst>
          </p:cNvPr>
          <p:cNvSpPr txBox="1"/>
          <p:nvPr/>
        </p:nvSpPr>
        <p:spPr>
          <a:xfrm>
            <a:off x="404805" y="554466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INGREDIENTE SECRETO DEL BUEN ANÁLISIS:</a:t>
            </a:r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0155D9-DD02-89FA-C590-181BB1A1E2EF}"/>
              </a:ext>
            </a:extLst>
          </p:cNvPr>
          <p:cNvSpPr txBox="1"/>
          <p:nvPr/>
        </p:nvSpPr>
        <p:spPr>
          <a:xfrm>
            <a:off x="5774196" y="3710019"/>
            <a:ext cx="192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  ¿¿TENDENCIA??</a:t>
            </a:r>
          </a:p>
        </p:txBody>
      </p:sp>
    </p:spTree>
    <p:extLst>
      <p:ext uri="{BB962C8B-B14F-4D97-AF65-F5344CB8AC3E}">
        <p14:creationId xmlns:p14="http://schemas.microsoft.com/office/powerpoint/2010/main" val="11465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81000" y="2690004"/>
            <a:ext cx="8313093" cy="2382798"/>
            <a:chOff x="540966" y="2482334"/>
            <a:chExt cx="8313093" cy="2382798"/>
          </a:xfrm>
        </p:grpSpPr>
        <p:sp>
          <p:nvSpPr>
            <p:cNvPr id="5" name="TextBox 4"/>
            <p:cNvSpPr txBox="1"/>
            <p:nvPr/>
          </p:nvSpPr>
          <p:spPr>
            <a:xfrm>
              <a:off x="540966" y="2492398"/>
              <a:ext cx="10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Pobreza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094809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Geografía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4311134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Armas</a:t>
              </a:r>
              <a:r>
                <a:rPr lang="en-US" dirty="0"/>
                <a:t> de EEUU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4771" y="3794351"/>
              <a:ext cx="1718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Élites </a:t>
              </a:r>
              <a:r>
                <a:rPr lang="en-US" dirty="0" err="1"/>
                <a:t>distantes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4495800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Demografía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6239" y="3196571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Falta de </a:t>
              </a:r>
              <a:r>
                <a:rPr lang="en-US" dirty="0" err="1"/>
                <a:t>cooperación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7194" y="3757600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Instituciones</a:t>
              </a:r>
              <a:r>
                <a:rPr lang="en-US" dirty="0"/>
                <a:t> </a:t>
              </a:r>
              <a:r>
                <a:rPr lang="en-US" dirty="0" err="1"/>
                <a:t>débiles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0504" y="2482334"/>
              <a:ext cx="2110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Sistema </a:t>
              </a:r>
              <a:r>
                <a:rPr lang="en-US" dirty="0" err="1"/>
                <a:t>educaci</a:t>
              </a:r>
              <a:r>
                <a:rPr lang="es-ES" dirty="0" err="1"/>
                <a:t>ón</a:t>
              </a:r>
              <a:r>
                <a:rPr lang="es-ES" dirty="0"/>
                <a:t>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296756"/>
              <a:ext cx="199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Maras </a:t>
              </a:r>
              <a:r>
                <a:rPr lang="en-US" dirty="0" err="1"/>
                <a:t>deportadas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2511089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Los </a:t>
              </a:r>
              <a:r>
                <a:rPr lang="en-US" dirty="0" err="1"/>
                <a:t>carteles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0194" y="3810332"/>
              <a:ext cx="1323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Corrupción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91998" y="3094809"/>
              <a:ext cx="2136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Atributos</a:t>
              </a:r>
              <a:r>
                <a:rPr lang="en-US" dirty="0"/>
                <a:t> </a:t>
              </a:r>
              <a:r>
                <a:rPr lang="en-US" dirty="0" err="1"/>
                <a:t>culturales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4805" y="2428556"/>
            <a:ext cx="8488177" cy="2924364"/>
            <a:chOff x="540966" y="2482334"/>
            <a:chExt cx="8488177" cy="2120276"/>
          </a:xfrm>
        </p:grpSpPr>
        <p:sp>
          <p:nvSpPr>
            <p:cNvPr id="19" name="TextBox 18"/>
            <p:cNvSpPr txBox="1"/>
            <p:nvPr/>
          </p:nvSpPr>
          <p:spPr>
            <a:xfrm>
              <a:off x="540966" y="2492398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6139" y="2957227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89616" y="4228542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4771" y="3794351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83251" y="4315774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32913" y="3456726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20504" y="2482334"/>
              <a:ext cx="233083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¿¿CÓMO CAMBIAR??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50222" y="4334830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0400" y="2511089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31119" y="3811179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9444" y="2918998"/>
              <a:ext cx="2378921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D0155D9-DD02-89FA-C590-181BB1A1E2EF}"/>
              </a:ext>
            </a:extLst>
          </p:cNvPr>
          <p:cNvSpPr txBox="1"/>
          <p:nvPr/>
        </p:nvSpPr>
        <p:spPr>
          <a:xfrm>
            <a:off x="5774196" y="3710019"/>
            <a:ext cx="237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  ¿¿CÓMO CAMBIAR??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435750-FF1B-AFB8-0033-3EE763B31B6C}"/>
              </a:ext>
            </a:extLst>
          </p:cNvPr>
          <p:cNvSpPr txBox="1"/>
          <p:nvPr/>
        </p:nvSpPr>
        <p:spPr>
          <a:xfrm>
            <a:off x="553863" y="748046"/>
            <a:ext cx="8310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Q:  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puede</a:t>
            </a:r>
            <a:r>
              <a:rPr lang="en-US" sz="2800" dirty="0"/>
              <a:t> </a:t>
            </a:r>
            <a:r>
              <a:rPr lang="en-US" sz="2800" dirty="0" err="1"/>
              <a:t>análisis</a:t>
            </a:r>
            <a:r>
              <a:rPr lang="en-US" sz="2800" dirty="0"/>
              <a:t> de </a:t>
            </a:r>
            <a:r>
              <a:rPr lang="en-US" sz="2800" dirty="0" err="1"/>
              <a:t>cada</a:t>
            </a:r>
            <a:r>
              <a:rPr lang="en-US" sz="2800" dirty="0"/>
              <a:t> </a:t>
            </a:r>
            <a:r>
              <a:rPr lang="en-US" sz="2800" dirty="0" err="1"/>
              <a:t>impulsor</a:t>
            </a:r>
            <a:r>
              <a:rPr lang="en-US" sz="2800" dirty="0"/>
              <a:t> </a:t>
            </a:r>
            <a:r>
              <a:rPr lang="en-US" sz="2800" dirty="0" err="1"/>
              <a:t>ayudar</a:t>
            </a:r>
            <a:r>
              <a:rPr lang="en-US" sz="2800" dirty="0"/>
              <a:t> a los </a:t>
            </a:r>
            <a:r>
              <a:rPr lang="en-US" sz="2800" dirty="0" err="1"/>
              <a:t>decisores</a:t>
            </a:r>
            <a:r>
              <a:rPr lang="en-US" sz="28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E8C65-59D1-E4E2-B14D-D35AA8271423}"/>
              </a:ext>
            </a:extLst>
          </p:cNvPr>
          <p:cNvSpPr txBox="1"/>
          <p:nvPr/>
        </p:nvSpPr>
        <p:spPr>
          <a:xfrm>
            <a:off x="553863" y="1981200"/>
            <a:ext cx="341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EL DECISOR NOS PREGUNTA …</a:t>
            </a:r>
          </a:p>
        </p:txBody>
      </p:sp>
    </p:spTree>
    <p:extLst>
      <p:ext uri="{BB962C8B-B14F-4D97-AF65-F5344CB8AC3E}">
        <p14:creationId xmlns:p14="http://schemas.microsoft.com/office/powerpoint/2010/main" val="16388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Los </a:t>
            </a:r>
            <a:r>
              <a:rPr lang="en-US" sz="2400" b="1" dirty="0" err="1"/>
              <a:t>decisores</a:t>
            </a:r>
            <a:r>
              <a:rPr lang="en-US" sz="2400" b="1" dirty="0"/>
              <a:t> </a:t>
            </a:r>
            <a:r>
              <a:rPr lang="en-US" sz="2400" b="1" dirty="0" err="1"/>
              <a:t>necesitan</a:t>
            </a:r>
            <a:r>
              <a:rPr lang="en-US" sz="2400" b="1" dirty="0"/>
              <a:t> …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473254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BUENA INFORMACIÓN</a:t>
            </a:r>
            <a:endParaRPr lang="en-US" sz="2400" b="1" dirty="0">
              <a:solidFill>
                <a:srgbClr val="FF0000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oportuna</a:t>
            </a:r>
            <a:r>
              <a:rPr lang="en-US" sz="2400" dirty="0"/>
              <a:t>, </a:t>
            </a:r>
            <a:r>
              <a:rPr lang="en-US" sz="2400" dirty="0" err="1"/>
              <a:t>objetiva</a:t>
            </a:r>
            <a:r>
              <a:rPr lang="en-US" sz="2400" dirty="0"/>
              <a:t>, </a:t>
            </a:r>
            <a:r>
              <a:rPr lang="en-US" sz="2400" dirty="0" err="1"/>
              <a:t>independiente</a:t>
            </a:r>
            <a:r>
              <a:rPr lang="en-US" sz="2400" dirty="0"/>
              <a:t>, sin agenda </a:t>
            </a:r>
            <a:r>
              <a:rPr lang="en-US" sz="2400" dirty="0" err="1"/>
              <a:t>ninguna</a:t>
            </a:r>
            <a:endParaRPr lang="en-US" sz="2400" dirty="0"/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transparente</a:t>
            </a:r>
            <a:r>
              <a:rPr lang="en-US" sz="2400" dirty="0"/>
              <a:t>, </a:t>
            </a:r>
            <a:r>
              <a:rPr lang="en-US" sz="2400" dirty="0" err="1"/>
              <a:t>honesta</a:t>
            </a:r>
            <a:r>
              <a:rPr lang="en-US" sz="2400" dirty="0"/>
              <a:t> (</a:t>
            </a:r>
            <a:r>
              <a:rPr lang="en-US" sz="2400" dirty="0" err="1"/>
              <a:t>separando</a:t>
            </a:r>
            <a:r>
              <a:rPr lang="en-US" sz="2400" dirty="0"/>
              <a:t> lo que se </a:t>
            </a:r>
            <a:r>
              <a:rPr lang="en-US" sz="2400" dirty="0" err="1"/>
              <a:t>sabe</a:t>
            </a:r>
            <a:r>
              <a:rPr lang="en-US" sz="2400" dirty="0"/>
              <a:t>, lo que se </a:t>
            </a:r>
            <a:r>
              <a:rPr lang="en-US" sz="2400" dirty="0" err="1"/>
              <a:t>piensa</a:t>
            </a:r>
            <a:r>
              <a:rPr lang="en-US" sz="2400" dirty="0"/>
              <a:t>, y lo que se </a:t>
            </a:r>
            <a:r>
              <a:rPr lang="en-US" sz="2400" dirty="0" err="1"/>
              <a:t>especula</a:t>
            </a:r>
            <a:r>
              <a:rPr lang="en-US" sz="2400" dirty="0"/>
              <a:t>)</a:t>
            </a:r>
            <a:br>
              <a:rPr lang="en-US" sz="2400" dirty="0"/>
            </a:br>
            <a:endParaRPr lang="en-US" sz="2400" dirty="0"/>
          </a:p>
          <a:p>
            <a:pPr algn="ctr"/>
            <a:r>
              <a:rPr lang="es-ES" sz="2400" b="1" dirty="0">
                <a:solidFill>
                  <a:srgbClr val="FF0000"/>
                </a:solidFill>
              </a:rPr>
              <a:t>ÚTIL Y RELEVANTE</a:t>
            </a:r>
            <a:endParaRPr lang="en-US" sz="2400" b="1" dirty="0">
              <a:solidFill>
                <a:srgbClr val="FF0000"/>
              </a:solidFill>
            </a:endParaRPr>
          </a:p>
          <a:p>
            <a:pPr marL="320040" lvl="1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enfocada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los </a:t>
            </a:r>
            <a:r>
              <a:rPr lang="en-US" sz="2400" i="1" dirty="0" err="1"/>
              <a:t>impulsores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diferenciando</a:t>
            </a:r>
            <a:r>
              <a:rPr lang="en-US" sz="2400" dirty="0"/>
              <a:t> </a:t>
            </a:r>
            <a:r>
              <a:rPr lang="en-US" sz="2400" dirty="0" err="1"/>
              <a:t>causas</a:t>
            </a:r>
            <a:r>
              <a:rPr lang="en-US" sz="2400" dirty="0"/>
              <a:t>/ </a:t>
            </a:r>
            <a:r>
              <a:rPr lang="en-US" sz="2400" dirty="0" err="1"/>
              <a:t>efectos</a:t>
            </a:r>
            <a:r>
              <a:rPr lang="en-US" sz="2400" dirty="0"/>
              <a:t>, </a:t>
            </a:r>
            <a:r>
              <a:rPr lang="en-US" sz="2400" dirty="0" err="1"/>
              <a:t>síntomas</a:t>
            </a:r>
            <a:r>
              <a:rPr lang="en-US" sz="2400" dirty="0"/>
              <a:t>/</a:t>
            </a:r>
            <a:r>
              <a:rPr lang="en-US" sz="2400" dirty="0" err="1"/>
              <a:t>enfermedades</a:t>
            </a:r>
            <a:r>
              <a:rPr lang="en-US" sz="2400" dirty="0"/>
              <a:t>)</a:t>
            </a:r>
          </a:p>
          <a:p>
            <a:pPr marL="320040" lvl="1" indent="-320040">
              <a:buFont typeface="Arial" panose="020B0604020202020204" pitchFamily="34" charset="0"/>
              <a:buChar char="•"/>
            </a:pPr>
            <a:r>
              <a:rPr lang="es-ES" sz="2400" dirty="0"/>
              <a:t>identificando los </a:t>
            </a:r>
            <a:r>
              <a:rPr lang="es-ES" sz="2400" i="1" dirty="0"/>
              <a:t>tendencias</a:t>
            </a:r>
            <a:endParaRPr lang="en-US" sz="2400" i="1" dirty="0"/>
          </a:p>
          <a:p>
            <a:pPr marL="320040" lvl="1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produciendo</a:t>
            </a:r>
            <a:r>
              <a:rPr lang="en-US" sz="2400" dirty="0"/>
              <a:t> </a:t>
            </a:r>
            <a:r>
              <a:rPr lang="en-US" sz="2400" i="1" dirty="0" err="1"/>
              <a:t>escenarios</a:t>
            </a:r>
            <a:r>
              <a:rPr lang="en-US" sz="2400" i="1" dirty="0"/>
              <a:t> </a:t>
            </a:r>
            <a:r>
              <a:rPr lang="en-US" sz="2400" dirty="0" err="1"/>
              <a:t>realistas</a:t>
            </a:r>
            <a:r>
              <a:rPr lang="en-US" sz="2400" dirty="0"/>
              <a:t> (con </a:t>
            </a:r>
            <a:r>
              <a:rPr lang="en-US" sz="2400" i="1" dirty="0" err="1"/>
              <a:t>probabilidades</a:t>
            </a:r>
            <a:r>
              <a:rPr lang="en-US" sz="2400" i="1" dirty="0"/>
              <a:t> </a:t>
            </a:r>
            <a:r>
              <a:rPr lang="en-US" sz="2400" dirty="0" err="1"/>
              <a:t>realistas</a:t>
            </a:r>
            <a:r>
              <a:rPr lang="en-US" sz="2400" dirty="0"/>
              <a:t>) – con </a:t>
            </a:r>
            <a:r>
              <a:rPr lang="en-US" sz="2400" i="1" dirty="0" err="1"/>
              <a:t>alternativos</a:t>
            </a:r>
            <a:r>
              <a:rPr lang="en-US" sz="2400" i="1" dirty="0"/>
              <a:t> </a:t>
            </a:r>
            <a:r>
              <a:rPr lang="en-US" sz="2400" dirty="0"/>
              <a:t>y </a:t>
            </a:r>
            <a:r>
              <a:rPr lang="en-US" sz="2400" i="1" dirty="0" err="1"/>
              <a:t>comodines</a:t>
            </a:r>
            <a:endParaRPr lang="en-US" sz="2400" dirty="0"/>
          </a:p>
          <a:p>
            <a:pPr marL="320040" indent="-320040">
              <a:buFont typeface="Arial" pitchFamily="34" charset="0"/>
              <a:buChar char="•"/>
            </a:pPr>
            <a:r>
              <a:rPr lang="en-US" sz="2400" dirty="0" err="1"/>
              <a:t>confidencial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410200" y="5997569"/>
            <a:ext cx="2467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Éste</a:t>
            </a:r>
            <a:r>
              <a:rPr lang="en-US" b="1" dirty="0"/>
              <a:t> </a:t>
            </a:r>
            <a:r>
              <a:rPr lang="en-US" b="1" dirty="0" err="1"/>
              <a:t>es</a:t>
            </a:r>
            <a:r>
              <a:rPr lang="en-US" b="1" dirty="0"/>
              <a:t> </a:t>
            </a:r>
            <a:r>
              <a:rPr lang="en-US" b="1" dirty="0" err="1"/>
              <a:t>nuestro</a:t>
            </a:r>
            <a:r>
              <a:rPr lang="en-US" b="1" dirty="0"/>
              <a:t> </a:t>
            </a:r>
            <a:r>
              <a:rPr lang="en-US" b="1" dirty="0" err="1"/>
              <a:t>modelo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¿</a:t>
            </a:r>
            <a:r>
              <a:rPr lang="en-US" sz="3600" dirty="0" err="1"/>
              <a:t>Quién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el </a:t>
            </a:r>
            <a:r>
              <a:rPr lang="en-US" sz="3600" dirty="0" err="1"/>
              <a:t>decisor</a:t>
            </a:r>
            <a:r>
              <a:rPr lang="en-US" sz="3600" dirty="0"/>
              <a:t>, y </a:t>
            </a:r>
            <a:r>
              <a:rPr lang="en-US" sz="3600" dirty="0" err="1"/>
              <a:t>qué</a:t>
            </a:r>
            <a:r>
              <a:rPr lang="en-US" sz="3600" dirty="0"/>
              <a:t> </a:t>
            </a:r>
            <a:r>
              <a:rPr lang="en-US" sz="3600" dirty="0" err="1"/>
              <a:t>quiere</a:t>
            </a:r>
            <a:r>
              <a:rPr lang="en-US" sz="3600" dirty="0"/>
              <a:t> y </a:t>
            </a:r>
            <a:r>
              <a:rPr lang="en-US" sz="3600" dirty="0" err="1"/>
              <a:t>necesita</a:t>
            </a:r>
            <a:r>
              <a:rPr lang="en-US" sz="3600" dirty="0"/>
              <a:t>?</a:t>
            </a:r>
            <a:endParaRPr lang="en-US" sz="1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27432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4103914"/>
            <a:ext cx="8077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0" y="27432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4953000"/>
            <a:ext cx="8077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E7279B-9DDB-4082-8D42-B33B3C15041E}"/>
              </a:ext>
            </a:extLst>
          </p:cNvPr>
          <p:cNvSpPr txBox="1">
            <a:spLocks/>
          </p:cNvSpPr>
          <p:nvPr/>
        </p:nvSpPr>
        <p:spPr>
          <a:xfrm>
            <a:off x="762000" y="1295400"/>
            <a:ext cx="7772400" cy="762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¿Quién es el decisor, y qué quiere y necesita?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389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11430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¿Hay </a:t>
            </a:r>
            <a:r>
              <a:rPr lang="en-US" sz="2800" dirty="0" err="1"/>
              <a:t>diferencias</a:t>
            </a:r>
            <a:r>
              <a:rPr lang="en-US" sz="2800" dirty="0"/>
              <a:t> entre lo que el </a:t>
            </a:r>
            <a:r>
              <a:rPr lang="en-US" sz="2800" dirty="0" err="1"/>
              <a:t>decisor</a:t>
            </a:r>
            <a:r>
              <a:rPr lang="en-US" sz="2800" dirty="0"/>
              <a:t> </a:t>
            </a:r>
            <a:r>
              <a:rPr lang="en-US" sz="2800" dirty="0" err="1"/>
              <a:t>quiere</a:t>
            </a:r>
            <a:r>
              <a:rPr lang="en-US" sz="2800" dirty="0"/>
              <a:t> y lo que </a:t>
            </a:r>
            <a:r>
              <a:rPr lang="en-US" sz="2800" dirty="0" err="1"/>
              <a:t>necesita</a:t>
            </a:r>
            <a:r>
              <a:rPr lang="en-US" sz="2800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2895600"/>
            <a:ext cx="62408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circunstancias</a:t>
            </a:r>
            <a:r>
              <a:rPr lang="en-US" sz="2400" dirty="0"/>
              <a:t> </a:t>
            </a:r>
            <a:r>
              <a:rPr lang="en-US" sz="2400" dirty="0" err="1"/>
              <a:t>suelen</a:t>
            </a:r>
            <a:r>
              <a:rPr lang="en-US" sz="2400" dirty="0"/>
              <a:t> ser </a:t>
            </a:r>
            <a:r>
              <a:rPr lang="en-US" sz="2400" dirty="0" err="1"/>
              <a:t>significativas</a:t>
            </a:r>
            <a:r>
              <a:rPr lang="en-US" sz="2400" dirty="0"/>
              <a:t> las </a:t>
            </a:r>
            <a:r>
              <a:rPr lang="en-US" sz="2400" dirty="0" err="1"/>
              <a:t>diferencias</a:t>
            </a:r>
            <a:r>
              <a:rPr lang="en-US" sz="2400" dirty="0"/>
              <a:t>?</a:t>
            </a: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factores</a:t>
            </a:r>
            <a:r>
              <a:rPr lang="en-US" sz="2400" dirty="0"/>
              <a:t> </a:t>
            </a:r>
            <a:r>
              <a:rPr lang="en-US" sz="2400" dirty="0" err="1"/>
              <a:t>causan</a:t>
            </a:r>
            <a:r>
              <a:rPr lang="en-US" sz="2400" dirty="0"/>
              <a:t> </a:t>
            </a:r>
            <a:r>
              <a:rPr lang="en-US" sz="2400" dirty="0" err="1"/>
              <a:t>esta</a:t>
            </a:r>
            <a:r>
              <a:rPr lang="en-US" sz="2400" dirty="0"/>
              <a:t> </a:t>
            </a:r>
            <a:r>
              <a:rPr lang="en-US" sz="2400" dirty="0" err="1"/>
              <a:t>discrepancia</a:t>
            </a:r>
            <a:r>
              <a:rPr lang="en-US" sz="2400" dirty="0"/>
              <a:t>?</a:t>
            </a: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Ejemplos</a:t>
            </a:r>
            <a:r>
              <a:rPr lang="en-US" sz="24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984AA-D2BA-4291-A0E5-EE259400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4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5AA3C-008D-4140-A984-404D51635014}"/>
              </a:ext>
            </a:extLst>
          </p:cNvPr>
          <p:cNvSpPr txBox="1"/>
          <p:nvPr/>
        </p:nvSpPr>
        <p:spPr>
          <a:xfrm rot="21335453">
            <a:off x="919872" y="876938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estratégica 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E7BAE-6C64-4199-BB79-C44A07840CCD}"/>
              </a:ext>
            </a:extLst>
          </p:cNvPr>
          <p:cNvSpPr txBox="1"/>
          <p:nvPr/>
        </p:nvSpPr>
        <p:spPr>
          <a:xfrm rot="540460">
            <a:off x="5117958" y="108744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operacional 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746FB-8EE5-44A6-895E-F0D11CE3C6A1}"/>
              </a:ext>
            </a:extLst>
          </p:cNvPr>
          <p:cNvSpPr txBox="1"/>
          <p:nvPr/>
        </p:nvSpPr>
        <p:spPr>
          <a:xfrm>
            <a:off x="2940190" y="185442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táctica 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8B4A9-783A-495B-9C6B-45D8C2D434C5}"/>
              </a:ext>
            </a:extLst>
          </p:cNvPr>
          <p:cNvSpPr txBox="1"/>
          <p:nvPr/>
        </p:nvSpPr>
        <p:spPr>
          <a:xfrm>
            <a:off x="1029586" y="3594517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políticos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85085-0C18-4C7C-BADF-37EEE06C65A3}"/>
              </a:ext>
            </a:extLst>
          </p:cNvPr>
          <p:cNvSpPr txBox="1"/>
          <p:nvPr/>
        </p:nvSpPr>
        <p:spPr>
          <a:xfrm>
            <a:off x="760360" y="2924803"/>
            <a:ext cx="368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Para diferentes decisores …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C03F5-7EAB-45B0-A3C6-A5DFDE303106}"/>
              </a:ext>
            </a:extLst>
          </p:cNvPr>
          <p:cNvSpPr txBox="1"/>
          <p:nvPr/>
        </p:nvSpPr>
        <p:spPr>
          <a:xfrm>
            <a:off x="1029586" y="4264231"/>
            <a:ext cx="459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seguridad nacional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D087E-1904-4F51-8BAF-B1F4276DE9CC}"/>
              </a:ext>
            </a:extLst>
          </p:cNvPr>
          <p:cNvSpPr txBox="1"/>
          <p:nvPr/>
        </p:nvSpPr>
        <p:spPr>
          <a:xfrm rot="21600000">
            <a:off x="1015409" y="4739674"/>
            <a:ext cx="4212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crimen organizado, corrupción, malversación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A0B5A-E38D-404B-93F3-E72C5DA73810}"/>
              </a:ext>
            </a:extLst>
          </p:cNvPr>
          <p:cNvSpPr txBox="1"/>
          <p:nvPr/>
        </p:nvSpPr>
        <p:spPr>
          <a:xfrm rot="21600000">
            <a:off x="972321" y="5787235"/>
            <a:ext cx="470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salud pública, etc., etc.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0250C-1306-4095-9820-FCA2782D76F6}"/>
              </a:ext>
            </a:extLst>
          </p:cNvPr>
          <p:cNvSpPr txBox="1"/>
          <p:nvPr/>
        </p:nvSpPr>
        <p:spPr>
          <a:xfrm>
            <a:off x="5620406" y="2268053"/>
            <a:ext cx="3287776" cy="4247317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lIns="274320" tIns="91440" rIns="274320" bIns="91440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inteligencia “accionable”</a:t>
            </a:r>
          </a:p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brinda al decisor el análisis que necesita para tomar acción hoy con mayor impacto para el futuro… y … </a:t>
            </a:r>
          </a:p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abarca una mezcla de disciplinas y perspectivas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 useBgFill="1">
        <p:nvSpPr>
          <p:cNvPr id="13" name="TextBox 12">
            <a:extLst>
              <a:ext uri="{FF2B5EF4-FFF2-40B4-BE49-F238E27FC236}">
                <a16:creationId xmlns:a16="http://schemas.microsoft.com/office/drawing/2014/main" id="{7AB362AD-4996-4B3A-8EA9-1C82AB7B02E1}"/>
              </a:ext>
            </a:extLst>
          </p:cNvPr>
          <p:cNvSpPr txBox="1"/>
          <p:nvPr/>
        </p:nvSpPr>
        <p:spPr>
          <a:xfrm>
            <a:off x="1963327" y="516751"/>
            <a:ext cx="5230824" cy="61555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274320" rIns="274320" bIns="274320">
            <a:spAutoFit/>
          </a:bodyPr>
          <a:lstStyle/>
          <a:p>
            <a:r>
              <a:rPr lang="es-ES" sz="2800" dirty="0"/>
              <a:t>La inteligencia “accionable”</a:t>
            </a:r>
          </a:p>
          <a:p>
            <a:r>
              <a:rPr lang="es-ES" sz="2400" dirty="0"/>
              <a:t>analiza las causas y el contexto de problemas (y oportunidades) para que los decisores y operativos puedan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anticipar su evolución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desarrollar mejores políticas para combatir y REDUCIR desafíos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aprovechar de oportunidades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montar operaciones más eficaces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r>
              <a:rPr lang="es-ES" sz="2400" dirty="0"/>
              <a:t>De fuentes múltiples, perspectivas múltiples, disciplinas múltiples.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algn="ctr"/>
            <a:r>
              <a:rPr lang="es-ES" sz="2400" dirty="0"/>
              <a:t>« Análisis de 360º »</a:t>
            </a:r>
          </a:p>
        </p:txBody>
      </p:sp>
    </p:spTree>
    <p:extLst>
      <p:ext uri="{BB962C8B-B14F-4D97-AF65-F5344CB8AC3E}">
        <p14:creationId xmlns:p14="http://schemas.microsoft.com/office/powerpoint/2010/main" val="40136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22177"/>
            <a:ext cx="7239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 err="1"/>
              <a:t>Pregunta</a:t>
            </a:r>
            <a:r>
              <a:rPr lang="en-US" sz="2400" dirty="0"/>
              <a:t>: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cuando</a:t>
            </a:r>
            <a:r>
              <a:rPr lang="en-US" sz="2400" dirty="0"/>
              <a:t> hay </a:t>
            </a:r>
            <a:r>
              <a:rPr lang="en-US" sz="2400" dirty="0" err="1"/>
              <a:t>diferencias</a:t>
            </a:r>
            <a:r>
              <a:rPr lang="en-US" sz="2400" dirty="0"/>
              <a:t> entre lo que 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quiere</a:t>
            </a:r>
            <a:r>
              <a:rPr lang="en-US" sz="2400" dirty="0"/>
              <a:t> y lo que </a:t>
            </a:r>
            <a:r>
              <a:rPr lang="en-US" sz="2400" dirty="0" err="1"/>
              <a:t>necesita</a:t>
            </a:r>
            <a:r>
              <a:rPr lang="en-US" sz="2400" dirty="0"/>
              <a:t>?</a:t>
            </a:r>
            <a:br>
              <a:rPr lang="en-US" sz="2400" dirty="0"/>
            </a:br>
            <a:endParaRPr lang="en-US" sz="2400" dirty="0"/>
          </a:p>
          <a:p>
            <a:pPr marL="457200" indent="-457200"/>
            <a:r>
              <a:rPr lang="es-ES" sz="2400" dirty="0"/>
              <a:t>Respuesta:  </a:t>
            </a:r>
            <a:r>
              <a:rPr lang="en-US" sz="2400" dirty="0"/>
              <a:t>Lo </a:t>
            </a:r>
            <a:r>
              <a:rPr lang="en-US" sz="2400" dirty="0" err="1"/>
              <a:t>mismo</a:t>
            </a:r>
            <a:r>
              <a:rPr lang="en-US" sz="2400" dirty="0"/>
              <a:t> que </a:t>
            </a:r>
            <a:r>
              <a:rPr lang="en-US" sz="2400" dirty="0" err="1"/>
              <a:t>cuando</a:t>
            </a:r>
            <a:r>
              <a:rPr lang="en-US" sz="2400" dirty="0"/>
              <a:t> </a:t>
            </a:r>
            <a:r>
              <a:rPr lang="en-US" sz="2400" dirty="0" err="1"/>
              <a:t>ponemos</a:t>
            </a:r>
            <a:r>
              <a:rPr lang="en-US" sz="2400" dirty="0"/>
              <a:t> control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nuestros</a:t>
            </a:r>
            <a:r>
              <a:rPr lang="en-US" sz="2400" dirty="0"/>
              <a:t> </a:t>
            </a:r>
            <a:r>
              <a:rPr lang="en-US" sz="2400" dirty="0" err="1"/>
              <a:t>propios</a:t>
            </a:r>
            <a:r>
              <a:rPr lang="en-US" sz="2400" dirty="0"/>
              <a:t> </a:t>
            </a:r>
            <a:r>
              <a:rPr lang="en-US" sz="2400" dirty="0" err="1"/>
              <a:t>deseos</a:t>
            </a:r>
            <a:endParaRPr lang="en-US" sz="2400" dirty="0"/>
          </a:p>
          <a:p>
            <a:pPr marL="457200" indent="-457200"/>
            <a:r>
              <a:rPr lang="es-ES" sz="2800" dirty="0"/>
              <a:t>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2840216"/>
            <a:ext cx="8153400" cy="37240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tIns="91440" bIns="91440">
            <a:spAutoFit/>
          </a:bodyPr>
          <a:lstStyle/>
          <a:p>
            <a:pPr lvl="1" algn="ctr"/>
            <a:r>
              <a:rPr lang="en-US" sz="2400" dirty="0" err="1"/>
              <a:t>Enfatizamos</a:t>
            </a:r>
            <a:r>
              <a:rPr lang="en-US" sz="2400" dirty="0"/>
              <a:t> el </a:t>
            </a:r>
            <a:r>
              <a:rPr lang="en-US" sz="2400" dirty="0" err="1"/>
              <a:t>buen</a:t>
            </a:r>
            <a:r>
              <a:rPr lang="en-US" sz="2400" dirty="0"/>
              <a:t> arte del </a:t>
            </a:r>
            <a:r>
              <a:rPr lang="en-US" sz="2400" dirty="0" err="1"/>
              <a:t>oficio</a:t>
            </a:r>
            <a:r>
              <a:rPr lang="en-US" sz="2400" dirty="0"/>
              <a:t> (tradecraft), </a:t>
            </a:r>
            <a:br>
              <a:rPr lang="en-US" sz="2000" dirty="0"/>
            </a:br>
            <a:r>
              <a:rPr lang="en-US" sz="2400" dirty="0" err="1"/>
              <a:t>incluyendo</a:t>
            </a:r>
            <a:r>
              <a:rPr lang="en-US" sz="2400" dirty="0"/>
              <a:t> …</a:t>
            </a:r>
            <a:br>
              <a:rPr lang="en-US" sz="2400" dirty="0"/>
            </a:b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clara</a:t>
            </a:r>
            <a:r>
              <a:rPr lang="en-US" sz="2400" dirty="0"/>
              <a:t> </a:t>
            </a:r>
            <a:r>
              <a:rPr lang="en-US" sz="2400" dirty="0" err="1"/>
              <a:t>explicación</a:t>
            </a:r>
            <a:r>
              <a:rPr lang="en-US" sz="2400" dirty="0"/>
              <a:t>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impulsores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factores</a:t>
            </a:r>
            <a:r>
              <a:rPr lang="en-US" sz="2400" dirty="0"/>
              <a:t> claves, </a:t>
            </a:r>
            <a:r>
              <a:rPr lang="en-US" sz="2400" dirty="0" err="1"/>
              <a:t>incluso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que </a:t>
            </a:r>
            <a:r>
              <a:rPr lang="en-US" sz="2400" dirty="0" err="1"/>
              <a:t>podrían</a:t>
            </a:r>
            <a:r>
              <a:rPr lang="en-US" sz="2400" dirty="0"/>
              <a:t> </a:t>
            </a:r>
            <a:r>
              <a:rPr lang="en-US" sz="2400" dirty="0" err="1"/>
              <a:t>influir</a:t>
            </a:r>
            <a:r>
              <a:rPr lang="en-US" sz="2400" dirty="0"/>
              <a:t> la </a:t>
            </a:r>
            <a:r>
              <a:rPr lang="en-US" sz="2400" dirty="0" err="1"/>
              <a:t>situación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inclusión</a:t>
            </a:r>
            <a:r>
              <a:rPr lang="en-US" sz="2400" dirty="0"/>
              <a:t> de </a:t>
            </a:r>
            <a:r>
              <a:rPr lang="en-US" sz="2400" dirty="0" err="1"/>
              <a:t>escenarios</a:t>
            </a:r>
            <a:r>
              <a:rPr lang="en-US" sz="2400" dirty="0"/>
              <a:t> con </a:t>
            </a:r>
            <a:r>
              <a:rPr lang="en-US" sz="2400" dirty="0" err="1"/>
              <a:t>varias</a:t>
            </a:r>
            <a:r>
              <a:rPr lang="en-US" sz="2400" dirty="0"/>
              <a:t> </a:t>
            </a:r>
            <a:r>
              <a:rPr lang="en-US" sz="2400" dirty="0" err="1"/>
              <a:t>probabilidades</a:t>
            </a:r>
            <a:r>
              <a:rPr lang="en-US" sz="2400" dirty="0"/>
              <a:t> </a:t>
            </a:r>
            <a:r>
              <a:rPr lang="en-US" sz="2400" dirty="0" err="1"/>
              <a:t>realistas</a:t>
            </a:r>
            <a:r>
              <a:rPr lang="en-US" sz="2400" dirty="0"/>
              <a:t>*</a:t>
            </a:r>
          </a:p>
          <a:p>
            <a:pPr>
              <a:spcBef>
                <a:spcPts val="1200"/>
              </a:spcBef>
            </a:pPr>
            <a:br>
              <a:rPr lang="en-US" sz="1600" i="1" dirty="0"/>
            </a:br>
            <a:r>
              <a:rPr lang="en-US" i="1" dirty="0"/>
              <a:t>*</a:t>
            </a:r>
            <a:r>
              <a:rPr lang="en-US" i="1" dirty="0" err="1"/>
              <a:t>incluyendo</a:t>
            </a:r>
            <a:r>
              <a:rPr lang="en-US" i="1" dirty="0"/>
              <a:t>, al </a:t>
            </a:r>
            <a:r>
              <a:rPr lang="en-US" i="1" dirty="0" err="1"/>
              <a:t>menos</a:t>
            </a:r>
            <a:r>
              <a:rPr lang="en-US" i="1" dirty="0"/>
              <a:t> </a:t>
            </a:r>
            <a:r>
              <a:rPr lang="en-US" i="1" dirty="0" err="1"/>
              <a:t>indirectamente</a:t>
            </a:r>
            <a:r>
              <a:rPr lang="en-US" i="1" dirty="0"/>
              <a:t>, las </a:t>
            </a:r>
            <a:r>
              <a:rPr lang="en-US" i="1" dirty="0" err="1"/>
              <a:t>consecuencias</a:t>
            </a:r>
            <a:r>
              <a:rPr lang="en-US" i="1" dirty="0"/>
              <a:t> </a:t>
            </a:r>
            <a:r>
              <a:rPr lang="en-US" i="1" dirty="0" err="1"/>
              <a:t>ventajosas</a:t>
            </a:r>
            <a:r>
              <a:rPr lang="en-US" i="1" dirty="0"/>
              <a:t> y </a:t>
            </a:r>
            <a:r>
              <a:rPr lang="en-US" i="1" dirty="0" err="1"/>
              <a:t>desventajosas</a:t>
            </a:r>
            <a:r>
              <a:rPr lang="en-US" i="1" dirty="0"/>
              <a:t> de </a:t>
            </a:r>
            <a:r>
              <a:rPr lang="en-US" i="1" dirty="0" err="1"/>
              <a:t>escenarios</a:t>
            </a:r>
            <a:r>
              <a:rPr lang="en-US" i="1" dirty="0"/>
              <a:t> </a:t>
            </a:r>
            <a:r>
              <a:rPr lang="en-US" i="1" dirty="0" err="1"/>
              <a:t>influídos</a:t>
            </a:r>
            <a:r>
              <a:rPr lang="en-US" i="1" dirty="0"/>
              <a:t> </a:t>
            </a:r>
            <a:r>
              <a:rPr lang="en-US" i="1" dirty="0" err="1"/>
              <a:t>por</a:t>
            </a:r>
            <a:r>
              <a:rPr lang="en-US" i="1" dirty="0"/>
              <a:t> </a:t>
            </a:r>
            <a:r>
              <a:rPr lang="en-US" i="1" dirty="0" err="1"/>
              <a:t>sus</a:t>
            </a:r>
            <a:r>
              <a:rPr lang="en-US" i="1" dirty="0"/>
              <a:t> </a:t>
            </a:r>
            <a:r>
              <a:rPr lang="en-US" i="1" dirty="0" err="1"/>
              <a:t>decisiones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246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79249"/>
            <a:ext cx="7467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En</a:t>
            </a:r>
            <a:r>
              <a:rPr lang="en-US" sz="2800" b="1" dirty="0"/>
              <a:t> </a:t>
            </a:r>
            <a:r>
              <a:rPr lang="en-US" sz="2800" b="1" dirty="0" err="1"/>
              <a:t>su</a:t>
            </a:r>
            <a:r>
              <a:rPr lang="en-US" sz="2800" b="1" dirty="0"/>
              <a:t> forma </a:t>
            </a:r>
            <a:r>
              <a:rPr lang="en-US" sz="2800" b="1" dirty="0" err="1"/>
              <a:t>más</a:t>
            </a:r>
            <a:r>
              <a:rPr lang="en-US" sz="2800" b="1" dirty="0"/>
              <a:t> simple, el </a:t>
            </a:r>
            <a:r>
              <a:rPr lang="en-US" sz="2800" b="1" dirty="0" err="1"/>
              <a:t>análisis</a:t>
            </a:r>
            <a:r>
              <a:rPr lang="en-US" sz="2800" b="1" dirty="0"/>
              <a:t> </a:t>
            </a:r>
            <a:r>
              <a:rPr lang="en-US" sz="2800" b="1" dirty="0" err="1"/>
              <a:t>bueno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b="1" dirty="0"/>
              <a:t>– lo que el </a:t>
            </a:r>
            <a:r>
              <a:rPr lang="en-US" sz="2800" b="1" dirty="0" err="1"/>
              <a:t>decisor</a:t>
            </a:r>
            <a:r>
              <a:rPr lang="en-US" sz="2800" b="1" dirty="0"/>
              <a:t> </a:t>
            </a:r>
            <a:r>
              <a:rPr lang="en-US" sz="2800" b="1" dirty="0" err="1"/>
              <a:t>necesita</a:t>
            </a:r>
            <a:r>
              <a:rPr lang="en-US" sz="2800" b="1" dirty="0"/>
              <a:t> – </a:t>
            </a:r>
            <a:br>
              <a:rPr lang="en-US" sz="2800" b="1" dirty="0"/>
            </a:br>
            <a:r>
              <a:rPr lang="en-US" sz="2800" b="1" dirty="0"/>
              <a:t>le da:</a:t>
            </a:r>
          </a:p>
          <a:p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Un </a:t>
            </a:r>
            <a:r>
              <a:rPr lang="en-US" sz="2400" dirty="0" err="1"/>
              <a:t>resumen</a:t>
            </a:r>
            <a:r>
              <a:rPr lang="en-US" sz="2400" dirty="0"/>
              <a:t> </a:t>
            </a:r>
            <a:r>
              <a:rPr lang="en-US" sz="2400" dirty="0" err="1"/>
              <a:t>claro</a:t>
            </a:r>
            <a:r>
              <a:rPr lang="en-US" sz="2400" dirty="0"/>
              <a:t> de lo que </a:t>
            </a:r>
            <a:r>
              <a:rPr lang="en-US" sz="2400" i="1" dirty="0" err="1"/>
              <a:t>sabemos</a:t>
            </a:r>
            <a:r>
              <a:rPr lang="en-US" sz="2400" i="1" dirty="0"/>
              <a:t> </a:t>
            </a:r>
            <a:r>
              <a:rPr lang="en-US" sz="2400" dirty="0"/>
              <a:t>and </a:t>
            </a:r>
            <a:r>
              <a:rPr lang="en-US" sz="2400" i="1" dirty="0" err="1"/>
              <a:t>pensamos</a:t>
            </a:r>
            <a:r>
              <a:rPr lang="en-US" sz="2400" i="1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la </a:t>
            </a:r>
            <a:r>
              <a:rPr lang="en-US" sz="2400" dirty="0" err="1"/>
              <a:t>situación</a:t>
            </a:r>
            <a:r>
              <a:rPr lang="en-US" sz="2400" dirty="0"/>
              <a:t> actual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quién</a:t>
            </a:r>
            <a:r>
              <a:rPr lang="en-US" sz="2400" dirty="0"/>
              <a:t>, </a:t>
            </a:r>
            <a:r>
              <a:rPr lang="en-US" sz="2400" dirty="0" err="1"/>
              <a:t>qué</a:t>
            </a:r>
            <a:r>
              <a:rPr lang="en-US" sz="2400" dirty="0"/>
              <a:t>, </a:t>
            </a:r>
            <a:r>
              <a:rPr lang="en-US" sz="2400" dirty="0" err="1"/>
              <a:t>cuándo</a:t>
            </a:r>
            <a:r>
              <a:rPr lang="en-US" sz="2400" dirty="0"/>
              <a:t>, </a:t>
            </a:r>
            <a:r>
              <a:rPr lang="en-US" sz="2400" dirty="0" err="1"/>
              <a:t>dónde</a:t>
            </a:r>
            <a:r>
              <a:rPr lang="en-US" sz="2400" dirty="0"/>
              <a:t>, </a:t>
            </a:r>
            <a:r>
              <a:rPr lang="en-US" sz="2400" dirty="0" err="1"/>
              <a:t>cómo</a:t>
            </a:r>
            <a:r>
              <a:rPr lang="en-US" sz="2400" dirty="0"/>
              <a:t>, y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impulsores</a:t>
            </a:r>
            <a:r>
              <a:rPr lang="en-US" sz="2400" dirty="0"/>
              <a:t> y </a:t>
            </a:r>
            <a:r>
              <a:rPr lang="en-US" sz="2400" dirty="0" err="1"/>
              <a:t>causas</a:t>
            </a:r>
            <a:r>
              <a:rPr lang="en-US" sz="2400" dirty="0"/>
              <a:t> (no </a:t>
            </a:r>
            <a:r>
              <a:rPr lang="en-US" sz="2400" dirty="0" err="1"/>
              <a:t>sólo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síntomas</a:t>
            </a:r>
            <a:r>
              <a:rPr lang="en-US" sz="2400" dirty="0"/>
              <a:t>)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Las </a:t>
            </a:r>
            <a:r>
              <a:rPr lang="en-US" sz="2400" dirty="0" err="1"/>
              <a:t>tendencias</a:t>
            </a:r>
            <a:endParaRPr lang="en-US" sz="2400" i="1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sucede</a:t>
            </a:r>
            <a:r>
              <a:rPr lang="en-US" sz="2400" dirty="0"/>
              <a:t> con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impulsor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/>
              <a:t>Posibles</a:t>
            </a:r>
            <a:r>
              <a:rPr lang="en-US" sz="2400" dirty="0"/>
              <a:t> </a:t>
            </a:r>
            <a:r>
              <a:rPr lang="en-US" sz="2400" dirty="0" err="1"/>
              <a:t>escenarios</a:t>
            </a:r>
            <a:r>
              <a:rPr lang="en-US" sz="2400" dirty="0"/>
              <a:t>, con </a:t>
            </a:r>
            <a:r>
              <a:rPr lang="en-US" sz="2400" dirty="0" err="1"/>
              <a:t>estimación</a:t>
            </a:r>
            <a:r>
              <a:rPr lang="en-US" sz="2400" dirty="0"/>
              <a:t> de </a:t>
            </a:r>
            <a:r>
              <a:rPr lang="en-US" sz="2400" i="1" dirty="0" err="1"/>
              <a:t>probabilidades</a:t>
            </a:r>
            <a:endParaRPr lang="en-US" sz="2400" i="1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algn="ctr"/>
            <a:r>
              <a:rPr lang="en-US" sz="2400" dirty="0" err="1"/>
              <a:t>Estos</a:t>
            </a:r>
            <a:r>
              <a:rPr lang="en-US" sz="2400" dirty="0"/>
              <a:t> son </a:t>
            </a:r>
            <a:r>
              <a:rPr lang="en-US" sz="2400" dirty="0" err="1"/>
              <a:t>los</a:t>
            </a:r>
            <a:r>
              <a:rPr lang="en-US" sz="2400" dirty="0"/>
              <a:t> “</a:t>
            </a:r>
            <a:r>
              <a:rPr lang="en-US" sz="2400" dirty="0" err="1"/>
              <a:t>juicios</a:t>
            </a:r>
            <a:r>
              <a:rPr lang="en-US" sz="2400" dirty="0"/>
              <a:t> </a:t>
            </a:r>
            <a:r>
              <a:rPr lang="en-US" sz="2400" dirty="0" err="1"/>
              <a:t>principales</a:t>
            </a:r>
            <a:r>
              <a:rPr lang="en-US" sz="2400" dirty="0"/>
              <a:t>.”</a:t>
            </a:r>
          </a:p>
          <a:p>
            <a:endParaRPr lang="en-US" sz="2400" dirty="0"/>
          </a:p>
          <a:p>
            <a:r>
              <a:rPr lang="en-US" sz="2000" i="1" dirty="0"/>
              <a:t>El </a:t>
            </a:r>
            <a:r>
              <a:rPr lang="en-US" sz="2000" i="1" dirty="0" err="1"/>
              <a:t>análisis</a:t>
            </a:r>
            <a:r>
              <a:rPr lang="en-US" sz="2000" i="1" dirty="0"/>
              <a:t> </a:t>
            </a:r>
            <a:r>
              <a:rPr lang="en-US" sz="2000" i="1" dirty="0" err="1"/>
              <a:t>educa</a:t>
            </a:r>
            <a:r>
              <a:rPr lang="en-US" sz="2000" i="1" dirty="0"/>
              <a:t> … </a:t>
            </a:r>
            <a:r>
              <a:rPr lang="en-US" sz="2000" i="1" dirty="0" err="1"/>
              <a:t>es</a:t>
            </a:r>
            <a:r>
              <a:rPr lang="en-US" sz="2000" i="1" dirty="0"/>
              <a:t> </a:t>
            </a:r>
            <a:r>
              <a:rPr lang="en-US" sz="2000" i="1" dirty="0" err="1"/>
              <a:t>transparente</a:t>
            </a:r>
            <a:r>
              <a:rPr lang="en-US" sz="2000" i="1" dirty="0"/>
              <a:t> … </a:t>
            </a:r>
            <a:r>
              <a:rPr lang="en-US" sz="2000" i="1" dirty="0" err="1"/>
              <a:t>es</a:t>
            </a:r>
            <a:r>
              <a:rPr lang="en-US" sz="2000" i="1" dirty="0"/>
              <a:t> </a:t>
            </a:r>
            <a:r>
              <a:rPr lang="en-US" sz="2000" i="1" dirty="0" err="1"/>
              <a:t>relevante</a:t>
            </a:r>
            <a:r>
              <a:rPr lang="en-US" sz="2000" i="1" dirty="0"/>
              <a:t> … </a:t>
            </a:r>
            <a:r>
              <a:rPr lang="en-US" sz="2000" i="1" dirty="0" err="1"/>
              <a:t>es</a:t>
            </a:r>
            <a:r>
              <a:rPr lang="en-US" sz="2000" i="1" dirty="0"/>
              <a:t> </a:t>
            </a:r>
            <a:r>
              <a:rPr lang="en-US" sz="2000" i="1" dirty="0" err="1"/>
              <a:t>dinámico</a:t>
            </a:r>
            <a:r>
              <a:rPr lang="en-US" sz="2000" i="1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4C260-DF8A-4EE1-86C1-9D76135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27B59B-8A4C-4049-9EC1-667CD10730B9}"/>
              </a:ext>
            </a:extLst>
          </p:cNvPr>
          <p:cNvSpPr txBox="1">
            <a:spLocks noChangeArrowheads="1"/>
          </p:cNvSpPr>
          <p:nvPr/>
        </p:nvSpPr>
        <p:spPr>
          <a:xfrm>
            <a:off x="1391920" y="228600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¿Preguntas?  </a:t>
            </a:r>
            <a:br>
              <a:rPr lang="en-US" sz="3600"/>
            </a:br>
            <a:r>
              <a:rPr lang="en-US" sz="3600"/>
              <a:t>		¿Comentarios?</a:t>
            </a:r>
            <a:br>
              <a:rPr lang="en-US" sz="3600"/>
            </a:br>
            <a:r>
              <a:rPr lang="en-US" sz="3600"/>
              <a:t>				¿Dudas?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1723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7809" y="8398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“el arte del </a:t>
            </a:r>
            <a:r>
              <a:rPr lang="en-US" dirty="0" err="1"/>
              <a:t>oficio</a:t>
            </a:r>
            <a:r>
              <a:rPr lang="en-US" dirty="0"/>
              <a:t> </a:t>
            </a:r>
            <a:r>
              <a:rPr lang="en-US" dirty="0" err="1"/>
              <a:t>analítico</a:t>
            </a:r>
            <a:r>
              <a:rPr lang="en-US" dirty="0"/>
              <a:t>”?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5400" y="4038600"/>
            <a:ext cx="6324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sirve</a:t>
            </a:r>
            <a:r>
              <a:rPr lang="en-US" sz="2400" dirty="0"/>
              <a:t> al </a:t>
            </a:r>
            <a:r>
              <a:rPr lang="en-US" sz="2400" dirty="0" err="1"/>
              <a:t>decisor</a:t>
            </a:r>
            <a:r>
              <a:rPr lang="en-US" sz="2400" dirty="0"/>
              <a:t> y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sirve</a:t>
            </a:r>
            <a:r>
              <a:rPr lang="en-US" sz="2400" dirty="0"/>
              <a:t> a </a:t>
            </a:r>
            <a:r>
              <a:rPr lang="en-US" sz="2400" dirty="0" err="1"/>
              <a:t>nosotros</a:t>
            </a:r>
            <a:r>
              <a:rPr lang="en-US" sz="2400" dirty="0"/>
              <a:t> </a:t>
            </a:r>
            <a:r>
              <a:rPr lang="en-US" sz="2400" dirty="0" err="1"/>
              <a:t>analistas</a:t>
            </a:r>
            <a:r>
              <a:rPr lang="en-US" sz="2400" dirty="0"/>
              <a:t> y a </a:t>
            </a:r>
            <a:r>
              <a:rPr lang="en-US" sz="2400" dirty="0" err="1"/>
              <a:t>nuestros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¿Cómo hace que nuestro trabajo sea más fácil (y más divertido)?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E7A6F-766F-4459-93B6-9DB4B11FA431}"/>
              </a:ext>
            </a:extLst>
          </p:cNvPr>
          <p:cNvSpPr txBox="1"/>
          <p:nvPr/>
        </p:nvSpPr>
        <p:spPr>
          <a:xfrm>
            <a:off x="999309" y="2293352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Pasos conscientes para asegurar, lo más posible, que nuestro análisis sea completa, neutral, transparente, útil.</a:t>
            </a:r>
          </a:p>
        </p:txBody>
      </p:sp>
    </p:spTree>
    <p:extLst>
      <p:ext uri="{BB962C8B-B14F-4D97-AF65-F5344CB8AC3E}">
        <p14:creationId xmlns:p14="http://schemas.microsoft.com/office/powerpoint/2010/main" val="4878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57200" y="4572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34D4C-7DF0-429E-B835-116FD56E1304}"/>
              </a:ext>
            </a:extLst>
          </p:cNvPr>
          <p:cNvSpPr txBox="1"/>
          <p:nvPr/>
        </p:nvSpPr>
        <p:spPr>
          <a:xfrm rot="766081">
            <a:off x="5148673" y="1213868"/>
            <a:ext cx="3375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MODELO ESENCIAL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A912C-F6C5-4E1B-8EC8-E46237010971}"/>
              </a:ext>
            </a:extLst>
          </p:cNvPr>
          <p:cNvSpPr txBox="1"/>
          <p:nvPr/>
        </p:nvSpPr>
        <p:spPr>
          <a:xfrm>
            <a:off x="5486400" y="361191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 eso añadimos …</a:t>
            </a:r>
            <a:endParaRPr lang="en-US" sz="28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B6D6AFC-B454-466C-8EFF-5C96FBDD1B17}"/>
              </a:ext>
            </a:extLst>
          </p:cNvPr>
          <p:cNvSpPr/>
          <p:nvPr/>
        </p:nvSpPr>
        <p:spPr>
          <a:xfrm>
            <a:off x="6895446" y="4495800"/>
            <a:ext cx="1485247" cy="36512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8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57200" y="4572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73E6AD-F540-4F2E-887A-549CE1327CB0}"/>
              </a:ext>
            </a:extLst>
          </p:cNvPr>
          <p:cNvGrpSpPr/>
          <p:nvPr/>
        </p:nvGrpSpPr>
        <p:grpSpPr>
          <a:xfrm>
            <a:off x="1121526" y="158234"/>
            <a:ext cx="7641474" cy="1282363"/>
            <a:chOff x="1121526" y="158234"/>
            <a:chExt cx="7641474" cy="12823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9FE50-99AD-4895-8254-AA5D8AD7F3DC}"/>
                </a:ext>
              </a:extLst>
            </p:cNvPr>
            <p:cNvSpPr txBox="1"/>
            <p:nvPr/>
          </p:nvSpPr>
          <p:spPr>
            <a:xfrm>
              <a:off x="5257800" y="609600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Definición del problema </a:t>
              </a:r>
              <a:br>
                <a:rPr lang="es-ES" sz="2400" dirty="0"/>
              </a:br>
              <a:r>
                <a:rPr lang="es-ES" sz="2400" dirty="0"/>
                <a:t>o la pregunta</a:t>
              </a:r>
              <a:endParaRPr lang="en-US" sz="24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6DFF42-65CD-4F0E-B42A-1C885BDCD5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381000"/>
              <a:ext cx="2819400" cy="457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33562A-4DE2-4317-BCF4-D7655F2B1A5A}"/>
                </a:ext>
              </a:extLst>
            </p:cNvPr>
            <p:cNvSpPr txBox="1"/>
            <p:nvPr/>
          </p:nvSpPr>
          <p:spPr>
            <a:xfrm>
              <a:off x="1121526" y="158234"/>
              <a:ext cx="139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Primera cosa</a:t>
              </a:r>
              <a:endParaRPr lang="en-US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19E9895-9773-4293-8C85-319EA006FC4C}"/>
              </a:ext>
            </a:extLst>
          </p:cNvPr>
          <p:cNvSpPr txBox="1"/>
          <p:nvPr/>
        </p:nvSpPr>
        <p:spPr>
          <a:xfrm rot="543925">
            <a:off x="5014028" y="2072046"/>
            <a:ext cx="3952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¡¡ IMPORTANTÍSIMO !!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896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C0B97-6883-47F3-B1BC-55B95816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64ECA-09A2-424A-9690-E01EE9B96248}"/>
              </a:ext>
            </a:extLst>
          </p:cNvPr>
          <p:cNvSpPr txBox="1"/>
          <p:nvPr/>
        </p:nvSpPr>
        <p:spPr>
          <a:xfrm>
            <a:off x="1905000" y="1447800"/>
            <a:ext cx="5063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SÍNDROME DE LA FURGONETA BLANCA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33B30-71AB-4586-8989-BFCB8FFFC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8" y="2057400"/>
            <a:ext cx="7543800" cy="376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A8B3B-F5B1-4B74-841B-01FC6FD9CCEE}"/>
              </a:ext>
            </a:extLst>
          </p:cNvPr>
          <p:cNvSpPr txBox="1"/>
          <p:nvPr/>
        </p:nvSpPr>
        <p:spPr>
          <a:xfrm rot="436411">
            <a:off x="4906696" y="3136612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Ink Free" panose="03080402000500000000" pitchFamily="66" charset="0"/>
              </a:rPr>
              <a:t>nOT</a:t>
            </a:r>
            <a:r>
              <a:rPr lang="es-ES" sz="3200" dirty="0">
                <a:solidFill>
                  <a:schemeClr val="bg1"/>
                </a:solidFill>
                <a:latin typeface="Ink Free" panose="03080402000500000000" pitchFamily="66" charset="0"/>
              </a:rPr>
              <a:t>  me!</a:t>
            </a:r>
            <a:endParaRPr lang="en-US" sz="32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953CC-B4F5-4E2C-ACB0-F8938D99F618}"/>
              </a:ext>
            </a:extLst>
          </p:cNvPr>
          <p:cNvSpPr txBox="1"/>
          <p:nvPr/>
        </p:nvSpPr>
        <p:spPr>
          <a:xfrm>
            <a:off x="576162" y="6125519"/>
            <a:ext cx="799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“Beltway Snipers” …   3 weeks ...   October 2002 …  10 killed, 3 injured … and others</a:t>
            </a:r>
          </a:p>
        </p:txBody>
      </p:sp>
    </p:spTree>
    <p:extLst>
      <p:ext uri="{BB962C8B-B14F-4D97-AF65-F5344CB8AC3E}">
        <p14:creationId xmlns:p14="http://schemas.microsoft.com/office/powerpoint/2010/main" val="22259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r, building, old, parked&#10;&#10;Description automatically generated">
            <a:extLst>
              <a:ext uri="{FF2B5EF4-FFF2-40B4-BE49-F238E27FC236}">
                <a16:creationId xmlns:a16="http://schemas.microsoft.com/office/drawing/2014/main" id="{4E780E82-AE75-49A8-A52C-CE15B6BB4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7848600" cy="455872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1C618D-1F32-4A2A-BE7B-188AB7779DA8}"/>
              </a:ext>
            </a:extLst>
          </p:cNvPr>
          <p:cNvGrpSpPr/>
          <p:nvPr/>
        </p:nvGrpSpPr>
        <p:grpSpPr>
          <a:xfrm>
            <a:off x="762000" y="3048000"/>
            <a:ext cx="5905500" cy="3352800"/>
            <a:chOff x="762000" y="3048000"/>
            <a:chExt cx="5905500" cy="3352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F66D30-E647-46AB-8E65-596001110D12}"/>
                </a:ext>
              </a:extLst>
            </p:cNvPr>
            <p:cNvGrpSpPr/>
            <p:nvPr/>
          </p:nvGrpSpPr>
          <p:grpSpPr>
            <a:xfrm>
              <a:off x="762000" y="3048000"/>
              <a:ext cx="5905500" cy="3352800"/>
              <a:chOff x="762000" y="3048000"/>
              <a:chExt cx="5905500" cy="335280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3B66378-7FAD-4220-B51E-1B87F7537C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000" y="3048000"/>
                <a:ext cx="5867400" cy="33528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A8371B0-AB25-4F5E-9FB0-749FAC1CFA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000" y="3048000"/>
                <a:ext cx="1981200" cy="2286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3AD0264-D492-49D0-B936-ADFEB0AF94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400" y="3048000"/>
                <a:ext cx="1943100" cy="33528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CD6BF56-AC1C-4B2B-9643-89D7054090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000" y="3048000"/>
                <a:ext cx="5867400" cy="1524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 descr="A trunk of a car&#10;&#10;Description automatically generated">
              <a:extLst>
                <a:ext uri="{FF2B5EF4-FFF2-40B4-BE49-F238E27FC236}">
                  <a16:creationId xmlns:a16="http://schemas.microsoft.com/office/drawing/2014/main" id="{EFE0B4B8-B681-4958-AEE9-9F8790D2B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8" t="45000" r="24286" b="1250"/>
            <a:stretch/>
          </p:blipFill>
          <p:spPr>
            <a:xfrm>
              <a:off x="762000" y="3124200"/>
              <a:ext cx="4038600" cy="32766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60567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57200" y="4572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3F15C9-23CC-4F8C-A902-A675E3E528FF}"/>
              </a:ext>
            </a:extLst>
          </p:cNvPr>
          <p:cNvGrpSpPr/>
          <p:nvPr/>
        </p:nvGrpSpPr>
        <p:grpSpPr>
          <a:xfrm>
            <a:off x="4191000" y="2209800"/>
            <a:ext cx="4724400" cy="830997"/>
            <a:chOff x="4191000" y="2209800"/>
            <a:chExt cx="4724400" cy="830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71D038-2E27-4A62-9919-398E8C5CA2EF}"/>
                </a:ext>
              </a:extLst>
            </p:cNvPr>
            <p:cNvSpPr txBox="1"/>
            <p:nvPr/>
          </p:nvSpPr>
          <p:spPr>
            <a:xfrm>
              <a:off x="5410200" y="2209800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Formulación de hipótesis (o dos)</a:t>
              </a:r>
              <a:endParaRPr lang="en-US" sz="24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97258F6-0EAD-450D-841C-38BB12F4B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1000" y="2445603"/>
              <a:ext cx="1219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BBD756-ADE8-4C03-BBC1-E7F30840A9D6}"/>
              </a:ext>
            </a:extLst>
          </p:cNvPr>
          <p:cNvGrpSpPr/>
          <p:nvPr/>
        </p:nvGrpSpPr>
        <p:grpSpPr>
          <a:xfrm>
            <a:off x="4873121" y="5075618"/>
            <a:ext cx="4146617" cy="741587"/>
            <a:chOff x="4669466" y="5051869"/>
            <a:chExt cx="4511863" cy="7205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CE30CA-0324-46E6-99A2-CF073475FA3A}"/>
                </a:ext>
              </a:extLst>
            </p:cNvPr>
            <p:cNvSpPr txBox="1"/>
            <p:nvPr/>
          </p:nvSpPr>
          <p:spPr>
            <a:xfrm>
              <a:off x="5471971" y="5051869"/>
              <a:ext cx="3709358" cy="54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“Ajustes” de impulsores</a:t>
              </a:r>
              <a:endParaRPr lang="en-US" sz="24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F1CDA2D-2876-4AFC-BA33-C66E435758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9466" y="5348518"/>
              <a:ext cx="1020552" cy="4239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B8187D-044D-4C3E-BECA-AD528649C7D4}"/>
              </a:ext>
            </a:extLst>
          </p:cNvPr>
          <p:cNvGrpSpPr/>
          <p:nvPr/>
        </p:nvGrpSpPr>
        <p:grpSpPr>
          <a:xfrm>
            <a:off x="4572000" y="5796404"/>
            <a:ext cx="4267200" cy="830997"/>
            <a:chOff x="4572000" y="5796404"/>
            <a:chExt cx="4267200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658526-FCC9-482F-BE14-4E774B0E8074}"/>
                </a:ext>
              </a:extLst>
            </p:cNvPr>
            <p:cNvSpPr txBox="1"/>
            <p:nvPr/>
          </p:nvSpPr>
          <p:spPr>
            <a:xfrm>
              <a:off x="5334000" y="5796404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/>
                <a:t>Brainstorming</a:t>
              </a:r>
              <a:r>
                <a:rPr lang="es-ES" sz="2400" dirty="0"/>
                <a:t> para reexaminar suposiciones</a:t>
              </a:r>
              <a:endParaRPr lang="en-US" sz="2400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A700773-9F1E-4207-BE0B-61EAC774E818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4572000" y="6211903"/>
              <a:ext cx="76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73E6AD-F540-4F2E-887A-549CE1327CB0}"/>
              </a:ext>
            </a:extLst>
          </p:cNvPr>
          <p:cNvGrpSpPr/>
          <p:nvPr/>
        </p:nvGrpSpPr>
        <p:grpSpPr>
          <a:xfrm>
            <a:off x="1121526" y="158234"/>
            <a:ext cx="7641474" cy="1282363"/>
            <a:chOff x="1121526" y="158234"/>
            <a:chExt cx="7641474" cy="12823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9FE50-99AD-4895-8254-AA5D8AD7F3DC}"/>
                </a:ext>
              </a:extLst>
            </p:cNvPr>
            <p:cNvSpPr txBox="1"/>
            <p:nvPr/>
          </p:nvSpPr>
          <p:spPr>
            <a:xfrm>
              <a:off x="5257800" y="609600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Definición del problema </a:t>
              </a:r>
              <a:br>
                <a:rPr lang="es-ES" sz="2400" dirty="0"/>
              </a:br>
              <a:r>
                <a:rPr lang="es-ES" sz="2400" dirty="0"/>
                <a:t>o la pregunta</a:t>
              </a:r>
              <a:endParaRPr lang="en-US" sz="24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6DFF42-65CD-4F0E-B42A-1C885BDCD5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381000"/>
              <a:ext cx="2819400" cy="457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33562A-4DE2-4317-BCF4-D7655F2B1A5A}"/>
                </a:ext>
              </a:extLst>
            </p:cNvPr>
            <p:cNvSpPr txBox="1"/>
            <p:nvPr/>
          </p:nvSpPr>
          <p:spPr>
            <a:xfrm>
              <a:off x="1121526" y="158234"/>
              <a:ext cx="139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Primera cosa</a:t>
              </a:r>
              <a:endParaRPr lang="en-US" dirty="0"/>
            </a:p>
          </p:txBody>
        </p:sp>
      </p:grp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C139D0D-F471-48B8-8809-13F164F3EF1E}"/>
              </a:ext>
            </a:extLst>
          </p:cNvPr>
          <p:cNvSpPr/>
          <p:nvPr/>
        </p:nvSpPr>
        <p:spPr>
          <a:xfrm>
            <a:off x="4495800" y="1025098"/>
            <a:ext cx="304800" cy="126090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E6B01B10-C681-4F60-A213-50D5CB2B7723}"/>
              </a:ext>
            </a:extLst>
          </p:cNvPr>
          <p:cNvSpPr/>
          <p:nvPr/>
        </p:nvSpPr>
        <p:spPr>
          <a:xfrm>
            <a:off x="4495800" y="3206839"/>
            <a:ext cx="304800" cy="126090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CEDBABA0-2C83-43B5-9CF3-5259AA1C784B}"/>
              </a:ext>
            </a:extLst>
          </p:cNvPr>
          <p:cNvSpPr/>
          <p:nvPr/>
        </p:nvSpPr>
        <p:spPr>
          <a:xfrm>
            <a:off x="4765040" y="5267915"/>
            <a:ext cx="187960" cy="41549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054B6-52A3-4FFE-8382-73E0BA2504A4}"/>
              </a:ext>
            </a:extLst>
          </p:cNvPr>
          <p:cNvSpPr txBox="1"/>
          <p:nvPr/>
        </p:nvSpPr>
        <p:spPr>
          <a:xfrm>
            <a:off x="3271100" y="334631"/>
            <a:ext cx="2334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Tradecraft Model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75973B-AFBE-47EF-868D-8CE413E37E5E}"/>
              </a:ext>
            </a:extLst>
          </p:cNvPr>
          <p:cNvGraphicFramePr/>
          <p:nvPr/>
        </p:nvGraphicFramePr>
        <p:xfrm>
          <a:off x="-1524000" y="1123622"/>
          <a:ext cx="6096000" cy="544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DA1C8C-CADB-41F8-8B28-C26AF067FE01}"/>
              </a:ext>
            </a:extLst>
          </p:cNvPr>
          <p:cNvSpPr txBox="1"/>
          <p:nvPr/>
        </p:nvSpPr>
        <p:spPr>
          <a:xfrm>
            <a:off x="2847067" y="1075292"/>
            <a:ext cx="578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Definición del problema o pregunta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palabras neutrales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vista de los intereses amplios de la entidad</a:t>
            </a:r>
            <a:endParaRPr lang="en-US" sz="1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F2701-AAC6-4497-AFF6-807871E0AA34}"/>
              </a:ext>
            </a:extLst>
          </p:cNvPr>
          <p:cNvGraphicFramePr>
            <a:graphicFrameLocks noGrp="1"/>
          </p:cNvGraphicFramePr>
          <p:nvPr/>
        </p:nvGraphicFramePr>
        <p:xfrm>
          <a:off x="2847067" y="1993654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Integridad de información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Compilación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/>
                        <a:t>Investigación/recolección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Evaluación</a:t>
                      </a:r>
                      <a:r>
                        <a:rPr lang="en-US" sz="1400" kern="1200" dirty="0"/>
                        <a:t>/</a:t>
                      </a:r>
                      <a:r>
                        <a:rPr lang="en-US" sz="1400" kern="1200" dirty="0" err="1"/>
                        <a:t>validación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Contextualización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3A64E2-AB38-4C2F-AD47-ABCAA9581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989646"/>
              </p:ext>
            </p:extLst>
          </p:nvPr>
        </p:nvGraphicFramePr>
        <p:xfrm>
          <a:off x="2884817" y="4041387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4983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961017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Análisis </a:t>
                      </a:r>
                      <a:r>
                        <a:rPr lang="es-ES" sz="1400" b="1"/>
                        <a:t>de impulsores Y TENDENCIAS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ón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Evolución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Interrelación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dinámica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D67FB5-371B-4350-917D-02362F44F089}"/>
              </a:ext>
            </a:extLst>
          </p:cNvPr>
          <p:cNvGraphicFramePr>
            <a:graphicFrameLocks noGrp="1"/>
          </p:cNvGraphicFramePr>
          <p:nvPr/>
        </p:nvGraphicFramePr>
        <p:xfrm>
          <a:off x="2922568" y="2935678"/>
          <a:ext cx="6096000" cy="103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Exploración de posible(s) explicación(es)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Identificar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posibles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faltas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información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Lanzar proceso científico de probar/invalidar posibilidades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EA4344-695C-4604-866B-A6E4A9530337}"/>
              </a:ext>
            </a:extLst>
          </p:cNvPr>
          <p:cNvGraphicFramePr>
            <a:graphicFrameLocks noGrp="1"/>
          </p:cNvGraphicFramePr>
          <p:nvPr/>
        </p:nvGraphicFramePr>
        <p:xfrm>
          <a:off x="2847066" y="4959748"/>
          <a:ext cx="6171501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Conclusiones con tres (o más) elementos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probable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(impulsores como son)</a:t>
                      </a:r>
                    </a:p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Menos probable (impulsores cambian)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3"/>
                      </a:pPr>
                      <a:r>
                        <a:rPr lang="es-ES" sz="1400" kern="1200" dirty="0"/>
                        <a:t>“</a:t>
                      </a:r>
                      <a:r>
                        <a:rPr lang="en-US" sz="1400" kern="1200" dirty="0"/>
                        <a:t>Wildcards” u </a:t>
                      </a:r>
                      <a:r>
                        <a:rPr lang="en-US" sz="1400" kern="1200" dirty="0" err="1"/>
                        <a:t>otro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resultado</a:t>
                      </a:r>
                      <a:r>
                        <a:rPr lang="en-US" sz="1400" kern="1200" dirty="0"/>
                        <a:t> de brainstorming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B3FACF-BADB-43C4-A480-F1111DE69254}"/>
              </a:ext>
            </a:extLst>
          </p:cNvPr>
          <p:cNvGraphicFramePr>
            <a:graphicFrameLocks noGrp="1"/>
          </p:cNvGraphicFramePr>
          <p:nvPr/>
        </p:nvGraphicFramePr>
        <p:xfrm>
          <a:off x="2809316" y="5927220"/>
          <a:ext cx="6171501" cy="67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Discusión de consecuencias para la entidad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Corto y largo plazo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2"/>
                      </a:pPr>
                      <a:r>
                        <a:rPr lang="es-ES" sz="1400" kern="1200" dirty="0"/>
                        <a:t>Intereses 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8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91B52-1AF4-4861-89CD-3CDF4F15EA8A}"/>
              </a:ext>
            </a:extLst>
          </p:cNvPr>
          <p:cNvSpPr txBox="1"/>
          <p:nvPr/>
        </p:nvSpPr>
        <p:spPr>
          <a:xfrm>
            <a:off x="2133600" y="685800"/>
            <a:ext cx="4576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¿Por qué cometemos </a:t>
            </a:r>
            <a:r>
              <a:rPr lang="en-US" sz="2800" dirty="0" err="1"/>
              <a:t>errores</a:t>
            </a:r>
            <a:r>
              <a:rPr lang="en-US" sz="28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FC867-2796-4DA5-ABFA-6BCCEF155899}"/>
              </a:ext>
            </a:extLst>
          </p:cNvPr>
          <p:cNvSpPr txBox="1"/>
          <p:nvPr/>
        </p:nvSpPr>
        <p:spPr>
          <a:xfrm>
            <a:off x="914401" y="1649692"/>
            <a:ext cx="784859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¿Información incorrecta de fuentes no fiables?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¿Incapacidad de entender el significado y las consecuencias?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¿Falta de voluntad de aceptar nueva información?  ¿Predominio de prejuicios?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¿Conflicto de intereses?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¿Presión institucional para llegar a ciertas interpretaciones?</a:t>
            </a:r>
            <a:br>
              <a:rPr lang="es-ES" sz="2400" dirty="0"/>
            </a:b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¿Incapacidad de articular información y análisis eficazmente?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¿Presentación descuidada, con conclusiones confusas?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¿Falta de acceso a los decisores?</a:t>
            </a: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40BA3567-6F46-4A25-8226-06832F9F0545}"/>
              </a:ext>
            </a:extLst>
          </p:cNvPr>
          <p:cNvSpPr txBox="1"/>
          <p:nvPr/>
        </p:nvSpPr>
        <p:spPr>
          <a:xfrm rot="401098">
            <a:off x="3225762" y="2884859"/>
            <a:ext cx="4700197" cy="172354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lIns="731520" tIns="640080" rIns="731520" bIns="640080" rtlCol="0">
            <a:noAutofit/>
          </a:bodyPr>
          <a:lstStyle/>
          <a:p>
            <a:r>
              <a:rPr lang="es-ES" sz="2800" dirty="0"/>
              <a:t>¿Todas estas razones</a:t>
            </a:r>
            <a:r>
              <a:rPr lang="en-US" sz="2800" dirty="0"/>
              <a:t>?</a:t>
            </a:r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764B8434-6B7A-40A2-BA21-0ED943206525}"/>
              </a:ext>
            </a:extLst>
          </p:cNvPr>
          <p:cNvSpPr txBox="1"/>
          <p:nvPr/>
        </p:nvSpPr>
        <p:spPr>
          <a:xfrm rot="401098">
            <a:off x="3225762" y="2893720"/>
            <a:ext cx="4700197" cy="172354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lIns="731520" tIns="640080" rIns="731520" bIns="640080" rtlCol="0">
            <a:noAutofit/>
          </a:bodyPr>
          <a:lstStyle/>
          <a:p>
            <a:pPr algn="ctr"/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podemos</a:t>
            </a:r>
            <a:r>
              <a:rPr lang="en-US" sz="2800" dirty="0"/>
              <a:t> </a:t>
            </a:r>
            <a:r>
              <a:rPr lang="en-US" sz="2800" dirty="0" err="1"/>
              <a:t>mejorar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9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/>
              <a:t>He </a:t>
            </a:r>
            <a:r>
              <a:rPr lang="en-US" sz="2000" dirty="0" err="1"/>
              <a:t>examinado</a:t>
            </a:r>
            <a:r>
              <a:rPr lang="en-US" sz="2000" dirty="0"/>
              <a:t> y </a:t>
            </a:r>
            <a:r>
              <a:rPr lang="en-US" sz="2000" dirty="0" err="1"/>
              <a:t>evaluado</a:t>
            </a:r>
            <a:r>
              <a:rPr lang="en-US" sz="2000" dirty="0"/>
              <a:t> </a:t>
            </a:r>
            <a:r>
              <a:rPr lang="en-US" sz="2000" dirty="0" err="1"/>
              <a:t>toda</a:t>
            </a:r>
            <a:r>
              <a:rPr lang="en-US" sz="2000" dirty="0"/>
              <a:t> la </a:t>
            </a:r>
            <a:r>
              <a:rPr lang="en-US" sz="2000" dirty="0" err="1"/>
              <a:t>información</a:t>
            </a:r>
            <a:r>
              <a:rPr lang="en-US" sz="2000" dirty="0"/>
              <a:t> a mi </a:t>
            </a:r>
            <a:r>
              <a:rPr lang="en-US" sz="2000" dirty="0" err="1"/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89021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/>
              <a:t>y mi </a:t>
            </a:r>
            <a:r>
              <a:rPr lang="en-US" sz="2000" dirty="0" err="1"/>
              <a:t>juicio</a:t>
            </a:r>
            <a:r>
              <a:rPr lang="en-US" sz="2000" dirty="0"/>
              <a:t> es que _____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ocurriendo</a:t>
            </a:r>
            <a:r>
              <a:rPr lang="en-US" sz="2000" dirty="0"/>
              <a:t>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464788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</a:t>
            </a:r>
            <a:r>
              <a:rPr lang="en-US" sz="2000" dirty="0"/>
              <a:t>que es </a:t>
            </a:r>
            <a:r>
              <a:rPr lang="en-US" sz="2000" dirty="0" err="1"/>
              <a:t>impulsado</a:t>
            </a:r>
            <a:r>
              <a:rPr lang="en-US" sz="2000" dirty="0"/>
              <a:t> por _____  y _____;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141217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</a:t>
            </a:r>
            <a:r>
              <a:rPr lang="en-US" sz="2000" dirty="0"/>
              <a:t>que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experimentando</a:t>
            </a:r>
            <a:r>
              <a:rPr lang="en-US" sz="2000" dirty="0"/>
              <a:t> _____ </a:t>
            </a:r>
            <a:r>
              <a:rPr lang="en-US" sz="2000" dirty="0" err="1"/>
              <a:t>tendencia</a:t>
            </a:r>
            <a:r>
              <a:rPr lang="en-US" sz="2000" dirty="0"/>
              <a:t>(s);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661890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</a:t>
            </a:r>
            <a:r>
              <a:rPr lang="en-US" sz="2000" dirty="0"/>
              <a:t>que </a:t>
            </a:r>
            <a:r>
              <a:rPr lang="en-US" sz="2000" dirty="0" err="1"/>
              <a:t>parece</a:t>
            </a:r>
            <a:r>
              <a:rPr lang="en-US" sz="2000" dirty="0"/>
              <a:t> </a:t>
            </a:r>
            <a:r>
              <a:rPr lang="en-US" sz="2000" dirty="0" err="1"/>
              <a:t>resultar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_____ </a:t>
            </a:r>
            <a:r>
              <a:rPr lang="en-US" sz="2000" dirty="0" err="1"/>
              <a:t>escenario</a:t>
            </a:r>
            <a:r>
              <a:rPr lang="en-US" sz="2000" dirty="0"/>
              <a:t>(s);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454380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</a:t>
            </a:r>
            <a:r>
              <a:rPr lang="en-US" sz="2000" dirty="0"/>
              <a:t>con _____ y _____ </a:t>
            </a:r>
            <a:r>
              <a:rPr lang="en-US" sz="2000" dirty="0" err="1"/>
              <a:t>consecuencias</a:t>
            </a:r>
            <a:r>
              <a:rPr lang="en-US" sz="2000" dirty="0"/>
              <a:t> e </a:t>
            </a:r>
            <a:r>
              <a:rPr lang="en-US" sz="2000" dirty="0" err="1"/>
              <a:t>implicaciones</a:t>
            </a:r>
            <a:r>
              <a:rPr lang="en-US" sz="2000" dirty="0"/>
              <a:t> para </a:t>
            </a:r>
            <a:r>
              <a:rPr lang="en-US" sz="2000" dirty="0" err="1"/>
              <a:t>nosotros</a:t>
            </a:r>
            <a:r>
              <a:rPr lang="en-US" sz="2000" dirty="0"/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73218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asesoro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, </a:t>
            </a:r>
            <a:r>
              <a:rPr lang="en-US" sz="2000" dirty="0" err="1"/>
              <a:t>aunque</a:t>
            </a:r>
            <a:r>
              <a:rPr lang="en-US" sz="2000" dirty="0"/>
              <a:t> </a:t>
            </a:r>
            <a:r>
              <a:rPr lang="en-US" sz="2000" dirty="0" err="1"/>
              <a:t>menos</a:t>
            </a:r>
            <a:r>
              <a:rPr lang="en-US" sz="2000" dirty="0"/>
              <a:t> probable, que _____ </a:t>
            </a:r>
            <a:r>
              <a:rPr lang="en-US" sz="2000" dirty="0" err="1"/>
              <a:t>ocurriría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_____ </a:t>
            </a:r>
            <a:r>
              <a:rPr lang="en-US" sz="2000" dirty="0" err="1"/>
              <a:t>impulsor</a:t>
            </a:r>
            <a:r>
              <a:rPr lang="en-US" sz="2000" dirty="0"/>
              <a:t> </a:t>
            </a:r>
            <a:r>
              <a:rPr lang="en-US" sz="2000" dirty="0" err="1"/>
              <a:t>cambie</a:t>
            </a:r>
            <a:r>
              <a:rPr lang="en-US" sz="2000" dirty="0"/>
              <a:t> de _____ </a:t>
            </a:r>
            <a:r>
              <a:rPr lang="en-US" sz="2000" dirty="0" err="1"/>
              <a:t>manera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981446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/>
              <a:t>y que </a:t>
            </a:r>
            <a:r>
              <a:rPr lang="en-US" sz="2000" dirty="0" err="1"/>
              <a:t>tendría</a:t>
            </a:r>
            <a:r>
              <a:rPr lang="en-US" sz="2000" dirty="0"/>
              <a:t> _____ </a:t>
            </a:r>
            <a:r>
              <a:rPr lang="en-US" sz="2000" dirty="0" err="1"/>
              <a:t>consecuencias</a:t>
            </a:r>
            <a:r>
              <a:rPr lang="en-US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534120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/>
              <a:t>He </a:t>
            </a:r>
            <a:r>
              <a:rPr lang="en-US" sz="2000" dirty="0" err="1"/>
              <a:t>examinado</a:t>
            </a:r>
            <a:r>
              <a:rPr lang="en-US" sz="2000" dirty="0"/>
              <a:t> y </a:t>
            </a:r>
            <a:r>
              <a:rPr lang="en-US" sz="2000" dirty="0" err="1"/>
              <a:t>evaluado</a:t>
            </a:r>
            <a:r>
              <a:rPr lang="en-US" sz="2000" dirty="0"/>
              <a:t> </a:t>
            </a:r>
            <a:r>
              <a:rPr lang="en-US" sz="2000" dirty="0" err="1"/>
              <a:t>toda</a:t>
            </a:r>
            <a:r>
              <a:rPr lang="en-US" sz="2000" dirty="0"/>
              <a:t> la </a:t>
            </a:r>
            <a:r>
              <a:rPr lang="en-US" sz="2000" dirty="0" err="1"/>
              <a:t>información</a:t>
            </a:r>
            <a:r>
              <a:rPr lang="en-US" sz="2000" dirty="0"/>
              <a:t> a mi </a:t>
            </a:r>
            <a:r>
              <a:rPr lang="en-US" sz="2000" dirty="0" err="1"/>
              <a:t>alcance</a:t>
            </a:r>
            <a:r>
              <a:rPr lang="en-US" sz="2000" dirty="0"/>
              <a:t>, y mi </a:t>
            </a:r>
            <a:r>
              <a:rPr lang="en-US" sz="2000" dirty="0" err="1"/>
              <a:t>juicio</a:t>
            </a:r>
            <a:r>
              <a:rPr lang="en-US" sz="2000" dirty="0"/>
              <a:t> es que _____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ocurriendo</a:t>
            </a:r>
            <a:r>
              <a:rPr lang="en-US" sz="2000" dirty="0"/>
              <a:t>; que es </a:t>
            </a:r>
            <a:r>
              <a:rPr lang="en-US" sz="2000" dirty="0" err="1"/>
              <a:t>impulsado</a:t>
            </a:r>
            <a:r>
              <a:rPr lang="en-US" sz="2000" dirty="0"/>
              <a:t> por _____  y _____; que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experimentando</a:t>
            </a:r>
            <a:r>
              <a:rPr lang="en-US" sz="2000" dirty="0"/>
              <a:t> _____ </a:t>
            </a:r>
            <a:r>
              <a:rPr lang="en-US" sz="2000" dirty="0" err="1"/>
              <a:t>tendencia</a:t>
            </a:r>
            <a:r>
              <a:rPr lang="en-US" sz="2000" dirty="0"/>
              <a:t>(s); que </a:t>
            </a:r>
            <a:r>
              <a:rPr lang="en-US" sz="2000" dirty="0" err="1"/>
              <a:t>parece</a:t>
            </a:r>
            <a:r>
              <a:rPr lang="en-US" sz="2000" dirty="0"/>
              <a:t> </a:t>
            </a:r>
            <a:r>
              <a:rPr lang="en-US" sz="2000" dirty="0" err="1"/>
              <a:t>resultar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_____ </a:t>
            </a:r>
            <a:r>
              <a:rPr lang="en-US" sz="2000" dirty="0" err="1"/>
              <a:t>escenario</a:t>
            </a:r>
            <a:r>
              <a:rPr lang="en-US" sz="2000" dirty="0"/>
              <a:t>(s); con _____ y _____ </a:t>
            </a:r>
            <a:r>
              <a:rPr lang="en-US" sz="2000" dirty="0" err="1"/>
              <a:t>consecuencias</a:t>
            </a:r>
            <a:r>
              <a:rPr lang="en-US" sz="2000" dirty="0"/>
              <a:t> e </a:t>
            </a:r>
            <a:r>
              <a:rPr lang="en-US" sz="2000" dirty="0" err="1"/>
              <a:t>implicaciones</a:t>
            </a:r>
            <a:r>
              <a:rPr lang="en-US" sz="2000" dirty="0"/>
              <a:t> para </a:t>
            </a:r>
            <a:r>
              <a:rPr lang="en-US" sz="2000" dirty="0" err="1"/>
              <a:t>nosotros</a:t>
            </a:r>
            <a:r>
              <a:rPr lang="en-US" sz="2000" dirty="0"/>
              <a:t>. 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asesoro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, </a:t>
            </a:r>
            <a:r>
              <a:rPr lang="en-US" sz="2000" dirty="0" err="1"/>
              <a:t>aunque</a:t>
            </a:r>
            <a:r>
              <a:rPr lang="en-US" sz="2000" dirty="0"/>
              <a:t> </a:t>
            </a:r>
            <a:r>
              <a:rPr lang="en-US" sz="2000" dirty="0" err="1"/>
              <a:t>menos</a:t>
            </a:r>
            <a:r>
              <a:rPr lang="en-US" sz="2000" dirty="0"/>
              <a:t> probable, que _____ </a:t>
            </a:r>
            <a:r>
              <a:rPr lang="en-US" sz="2000" dirty="0" err="1"/>
              <a:t>ocurriría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_____ </a:t>
            </a:r>
            <a:r>
              <a:rPr lang="en-US" sz="2000" dirty="0" err="1"/>
              <a:t>impulsor</a:t>
            </a:r>
            <a:r>
              <a:rPr lang="en-US" sz="2000" dirty="0"/>
              <a:t> </a:t>
            </a:r>
            <a:r>
              <a:rPr lang="en-US" sz="2000" dirty="0" err="1"/>
              <a:t>cambie</a:t>
            </a:r>
            <a:r>
              <a:rPr lang="en-US" sz="2000" dirty="0"/>
              <a:t> de _____ </a:t>
            </a:r>
            <a:r>
              <a:rPr lang="en-US" sz="2000" dirty="0" err="1"/>
              <a:t>manera</a:t>
            </a:r>
            <a:r>
              <a:rPr lang="en-US" sz="2000" dirty="0"/>
              <a:t>, y que </a:t>
            </a:r>
            <a:r>
              <a:rPr lang="en-US" sz="2000" dirty="0" err="1"/>
              <a:t>tendría</a:t>
            </a:r>
            <a:r>
              <a:rPr lang="en-US" sz="2000" dirty="0"/>
              <a:t> _____ </a:t>
            </a:r>
            <a:r>
              <a:rPr lang="en-US" sz="2000" dirty="0" err="1"/>
              <a:t>consecuencias</a:t>
            </a:r>
            <a:r>
              <a:rPr lang="en-US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304131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5371" y="2514600"/>
            <a:ext cx="7239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El arte del </a:t>
            </a:r>
            <a:r>
              <a:rPr lang="en-US" sz="2000" dirty="0" err="1"/>
              <a:t>oficio</a:t>
            </a:r>
            <a:r>
              <a:rPr lang="en-US" sz="2000" dirty="0"/>
              <a:t>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HUMILDAD ESTRUCTURADA – la </a:t>
            </a:r>
            <a:r>
              <a:rPr lang="en-US" sz="2000" dirty="0" err="1"/>
              <a:t>voluntad</a:t>
            </a:r>
            <a:r>
              <a:rPr lang="en-US" sz="2000" dirty="0"/>
              <a:t> de conceder que 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cualquier</a:t>
            </a:r>
            <a:r>
              <a:rPr lang="en-US" sz="2000" dirty="0"/>
              <a:t> </a:t>
            </a:r>
            <a:r>
              <a:rPr lang="en-US" sz="2000" dirty="0" err="1"/>
              <a:t>asunto</a:t>
            </a:r>
            <a:r>
              <a:rPr lang="en-US" sz="2000" dirty="0"/>
              <a:t> que </a:t>
            </a:r>
            <a:r>
              <a:rPr lang="en-US" sz="2000" dirty="0" err="1"/>
              <a:t>merece</a:t>
            </a:r>
            <a:r>
              <a:rPr lang="en-US" sz="2000" dirty="0"/>
              <a:t> </a:t>
            </a:r>
            <a:r>
              <a:rPr lang="en-US" sz="2000" dirty="0" err="1"/>
              <a:t>nuestro</a:t>
            </a:r>
            <a:r>
              <a:rPr lang="en-US" sz="2000" dirty="0"/>
              <a:t> </a:t>
            </a:r>
            <a:r>
              <a:rPr lang="en-US" sz="2000" dirty="0" err="1"/>
              <a:t>análisis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asunto</a:t>
            </a:r>
            <a:r>
              <a:rPr lang="en-US" sz="2000" dirty="0"/>
              <a:t> </a:t>
            </a:r>
            <a:r>
              <a:rPr lang="en-US" sz="2000" dirty="0" err="1"/>
              <a:t>difícil</a:t>
            </a:r>
            <a:endParaRPr lang="en-US" sz="2000" dirty="0"/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información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raras</a:t>
            </a:r>
            <a:r>
              <a:rPr lang="en-US" sz="2000" dirty="0"/>
              <a:t> </a:t>
            </a:r>
            <a:r>
              <a:rPr lang="en-US" sz="2000" dirty="0" err="1"/>
              <a:t>veces</a:t>
            </a:r>
            <a:r>
              <a:rPr lang="en-US" sz="2000" dirty="0"/>
              <a:t> (o </a:t>
            </a:r>
            <a:r>
              <a:rPr lang="en-US" sz="2000" dirty="0" err="1"/>
              <a:t>nunca</a:t>
            </a:r>
            <a:r>
              <a:rPr lang="en-US" sz="2000" dirty="0"/>
              <a:t>)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suficientemente</a:t>
            </a:r>
            <a:r>
              <a:rPr lang="en-US" sz="2000" dirty="0"/>
              <a:t> </a:t>
            </a:r>
            <a:r>
              <a:rPr lang="en-US" sz="2000" dirty="0" err="1"/>
              <a:t>buena</a:t>
            </a:r>
            <a:endParaRPr lang="en-US" sz="2000" dirty="0"/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especulación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“</a:t>
            </a:r>
            <a:r>
              <a:rPr lang="en-US" sz="2000" dirty="0" err="1"/>
              <a:t>informada</a:t>
            </a:r>
            <a:r>
              <a:rPr lang="en-US" sz="2000" dirty="0"/>
              <a:t>”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pericia</a:t>
            </a:r>
            <a:r>
              <a:rPr lang="en-US" sz="2000" dirty="0"/>
              <a:t>, </a:t>
            </a:r>
            <a:r>
              <a:rPr lang="en-US" sz="2000" dirty="0" err="1"/>
              <a:t>pero</a:t>
            </a:r>
            <a:r>
              <a:rPr lang="en-US" sz="2000" dirty="0"/>
              <a:t> </a:t>
            </a:r>
            <a:r>
              <a:rPr lang="en-US" sz="2000" dirty="0" err="1"/>
              <a:t>siempre</a:t>
            </a:r>
            <a:r>
              <a:rPr lang="en-US" sz="2000" dirty="0"/>
              <a:t> </a:t>
            </a:r>
            <a:r>
              <a:rPr lang="en-US" sz="2000" dirty="0" err="1"/>
              <a:t>debemos</a:t>
            </a:r>
            <a:r>
              <a:rPr lang="en-US" sz="2000" dirty="0"/>
              <a:t> </a:t>
            </a:r>
            <a:r>
              <a:rPr lang="en-US" sz="2000" dirty="0" err="1"/>
              <a:t>ser</a:t>
            </a:r>
            <a:r>
              <a:rPr lang="en-US" sz="2000" dirty="0"/>
              <a:t> </a:t>
            </a:r>
            <a:r>
              <a:rPr lang="en-US" sz="2000" dirty="0" err="1"/>
              <a:t>cautelosos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confianza</a:t>
            </a:r>
            <a:endParaRPr lang="en-US" sz="2000" dirty="0"/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si</a:t>
            </a:r>
            <a:r>
              <a:rPr lang="en-US" sz="2000" dirty="0"/>
              <a:t> el </a:t>
            </a:r>
            <a:r>
              <a:rPr lang="en-US" sz="2000" dirty="0" err="1"/>
              <a:t>escenario</a:t>
            </a:r>
            <a:r>
              <a:rPr lang="en-US" sz="2000" dirty="0"/>
              <a:t> “probable” no se </a:t>
            </a:r>
            <a:r>
              <a:rPr lang="en-US" sz="2000" dirty="0" err="1"/>
              <a:t>realiza</a:t>
            </a:r>
            <a:r>
              <a:rPr lang="en-US" sz="2000" dirty="0"/>
              <a:t>,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ofrecemos</a:t>
            </a:r>
            <a:r>
              <a:rPr lang="en-US" sz="2000" dirty="0"/>
              <a:t> </a:t>
            </a:r>
            <a:r>
              <a:rPr lang="en-US" sz="2000" dirty="0" err="1"/>
              <a:t>escenarios</a:t>
            </a:r>
            <a:r>
              <a:rPr lang="en-US" sz="2000" dirty="0"/>
              <a:t> </a:t>
            </a:r>
            <a:r>
              <a:rPr lang="en-US" sz="2000" dirty="0" err="1"/>
              <a:t>alternativos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31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96" y="1555483"/>
            <a:ext cx="6688808" cy="42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85900" y="1085850"/>
            <a:ext cx="62293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dirty="0"/>
              <a:t>Cuento indio: Los ciegos y el elefante</a:t>
            </a:r>
            <a:endParaRPr lang="en-US" sz="2100" i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03984-EB05-4233-B702-C18CBB11C02D}"/>
              </a:ext>
            </a:extLst>
          </p:cNvPr>
          <p:cNvSpPr/>
          <p:nvPr/>
        </p:nvSpPr>
        <p:spPr>
          <a:xfrm>
            <a:off x="1885950" y="2057400"/>
            <a:ext cx="1257300" cy="8572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01BCB-7436-4DE1-9E01-CBFFD23FFAEA}"/>
              </a:ext>
            </a:extLst>
          </p:cNvPr>
          <p:cNvGrpSpPr/>
          <p:nvPr/>
        </p:nvGrpSpPr>
        <p:grpSpPr>
          <a:xfrm>
            <a:off x="2343150" y="4000500"/>
            <a:ext cx="1085850" cy="742950"/>
            <a:chOff x="3124200" y="4191000"/>
            <a:chExt cx="1447800" cy="990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B923F-9CFC-4B62-BDD2-E5B5613EAF7C}"/>
                </a:ext>
              </a:extLst>
            </p:cNvPr>
            <p:cNvSpPr/>
            <p:nvPr/>
          </p:nvSpPr>
          <p:spPr>
            <a:xfrm>
              <a:off x="3124200" y="4191000"/>
              <a:ext cx="1447800" cy="990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724DDA-AB0B-4079-80A6-EB853A7AC984}"/>
                </a:ext>
              </a:extLst>
            </p:cNvPr>
            <p:cNvSpPr/>
            <p:nvPr/>
          </p:nvSpPr>
          <p:spPr>
            <a:xfrm>
              <a:off x="4350772" y="4328688"/>
              <a:ext cx="207051" cy="236224"/>
            </a:xfrm>
            <a:custGeom>
              <a:avLst/>
              <a:gdLst>
                <a:gd name="connsiteX0" fmla="*/ 36930 w 207051"/>
                <a:gd name="connsiteY0" fmla="*/ 37749 h 236224"/>
                <a:gd name="connsiteX1" fmla="*/ 44019 w 207051"/>
                <a:gd name="connsiteY1" fmla="*/ 2307 h 236224"/>
                <a:gd name="connsiteX2" fmla="*/ 79461 w 207051"/>
                <a:gd name="connsiteY2" fmla="*/ 9396 h 236224"/>
                <a:gd name="connsiteX3" fmla="*/ 100726 w 207051"/>
                <a:gd name="connsiteY3" fmla="*/ 23572 h 236224"/>
                <a:gd name="connsiteX4" fmla="*/ 136168 w 207051"/>
                <a:gd name="connsiteY4" fmla="*/ 30661 h 236224"/>
                <a:gd name="connsiteX5" fmla="*/ 157433 w 207051"/>
                <a:gd name="connsiteY5" fmla="*/ 37749 h 236224"/>
                <a:gd name="connsiteX6" fmla="*/ 178698 w 207051"/>
                <a:gd name="connsiteY6" fmla="*/ 59014 h 236224"/>
                <a:gd name="connsiteX7" fmla="*/ 207051 w 207051"/>
                <a:gd name="connsiteY7" fmla="*/ 101545 h 236224"/>
                <a:gd name="connsiteX8" fmla="*/ 199963 w 207051"/>
                <a:gd name="connsiteY8" fmla="*/ 193693 h 236224"/>
                <a:gd name="connsiteX9" fmla="*/ 192875 w 207051"/>
                <a:gd name="connsiteY9" fmla="*/ 214959 h 236224"/>
                <a:gd name="connsiteX10" fmla="*/ 164521 w 207051"/>
                <a:gd name="connsiteY10" fmla="*/ 229135 h 236224"/>
                <a:gd name="connsiteX11" fmla="*/ 129079 w 207051"/>
                <a:gd name="connsiteY11" fmla="*/ 236224 h 236224"/>
                <a:gd name="connsiteX12" fmla="*/ 65284 w 207051"/>
                <a:gd name="connsiteY12" fmla="*/ 179517 h 236224"/>
                <a:gd name="connsiteX13" fmla="*/ 15665 w 207051"/>
                <a:gd name="connsiteY13" fmla="*/ 108633 h 236224"/>
                <a:gd name="connsiteX14" fmla="*/ 1488 w 207051"/>
                <a:gd name="connsiteY14" fmla="*/ 87368 h 236224"/>
                <a:gd name="connsiteX15" fmla="*/ 36930 w 207051"/>
                <a:gd name="connsiteY15" fmla="*/ 37749 h 23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051" h="236224">
                  <a:moveTo>
                    <a:pt x="36930" y="37749"/>
                  </a:moveTo>
                  <a:cubicBezTo>
                    <a:pt x="44018" y="23572"/>
                    <a:pt x="33994" y="8990"/>
                    <a:pt x="44019" y="2307"/>
                  </a:cubicBezTo>
                  <a:cubicBezTo>
                    <a:pt x="54044" y="-4376"/>
                    <a:pt x="68180" y="5166"/>
                    <a:pt x="79461" y="9396"/>
                  </a:cubicBezTo>
                  <a:cubicBezTo>
                    <a:pt x="87438" y="12387"/>
                    <a:pt x="92749" y="20581"/>
                    <a:pt x="100726" y="23572"/>
                  </a:cubicBezTo>
                  <a:cubicBezTo>
                    <a:pt x="112007" y="27802"/>
                    <a:pt x="124480" y="27739"/>
                    <a:pt x="136168" y="30661"/>
                  </a:cubicBezTo>
                  <a:cubicBezTo>
                    <a:pt x="143417" y="32473"/>
                    <a:pt x="150345" y="35386"/>
                    <a:pt x="157433" y="37749"/>
                  </a:cubicBezTo>
                  <a:cubicBezTo>
                    <a:pt x="164521" y="44837"/>
                    <a:pt x="172544" y="51101"/>
                    <a:pt x="178698" y="59014"/>
                  </a:cubicBezTo>
                  <a:cubicBezTo>
                    <a:pt x="189158" y="72463"/>
                    <a:pt x="207051" y="101545"/>
                    <a:pt x="207051" y="101545"/>
                  </a:cubicBezTo>
                  <a:cubicBezTo>
                    <a:pt x="204688" y="132261"/>
                    <a:pt x="203784" y="163124"/>
                    <a:pt x="199963" y="193693"/>
                  </a:cubicBezTo>
                  <a:cubicBezTo>
                    <a:pt x="199036" y="201107"/>
                    <a:pt x="198159" y="209675"/>
                    <a:pt x="192875" y="214959"/>
                  </a:cubicBezTo>
                  <a:cubicBezTo>
                    <a:pt x="185403" y="222431"/>
                    <a:pt x="174546" y="225794"/>
                    <a:pt x="164521" y="229135"/>
                  </a:cubicBezTo>
                  <a:cubicBezTo>
                    <a:pt x="153091" y="232945"/>
                    <a:pt x="140893" y="233861"/>
                    <a:pt x="129079" y="236224"/>
                  </a:cubicBezTo>
                  <a:cubicBezTo>
                    <a:pt x="107814" y="217322"/>
                    <a:pt x="85402" y="199635"/>
                    <a:pt x="65284" y="179517"/>
                  </a:cubicBezTo>
                  <a:cubicBezTo>
                    <a:pt x="40177" y="154410"/>
                    <a:pt x="33919" y="137840"/>
                    <a:pt x="15665" y="108633"/>
                  </a:cubicBezTo>
                  <a:cubicBezTo>
                    <a:pt x="11150" y="101409"/>
                    <a:pt x="6214" y="94456"/>
                    <a:pt x="1488" y="87368"/>
                  </a:cubicBezTo>
                  <a:cubicBezTo>
                    <a:pt x="-7892" y="49845"/>
                    <a:pt x="29842" y="51926"/>
                    <a:pt x="36930" y="37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27641-7C56-42A5-8B67-B3353ACD4D1F}"/>
              </a:ext>
            </a:extLst>
          </p:cNvPr>
          <p:cNvSpPr/>
          <p:nvPr/>
        </p:nvSpPr>
        <p:spPr>
          <a:xfrm>
            <a:off x="5143500" y="1936334"/>
            <a:ext cx="1149558" cy="864017"/>
          </a:xfrm>
          <a:custGeom>
            <a:avLst/>
            <a:gdLst>
              <a:gd name="connsiteX0" fmla="*/ 498514 w 1476622"/>
              <a:gd name="connsiteY0" fmla="*/ 37753 h 1162015"/>
              <a:gd name="connsiteX1" fmla="*/ 464786 w 1476622"/>
              <a:gd name="connsiteY1" fmla="*/ 60238 h 1162015"/>
              <a:gd name="connsiteX2" fmla="*/ 431058 w 1476622"/>
              <a:gd name="connsiteY2" fmla="*/ 78976 h 1162015"/>
              <a:gd name="connsiteX3" fmla="*/ 404826 w 1476622"/>
              <a:gd name="connsiteY3" fmla="*/ 90219 h 1162015"/>
              <a:gd name="connsiteX4" fmla="*/ 386088 w 1476622"/>
              <a:gd name="connsiteY4" fmla="*/ 86471 h 1162015"/>
              <a:gd name="connsiteX5" fmla="*/ 363603 w 1476622"/>
              <a:gd name="connsiteY5" fmla="*/ 71481 h 1162015"/>
              <a:gd name="connsiteX6" fmla="*/ 356108 w 1476622"/>
              <a:gd name="connsiteY6" fmla="*/ 82724 h 1162015"/>
              <a:gd name="connsiteX7" fmla="*/ 344865 w 1476622"/>
              <a:gd name="connsiteY7" fmla="*/ 86471 h 1162015"/>
              <a:gd name="connsiteX8" fmla="*/ 318632 w 1476622"/>
              <a:gd name="connsiteY8" fmla="*/ 101461 h 1162015"/>
              <a:gd name="connsiteX9" fmla="*/ 299894 w 1476622"/>
              <a:gd name="connsiteY9" fmla="*/ 108956 h 1162015"/>
              <a:gd name="connsiteX10" fmla="*/ 292399 w 1476622"/>
              <a:gd name="connsiteY10" fmla="*/ 120199 h 1162015"/>
              <a:gd name="connsiteX11" fmla="*/ 258671 w 1476622"/>
              <a:gd name="connsiteY11" fmla="*/ 135189 h 1162015"/>
              <a:gd name="connsiteX12" fmla="*/ 247429 w 1476622"/>
              <a:gd name="connsiteY12" fmla="*/ 150179 h 1162015"/>
              <a:gd name="connsiteX13" fmla="*/ 228691 w 1476622"/>
              <a:gd name="connsiteY13" fmla="*/ 165170 h 1162015"/>
              <a:gd name="connsiteX14" fmla="*/ 213701 w 1476622"/>
              <a:gd name="connsiteY14" fmla="*/ 180160 h 1162015"/>
              <a:gd name="connsiteX15" fmla="*/ 191216 w 1476622"/>
              <a:gd name="connsiteY15" fmla="*/ 228878 h 1162015"/>
              <a:gd name="connsiteX16" fmla="*/ 176226 w 1476622"/>
              <a:gd name="connsiteY16" fmla="*/ 262606 h 1162015"/>
              <a:gd name="connsiteX17" fmla="*/ 168730 w 1476622"/>
              <a:gd name="connsiteY17" fmla="*/ 281343 h 1162015"/>
              <a:gd name="connsiteX18" fmla="*/ 153740 w 1476622"/>
              <a:gd name="connsiteY18" fmla="*/ 292586 h 1162015"/>
              <a:gd name="connsiteX19" fmla="*/ 138750 w 1476622"/>
              <a:gd name="connsiteY19" fmla="*/ 315071 h 1162015"/>
              <a:gd name="connsiteX20" fmla="*/ 105022 w 1476622"/>
              <a:gd name="connsiteY20" fmla="*/ 360042 h 1162015"/>
              <a:gd name="connsiteX21" fmla="*/ 93780 w 1476622"/>
              <a:gd name="connsiteY21" fmla="*/ 371284 h 1162015"/>
              <a:gd name="connsiteX22" fmla="*/ 78789 w 1476622"/>
              <a:gd name="connsiteY22" fmla="*/ 382527 h 1162015"/>
              <a:gd name="connsiteX23" fmla="*/ 67547 w 1476622"/>
              <a:gd name="connsiteY23" fmla="*/ 390022 h 1162015"/>
              <a:gd name="connsiteX24" fmla="*/ 56304 w 1476622"/>
              <a:gd name="connsiteY24" fmla="*/ 401265 h 1162015"/>
              <a:gd name="connsiteX25" fmla="*/ 37567 w 1476622"/>
              <a:gd name="connsiteY25" fmla="*/ 431245 h 1162015"/>
              <a:gd name="connsiteX26" fmla="*/ 30071 w 1476622"/>
              <a:gd name="connsiteY26" fmla="*/ 446235 h 1162015"/>
              <a:gd name="connsiteX27" fmla="*/ 7586 w 1476622"/>
              <a:gd name="connsiteY27" fmla="*/ 483711 h 1162015"/>
              <a:gd name="connsiteX28" fmla="*/ 91 w 1476622"/>
              <a:gd name="connsiteY28" fmla="*/ 509943 h 1162015"/>
              <a:gd name="connsiteX29" fmla="*/ 3839 w 1476622"/>
              <a:gd name="connsiteY29" fmla="*/ 532429 h 1162015"/>
              <a:gd name="connsiteX30" fmla="*/ 41314 w 1476622"/>
              <a:gd name="connsiteY30" fmla="*/ 592389 h 1162015"/>
              <a:gd name="connsiteX31" fmla="*/ 82537 w 1476622"/>
              <a:gd name="connsiteY31" fmla="*/ 637360 h 1162015"/>
              <a:gd name="connsiteX32" fmla="*/ 105022 w 1476622"/>
              <a:gd name="connsiteY32" fmla="*/ 656097 h 1162015"/>
              <a:gd name="connsiteX33" fmla="*/ 157488 w 1476622"/>
              <a:gd name="connsiteY33" fmla="*/ 712311 h 1162015"/>
              <a:gd name="connsiteX34" fmla="*/ 179973 w 1476622"/>
              <a:gd name="connsiteY34" fmla="*/ 731048 h 1162015"/>
              <a:gd name="connsiteX35" fmla="*/ 194963 w 1476622"/>
              <a:gd name="connsiteY35" fmla="*/ 749786 h 1162015"/>
              <a:gd name="connsiteX36" fmla="*/ 217448 w 1476622"/>
              <a:gd name="connsiteY36" fmla="*/ 772271 h 1162015"/>
              <a:gd name="connsiteX37" fmla="*/ 236186 w 1476622"/>
              <a:gd name="connsiteY37" fmla="*/ 798504 h 1162015"/>
              <a:gd name="connsiteX38" fmla="*/ 251176 w 1476622"/>
              <a:gd name="connsiteY38" fmla="*/ 813494 h 1162015"/>
              <a:gd name="connsiteX39" fmla="*/ 273662 w 1476622"/>
              <a:gd name="connsiteY39" fmla="*/ 850970 h 1162015"/>
              <a:gd name="connsiteX40" fmla="*/ 284904 w 1476622"/>
              <a:gd name="connsiteY40" fmla="*/ 862212 h 1162015"/>
              <a:gd name="connsiteX41" fmla="*/ 299894 w 1476622"/>
              <a:gd name="connsiteY41" fmla="*/ 884697 h 1162015"/>
              <a:gd name="connsiteX42" fmla="*/ 307389 w 1476622"/>
              <a:gd name="connsiteY42" fmla="*/ 899688 h 1162015"/>
              <a:gd name="connsiteX43" fmla="*/ 322380 w 1476622"/>
              <a:gd name="connsiteY43" fmla="*/ 933415 h 1162015"/>
              <a:gd name="connsiteX44" fmla="*/ 337370 w 1476622"/>
              <a:gd name="connsiteY44" fmla="*/ 952153 h 1162015"/>
              <a:gd name="connsiteX45" fmla="*/ 344865 w 1476622"/>
              <a:gd name="connsiteY45" fmla="*/ 967143 h 1162015"/>
              <a:gd name="connsiteX46" fmla="*/ 356108 w 1476622"/>
              <a:gd name="connsiteY46" fmla="*/ 978386 h 1162015"/>
              <a:gd name="connsiteX47" fmla="*/ 371098 w 1476622"/>
              <a:gd name="connsiteY47" fmla="*/ 997124 h 1162015"/>
              <a:gd name="connsiteX48" fmla="*/ 389835 w 1476622"/>
              <a:gd name="connsiteY48" fmla="*/ 1030852 h 1162015"/>
              <a:gd name="connsiteX49" fmla="*/ 397330 w 1476622"/>
              <a:gd name="connsiteY49" fmla="*/ 1042094 h 1162015"/>
              <a:gd name="connsiteX50" fmla="*/ 408573 w 1476622"/>
              <a:gd name="connsiteY50" fmla="*/ 1064579 h 1162015"/>
              <a:gd name="connsiteX51" fmla="*/ 431058 w 1476622"/>
              <a:gd name="connsiteY51" fmla="*/ 1083317 h 1162015"/>
              <a:gd name="connsiteX52" fmla="*/ 449796 w 1476622"/>
              <a:gd name="connsiteY52" fmla="*/ 1090812 h 1162015"/>
              <a:gd name="connsiteX53" fmla="*/ 468534 w 1476622"/>
              <a:gd name="connsiteY53" fmla="*/ 1102055 h 1162015"/>
              <a:gd name="connsiteX54" fmla="*/ 483524 w 1476622"/>
              <a:gd name="connsiteY54" fmla="*/ 1113297 h 1162015"/>
              <a:gd name="connsiteX55" fmla="*/ 498514 w 1476622"/>
              <a:gd name="connsiteY55" fmla="*/ 1117045 h 1162015"/>
              <a:gd name="connsiteX56" fmla="*/ 517252 w 1476622"/>
              <a:gd name="connsiteY56" fmla="*/ 1124540 h 1162015"/>
              <a:gd name="connsiteX57" fmla="*/ 532242 w 1476622"/>
              <a:gd name="connsiteY57" fmla="*/ 1135783 h 1162015"/>
              <a:gd name="connsiteX58" fmla="*/ 543485 w 1476622"/>
              <a:gd name="connsiteY58" fmla="*/ 1143278 h 1162015"/>
              <a:gd name="connsiteX59" fmla="*/ 562222 w 1476622"/>
              <a:gd name="connsiteY59" fmla="*/ 1158268 h 1162015"/>
              <a:gd name="connsiteX60" fmla="*/ 577212 w 1476622"/>
              <a:gd name="connsiteY60" fmla="*/ 1162015 h 1162015"/>
              <a:gd name="connsiteX61" fmla="*/ 599698 w 1476622"/>
              <a:gd name="connsiteY61" fmla="*/ 1139530 h 1162015"/>
              <a:gd name="connsiteX62" fmla="*/ 618435 w 1476622"/>
              <a:gd name="connsiteY62" fmla="*/ 1128288 h 1162015"/>
              <a:gd name="connsiteX63" fmla="*/ 629678 w 1476622"/>
              <a:gd name="connsiteY63" fmla="*/ 1120792 h 1162015"/>
              <a:gd name="connsiteX64" fmla="*/ 648416 w 1476622"/>
              <a:gd name="connsiteY64" fmla="*/ 1117045 h 1162015"/>
              <a:gd name="connsiteX65" fmla="*/ 685891 w 1476622"/>
              <a:gd name="connsiteY65" fmla="*/ 1105802 h 1162015"/>
              <a:gd name="connsiteX66" fmla="*/ 689639 w 1476622"/>
              <a:gd name="connsiteY66" fmla="*/ 1075822 h 1162015"/>
              <a:gd name="connsiteX67" fmla="*/ 693386 w 1476622"/>
              <a:gd name="connsiteY67" fmla="*/ 1064579 h 1162015"/>
              <a:gd name="connsiteX68" fmla="*/ 715871 w 1476622"/>
              <a:gd name="connsiteY68" fmla="*/ 1060832 h 1162015"/>
              <a:gd name="connsiteX69" fmla="*/ 772085 w 1476622"/>
              <a:gd name="connsiteY69" fmla="*/ 1083317 h 1162015"/>
              <a:gd name="connsiteX70" fmla="*/ 869521 w 1476622"/>
              <a:gd name="connsiteY70" fmla="*/ 1087065 h 1162015"/>
              <a:gd name="connsiteX71" fmla="*/ 888258 w 1476622"/>
              <a:gd name="connsiteY71" fmla="*/ 1090812 h 1162015"/>
              <a:gd name="connsiteX72" fmla="*/ 933229 w 1476622"/>
              <a:gd name="connsiteY72" fmla="*/ 1102055 h 1162015"/>
              <a:gd name="connsiteX73" fmla="*/ 1008180 w 1476622"/>
              <a:gd name="connsiteY73" fmla="*/ 1090812 h 1162015"/>
              <a:gd name="connsiteX74" fmla="*/ 1109363 w 1476622"/>
              <a:gd name="connsiteY74" fmla="*/ 1083317 h 1162015"/>
              <a:gd name="connsiteX75" fmla="*/ 1124353 w 1476622"/>
              <a:gd name="connsiteY75" fmla="*/ 1075822 h 1162015"/>
              <a:gd name="connsiteX76" fmla="*/ 1146839 w 1476622"/>
              <a:gd name="connsiteY76" fmla="*/ 1060832 h 1162015"/>
              <a:gd name="connsiteX77" fmla="*/ 1173071 w 1476622"/>
              <a:gd name="connsiteY77" fmla="*/ 1038347 h 1162015"/>
              <a:gd name="connsiteX78" fmla="*/ 1206799 w 1476622"/>
              <a:gd name="connsiteY78" fmla="*/ 1012114 h 1162015"/>
              <a:gd name="connsiteX79" fmla="*/ 1221789 w 1476622"/>
              <a:gd name="connsiteY79" fmla="*/ 1000871 h 1162015"/>
              <a:gd name="connsiteX80" fmla="*/ 1240527 w 1476622"/>
              <a:gd name="connsiteY80" fmla="*/ 989629 h 1162015"/>
              <a:gd name="connsiteX81" fmla="*/ 1244275 w 1476622"/>
              <a:gd name="connsiteY81" fmla="*/ 974638 h 1162015"/>
              <a:gd name="connsiteX82" fmla="*/ 1248022 w 1476622"/>
              <a:gd name="connsiteY82" fmla="*/ 952153 h 1162015"/>
              <a:gd name="connsiteX83" fmla="*/ 1259265 w 1476622"/>
              <a:gd name="connsiteY83" fmla="*/ 933415 h 1162015"/>
              <a:gd name="connsiteX84" fmla="*/ 1274255 w 1476622"/>
              <a:gd name="connsiteY84" fmla="*/ 892192 h 1162015"/>
              <a:gd name="connsiteX85" fmla="*/ 1289245 w 1476622"/>
              <a:gd name="connsiteY85" fmla="*/ 854717 h 1162015"/>
              <a:gd name="connsiteX86" fmla="*/ 1304235 w 1476622"/>
              <a:gd name="connsiteY86" fmla="*/ 835979 h 1162015"/>
              <a:gd name="connsiteX87" fmla="*/ 1315478 w 1476622"/>
              <a:gd name="connsiteY87" fmla="*/ 802252 h 1162015"/>
              <a:gd name="connsiteX88" fmla="*/ 1326721 w 1476622"/>
              <a:gd name="connsiteY88" fmla="*/ 779766 h 1162015"/>
              <a:gd name="connsiteX89" fmla="*/ 1334216 w 1476622"/>
              <a:gd name="connsiteY89" fmla="*/ 761029 h 1162015"/>
              <a:gd name="connsiteX90" fmla="*/ 1345458 w 1476622"/>
              <a:gd name="connsiteY90" fmla="*/ 742291 h 1162015"/>
              <a:gd name="connsiteX91" fmla="*/ 1360448 w 1476622"/>
              <a:gd name="connsiteY91" fmla="*/ 708563 h 1162015"/>
              <a:gd name="connsiteX92" fmla="*/ 1371691 w 1476622"/>
              <a:gd name="connsiteY92" fmla="*/ 671088 h 1162015"/>
              <a:gd name="connsiteX93" fmla="*/ 1375439 w 1476622"/>
              <a:gd name="connsiteY93" fmla="*/ 656097 h 1162015"/>
              <a:gd name="connsiteX94" fmla="*/ 1386681 w 1476622"/>
              <a:gd name="connsiteY94" fmla="*/ 644855 h 1162015"/>
              <a:gd name="connsiteX95" fmla="*/ 1405419 w 1476622"/>
              <a:gd name="connsiteY95" fmla="*/ 611127 h 1162015"/>
              <a:gd name="connsiteX96" fmla="*/ 1416662 w 1476622"/>
              <a:gd name="connsiteY96" fmla="*/ 603632 h 1162015"/>
              <a:gd name="connsiteX97" fmla="*/ 1420409 w 1476622"/>
              <a:gd name="connsiteY97" fmla="*/ 588642 h 1162015"/>
              <a:gd name="connsiteX98" fmla="*/ 1431652 w 1476622"/>
              <a:gd name="connsiteY98" fmla="*/ 577399 h 1162015"/>
              <a:gd name="connsiteX99" fmla="*/ 1439147 w 1476622"/>
              <a:gd name="connsiteY99" fmla="*/ 566156 h 1162015"/>
              <a:gd name="connsiteX100" fmla="*/ 1457885 w 1476622"/>
              <a:gd name="connsiteY100" fmla="*/ 547419 h 1162015"/>
              <a:gd name="connsiteX101" fmla="*/ 1465380 w 1476622"/>
              <a:gd name="connsiteY101" fmla="*/ 532429 h 1162015"/>
              <a:gd name="connsiteX102" fmla="*/ 1472875 w 1476622"/>
              <a:gd name="connsiteY102" fmla="*/ 521186 h 1162015"/>
              <a:gd name="connsiteX103" fmla="*/ 1476622 w 1476622"/>
              <a:gd name="connsiteY103" fmla="*/ 502448 h 1162015"/>
              <a:gd name="connsiteX104" fmla="*/ 1472875 w 1476622"/>
              <a:gd name="connsiteY104" fmla="*/ 416255 h 1162015"/>
              <a:gd name="connsiteX105" fmla="*/ 1469127 w 1476622"/>
              <a:gd name="connsiteY105" fmla="*/ 405012 h 1162015"/>
              <a:gd name="connsiteX106" fmla="*/ 1461632 w 1476622"/>
              <a:gd name="connsiteY106" fmla="*/ 378779 h 1162015"/>
              <a:gd name="connsiteX107" fmla="*/ 1457885 w 1476622"/>
              <a:gd name="connsiteY107" fmla="*/ 363789 h 1162015"/>
              <a:gd name="connsiteX108" fmla="*/ 1435399 w 1476622"/>
              <a:gd name="connsiteY108" fmla="*/ 322566 h 1162015"/>
              <a:gd name="connsiteX109" fmla="*/ 1420409 w 1476622"/>
              <a:gd name="connsiteY109" fmla="*/ 300081 h 1162015"/>
              <a:gd name="connsiteX110" fmla="*/ 1405419 w 1476622"/>
              <a:gd name="connsiteY110" fmla="*/ 277596 h 1162015"/>
              <a:gd name="connsiteX111" fmla="*/ 1394176 w 1476622"/>
              <a:gd name="connsiteY111" fmla="*/ 258858 h 1162015"/>
              <a:gd name="connsiteX112" fmla="*/ 1382934 w 1476622"/>
              <a:gd name="connsiteY112" fmla="*/ 247615 h 1162015"/>
              <a:gd name="connsiteX113" fmla="*/ 1356701 w 1476622"/>
              <a:gd name="connsiteY113" fmla="*/ 217635 h 1162015"/>
              <a:gd name="connsiteX114" fmla="*/ 1341711 w 1476622"/>
              <a:gd name="connsiteY114" fmla="*/ 206392 h 1162015"/>
              <a:gd name="connsiteX115" fmla="*/ 1326721 w 1476622"/>
              <a:gd name="connsiteY115" fmla="*/ 191402 h 1162015"/>
              <a:gd name="connsiteX116" fmla="*/ 1311730 w 1476622"/>
              <a:gd name="connsiteY116" fmla="*/ 172665 h 1162015"/>
              <a:gd name="connsiteX117" fmla="*/ 1292993 w 1476622"/>
              <a:gd name="connsiteY117" fmla="*/ 161422 h 1162015"/>
              <a:gd name="connsiteX118" fmla="*/ 1274255 w 1476622"/>
              <a:gd name="connsiteY118" fmla="*/ 146432 h 1162015"/>
              <a:gd name="connsiteX119" fmla="*/ 1240527 w 1476622"/>
              <a:gd name="connsiteY119" fmla="*/ 123947 h 1162015"/>
              <a:gd name="connsiteX120" fmla="*/ 1218042 w 1476622"/>
              <a:gd name="connsiteY120" fmla="*/ 97714 h 1162015"/>
              <a:gd name="connsiteX121" fmla="*/ 1203052 w 1476622"/>
              <a:gd name="connsiteY121" fmla="*/ 90219 h 1162015"/>
              <a:gd name="connsiteX122" fmla="*/ 1184314 w 1476622"/>
              <a:gd name="connsiteY122" fmla="*/ 78976 h 1162015"/>
              <a:gd name="connsiteX123" fmla="*/ 1165576 w 1476622"/>
              <a:gd name="connsiteY123" fmla="*/ 71481 h 1162015"/>
              <a:gd name="connsiteX124" fmla="*/ 1131848 w 1476622"/>
              <a:gd name="connsiteY124" fmla="*/ 52743 h 1162015"/>
              <a:gd name="connsiteX125" fmla="*/ 1109363 w 1476622"/>
              <a:gd name="connsiteY125" fmla="*/ 48996 h 1162015"/>
              <a:gd name="connsiteX126" fmla="*/ 1053150 w 1476622"/>
              <a:gd name="connsiteY126" fmla="*/ 30258 h 1162015"/>
              <a:gd name="connsiteX127" fmla="*/ 1034412 w 1476622"/>
              <a:gd name="connsiteY127" fmla="*/ 22763 h 1162015"/>
              <a:gd name="connsiteX128" fmla="*/ 1019422 w 1476622"/>
              <a:gd name="connsiteY128" fmla="*/ 15268 h 1162015"/>
              <a:gd name="connsiteX129" fmla="*/ 996937 w 1476622"/>
              <a:gd name="connsiteY129" fmla="*/ 7773 h 1162015"/>
              <a:gd name="connsiteX130" fmla="*/ 963209 w 1476622"/>
              <a:gd name="connsiteY130" fmla="*/ 15268 h 1162015"/>
              <a:gd name="connsiteX131" fmla="*/ 944471 w 1476622"/>
              <a:gd name="connsiteY131" fmla="*/ 26511 h 1162015"/>
              <a:gd name="connsiteX132" fmla="*/ 910744 w 1476622"/>
              <a:gd name="connsiteY132" fmla="*/ 41501 h 1162015"/>
              <a:gd name="connsiteX133" fmla="*/ 895753 w 1476622"/>
              <a:gd name="connsiteY133" fmla="*/ 45248 h 1162015"/>
              <a:gd name="connsiteX134" fmla="*/ 828298 w 1476622"/>
              <a:gd name="connsiteY134" fmla="*/ 37753 h 1162015"/>
              <a:gd name="connsiteX135" fmla="*/ 790822 w 1476622"/>
              <a:gd name="connsiteY135" fmla="*/ 19015 h 1162015"/>
              <a:gd name="connsiteX136" fmla="*/ 753347 w 1476622"/>
              <a:gd name="connsiteY136" fmla="*/ 11520 h 1162015"/>
              <a:gd name="connsiteX137" fmla="*/ 734609 w 1476622"/>
              <a:gd name="connsiteY137" fmla="*/ 4025 h 1162015"/>
              <a:gd name="connsiteX138" fmla="*/ 633426 w 1476622"/>
              <a:gd name="connsiteY138" fmla="*/ 7773 h 1162015"/>
              <a:gd name="connsiteX139" fmla="*/ 603445 w 1476622"/>
              <a:gd name="connsiteY139" fmla="*/ 15268 h 1162015"/>
              <a:gd name="connsiteX140" fmla="*/ 577212 w 1476622"/>
              <a:gd name="connsiteY140" fmla="*/ 26511 h 1162015"/>
              <a:gd name="connsiteX141" fmla="*/ 498514 w 1476622"/>
              <a:gd name="connsiteY141" fmla="*/ 37753 h 11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76622" h="1162015">
                <a:moveTo>
                  <a:pt x="498514" y="37753"/>
                </a:moveTo>
                <a:cubicBezTo>
                  <a:pt x="479776" y="43374"/>
                  <a:pt x="511626" y="29012"/>
                  <a:pt x="464786" y="60238"/>
                </a:cubicBezTo>
                <a:cubicBezTo>
                  <a:pt x="436688" y="78970"/>
                  <a:pt x="456068" y="64685"/>
                  <a:pt x="431058" y="78976"/>
                </a:cubicBezTo>
                <a:cubicBezTo>
                  <a:pt x="410929" y="90479"/>
                  <a:pt x="429448" y="84063"/>
                  <a:pt x="404826" y="90219"/>
                </a:cubicBezTo>
                <a:cubicBezTo>
                  <a:pt x="398580" y="88970"/>
                  <a:pt x="391887" y="89107"/>
                  <a:pt x="386088" y="86471"/>
                </a:cubicBezTo>
                <a:cubicBezTo>
                  <a:pt x="377888" y="82743"/>
                  <a:pt x="372541" y="72598"/>
                  <a:pt x="363603" y="71481"/>
                </a:cubicBezTo>
                <a:cubicBezTo>
                  <a:pt x="359134" y="70922"/>
                  <a:pt x="359625" y="79910"/>
                  <a:pt x="356108" y="82724"/>
                </a:cubicBezTo>
                <a:cubicBezTo>
                  <a:pt x="353023" y="85192"/>
                  <a:pt x="348496" y="84915"/>
                  <a:pt x="344865" y="86471"/>
                </a:cubicBezTo>
                <a:cubicBezTo>
                  <a:pt x="298890" y="106173"/>
                  <a:pt x="356257" y="82649"/>
                  <a:pt x="318632" y="101461"/>
                </a:cubicBezTo>
                <a:cubicBezTo>
                  <a:pt x="312615" y="104469"/>
                  <a:pt x="306140" y="106458"/>
                  <a:pt x="299894" y="108956"/>
                </a:cubicBezTo>
                <a:cubicBezTo>
                  <a:pt x="297396" y="112704"/>
                  <a:pt x="295819" y="117268"/>
                  <a:pt x="292399" y="120199"/>
                </a:cubicBezTo>
                <a:cubicBezTo>
                  <a:pt x="279050" y="131641"/>
                  <a:pt x="273795" y="131409"/>
                  <a:pt x="258671" y="135189"/>
                </a:cubicBezTo>
                <a:cubicBezTo>
                  <a:pt x="254924" y="140186"/>
                  <a:pt x="251845" y="145763"/>
                  <a:pt x="247429" y="150179"/>
                </a:cubicBezTo>
                <a:cubicBezTo>
                  <a:pt x="241773" y="155835"/>
                  <a:pt x="234669" y="159856"/>
                  <a:pt x="228691" y="165170"/>
                </a:cubicBezTo>
                <a:cubicBezTo>
                  <a:pt x="223410" y="169865"/>
                  <a:pt x="218698" y="175163"/>
                  <a:pt x="213701" y="180160"/>
                </a:cubicBezTo>
                <a:cubicBezTo>
                  <a:pt x="197038" y="221817"/>
                  <a:pt x="206174" y="206440"/>
                  <a:pt x="191216" y="228878"/>
                </a:cubicBezTo>
                <a:cubicBezTo>
                  <a:pt x="184003" y="264937"/>
                  <a:pt x="193486" y="231539"/>
                  <a:pt x="176226" y="262606"/>
                </a:cubicBezTo>
                <a:cubicBezTo>
                  <a:pt x="172959" y="268486"/>
                  <a:pt x="172766" y="275962"/>
                  <a:pt x="168730" y="281343"/>
                </a:cubicBezTo>
                <a:cubicBezTo>
                  <a:pt x="164982" y="286340"/>
                  <a:pt x="157890" y="287918"/>
                  <a:pt x="153740" y="292586"/>
                </a:cubicBezTo>
                <a:cubicBezTo>
                  <a:pt x="147756" y="299319"/>
                  <a:pt x="143747" y="307576"/>
                  <a:pt x="138750" y="315071"/>
                </a:cubicBezTo>
                <a:cubicBezTo>
                  <a:pt x="128593" y="330307"/>
                  <a:pt x="117455" y="347609"/>
                  <a:pt x="105022" y="360042"/>
                </a:cubicBezTo>
                <a:cubicBezTo>
                  <a:pt x="101275" y="363789"/>
                  <a:pt x="97804" y="367835"/>
                  <a:pt x="93780" y="371284"/>
                </a:cubicBezTo>
                <a:cubicBezTo>
                  <a:pt x="89037" y="375349"/>
                  <a:pt x="83872" y="378896"/>
                  <a:pt x="78789" y="382527"/>
                </a:cubicBezTo>
                <a:cubicBezTo>
                  <a:pt x="75124" y="385145"/>
                  <a:pt x="71007" y="387139"/>
                  <a:pt x="67547" y="390022"/>
                </a:cubicBezTo>
                <a:cubicBezTo>
                  <a:pt x="63475" y="393415"/>
                  <a:pt x="60052" y="397517"/>
                  <a:pt x="56304" y="401265"/>
                </a:cubicBezTo>
                <a:cubicBezTo>
                  <a:pt x="49147" y="429899"/>
                  <a:pt x="58527" y="403300"/>
                  <a:pt x="37567" y="431245"/>
                </a:cubicBezTo>
                <a:cubicBezTo>
                  <a:pt x="34215" y="435714"/>
                  <a:pt x="32843" y="441384"/>
                  <a:pt x="30071" y="446235"/>
                </a:cubicBezTo>
                <a:cubicBezTo>
                  <a:pt x="22843" y="458883"/>
                  <a:pt x="7586" y="483711"/>
                  <a:pt x="7586" y="483711"/>
                </a:cubicBezTo>
                <a:cubicBezTo>
                  <a:pt x="5088" y="492455"/>
                  <a:pt x="788" y="500876"/>
                  <a:pt x="91" y="509943"/>
                </a:cubicBezTo>
                <a:cubicBezTo>
                  <a:pt x="-492" y="517519"/>
                  <a:pt x="1840" y="525098"/>
                  <a:pt x="3839" y="532429"/>
                </a:cubicBezTo>
                <a:cubicBezTo>
                  <a:pt x="10433" y="556607"/>
                  <a:pt x="25591" y="571829"/>
                  <a:pt x="41314" y="592389"/>
                </a:cubicBezTo>
                <a:cubicBezTo>
                  <a:pt x="51536" y="605756"/>
                  <a:pt x="69778" y="626728"/>
                  <a:pt x="82537" y="637360"/>
                </a:cubicBezTo>
                <a:cubicBezTo>
                  <a:pt x="90032" y="643606"/>
                  <a:pt x="98123" y="649198"/>
                  <a:pt x="105022" y="656097"/>
                </a:cubicBezTo>
                <a:cubicBezTo>
                  <a:pt x="143707" y="694782"/>
                  <a:pt x="100942" y="665191"/>
                  <a:pt x="157488" y="712311"/>
                </a:cubicBezTo>
                <a:cubicBezTo>
                  <a:pt x="164983" y="718557"/>
                  <a:pt x="173074" y="724149"/>
                  <a:pt x="179973" y="731048"/>
                </a:cubicBezTo>
                <a:cubicBezTo>
                  <a:pt x="185629" y="736704"/>
                  <a:pt x="189583" y="743867"/>
                  <a:pt x="194963" y="749786"/>
                </a:cubicBezTo>
                <a:cubicBezTo>
                  <a:pt x="202093" y="757629"/>
                  <a:pt x="211568" y="763452"/>
                  <a:pt x="217448" y="772271"/>
                </a:cubicBezTo>
                <a:cubicBezTo>
                  <a:pt x="223042" y="780661"/>
                  <a:pt x="229683" y="791072"/>
                  <a:pt x="236186" y="798504"/>
                </a:cubicBezTo>
                <a:cubicBezTo>
                  <a:pt x="240839" y="803822"/>
                  <a:pt x="246762" y="807976"/>
                  <a:pt x="251176" y="813494"/>
                </a:cubicBezTo>
                <a:cubicBezTo>
                  <a:pt x="313421" y="891298"/>
                  <a:pt x="234754" y="796496"/>
                  <a:pt x="273662" y="850970"/>
                </a:cubicBezTo>
                <a:cubicBezTo>
                  <a:pt x="276742" y="855282"/>
                  <a:pt x="281157" y="858465"/>
                  <a:pt x="284904" y="862212"/>
                </a:cubicBezTo>
                <a:cubicBezTo>
                  <a:pt x="292945" y="886331"/>
                  <a:pt x="282348" y="860132"/>
                  <a:pt x="299894" y="884697"/>
                </a:cubicBezTo>
                <a:cubicBezTo>
                  <a:pt x="303141" y="889243"/>
                  <a:pt x="305120" y="894583"/>
                  <a:pt x="307389" y="899688"/>
                </a:cubicBezTo>
                <a:cubicBezTo>
                  <a:pt x="311714" y="909420"/>
                  <a:pt x="316233" y="924194"/>
                  <a:pt x="322380" y="933415"/>
                </a:cubicBezTo>
                <a:cubicBezTo>
                  <a:pt x="326817" y="940070"/>
                  <a:pt x="332933" y="945498"/>
                  <a:pt x="337370" y="952153"/>
                </a:cubicBezTo>
                <a:cubicBezTo>
                  <a:pt x="340469" y="956801"/>
                  <a:pt x="341618" y="962597"/>
                  <a:pt x="344865" y="967143"/>
                </a:cubicBezTo>
                <a:cubicBezTo>
                  <a:pt x="347946" y="971456"/>
                  <a:pt x="352618" y="974397"/>
                  <a:pt x="356108" y="978386"/>
                </a:cubicBezTo>
                <a:cubicBezTo>
                  <a:pt x="361375" y="984406"/>
                  <a:pt x="366511" y="990571"/>
                  <a:pt x="371098" y="997124"/>
                </a:cubicBezTo>
                <a:cubicBezTo>
                  <a:pt x="385665" y="1017934"/>
                  <a:pt x="378737" y="1011431"/>
                  <a:pt x="389835" y="1030852"/>
                </a:cubicBezTo>
                <a:cubicBezTo>
                  <a:pt x="392069" y="1034762"/>
                  <a:pt x="395143" y="1038157"/>
                  <a:pt x="397330" y="1042094"/>
                </a:cubicBezTo>
                <a:cubicBezTo>
                  <a:pt x="401400" y="1049419"/>
                  <a:pt x="403267" y="1058093"/>
                  <a:pt x="408573" y="1064579"/>
                </a:cubicBezTo>
                <a:cubicBezTo>
                  <a:pt x="414751" y="1072130"/>
                  <a:pt x="422827" y="1078079"/>
                  <a:pt x="431058" y="1083317"/>
                </a:cubicBezTo>
                <a:cubicBezTo>
                  <a:pt x="436733" y="1086929"/>
                  <a:pt x="443779" y="1087804"/>
                  <a:pt x="449796" y="1090812"/>
                </a:cubicBezTo>
                <a:cubicBezTo>
                  <a:pt x="456311" y="1094070"/>
                  <a:pt x="462473" y="1098015"/>
                  <a:pt x="468534" y="1102055"/>
                </a:cubicBezTo>
                <a:cubicBezTo>
                  <a:pt x="473731" y="1105519"/>
                  <a:pt x="477938" y="1110504"/>
                  <a:pt x="483524" y="1113297"/>
                </a:cubicBezTo>
                <a:cubicBezTo>
                  <a:pt x="488131" y="1115600"/>
                  <a:pt x="493628" y="1115416"/>
                  <a:pt x="498514" y="1117045"/>
                </a:cubicBezTo>
                <a:cubicBezTo>
                  <a:pt x="504896" y="1119172"/>
                  <a:pt x="511371" y="1121273"/>
                  <a:pt x="517252" y="1124540"/>
                </a:cubicBezTo>
                <a:cubicBezTo>
                  <a:pt x="522712" y="1127573"/>
                  <a:pt x="527159" y="1132153"/>
                  <a:pt x="532242" y="1135783"/>
                </a:cubicBezTo>
                <a:cubicBezTo>
                  <a:pt x="535907" y="1138401"/>
                  <a:pt x="539882" y="1140576"/>
                  <a:pt x="543485" y="1143278"/>
                </a:cubicBezTo>
                <a:cubicBezTo>
                  <a:pt x="549884" y="1148077"/>
                  <a:pt x="555230" y="1154384"/>
                  <a:pt x="562222" y="1158268"/>
                </a:cubicBezTo>
                <a:cubicBezTo>
                  <a:pt x="566724" y="1160769"/>
                  <a:pt x="572215" y="1160766"/>
                  <a:pt x="577212" y="1162015"/>
                </a:cubicBezTo>
                <a:cubicBezTo>
                  <a:pt x="617186" y="1142029"/>
                  <a:pt x="569719" y="1169509"/>
                  <a:pt x="599698" y="1139530"/>
                </a:cubicBezTo>
                <a:cubicBezTo>
                  <a:pt x="604848" y="1134380"/>
                  <a:pt x="612259" y="1132148"/>
                  <a:pt x="618435" y="1128288"/>
                </a:cubicBezTo>
                <a:cubicBezTo>
                  <a:pt x="622255" y="1125901"/>
                  <a:pt x="625461" y="1122374"/>
                  <a:pt x="629678" y="1120792"/>
                </a:cubicBezTo>
                <a:cubicBezTo>
                  <a:pt x="635642" y="1118555"/>
                  <a:pt x="642261" y="1118686"/>
                  <a:pt x="648416" y="1117045"/>
                </a:cubicBezTo>
                <a:cubicBezTo>
                  <a:pt x="661017" y="1113685"/>
                  <a:pt x="673399" y="1109550"/>
                  <a:pt x="685891" y="1105802"/>
                </a:cubicBezTo>
                <a:cubicBezTo>
                  <a:pt x="687140" y="1095809"/>
                  <a:pt x="687837" y="1085731"/>
                  <a:pt x="689639" y="1075822"/>
                </a:cubicBezTo>
                <a:cubicBezTo>
                  <a:pt x="690346" y="1071935"/>
                  <a:pt x="689956" y="1066539"/>
                  <a:pt x="693386" y="1064579"/>
                </a:cubicBezTo>
                <a:cubicBezTo>
                  <a:pt x="699983" y="1060809"/>
                  <a:pt x="708376" y="1062081"/>
                  <a:pt x="715871" y="1060832"/>
                </a:cubicBezTo>
                <a:cubicBezTo>
                  <a:pt x="720483" y="1062882"/>
                  <a:pt x="761262" y="1082302"/>
                  <a:pt x="772085" y="1083317"/>
                </a:cubicBezTo>
                <a:cubicBezTo>
                  <a:pt x="804446" y="1086351"/>
                  <a:pt x="837042" y="1085816"/>
                  <a:pt x="869521" y="1087065"/>
                </a:cubicBezTo>
                <a:cubicBezTo>
                  <a:pt x="875767" y="1088314"/>
                  <a:pt x="882058" y="1089353"/>
                  <a:pt x="888258" y="1090812"/>
                </a:cubicBezTo>
                <a:cubicBezTo>
                  <a:pt x="903299" y="1094351"/>
                  <a:pt x="933229" y="1102055"/>
                  <a:pt x="933229" y="1102055"/>
                </a:cubicBezTo>
                <a:cubicBezTo>
                  <a:pt x="966415" y="1096021"/>
                  <a:pt x="976095" y="1093280"/>
                  <a:pt x="1008180" y="1090812"/>
                </a:cubicBezTo>
                <a:cubicBezTo>
                  <a:pt x="1144205" y="1080349"/>
                  <a:pt x="1015439" y="1092711"/>
                  <a:pt x="1109363" y="1083317"/>
                </a:cubicBezTo>
                <a:cubicBezTo>
                  <a:pt x="1114360" y="1080819"/>
                  <a:pt x="1119563" y="1078696"/>
                  <a:pt x="1124353" y="1075822"/>
                </a:cubicBezTo>
                <a:cubicBezTo>
                  <a:pt x="1132077" y="1071187"/>
                  <a:pt x="1146839" y="1060832"/>
                  <a:pt x="1146839" y="1060832"/>
                </a:cubicBezTo>
                <a:cubicBezTo>
                  <a:pt x="1160407" y="1040479"/>
                  <a:pt x="1147185" y="1056837"/>
                  <a:pt x="1173071" y="1038347"/>
                </a:cubicBezTo>
                <a:cubicBezTo>
                  <a:pt x="1184661" y="1030068"/>
                  <a:pt x="1195510" y="1020798"/>
                  <a:pt x="1206799" y="1012114"/>
                </a:cubicBezTo>
                <a:cubicBezTo>
                  <a:pt x="1211750" y="1008306"/>
                  <a:pt x="1216433" y="1004084"/>
                  <a:pt x="1221789" y="1000871"/>
                </a:cubicBezTo>
                <a:lnTo>
                  <a:pt x="1240527" y="989629"/>
                </a:lnTo>
                <a:cubicBezTo>
                  <a:pt x="1241776" y="984632"/>
                  <a:pt x="1243265" y="979689"/>
                  <a:pt x="1244275" y="974638"/>
                </a:cubicBezTo>
                <a:cubicBezTo>
                  <a:pt x="1245765" y="967187"/>
                  <a:pt x="1245425" y="959294"/>
                  <a:pt x="1248022" y="952153"/>
                </a:cubicBezTo>
                <a:cubicBezTo>
                  <a:pt x="1250511" y="945307"/>
                  <a:pt x="1255517" y="939661"/>
                  <a:pt x="1259265" y="933415"/>
                </a:cubicBezTo>
                <a:cubicBezTo>
                  <a:pt x="1266160" y="892037"/>
                  <a:pt x="1257232" y="928669"/>
                  <a:pt x="1274255" y="892192"/>
                </a:cubicBezTo>
                <a:cubicBezTo>
                  <a:pt x="1279945" y="880000"/>
                  <a:pt x="1280841" y="865223"/>
                  <a:pt x="1289245" y="854717"/>
                </a:cubicBezTo>
                <a:cubicBezTo>
                  <a:pt x="1294242" y="848471"/>
                  <a:pt x="1300120" y="842838"/>
                  <a:pt x="1304235" y="835979"/>
                </a:cubicBezTo>
                <a:cubicBezTo>
                  <a:pt x="1316880" y="814905"/>
                  <a:pt x="1307620" y="821896"/>
                  <a:pt x="1315478" y="802252"/>
                </a:cubicBezTo>
                <a:cubicBezTo>
                  <a:pt x="1318590" y="794471"/>
                  <a:pt x="1323253" y="787395"/>
                  <a:pt x="1326721" y="779766"/>
                </a:cubicBezTo>
                <a:cubicBezTo>
                  <a:pt x="1329505" y="773642"/>
                  <a:pt x="1331208" y="767046"/>
                  <a:pt x="1334216" y="761029"/>
                </a:cubicBezTo>
                <a:cubicBezTo>
                  <a:pt x="1337473" y="754514"/>
                  <a:pt x="1341921" y="748658"/>
                  <a:pt x="1345458" y="742291"/>
                </a:cubicBezTo>
                <a:cubicBezTo>
                  <a:pt x="1352962" y="728784"/>
                  <a:pt x="1354491" y="723457"/>
                  <a:pt x="1360448" y="708563"/>
                </a:cubicBezTo>
                <a:cubicBezTo>
                  <a:pt x="1368078" y="662787"/>
                  <a:pt x="1358619" y="705947"/>
                  <a:pt x="1371691" y="671088"/>
                </a:cubicBezTo>
                <a:cubicBezTo>
                  <a:pt x="1373500" y="666265"/>
                  <a:pt x="1372884" y="660569"/>
                  <a:pt x="1375439" y="656097"/>
                </a:cubicBezTo>
                <a:cubicBezTo>
                  <a:pt x="1378068" y="651496"/>
                  <a:pt x="1383741" y="649264"/>
                  <a:pt x="1386681" y="644855"/>
                </a:cubicBezTo>
                <a:cubicBezTo>
                  <a:pt x="1390599" y="638979"/>
                  <a:pt x="1398296" y="618250"/>
                  <a:pt x="1405419" y="611127"/>
                </a:cubicBezTo>
                <a:cubicBezTo>
                  <a:pt x="1408604" y="607942"/>
                  <a:pt x="1412914" y="606130"/>
                  <a:pt x="1416662" y="603632"/>
                </a:cubicBezTo>
                <a:cubicBezTo>
                  <a:pt x="1417911" y="598635"/>
                  <a:pt x="1417854" y="593114"/>
                  <a:pt x="1420409" y="588642"/>
                </a:cubicBezTo>
                <a:cubicBezTo>
                  <a:pt x="1423038" y="584040"/>
                  <a:pt x="1428259" y="581471"/>
                  <a:pt x="1431652" y="577399"/>
                </a:cubicBezTo>
                <a:cubicBezTo>
                  <a:pt x="1434535" y="573939"/>
                  <a:pt x="1436181" y="569546"/>
                  <a:pt x="1439147" y="566156"/>
                </a:cubicBezTo>
                <a:cubicBezTo>
                  <a:pt x="1444964" y="559509"/>
                  <a:pt x="1457885" y="547419"/>
                  <a:pt x="1457885" y="547419"/>
                </a:cubicBezTo>
                <a:cubicBezTo>
                  <a:pt x="1460383" y="542422"/>
                  <a:pt x="1462608" y="537279"/>
                  <a:pt x="1465380" y="532429"/>
                </a:cubicBezTo>
                <a:cubicBezTo>
                  <a:pt x="1467615" y="528518"/>
                  <a:pt x="1471294" y="525403"/>
                  <a:pt x="1472875" y="521186"/>
                </a:cubicBezTo>
                <a:cubicBezTo>
                  <a:pt x="1475111" y="515222"/>
                  <a:pt x="1475373" y="508694"/>
                  <a:pt x="1476622" y="502448"/>
                </a:cubicBezTo>
                <a:cubicBezTo>
                  <a:pt x="1475373" y="473717"/>
                  <a:pt x="1475081" y="444928"/>
                  <a:pt x="1472875" y="416255"/>
                </a:cubicBezTo>
                <a:cubicBezTo>
                  <a:pt x="1472572" y="412316"/>
                  <a:pt x="1470262" y="408796"/>
                  <a:pt x="1469127" y="405012"/>
                </a:cubicBezTo>
                <a:cubicBezTo>
                  <a:pt x="1466514" y="396301"/>
                  <a:pt x="1464025" y="387553"/>
                  <a:pt x="1461632" y="378779"/>
                </a:cubicBezTo>
                <a:cubicBezTo>
                  <a:pt x="1460277" y="373810"/>
                  <a:pt x="1459514" y="368675"/>
                  <a:pt x="1457885" y="363789"/>
                </a:cubicBezTo>
                <a:cubicBezTo>
                  <a:pt x="1450659" y="342114"/>
                  <a:pt x="1449278" y="343384"/>
                  <a:pt x="1435399" y="322566"/>
                </a:cubicBezTo>
                <a:lnTo>
                  <a:pt x="1420409" y="300081"/>
                </a:lnTo>
                <a:cubicBezTo>
                  <a:pt x="1412437" y="268188"/>
                  <a:pt x="1423687" y="298908"/>
                  <a:pt x="1405419" y="277596"/>
                </a:cubicBezTo>
                <a:cubicBezTo>
                  <a:pt x="1400679" y="272066"/>
                  <a:pt x="1398546" y="264685"/>
                  <a:pt x="1394176" y="258858"/>
                </a:cubicBezTo>
                <a:cubicBezTo>
                  <a:pt x="1390996" y="254618"/>
                  <a:pt x="1386383" y="251639"/>
                  <a:pt x="1382934" y="247615"/>
                </a:cubicBezTo>
                <a:cubicBezTo>
                  <a:pt x="1365959" y="227810"/>
                  <a:pt x="1377796" y="236094"/>
                  <a:pt x="1356701" y="217635"/>
                </a:cubicBezTo>
                <a:cubicBezTo>
                  <a:pt x="1352000" y="213522"/>
                  <a:pt x="1346412" y="210505"/>
                  <a:pt x="1341711" y="206392"/>
                </a:cubicBezTo>
                <a:cubicBezTo>
                  <a:pt x="1336393" y="201739"/>
                  <a:pt x="1331416" y="196683"/>
                  <a:pt x="1326721" y="191402"/>
                </a:cubicBezTo>
                <a:cubicBezTo>
                  <a:pt x="1321407" y="185424"/>
                  <a:pt x="1317708" y="177979"/>
                  <a:pt x="1311730" y="172665"/>
                </a:cubicBezTo>
                <a:cubicBezTo>
                  <a:pt x="1306286" y="167826"/>
                  <a:pt x="1298960" y="165599"/>
                  <a:pt x="1292993" y="161422"/>
                </a:cubicBezTo>
                <a:cubicBezTo>
                  <a:pt x="1286440" y="156835"/>
                  <a:pt x="1280764" y="151081"/>
                  <a:pt x="1274255" y="146432"/>
                </a:cubicBezTo>
                <a:cubicBezTo>
                  <a:pt x="1263260" y="138578"/>
                  <a:pt x="1249320" y="134206"/>
                  <a:pt x="1240527" y="123947"/>
                </a:cubicBezTo>
                <a:cubicBezTo>
                  <a:pt x="1233032" y="115203"/>
                  <a:pt x="1226602" y="105418"/>
                  <a:pt x="1218042" y="97714"/>
                </a:cubicBezTo>
                <a:cubicBezTo>
                  <a:pt x="1213890" y="93977"/>
                  <a:pt x="1207935" y="92932"/>
                  <a:pt x="1203052" y="90219"/>
                </a:cubicBezTo>
                <a:cubicBezTo>
                  <a:pt x="1196685" y="86682"/>
                  <a:pt x="1190829" y="82234"/>
                  <a:pt x="1184314" y="78976"/>
                </a:cubicBezTo>
                <a:cubicBezTo>
                  <a:pt x="1178297" y="75968"/>
                  <a:pt x="1171593" y="74489"/>
                  <a:pt x="1165576" y="71481"/>
                </a:cubicBezTo>
                <a:cubicBezTo>
                  <a:pt x="1143394" y="60390"/>
                  <a:pt x="1165744" y="64041"/>
                  <a:pt x="1131848" y="52743"/>
                </a:cubicBezTo>
                <a:cubicBezTo>
                  <a:pt x="1124640" y="50340"/>
                  <a:pt x="1116858" y="50245"/>
                  <a:pt x="1109363" y="48996"/>
                </a:cubicBezTo>
                <a:cubicBezTo>
                  <a:pt x="1054199" y="15895"/>
                  <a:pt x="1142374" y="65946"/>
                  <a:pt x="1053150" y="30258"/>
                </a:cubicBezTo>
                <a:cubicBezTo>
                  <a:pt x="1046904" y="27760"/>
                  <a:pt x="1040559" y="25495"/>
                  <a:pt x="1034412" y="22763"/>
                </a:cubicBezTo>
                <a:cubicBezTo>
                  <a:pt x="1029307" y="20494"/>
                  <a:pt x="1024609" y="17343"/>
                  <a:pt x="1019422" y="15268"/>
                </a:cubicBezTo>
                <a:cubicBezTo>
                  <a:pt x="1012087" y="12334"/>
                  <a:pt x="1004432" y="10271"/>
                  <a:pt x="996937" y="7773"/>
                </a:cubicBezTo>
                <a:cubicBezTo>
                  <a:pt x="985694" y="10271"/>
                  <a:pt x="974055" y="11394"/>
                  <a:pt x="963209" y="15268"/>
                </a:cubicBezTo>
                <a:cubicBezTo>
                  <a:pt x="956349" y="17718"/>
                  <a:pt x="950838" y="22974"/>
                  <a:pt x="944471" y="26511"/>
                </a:cubicBezTo>
                <a:cubicBezTo>
                  <a:pt x="934678" y="31951"/>
                  <a:pt x="921165" y="38028"/>
                  <a:pt x="910744" y="41501"/>
                </a:cubicBezTo>
                <a:cubicBezTo>
                  <a:pt x="905858" y="43130"/>
                  <a:pt x="900750" y="43999"/>
                  <a:pt x="895753" y="45248"/>
                </a:cubicBezTo>
                <a:cubicBezTo>
                  <a:pt x="895617" y="45238"/>
                  <a:pt x="841524" y="43043"/>
                  <a:pt x="828298" y="37753"/>
                </a:cubicBezTo>
                <a:cubicBezTo>
                  <a:pt x="815331" y="32566"/>
                  <a:pt x="804372" y="22402"/>
                  <a:pt x="790822" y="19015"/>
                </a:cubicBezTo>
                <a:cubicBezTo>
                  <a:pt x="768460" y="13425"/>
                  <a:pt x="780912" y="16115"/>
                  <a:pt x="753347" y="11520"/>
                </a:cubicBezTo>
                <a:cubicBezTo>
                  <a:pt x="747101" y="9022"/>
                  <a:pt x="741099" y="5795"/>
                  <a:pt x="734609" y="4025"/>
                </a:cubicBezTo>
                <a:cubicBezTo>
                  <a:pt x="700106" y="-5384"/>
                  <a:pt x="671224" y="4173"/>
                  <a:pt x="633426" y="7773"/>
                </a:cubicBezTo>
                <a:cubicBezTo>
                  <a:pt x="623432" y="10271"/>
                  <a:pt x="613126" y="11748"/>
                  <a:pt x="603445" y="15268"/>
                </a:cubicBezTo>
                <a:cubicBezTo>
                  <a:pt x="581473" y="23258"/>
                  <a:pt x="603942" y="24373"/>
                  <a:pt x="577212" y="26511"/>
                </a:cubicBezTo>
                <a:cubicBezTo>
                  <a:pt x="551033" y="28605"/>
                  <a:pt x="517252" y="32132"/>
                  <a:pt x="498514" y="377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D37EF-4520-4D28-B1E7-A189C47A066C}"/>
              </a:ext>
            </a:extLst>
          </p:cNvPr>
          <p:cNvSpPr/>
          <p:nvPr/>
        </p:nvSpPr>
        <p:spPr>
          <a:xfrm>
            <a:off x="6388348" y="2119235"/>
            <a:ext cx="1004297" cy="834765"/>
          </a:xfrm>
          <a:custGeom>
            <a:avLst/>
            <a:gdLst>
              <a:gd name="connsiteX0" fmla="*/ 450068 w 1339062"/>
              <a:gd name="connsiteY0" fmla="*/ 44970 h 1113020"/>
              <a:gd name="connsiteX1" fmla="*/ 431330 w 1339062"/>
              <a:gd name="connsiteY1" fmla="*/ 52465 h 1113020"/>
              <a:gd name="connsiteX2" fmla="*/ 397602 w 1339062"/>
              <a:gd name="connsiteY2" fmla="*/ 41223 h 1113020"/>
              <a:gd name="connsiteX3" fmla="*/ 375117 w 1339062"/>
              <a:gd name="connsiteY3" fmla="*/ 33728 h 1113020"/>
              <a:gd name="connsiteX4" fmla="*/ 356379 w 1339062"/>
              <a:gd name="connsiteY4" fmla="*/ 26233 h 1113020"/>
              <a:gd name="connsiteX5" fmla="*/ 333894 w 1339062"/>
              <a:gd name="connsiteY5" fmla="*/ 22485 h 1113020"/>
              <a:gd name="connsiteX6" fmla="*/ 277681 w 1339062"/>
              <a:gd name="connsiteY6" fmla="*/ 33728 h 1113020"/>
              <a:gd name="connsiteX7" fmla="*/ 236458 w 1339062"/>
              <a:gd name="connsiteY7" fmla="*/ 44970 h 1113020"/>
              <a:gd name="connsiteX8" fmla="*/ 124032 w 1339062"/>
              <a:gd name="connsiteY8" fmla="*/ 41223 h 1113020"/>
              <a:gd name="connsiteX9" fmla="*/ 94051 w 1339062"/>
              <a:gd name="connsiteY9" fmla="*/ 33728 h 1113020"/>
              <a:gd name="connsiteX10" fmla="*/ 45333 w 1339062"/>
              <a:gd name="connsiteY10" fmla="*/ 41223 h 1113020"/>
              <a:gd name="connsiteX11" fmla="*/ 34091 w 1339062"/>
              <a:gd name="connsiteY11" fmla="*/ 56213 h 1113020"/>
              <a:gd name="connsiteX12" fmla="*/ 26595 w 1339062"/>
              <a:gd name="connsiteY12" fmla="*/ 86193 h 1113020"/>
              <a:gd name="connsiteX13" fmla="*/ 22848 w 1339062"/>
              <a:gd name="connsiteY13" fmla="*/ 97436 h 1113020"/>
              <a:gd name="connsiteX14" fmla="*/ 19100 w 1339062"/>
              <a:gd name="connsiteY14" fmla="*/ 127416 h 1113020"/>
              <a:gd name="connsiteX15" fmla="*/ 15353 w 1339062"/>
              <a:gd name="connsiteY15" fmla="*/ 172387 h 1113020"/>
              <a:gd name="connsiteX16" fmla="*/ 7858 w 1339062"/>
              <a:gd name="connsiteY16" fmla="*/ 187377 h 1113020"/>
              <a:gd name="connsiteX17" fmla="*/ 4110 w 1339062"/>
              <a:gd name="connsiteY17" fmla="*/ 202367 h 1113020"/>
              <a:gd name="connsiteX18" fmla="*/ 11605 w 1339062"/>
              <a:gd name="connsiteY18" fmla="*/ 258580 h 1113020"/>
              <a:gd name="connsiteX19" fmla="*/ 15353 w 1339062"/>
              <a:gd name="connsiteY19" fmla="*/ 273570 h 1113020"/>
              <a:gd name="connsiteX20" fmla="*/ 30343 w 1339062"/>
              <a:gd name="connsiteY20" fmla="*/ 311046 h 1113020"/>
              <a:gd name="connsiteX21" fmla="*/ 22848 w 1339062"/>
              <a:gd name="connsiteY21" fmla="*/ 374754 h 1113020"/>
              <a:gd name="connsiteX22" fmla="*/ 4110 w 1339062"/>
              <a:gd name="connsiteY22" fmla="*/ 404734 h 1113020"/>
              <a:gd name="connsiteX23" fmla="*/ 4110 w 1339062"/>
              <a:gd name="connsiteY23" fmla="*/ 524656 h 1113020"/>
              <a:gd name="connsiteX24" fmla="*/ 7858 w 1339062"/>
              <a:gd name="connsiteY24" fmla="*/ 674557 h 1113020"/>
              <a:gd name="connsiteX25" fmla="*/ 15353 w 1339062"/>
              <a:gd name="connsiteY25" fmla="*/ 708285 h 1113020"/>
              <a:gd name="connsiteX26" fmla="*/ 19100 w 1339062"/>
              <a:gd name="connsiteY26" fmla="*/ 727023 h 1113020"/>
              <a:gd name="connsiteX27" fmla="*/ 26595 w 1339062"/>
              <a:gd name="connsiteY27" fmla="*/ 742013 h 1113020"/>
              <a:gd name="connsiteX28" fmla="*/ 41586 w 1339062"/>
              <a:gd name="connsiteY28" fmla="*/ 783236 h 1113020"/>
              <a:gd name="connsiteX29" fmla="*/ 82809 w 1339062"/>
              <a:gd name="connsiteY29" fmla="*/ 831954 h 1113020"/>
              <a:gd name="connsiteX30" fmla="*/ 90304 w 1339062"/>
              <a:gd name="connsiteY30" fmla="*/ 843197 h 1113020"/>
              <a:gd name="connsiteX31" fmla="*/ 124032 w 1339062"/>
              <a:gd name="connsiteY31" fmla="*/ 880672 h 1113020"/>
              <a:gd name="connsiteX32" fmla="*/ 139022 w 1339062"/>
              <a:gd name="connsiteY32" fmla="*/ 899410 h 1113020"/>
              <a:gd name="connsiteX33" fmla="*/ 150264 w 1339062"/>
              <a:gd name="connsiteY33" fmla="*/ 910652 h 1113020"/>
              <a:gd name="connsiteX34" fmla="*/ 161507 w 1339062"/>
              <a:gd name="connsiteY34" fmla="*/ 925643 h 1113020"/>
              <a:gd name="connsiteX35" fmla="*/ 176497 w 1339062"/>
              <a:gd name="connsiteY35" fmla="*/ 940633 h 1113020"/>
              <a:gd name="connsiteX36" fmla="*/ 195235 w 1339062"/>
              <a:gd name="connsiteY36" fmla="*/ 970613 h 1113020"/>
              <a:gd name="connsiteX37" fmla="*/ 217720 w 1339062"/>
              <a:gd name="connsiteY37" fmla="*/ 993098 h 1113020"/>
              <a:gd name="connsiteX38" fmla="*/ 236458 w 1339062"/>
              <a:gd name="connsiteY38" fmla="*/ 1008088 h 1113020"/>
              <a:gd name="connsiteX39" fmla="*/ 281428 w 1339062"/>
              <a:gd name="connsiteY39" fmla="*/ 1045564 h 1113020"/>
              <a:gd name="connsiteX40" fmla="*/ 303913 w 1339062"/>
              <a:gd name="connsiteY40" fmla="*/ 1056806 h 1113020"/>
              <a:gd name="connsiteX41" fmla="*/ 315156 w 1339062"/>
              <a:gd name="connsiteY41" fmla="*/ 1064302 h 1113020"/>
              <a:gd name="connsiteX42" fmla="*/ 348884 w 1339062"/>
              <a:gd name="connsiteY42" fmla="*/ 1079292 h 1113020"/>
              <a:gd name="connsiteX43" fmla="*/ 378864 w 1339062"/>
              <a:gd name="connsiteY43" fmla="*/ 1098029 h 1113020"/>
              <a:gd name="connsiteX44" fmla="*/ 408845 w 1339062"/>
              <a:gd name="connsiteY44" fmla="*/ 1109272 h 1113020"/>
              <a:gd name="connsiteX45" fmla="*/ 423835 w 1339062"/>
              <a:gd name="connsiteY45" fmla="*/ 1113020 h 1113020"/>
              <a:gd name="connsiteX46" fmla="*/ 487543 w 1339062"/>
              <a:gd name="connsiteY46" fmla="*/ 1109272 h 1113020"/>
              <a:gd name="connsiteX47" fmla="*/ 502533 w 1339062"/>
              <a:gd name="connsiteY47" fmla="*/ 1098029 h 1113020"/>
              <a:gd name="connsiteX48" fmla="*/ 517523 w 1339062"/>
              <a:gd name="connsiteY48" fmla="*/ 1090534 h 1113020"/>
              <a:gd name="connsiteX49" fmla="*/ 588727 w 1339062"/>
              <a:gd name="connsiteY49" fmla="*/ 1094282 h 1113020"/>
              <a:gd name="connsiteX50" fmla="*/ 637445 w 1339062"/>
              <a:gd name="connsiteY50" fmla="*/ 1101777 h 1113020"/>
              <a:gd name="connsiteX51" fmla="*/ 719891 w 1339062"/>
              <a:gd name="connsiteY51" fmla="*/ 1094282 h 1113020"/>
              <a:gd name="connsiteX52" fmla="*/ 734881 w 1339062"/>
              <a:gd name="connsiteY52" fmla="*/ 1086787 h 1113020"/>
              <a:gd name="connsiteX53" fmla="*/ 757366 w 1339062"/>
              <a:gd name="connsiteY53" fmla="*/ 1071797 h 1113020"/>
              <a:gd name="connsiteX54" fmla="*/ 858550 w 1339062"/>
              <a:gd name="connsiteY54" fmla="*/ 1068049 h 1113020"/>
              <a:gd name="connsiteX55" fmla="*/ 896025 w 1339062"/>
              <a:gd name="connsiteY55" fmla="*/ 1064302 h 1113020"/>
              <a:gd name="connsiteX56" fmla="*/ 914763 w 1339062"/>
              <a:gd name="connsiteY56" fmla="*/ 1060554 h 1113020"/>
              <a:gd name="connsiteX57" fmla="*/ 922258 w 1339062"/>
              <a:gd name="connsiteY57" fmla="*/ 1045564 h 1113020"/>
              <a:gd name="connsiteX58" fmla="*/ 926005 w 1339062"/>
              <a:gd name="connsiteY58" fmla="*/ 1026826 h 1113020"/>
              <a:gd name="connsiteX59" fmla="*/ 933500 w 1339062"/>
              <a:gd name="connsiteY59" fmla="*/ 1011836 h 1113020"/>
              <a:gd name="connsiteX60" fmla="*/ 948491 w 1339062"/>
              <a:gd name="connsiteY60" fmla="*/ 974361 h 1113020"/>
              <a:gd name="connsiteX61" fmla="*/ 959733 w 1339062"/>
              <a:gd name="connsiteY61" fmla="*/ 948128 h 1113020"/>
              <a:gd name="connsiteX62" fmla="*/ 967228 w 1339062"/>
              <a:gd name="connsiteY62" fmla="*/ 921895 h 1113020"/>
              <a:gd name="connsiteX63" fmla="*/ 970976 w 1339062"/>
              <a:gd name="connsiteY63" fmla="*/ 895662 h 1113020"/>
              <a:gd name="connsiteX64" fmla="*/ 985966 w 1339062"/>
              <a:gd name="connsiteY64" fmla="*/ 888167 h 1113020"/>
              <a:gd name="connsiteX65" fmla="*/ 1027189 w 1339062"/>
              <a:gd name="connsiteY65" fmla="*/ 880672 h 1113020"/>
              <a:gd name="connsiteX66" fmla="*/ 1038432 w 1339062"/>
              <a:gd name="connsiteY66" fmla="*/ 873177 h 1113020"/>
              <a:gd name="connsiteX67" fmla="*/ 1072159 w 1339062"/>
              <a:gd name="connsiteY67" fmla="*/ 858187 h 1113020"/>
              <a:gd name="connsiteX68" fmla="*/ 1109635 w 1339062"/>
              <a:gd name="connsiteY68" fmla="*/ 861934 h 1113020"/>
              <a:gd name="connsiteX69" fmla="*/ 1147110 w 1339062"/>
              <a:gd name="connsiteY69" fmla="*/ 839449 h 1113020"/>
              <a:gd name="connsiteX70" fmla="*/ 1184586 w 1339062"/>
              <a:gd name="connsiteY70" fmla="*/ 805721 h 1113020"/>
              <a:gd name="connsiteX71" fmla="*/ 1214566 w 1339062"/>
              <a:gd name="connsiteY71" fmla="*/ 783236 h 1113020"/>
              <a:gd name="connsiteX72" fmla="*/ 1237051 w 1339062"/>
              <a:gd name="connsiteY72" fmla="*/ 760751 h 1113020"/>
              <a:gd name="connsiteX73" fmla="*/ 1270779 w 1339062"/>
              <a:gd name="connsiteY73" fmla="*/ 723275 h 1113020"/>
              <a:gd name="connsiteX74" fmla="*/ 1285769 w 1339062"/>
              <a:gd name="connsiteY74" fmla="*/ 670810 h 1113020"/>
              <a:gd name="connsiteX75" fmla="*/ 1289517 w 1339062"/>
              <a:gd name="connsiteY75" fmla="*/ 655820 h 1113020"/>
              <a:gd name="connsiteX76" fmla="*/ 1293264 w 1339062"/>
              <a:gd name="connsiteY76" fmla="*/ 637082 h 1113020"/>
              <a:gd name="connsiteX77" fmla="*/ 1300759 w 1339062"/>
              <a:gd name="connsiteY77" fmla="*/ 618344 h 1113020"/>
              <a:gd name="connsiteX78" fmla="*/ 1312002 w 1339062"/>
              <a:gd name="connsiteY78" fmla="*/ 592111 h 1113020"/>
              <a:gd name="connsiteX79" fmla="*/ 1319497 w 1339062"/>
              <a:gd name="connsiteY79" fmla="*/ 580869 h 1113020"/>
              <a:gd name="connsiteX80" fmla="*/ 1330740 w 1339062"/>
              <a:gd name="connsiteY80" fmla="*/ 562131 h 1113020"/>
              <a:gd name="connsiteX81" fmla="*/ 1334487 w 1339062"/>
              <a:gd name="connsiteY81" fmla="*/ 547141 h 1113020"/>
              <a:gd name="connsiteX82" fmla="*/ 1334487 w 1339062"/>
              <a:gd name="connsiteY82" fmla="*/ 393492 h 1113020"/>
              <a:gd name="connsiteX83" fmla="*/ 1330740 w 1339062"/>
              <a:gd name="connsiteY83" fmla="*/ 367259 h 1113020"/>
              <a:gd name="connsiteX84" fmla="*/ 1297012 w 1339062"/>
              <a:gd name="connsiteY84" fmla="*/ 314793 h 1113020"/>
              <a:gd name="connsiteX85" fmla="*/ 1282022 w 1339062"/>
              <a:gd name="connsiteY85" fmla="*/ 284813 h 1113020"/>
              <a:gd name="connsiteX86" fmla="*/ 1285769 w 1339062"/>
              <a:gd name="connsiteY86" fmla="*/ 251085 h 1113020"/>
              <a:gd name="connsiteX87" fmla="*/ 1293264 w 1339062"/>
              <a:gd name="connsiteY87" fmla="*/ 228600 h 1113020"/>
              <a:gd name="connsiteX88" fmla="*/ 1285769 w 1339062"/>
              <a:gd name="connsiteY88" fmla="*/ 198620 h 1113020"/>
              <a:gd name="connsiteX89" fmla="*/ 1274527 w 1339062"/>
              <a:gd name="connsiteY89" fmla="*/ 187377 h 1113020"/>
              <a:gd name="connsiteX90" fmla="*/ 1267032 w 1339062"/>
              <a:gd name="connsiteY90" fmla="*/ 176134 h 1113020"/>
              <a:gd name="connsiteX91" fmla="*/ 1255789 w 1339062"/>
              <a:gd name="connsiteY91" fmla="*/ 161144 h 1113020"/>
              <a:gd name="connsiteX92" fmla="*/ 1244546 w 1339062"/>
              <a:gd name="connsiteY92" fmla="*/ 142406 h 1113020"/>
              <a:gd name="connsiteX93" fmla="*/ 1237051 w 1339062"/>
              <a:gd name="connsiteY93" fmla="*/ 127416 h 1113020"/>
              <a:gd name="connsiteX94" fmla="*/ 1225809 w 1339062"/>
              <a:gd name="connsiteY94" fmla="*/ 116174 h 1113020"/>
              <a:gd name="connsiteX95" fmla="*/ 1188333 w 1339062"/>
              <a:gd name="connsiteY95" fmla="*/ 93688 h 1113020"/>
              <a:gd name="connsiteX96" fmla="*/ 1173343 w 1339062"/>
              <a:gd name="connsiteY96" fmla="*/ 82446 h 1113020"/>
              <a:gd name="connsiteX97" fmla="*/ 1143363 w 1339062"/>
              <a:gd name="connsiteY97" fmla="*/ 74951 h 1113020"/>
              <a:gd name="connsiteX98" fmla="*/ 1105887 w 1339062"/>
              <a:gd name="connsiteY98" fmla="*/ 59961 h 1113020"/>
              <a:gd name="connsiteX99" fmla="*/ 1042179 w 1339062"/>
              <a:gd name="connsiteY99" fmla="*/ 56213 h 1113020"/>
              <a:gd name="connsiteX100" fmla="*/ 1023441 w 1339062"/>
              <a:gd name="connsiteY100" fmla="*/ 52465 h 1113020"/>
              <a:gd name="connsiteX101" fmla="*/ 1008451 w 1339062"/>
              <a:gd name="connsiteY101" fmla="*/ 41223 h 1113020"/>
              <a:gd name="connsiteX102" fmla="*/ 985966 w 1339062"/>
              <a:gd name="connsiteY102" fmla="*/ 29980 h 1113020"/>
              <a:gd name="connsiteX103" fmla="*/ 944743 w 1339062"/>
              <a:gd name="connsiteY103" fmla="*/ 18738 h 1113020"/>
              <a:gd name="connsiteX104" fmla="*/ 903520 w 1339062"/>
              <a:gd name="connsiteY104" fmla="*/ 14990 h 1113020"/>
              <a:gd name="connsiteX105" fmla="*/ 866045 w 1339062"/>
              <a:gd name="connsiteY105" fmla="*/ 22485 h 1113020"/>
              <a:gd name="connsiteX106" fmla="*/ 806084 w 1339062"/>
              <a:gd name="connsiteY106" fmla="*/ 29980 h 1113020"/>
              <a:gd name="connsiteX107" fmla="*/ 787346 w 1339062"/>
              <a:gd name="connsiteY107" fmla="*/ 44970 h 1113020"/>
              <a:gd name="connsiteX108" fmla="*/ 757366 w 1339062"/>
              <a:gd name="connsiteY108" fmla="*/ 52465 h 1113020"/>
              <a:gd name="connsiteX109" fmla="*/ 723638 w 1339062"/>
              <a:gd name="connsiteY109" fmla="*/ 63708 h 1113020"/>
              <a:gd name="connsiteX110" fmla="*/ 697405 w 1339062"/>
              <a:gd name="connsiteY110" fmla="*/ 71203 h 1113020"/>
              <a:gd name="connsiteX111" fmla="*/ 633697 w 1339062"/>
              <a:gd name="connsiteY111" fmla="*/ 59961 h 1113020"/>
              <a:gd name="connsiteX112" fmla="*/ 577484 w 1339062"/>
              <a:gd name="connsiteY112" fmla="*/ 29980 h 1113020"/>
              <a:gd name="connsiteX113" fmla="*/ 554999 w 1339062"/>
              <a:gd name="connsiteY113" fmla="*/ 11243 h 1113020"/>
              <a:gd name="connsiteX114" fmla="*/ 540009 w 1339062"/>
              <a:gd name="connsiteY114" fmla="*/ 7495 h 1113020"/>
              <a:gd name="connsiteX115" fmla="*/ 506281 w 1339062"/>
              <a:gd name="connsiteY115" fmla="*/ 0 h 1113020"/>
              <a:gd name="connsiteX116" fmla="*/ 476300 w 1339062"/>
              <a:gd name="connsiteY116" fmla="*/ 11243 h 1113020"/>
              <a:gd name="connsiteX117" fmla="*/ 450068 w 1339062"/>
              <a:gd name="connsiteY117" fmla="*/ 44970 h 1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339062" h="1113020">
                <a:moveTo>
                  <a:pt x="450068" y="44970"/>
                </a:moveTo>
                <a:cubicBezTo>
                  <a:pt x="443822" y="47468"/>
                  <a:pt x="438016" y="51722"/>
                  <a:pt x="431330" y="52465"/>
                </a:cubicBezTo>
                <a:cubicBezTo>
                  <a:pt x="424800" y="53191"/>
                  <a:pt x="401548" y="42658"/>
                  <a:pt x="397602" y="41223"/>
                </a:cubicBezTo>
                <a:cubicBezTo>
                  <a:pt x="390177" y="38523"/>
                  <a:pt x="382542" y="36428"/>
                  <a:pt x="375117" y="33728"/>
                </a:cubicBezTo>
                <a:cubicBezTo>
                  <a:pt x="368795" y="31429"/>
                  <a:pt x="362869" y="28003"/>
                  <a:pt x="356379" y="26233"/>
                </a:cubicBezTo>
                <a:cubicBezTo>
                  <a:pt x="349048" y="24234"/>
                  <a:pt x="341389" y="23734"/>
                  <a:pt x="333894" y="22485"/>
                </a:cubicBezTo>
                <a:cubicBezTo>
                  <a:pt x="315156" y="26233"/>
                  <a:pt x="295809" y="27686"/>
                  <a:pt x="277681" y="33728"/>
                </a:cubicBezTo>
                <a:cubicBezTo>
                  <a:pt x="249152" y="43237"/>
                  <a:pt x="262942" y="39674"/>
                  <a:pt x="236458" y="44970"/>
                </a:cubicBezTo>
                <a:cubicBezTo>
                  <a:pt x="198983" y="43721"/>
                  <a:pt x="161412" y="44174"/>
                  <a:pt x="124032" y="41223"/>
                </a:cubicBezTo>
                <a:cubicBezTo>
                  <a:pt x="113763" y="40412"/>
                  <a:pt x="94051" y="33728"/>
                  <a:pt x="94051" y="33728"/>
                </a:cubicBezTo>
                <a:cubicBezTo>
                  <a:pt x="77812" y="36226"/>
                  <a:pt x="60717" y="35454"/>
                  <a:pt x="45333" y="41223"/>
                </a:cubicBezTo>
                <a:cubicBezTo>
                  <a:pt x="39485" y="43416"/>
                  <a:pt x="37190" y="50790"/>
                  <a:pt x="34091" y="56213"/>
                </a:cubicBezTo>
                <a:cubicBezTo>
                  <a:pt x="30283" y="62876"/>
                  <a:pt x="27966" y="80709"/>
                  <a:pt x="26595" y="86193"/>
                </a:cubicBezTo>
                <a:cubicBezTo>
                  <a:pt x="25637" y="90025"/>
                  <a:pt x="24097" y="93688"/>
                  <a:pt x="22848" y="97436"/>
                </a:cubicBezTo>
                <a:cubicBezTo>
                  <a:pt x="21599" y="107429"/>
                  <a:pt x="20102" y="117395"/>
                  <a:pt x="19100" y="127416"/>
                </a:cubicBezTo>
                <a:cubicBezTo>
                  <a:pt x="17603" y="142384"/>
                  <a:pt x="18125" y="157602"/>
                  <a:pt x="15353" y="172387"/>
                </a:cubicBezTo>
                <a:cubicBezTo>
                  <a:pt x="14324" y="177878"/>
                  <a:pt x="9820" y="182146"/>
                  <a:pt x="7858" y="187377"/>
                </a:cubicBezTo>
                <a:cubicBezTo>
                  <a:pt x="6049" y="192200"/>
                  <a:pt x="5359" y="197370"/>
                  <a:pt x="4110" y="202367"/>
                </a:cubicBezTo>
                <a:cubicBezTo>
                  <a:pt x="6608" y="221105"/>
                  <a:pt x="8657" y="239908"/>
                  <a:pt x="11605" y="258580"/>
                </a:cubicBezTo>
                <a:cubicBezTo>
                  <a:pt x="12408" y="263667"/>
                  <a:pt x="13873" y="268637"/>
                  <a:pt x="15353" y="273570"/>
                </a:cubicBezTo>
                <a:cubicBezTo>
                  <a:pt x="22300" y="296728"/>
                  <a:pt x="20951" y="292262"/>
                  <a:pt x="30343" y="311046"/>
                </a:cubicBezTo>
                <a:cubicBezTo>
                  <a:pt x="30164" y="313373"/>
                  <a:pt x="29291" y="360256"/>
                  <a:pt x="22848" y="374754"/>
                </a:cubicBezTo>
                <a:cubicBezTo>
                  <a:pt x="19834" y="381535"/>
                  <a:pt x="9125" y="397212"/>
                  <a:pt x="4110" y="404734"/>
                </a:cubicBezTo>
                <a:cubicBezTo>
                  <a:pt x="-3162" y="470193"/>
                  <a:pt x="761" y="419157"/>
                  <a:pt x="4110" y="524656"/>
                </a:cubicBezTo>
                <a:cubicBezTo>
                  <a:pt x="5696" y="574613"/>
                  <a:pt x="5687" y="624622"/>
                  <a:pt x="7858" y="674557"/>
                </a:cubicBezTo>
                <a:cubicBezTo>
                  <a:pt x="8944" y="699538"/>
                  <a:pt x="10922" y="690563"/>
                  <a:pt x="15353" y="708285"/>
                </a:cubicBezTo>
                <a:cubicBezTo>
                  <a:pt x="16898" y="714464"/>
                  <a:pt x="17086" y="720980"/>
                  <a:pt x="19100" y="727023"/>
                </a:cubicBezTo>
                <a:cubicBezTo>
                  <a:pt x="20866" y="732323"/>
                  <a:pt x="24520" y="736826"/>
                  <a:pt x="26595" y="742013"/>
                </a:cubicBezTo>
                <a:cubicBezTo>
                  <a:pt x="28778" y="747470"/>
                  <a:pt x="37492" y="777096"/>
                  <a:pt x="41586" y="783236"/>
                </a:cubicBezTo>
                <a:cubicBezTo>
                  <a:pt x="92523" y="859643"/>
                  <a:pt x="54408" y="797872"/>
                  <a:pt x="82809" y="831954"/>
                </a:cubicBezTo>
                <a:cubicBezTo>
                  <a:pt x="85692" y="835414"/>
                  <a:pt x="87539" y="839642"/>
                  <a:pt x="90304" y="843197"/>
                </a:cubicBezTo>
                <a:cubicBezTo>
                  <a:pt x="124667" y="887380"/>
                  <a:pt x="94101" y="847000"/>
                  <a:pt x="124032" y="880672"/>
                </a:cubicBezTo>
                <a:cubicBezTo>
                  <a:pt x="129346" y="886650"/>
                  <a:pt x="133755" y="893390"/>
                  <a:pt x="139022" y="899410"/>
                </a:cubicBezTo>
                <a:cubicBezTo>
                  <a:pt x="142512" y="903398"/>
                  <a:pt x="146815" y="906628"/>
                  <a:pt x="150264" y="910652"/>
                </a:cubicBezTo>
                <a:cubicBezTo>
                  <a:pt x="154329" y="915395"/>
                  <a:pt x="157394" y="920942"/>
                  <a:pt x="161507" y="925643"/>
                </a:cubicBezTo>
                <a:cubicBezTo>
                  <a:pt x="166160" y="930961"/>
                  <a:pt x="172257" y="934980"/>
                  <a:pt x="176497" y="940633"/>
                </a:cubicBezTo>
                <a:cubicBezTo>
                  <a:pt x="204597" y="978100"/>
                  <a:pt x="160725" y="932269"/>
                  <a:pt x="195235" y="970613"/>
                </a:cubicBezTo>
                <a:cubicBezTo>
                  <a:pt x="202326" y="978492"/>
                  <a:pt x="209443" y="986477"/>
                  <a:pt x="217720" y="993098"/>
                </a:cubicBezTo>
                <a:cubicBezTo>
                  <a:pt x="223966" y="998095"/>
                  <a:pt x="231033" y="1002211"/>
                  <a:pt x="236458" y="1008088"/>
                </a:cubicBezTo>
                <a:cubicBezTo>
                  <a:pt x="273508" y="1048225"/>
                  <a:pt x="245636" y="1038404"/>
                  <a:pt x="281428" y="1045564"/>
                </a:cubicBezTo>
                <a:cubicBezTo>
                  <a:pt x="288923" y="1049311"/>
                  <a:pt x="296588" y="1052736"/>
                  <a:pt x="303913" y="1056806"/>
                </a:cubicBezTo>
                <a:cubicBezTo>
                  <a:pt x="307850" y="1058993"/>
                  <a:pt x="311127" y="1062288"/>
                  <a:pt x="315156" y="1064302"/>
                </a:cubicBezTo>
                <a:cubicBezTo>
                  <a:pt x="342507" y="1077978"/>
                  <a:pt x="325032" y="1065379"/>
                  <a:pt x="348884" y="1079292"/>
                </a:cubicBezTo>
                <a:cubicBezTo>
                  <a:pt x="359063" y="1085230"/>
                  <a:pt x="367922" y="1093652"/>
                  <a:pt x="378864" y="1098029"/>
                </a:cubicBezTo>
                <a:cubicBezTo>
                  <a:pt x="388760" y="1101987"/>
                  <a:pt x="398566" y="1106335"/>
                  <a:pt x="408845" y="1109272"/>
                </a:cubicBezTo>
                <a:cubicBezTo>
                  <a:pt x="413797" y="1110687"/>
                  <a:pt x="418838" y="1111771"/>
                  <a:pt x="423835" y="1113020"/>
                </a:cubicBezTo>
                <a:cubicBezTo>
                  <a:pt x="445071" y="1111771"/>
                  <a:pt x="466646" y="1113253"/>
                  <a:pt x="487543" y="1109272"/>
                </a:cubicBezTo>
                <a:cubicBezTo>
                  <a:pt x="493679" y="1108103"/>
                  <a:pt x="497236" y="1101339"/>
                  <a:pt x="502533" y="1098029"/>
                </a:cubicBezTo>
                <a:cubicBezTo>
                  <a:pt x="507270" y="1095068"/>
                  <a:pt x="512526" y="1093032"/>
                  <a:pt x="517523" y="1090534"/>
                </a:cubicBezTo>
                <a:cubicBezTo>
                  <a:pt x="541258" y="1091783"/>
                  <a:pt x="565024" y="1092526"/>
                  <a:pt x="588727" y="1094282"/>
                </a:cubicBezTo>
                <a:cubicBezTo>
                  <a:pt x="610354" y="1095884"/>
                  <a:pt x="618112" y="1097910"/>
                  <a:pt x="637445" y="1101777"/>
                </a:cubicBezTo>
                <a:cubicBezTo>
                  <a:pt x="661067" y="1100534"/>
                  <a:pt x="694664" y="1105093"/>
                  <a:pt x="719891" y="1094282"/>
                </a:cubicBezTo>
                <a:cubicBezTo>
                  <a:pt x="725026" y="1092082"/>
                  <a:pt x="730091" y="1089661"/>
                  <a:pt x="734881" y="1086787"/>
                </a:cubicBezTo>
                <a:cubicBezTo>
                  <a:pt x="742605" y="1082152"/>
                  <a:pt x="748364" y="1072130"/>
                  <a:pt x="757366" y="1071797"/>
                </a:cubicBezTo>
                <a:lnTo>
                  <a:pt x="858550" y="1068049"/>
                </a:lnTo>
                <a:cubicBezTo>
                  <a:pt x="871042" y="1066800"/>
                  <a:pt x="883581" y="1065961"/>
                  <a:pt x="896025" y="1064302"/>
                </a:cubicBezTo>
                <a:cubicBezTo>
                  <a:pt x="902339" y="1063460"/>
                  <a:pt x="909580" y="1064256"/>
                  <a:pt x="914763" y="1060554"/>
                </a:cubicBezTo>
                <a:cubicBezTo>
                  <a:pt x="919309" y="1057307"/>
                  <a:pt x="919760" y="1050561"/>
                  <a:pt x="922258" y="1045564"/>
                </a:cubicBezTo>
                <a:cubicBezTo>
                  <a:pt x="923507" y="1039318"/>
                  <a:pt x="923991" y="1032869"/>
                  <a:pt x="926005" y="1026826"/>
                </a:cubicBezTo>
                <a:cubicBezTo>
                  <a:pt x="927771" y="1021526"/>
                  <a:pt x="931299" y="1016971"/>
                  <a:pt x="933500" y="1011836"/>
                </a:cubicBezTo>
                <a:cubicBezTo>
                  <a:pt x="938800" y="999470"/>
                  <a:pt x="945229" y="987414"/>
                  <a:pt x="948491" y="974361"/>
                </a:cubicBezTo>
                <a:cubicBezTo>
                  <a:pt x="953330" y="955001"/>
                  <a:pt x="949381" y="963656"/>
                  <a:pt x="959733" y="948128"/>
                </a:cubicBezTo>
                <a:cubicBezTo>
                  <a:pt x="962231" y="939384"/>
                  <a:pt x="965322" y="930787"/>
                  <a:pt x="967228" y="921895"/>
                </a:cubicBezTo>
                <a:cubicBezTo>
                  <a:pt x="969079" y="913258"/>
                  <a:pt x="966686" y="903384"/>
                  <a:pt x="970976" y="895662"/>
                </a:cubicBezTo>
                <a:cubicBezTo>
                  <a:pt x="973689" y="890779"/>
                  <a:pt x="980568" y="889606"/>
                  <a:pt x="985966" y="888167"/>
                </a:cubicBezTo>
                <a:cubicBezTo>
                  <a:pt x="999461" y="884568"/>
                  <a:pt x="1013448" y="883170"/>
                  <a:pt x="1027189" y="880672"/>
                </a:cubicBezTo>
                <a:cubicBezTo>
                  <a:pt x="1030937" y="878174"/>
                  <a:pt x="1034521" y="875412"/>
                  <a:pt x="1038432" y="873177"/>
                </a:cubicBezTo>
                <a:cubicBezTo>
                  <a:pt x="1050686" y="866175"/>
                  <a:pt x="1058774" y="863541"/>
                  <a:pt x="1072159" y="858187"/>
                </a:cubicBezTo>
                <a:cubicBezTo>
                  <a:pt x="1084651" y="859436"/>
                  <a:pt x="1097167" y="863401"/>
                  <a:pt x="1109635" y="861934"/>
                </a:cubicBezTo>
                <a:cubicBezTo>
                  <a:pt x="1136952" y="858720"/>
                  <a:pt x="1131251" y="851784"/>
                  <a:pt x="1147110" y="839449"/>
                </a:cubicBezTo>
                <a:cubicBezTo>
                  <a:pt x="1193937" y="803027"/>
                  <a:pt x="1148262" y="846584"/>
                  <a:pt x="1184586" y="805721"/>
                </a:cubicBezTo>
                <a:cubicBezTo>
                  <a:pt x="1221126" y="764614"/>
                  <a:pt x="1179342" y="811415"/>
                  <a:pt x="1214566" y="783236"/>
                </a:cubicBezTo>
                <a:cubicBezTo>
                  <a:pt x="1222843" y="776615"/>
                  <a:pt x="1229208" y="767881"/>
                  <a:pt x="1237051" y="760751"/>
                </a:cubicBezTo>
                <a:cubicBezTo>
                  <a:pt x="1259645" y="740211"/>
                  <a:pt x="1254931" y="752329"/>
                  <a:pt x="1270779" y="723275"/>
                </a:cubicBezTo>
                <a:cubicBezTo>
                  <a:pt x="1279677" y="706962"/>
                  <a:pt x="1281817" y="688594"/>
                  <a:pt x="1285769" y="670810"/>
                </a:cubicBezTo>
                <a:cubicBezTo>
                  <a:pt x="1286886" y="665782"/>
                  <a:pt x="1288400" y="660848"/>
                  <a:pt x="1289517" y="655820"/>
                </a:cubicBezTo>
                <a:cubicBezTo>
                  <a:pt x="1290899" y="649602"/>
                  <a:pt x="1291434" y="643183"/>
                  <a:pt x="1293264" y="637082"/>
                </a:cubicBezTo>
                <a:cubicBezTo>
                  <a:pt x="1295197" y="630639"/>
                  <a:pt x="1298397" y="624643"/>
                  <a:pt x="1300759" y="618344"/>
                </a:cubicBezTo>
                <a:cubicBezTo>
                  <a:pt x="1306490" y="603061"/>
                  <a:pt x="1302435" y="608854"/>
                  <a:pt x="1312002" y="592111"/>
                </a:cubicBezTo>
                <a:cubicBezTo>
                  <a:pt x="1314236" y="588201"/>
                  <a:pt x="1317110" y="584688"/>
                  <a:pt x="1319497" y="580869"/>
                </a:cubicBezTo>
                <a:cubicBezTo>
                  <a:pt x="1323358" y="574692"/>
                  <a:pt x="1326992" y="568377"/>
                  <a:pt x="1330740" y="562131"/>
                </a:cubicBezTo>
                <a:cubicBezTo>
                  <a:pt x="1331989" y="557134"/>
                  <a:pt x="1333704" y="552232"/>
                  <a:pt x="1334487" y="547141"/>
                </a:cubicBezTo>
                <a:cubicBezTo>
                  <a:pt x="1342879" y="492591"/>
                  <a:pt x="1337785" y="457805"/>
                  <a:pt x="1334487" y="393492"/>
                </a:cubicBezTo>
                <a:cubicBezTo>
                  <a:pt x="1334035" y="384671"/>
                  <a:pt x="1334103" y="375427"/>
                  <a:pt x="1330740" y="367259"/>
                </a:cubicBezTo>
                <a:cubicBezTo>
                  <a:pt x="1301597" y="296485"/>
                  <a:pt x="1318470" y="353419"/>
                  <a:pt x="1297012" y="314793"/>
                </a:cubicBezTo>
                <a:cubicBezTo>
                  <a:pt x="1266458" y="259793"/>
                  <a:pt x="1307568" y="323134"/>
                  <a:pt x="1282022" y="284813"/>
                </a:cubicBezTo>
                <a:cubicBezTo>
                  <a:pt x="1283271" y="273570"/>
                  <a:pt x="1283551" y="262177"/>
                  <a:pt x="1285769" y="251085"/>
                </a:cubicBezTo>
                <a:cubicBezTo>
                  <a:pt x="1287318" y="243338"/>
                  <a:pt x="1293264" y="228600"/>
                  <a:pt x="1293264" y="228600"/>
                </a:cubicBezTo>
                <a:cubicBezTo>
                  <a:pt x="1290766" y="218607"/>
                  <a:pt x="1290031" y="207998"/>
                  <a:pt x="1285769" y="198620"/>
                </a:cubicBezTo>
                <a:cubicBezTo>
                  <a:pt x="1283576" y="193795"/>
                  <a:pt x="1277920" y="191449"/>
                  <a:pt x="1274527" y="187377"/>
                </a:cubicBezTo>
                <a:cubicBezTo>
                  <a:pt x="1271644" y="183917"/>
                  <a:pt x="1269650" y="179799"/>
                  <a:pt x="1267032" y="176134"/>
                </a:cubicBezTo>
                <a:cubicBezTo>
                  <a:pt x="1263402" y="171051"/>
                  <a:pt x="1259254" y="166341"/>
                  <a:pt x="1255789" y="161144"/>
                </a:cubicBezTo>
                <a:cubicBezTo>
                  <a:pt x="1251748" y="155083"/>
                  <a:pt x="1248083" y="148773"/>
                  <a:pt x="1244546" y="142406"/>
                </a:cubicBezTo>
                <a:cubicBezTo>
                  <a:pt x="1241833" y="137523"/>
                  <a:pt x="1240298" y="131962"/>
                  <a:pt x="1237051" y="127416"/>
                </a:cubicBezTo>
                <a:cubicBezTo>
                  <a:pt x="1233971" y="123104"/>
                  <a:pt x="1229880" y="119567"/>
                  <a:pt x="1225809" y="116174"/>
                </a:cubicBezTo>
                <a:cubicBezTo>
                  <a:pt x="1218350" y="109958"/>
                  <a:pt x="1191277" y="95562"/>
                  <a:pt x="1188333" y="93688"/>
                </a:cubicBezTo>
                <a:cubicBezTo>
                  <a:pt x="1183064" y="90335"/>
                  <a:pt x="1178766" y="85545"/>
                  <a:pt x="1173343" y="82446"/>
                </a:cubicBezTo>
                <a:cubicBezTo>
                  <a:pt x="1167136" y="78899"/>
                  <a:pt x="1148112" y="75901"/>
                  <a:pt x="1143363" y="74951"/>
                </a:cubicBezTo>
                <a:cubicBezTo>
                  <a:pt x="1132094" y="69317"/>
                  <a:pt x="1118416" y="61595"/>
                  <a:pt x="1105887" y="59961"/>
                </a:cubicBezTo>
                <a:cubicBezTo>
                  <a:pt x="1084793" y="57209"/>
                  <a:pt x="1063415" y="57462"/>
                  <a:pt x="1042179" y="56213"/>
                </a:cubicBezTo>
                <a:cubicBezTo>
                  <a:pt x="1035933" y="54964"/>
                  <a:pt x="1029262" y="55052"/>
                  <a:pt x="1023441" y="52465"/>
                </a:cubicBezTo>
                <a:cubicBezTo>
                  <a:pt x="1017734" y="49928"/>
                  <a:pt x="1013807" y="44436"/>
                  <a:pt x="1008451" y="41223"/>
                </a:cubicBezTo>
                <a:cubicBezTo>
                  <a:pt x="1001265" y="36912"/>
                  <a:pt x="993701" y="33203"/>
                  <a:pt x="985966" y="29980"/>
                </a:cubicBezTo>
                <a:cubicBezTo>
                  <a:pt x="974033" y="25008"/>
                  <a:pt x="957849" y="20376"/>
                  <a:pt x="944743" y="18738"/>
                </a:cubicBezTo>
                <a:cubicBezTo>
                  <a:pt x="931052" y="17027"/>
                  <a:pt x="917261" y="16239"/>
                  <a:pt x="903520" y="14990"/>
                </a:cubicBezTo>
                <a:cubicBezTo>
                  <a:pt x="891028" y="17488"/>
                  <a:pt x="878656" y="20683"/>
                  <a:pt x="866045" y="22485"/>
                </a:cubicBezTo>
                <a:cubicBezTo>
                  <a:pt x="775213" y="35462"/>
                  <a:pt x="858325" y="19533"/>
                  <a:pt x="806084" y="29980"/>
                </a:cubicBezTo>
                <a:cubicBezTo>
                  <a:pt x="799838" y="34977"/>
                  <a:pt x="794609" y="41618"/>
                  <a:pt x="787346" y="44970"/>
                </a:cubicBezTo>
                <a:cubicBezTo>
                  <a:pt x="777993" y="49287"/>
                  <a:pt x="767248" y="49558"/>
                  <a:pt x="757366" y="52465"/>
                </a:cubicBezTo>
                <a:cubicBezTo>
                  <a:pt x="745997" y="55809"/>
                  <a:pt x="735135" y="60833"/>
                  <a:pt x="723638" y="63708"/>
                </a:cubicBezTo>
                <a:cubicBezTo>
                  <a:pt x="704816" y="68414"/>
                  <a:pt x="713534" y="65828"/>
                  <a:pt x="697405" y="71203"/>
                </a:cubicBezTo>
                <a:cubicBezTo>
                  <a:pt x="676169" y="67456"/>
                  <a:pt x="654462" y="65775"/>
                  <a:pt x="633697" y="59961"/>
                </a:cubicBezTo>
                <a:cubicBezTo>
                  <a:pt x="627204" y="58143"/>
                  <a:pt x="584128" y="34579"/>
                  <a:pt x="577484" y="29980"/>
                </a:cubicBezTo>
                <a:cubicBezTo>
                  <a:pt x="569462" y="24427"/>
                  <a:pt x="563365" y="16263"/>
                  <a:pt x="554999" y="11243"/>
                </a:cubicBezTo>
                <a:cubicBezTo>
                  <a:pt x="550582" y="8593"/>
                  <a:pt x="545037" y="8612"/>
                  <a:pt x="540009" y="7495"/>
                </a:cubicBezTo>
                <a:cubicBezTo>
                  <a:pt x="497145" y="-2032"/>
                  <a:pt x="542875" y="9147"/>
                  <a:pt x="506281" y="0"/>
                </a:cubicBezTo>
                <a:cubicBezTo>
                  <a:pt x="496287" y="3748"/>
                  <a:pt x="485519" y="5865"/>
                  <a:pt x="476300" y="11243"/>
                </a:cubicBezTo>
                <a:lnTo>
                  <a:pt x="450068" y="449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5118100" y="4938773"/>
            <a:ext cx="3637278" cy="1569660"/>
          </a:xfrm>
          <a:prstGeom prst="rect">
            <a:avLst/>
          </a:prstGeom>
          <a:solidFill>
            <a:srgbClr val="DEEAF6"/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dirty="0">
                <a:solidFill>
                  <a:schemeClr val="bg1"/>
                </a:solidFill>
              </a:rPr>
              <a:t>Todos tienen razón … y</a:t>
            </a:r>
          </a:p>
          <a:p>
            <a:r>
              <a:rPr lang="es-ES" sz="2100" dirty="0">
                <a:solidFill>
                  <a:schemeClr val="bg1"/>
                </a:solidFill>
              </a:rPr>
              <a:t>       Todos están equivocados.</a:t>
            </a:r>
            <a:br>
              <a:rPr lang="es-ES" sz="2100" dirty="0">
                <a:solidFill>
                  <a:schemeClr val="bg1"/>
                </a:solidFill>
              </a:rPr>
            </a:br>
            <a:endParaRPr lang="es-ES" sz="2100" dirty="0">
              <a:solidFill>
                <a:schemeClr val="bg1"/>
              </a:solidFill>
            </a:endParaRPr>
          </a:p>
          <a:p>
            <a:r>
              <a:rPr lang="es-ES" sz="2100" dirty="0">
                <a:solidFill>
                  <a:schemeClr val="bg1"/>
                </a:solidFill>
              </a:rPr>
              <a:t>¿Esto ayuda a los decisores?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524000"/>
            <a:ext cx="76962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El </a:t>
            </a:r>
            <a:r>
              <a:rPr lang="en-US" sz="2000" dirty="0" err="1"/>
              <a:t>proceso</a:t>
            </a:r>
            <a:r>
              <a:rPr lang="en-US" sz="2000" dirty="0"/>
              <a:t> CONSCIENTE de … 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chequear</a:t>
            </a:r>
            <a:r>
              <a:rPr lang="en-US" sz="2000" dirty="0"/>
              <a:t> SUPOSICIONES y PREFERENCIAS y </a:t>
            </a:r>
            <a:r>
              <a:rPr lang="en-US" sz="2000" dirty="0" err="1"/>
              <a:t>canalizarlas</a:t>
            </a:r>
            <a:r>
              <a:rPr lang="en-US" sz="2000" dirty="0"/>
              <a:t> </a:t>
            </a:r>
            <a:r>
              <a:rPr lang="en-US" sz="2000" dirty="0" err="1"/>
              <a:t>hacia</a:t>
            </a:r>
            <a:r>
              <a:rPr lang="en-US" sz="2000" dirty="0"/>
              <a:t> las HIPOTESIS que </a:t>
            </a:r>
            <a:r>
              <a:rPr lang="en-US" sz="2000" dirty="0" err="1"/>
              <a:t>rigorosamente</a:t>
            </a:r>
            <a:r>
              <a:rPr lang="en-US" sz="2000" dirty="0"/>
              <a:t> </a:t>
            </a:r>
            <a:r>
              <a:rPr lang="en-US" sz="2000" dirty="0" err="1"/>
              <a:t>probamos</a:t>
            </a:r>
            <a:endParaRPr lang="en-US" sz="2000" dirty="0"/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saber </a:t>
            </a:r>
            <a:r>
              <a:rPr lang="en-US" sz="2000" dirty="0" err="1"/>
              <a:t>los</a:t>
            </a:r>
            <a:r>
              <a:rPr lang="en-US" sz="2000" dirty="0"/>
              <a:t> HECHOS and </a:t>
            </a:r>
            <a:r>
              <a:rPr lang="en-US" sz="2000" dirty="0" err="1"/>
              <a:t>examinar</a:t>
            </a:r>
            <a:r>
              <a:rPr lang="en-US" sz="2000" dirty="0"/>
              <a:t> </a:t>
            </a:r>
            <a:r>
              <a:rPr lang="en-US" sz="2000" dirty="0" err="1"/>
              <a:t>sus</a:t>
            </a:r>
            <a:r>
              <a:rPr lang="en-US" sz="2000" dirty="0"/>
              <a:t> FUENTES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admitir</a:t>
            </a:r>
            <a:r>
              <a:rPr lang="en-US" sz="2000" dirty="0"/>
              <a:t> FALTAS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información</a:t>
            </a:r>
            <a:r>
              <a:rPr lang="en-US" sz="2000" dirty="0"/>
              <a:t> y </a:t>
            </a:r>
            <a:r>
              <a:rPr lang="en-US" sz="2000" dirty="0" err="1"/>
              <a:t>explorar</a:t>
            </a:r>
            <a:r>
              <a:rPr lang="en-US" sz="2000" dirty="0"/>
              <a:t> </a:t>
            </a:r>
            <a:r>
              <a:rPr lang="en-US" sz="2000" dirty="0" err="1"/>
              <a:t>posibles</a:t>
            </a:r>
            <a:r>
              <a:rPr lang="en-US" sz="2000" dirty="0"/>
              <a:t> </a:t>
            </a:r>
            <a:r>
              <a:rPr lang="en-US" sz="2000" dirty="0" err="1"/>
              <a:t>fuentes</a:t>
            </a:r>
            <a:r>
              <a:rPr lang="en-US" sz="2000" dirty="0"/>
              <a:t> </a:t>
            </a:r>
            <a:r>
              <a:rPr lang="en-US" sz="2000" dirty="0" err="1"/>
              <a:t>alternativas</a:t>
            </a:r>
            <a:endParaRPr lang="en-US" sz="2000" dirty="0"/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examinar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IMPULSORES y TENDENCIAS de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situación</a:t>
            </a:r>
            <a:endParaRPr lang="en-US" sz="2000" dirty="0"/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considerar</a:t>
            </a:r>
            <a:r>
              <a:rPr lang="en-US" sz="2000" dirty="0"/>
              <a:t> las </a:t>
            </a:r>
            <a:r>
              <a:rPr lang="en-US" sz="2000" dirty="0" err="1"/>
              <a:t>probabilidades</a:t>
            </a:r>
            <a:r>
              <a:rPr lang="en-US" sz="2000" dirty="0"/>
              <a:t> de VARIOS ESCENARIOS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examinar</a:t>
            </a:r>
            <a:r>
              <a:rPr lang="en-US" sz="2000" dirty="0"/>
              <a:t> las IMPLICACIONES/REPERCUSIONES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volver</a:t>
            </a:r>
            <a:r>
              <a:rPr lang="en-US" sz="2000" dirty="0"/>
              <a:t> al principio – CHEQUEANDO, CHEQUEANDO, Y CHEQUEANDO</a:t>
            </a:r>
            <a:endParaRPr lang="en-US" sz="24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1457980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 decir …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2667000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El arte del oficio analítico es proceso consciente, neutral, y completo</a:t>
            </a:r>
          </a:p>
          <a:p>
            <a:pPr algn="ctr"/>
            <a:r>
              <a:rPr lang="es-ES" sz="2800" dirty="0"/>
              <a:t>de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8888" y="4114800"/>
            <a:ext cx="4098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/>
              <a:t>PENSAMIENTO CRÍTICO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27231" y="5181600"/>
            <a:ext cx="8241936" cy="1046440"/>
          </a:xfrm>
          <a:prstGeom prst="rect">
            <a:avLst/>
          </a:prstGeom>
          <a:noFill/>
          <a:ln w="19050">
            <a:solidFill>
              <a:schemeClr val="tx1">
                <a:lumMod val="85000"/>
              </a:schemeClr>
            </a:solidFill>
          </a:ln>
        </p:spPr>
        <p:txBody>
          <a:bodyPr wrap="none" lIns="365760" tIns="274320" rIns="365760" bIns="274320" rtlCol="0">
            <a:spAutoFit/>
          </a:bodyPr>
          <a:lstStyle/>
          <a:p>
            <a:r>
              <a:rPr lang="es-ES" sz="3200" dirty="0"/>
              <a:t>Eso es lo que el decisor necesita de nosotros.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FD20CC-7527-077B-DFF1-A4172B70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05515D5-3257-59AD-3825-F90DD3B33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805">
            <a:off x="624209" y="694491"/>
            <a:ext cx="5715000" cy="428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7DAD3-8252-FD43-3061-06CDE1E2E58E}"/>
              </a:ext>
            </a:extLst>
          </p:cNvPr>
          <p:cNvSpPr txBox="1"/>
          <p:nvPr/>
        </p:nvSpPr>
        <p:spPr>
          <a:xfrm>
            <a:off x="4572000" y="5257800"/>
            <a:ext cx="2089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/>
              <a:t>¿Es fácil?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88250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45913-DA66-400E-B3BE-978123C9BBAD}"/>
              </a:ext>
            </a:extLst>
          </p:cNvPr>
          <p:cNvSpPr txBox="1"/>
          <p:nvPr/>
        </p:nvSpPr>
        <p:spPr>
          <a:xfrm>
            <a:off x="609600" y="2667000"/>
            <a:ext cx="2518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¿</a:t>
            </a:r>
            <a:r>
              <a:rPr lang="en-US" sz="3200" dirty="0" err="1"/>
              <a:t>Ya</a:t>
            </a:r>
            <a:r>
              <a:rPr lang="en-US" sz="3200" dirty="0"/>
              <a:t> </a:t>
            </a:r>
            <a:r>
              <a:rPr lang="en-US" sz="3200" dirty="0" err="1"/>
              <a:t>tenéis</a:t>
            </a:r>
            <a:r>
              <a:rPr lang="en-US" sz="3200" dirty="0"/>
              <a:t> …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26D25-5DAC-4ADE-B84C-C0ABFC7CB190}"/>
              </a:ext>
            </a:extLst>
          </p:cNvPr>
          <p:cNvSpPr txBox="1"/>
          <p:nvPr/>
        </p:nvSpPr>
        <p:spPr>
          <a:xfrm>
            <a:off x="3219016" y="2667000"/>
            <a:ext cx="37151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¿Tema?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</a:t>
            </a:r>
            <a:r>
              <a:rPr lang="es-ES" sz="2800" dirty="0" err="1"/>
              <a:t>Tésis</a:t>
            </a:r>
            <a:r>
              <a:rPr lang="es-E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¿Hechos básicos?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¿Impulsores?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¿Tendencias/corrientes?</a:t>
            </a:r>
            <a:endParaRPr lang="en-US" sz="2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E6D7951-5957-4D25-80D0-D0B8AEBA6B36}"/>
              </a:ext>
            </a:extLst>
          </p:cNvPr>
          <p:cNvSpPr/>
          <p:nvPr/>
        </p:nvSpPr>
        <p:spPr>
          <a:xfrm>
            <a:off x="4576864" y="58674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37D58-BC25-461C-AD1D-B70E7289D6A3}"/>
              </a:ext>
            </a:extLst>
          </p:cNvPr>
          <p:cNvSpPr txBox="1"/>
          <p:nvPr/>
        </p:nvSpPr>
        <p:spPr>
          <a:xfrm>
            <a:off x="6934200" y="586740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Próxima etapa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A658C-F8C5-3CE9-4AA1-9F63793DC649}"/>
              </a:ext>
            </a:extLst>
          </p:cNvPr>
          <p:cNvSpPr txBox="1"/>
          <p:nvPr/>
        </p:nvSpPr>
        <p:spPr>
          <a:xfrm>
            <a:off x="3510318" y="1067068"/>
            <a:ext cx="4649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SEGUIMOS CON EL MODELO</a:t>
            </a:r>
          </a:p>
        </p:txBody>
      </p:sp>
      <p:pic>
        <p:nvPicPr>
          <p:cNvPr id="7" name="Graphic 6" descr="Car outline">
            <a:extLst>
              <a:ext uri="{FF2B5EF4-FFF2-40B4-BE49-F238E27FC236}">
                <a16:creationId xmlns:a16="http://schemas.microsoft.com/office/drawing/2014/main" id="{37AA92C8-38EF-5282-8A1F-882B6B4CF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304800"/>
            <a:ext cx="2362200" cy="1752600"/>
          </a:xfrm>
          <a:prstGeom prst="rect">
            <a:avLst/>
          </a:prstGeom>
        </p:spPr>
      </p:pic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48F5751-2A8C-BDFF-00BE-E671DF792267}"/>
              </a:ext>
            </a:extLst>
          </p:cNvPr>
          <p:cNvSpPr/>
          <p:nvPr/>
        </p:nvSpPr>
        <p:spPr>
          <a:xfrm>
            <a:off x="381000" y="2286000"/>
            <a:ext cx="7924800" cy="335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5625 -0.0166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AE3F2-E6B7-4004-9882-7AE4BC4D4930}"/>
              </a:ext>
            </a:extLst>
          </p:cNvPr>
          <p:cNvSpPr txBox="1"/>
          <p:nvPr/>
        </p:nvSpPr>
        <p:spPr>
          <a:xfrm>
            <a:off x="1219200" y="1066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777E7-293C-465E-8145-75769405EEE1}"/>
              </a:ext>
            </a:extLst>
          </p:cNvPr>
          <p:cNvSpPr txBox="1"/>
          <p:nvPr/>
        </p:nvSpPr>
        <p:spPr>
          <a:xfrm>
            <a:off x="1752600" y="2514600"/>
            <a:ext cx="6629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va a pasar a corto, mediano, largo plazo?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¿En qué impulsores (y sus tendencias) se basa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¿Cuánta confianza tenemos en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¿Qué nivel de probabilidad le designamos?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21E9D32-2A39-4EDC-83B2-96FBB8176637}"/>
              </a:ext>
            </a:extLst>
          </p:cNvPr>
          <p:cNvSpPr/>
          <p:nvPr/>
        </p:nvSpPr>
        <p:spPr>
          <a:xfrm>
            <a:off x="6324600" y="5688925"/>
            <a:ext cx="1447800" cy="3048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68921" y="1498180"/>
            <a:ext cx="4654437" cy="4436001"/>
            <a:chOff x="168920" y="1498179"/>
            <a:chExt cx="4654437" cy="44360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77545" y="2149170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457199" y="4601023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526374" y="3616245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168920" y="2841560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965548" y="5472515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6207456" y="1650451"/>
            <a:ext cx="24031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</a:rPr>
              <a:t>Principal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2936547" y="1759790"/>
            <a:ext cx="3388055" cy="3726613"/>
            <a:chOff x="2936545" y="1759788"/>
            <a:chExt cx="3388055" cy="372661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4823357" y="1759788"/>
              <a:ext cx="481265" cy="136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595" y="2299836"/>
              <a:ext cx="492027" cy="569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8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C777E7-293C-465E-8145-75769405EEE1}"/>
              </a:ext>
            </a:extLst>
          </p:cNvPr>
          <p:cNvSpPr txBox="1"/>
          <p:nvPr/>
        </p:nvSpPr>
        <p:spPr>
          <a:xfrm>
            <a:off x="1752600" y="2514600"/>
            <a:ext cx="45911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es, y qué nos aporta?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lo desarrollamos?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asignamos su probabilidad?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lo presentamos?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21E9D32-2A39-4EDC-83B2-96FBB8176637}"/>
              </a:ext>
            </a:extLst>
          </p:cNvPr>
          <p:cNvSpPr/>
          <p:nvPr/>
        </p:nvSpPr>
        <p:spPr>
          <a:xfrm>
            <a:off x="5410200" y="55626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ED196-8542-469E-B909-E39E420AADA2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E57BD4-0A70-A9FE-ACB2-FF362C27BB91}"/>
              </a:ext>
            </a:extLst>
          </p:cNvPr>
          <p:cNvGrpSpPr/>
          <p:nvPr/>
        </p:nvGrpSpPr>
        <p:grpSpPr>
          <a:xfrm>
            <a:off x="2362200" y="1219200"/>
            <a:ext cx="3048000" cy="1295400"/>
            <a:chOff x="2362200" y="1219200"/>
            <a:chExt cx="3048000" cy="1295400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846595EF-FFFF-B30C-2528-96F6DFB579A7}"/>
                </a:ext>
              </a:extLst>
            </p:cNvPr>
            <p:cNvSpPr/>
            <p:nvPr/>
          </p:nvSpPr>
          <p:spPr>
            <a:xfrm rot="5400000">
              <a:off x="3695700" y="-114300"/>
              <a:ext cx="381000" cy="3048000"/>
            </a:xfrm>
            <a:prstGeom prst="rightBrace">
              <a:avLst>
                <a:gd name="adj1" fmla="val 8333"/>
                <a:gd name="adj2" fmla="val 50139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3B21FE5-EA37-3B35-9F44-D50ACB150570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1600200"/>
              <a:ext cx="0" cy="914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0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42371" y="1498180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5849772" y="4581450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3210039" y="1973193"/>
            <a:ext cx="2520289" cy="3748511"/>
            <a:chOff x="2936545" y="1737891"/>
            <a:chExt cx="2520289" cy="37485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443424" y="1737891"/>
              <a:ext cx="1013410" cy="8301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603308" y="2477643"/>
              <a:ext cx="629918" cy="52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816145"/>
              <a:ext cx="18902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936545" y="3048819"/>
              <a:ext cx="2122063" cy="605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38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42371" y="1498180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6169688" y="3856204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3210039" y="1973193"/>
            <a:ext cx="2733561" cy="3748511"/>
            <a:chOff x="2936545" y="1737891"/>
            <a:chExt cx="2733561" cy="37485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443424" y="1737891"/>
              <a:ext cx="916652" cy="3890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308" y="2355498"/>
              <a:ext cx="756768" cy="1221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3620902"/>
              <a:ext cx="2327145" cy="11952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936545" y="3048819"/>
              <a:ext cx="2122063" cy="605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699BCB-9CDE-E510-7923-F6B9C4E1A086}"/>
              </a:ext>
            </a:extLst>
          </p:cNvPr>
          <p:cNvSpPr txBox="1"/>
          <p:nvPr/>
        </p:nvSpPr>
        <p:spPr>
          <a:xfrm>
            <a:off x="6187273" y="1138572"/>
            <a:ext cx="221804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_tradnl" sz="2400" dirty="0"/>
              <a:t>O MÁS COMÚN</a:t>
            </a:r>
          </a:p>
        </p:txBody>
      </p:sp>
    </p:spTree>
    <p:extLst>
      <p:ext uri="{BB962C8B-B14F-4D97-AF65-F5344CB8AC3E}">
        <p14:creationId xmlns:p14="http://schemas.microsoft.com/office/powerpoint/2010/main" val="35287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8D32-6D6F-9EB0-507D-06E396A48CBA}"/>
              </a:ext>
            </a:extLst>
          </p:cNvPr>
          <p:cNvSpPr txBox="1"/>
          <p:nvPr/>
        </p:nvSpPr>
        <p:spPr>
          <a:xfrm>
            <a:off x="2895600" y="2905780"/>
            <a:ext cx="312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Veamos un Ejemplo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034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5CFF18-FEE2-2572-0C80-D2B181CF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5DA47-380E-37B7-8B1C-7D279B591D91}"/>
              </a:ext>
            </a:extLst>
          </p:cNvPr>
          <p:cNvSpPr txBox="1"/>
          <p:nvPr/>
        </p:nvSpPr>
        <p:spPr>
          <a:xfrm>
            <a:off x="493666" y="1302166"/>
            <a:ext cx="8045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UN PASO IMPORTANTÍSIMO: seguir un proceso *consciente*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B8819-05E0-E4CE-8A8F-DC321FBE5868}"/>
              </a:ext>
            </a:extLst>
          </p:cNvPr>
          <p:cNvSpPr txBox="1"/>
          <p:nvPr/>
        </p:nvSpPr>
        <p:spPr>
          <a:xfrm>
            <a:off x="742950" y="2520911"/>
            <a:ext cx="4220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Porque al ser humano le falta …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AA7F6-E8A9-700D-6EF1-56853C8B3FA8}"/>
              </a:ext>
            </a:extLst>
          </p:cNvPr>
          <p:cNvSpPr txBox="1"/>
          <p:nvPr/>
        </p:nvSpPr>
        <p:spPr>
          <a:xfrm>
            <a:off x="717550" y="3602951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¿Disciplina?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58AAB-2FC3-E05B-C646-8CAA3B6D157D}"/>
              </a:ext>
            </a:extLst>
          </p:cNvPr>
          <p:cNvSpPr txBox="1"/>
          <p:nvPr/>
        </p:nvSpPr>
        <p:spPr>
          <a:xfrm>
            <a:off x="3264287" y="3597871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¿Honestidad?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C159B-2377-7F06-7C6D-329B3C1964E8}"/>
              </a:ext>
            </a:extLst>
          </p:cNvPr>
          <p:cNvSpPr txBox="1"/>
          <p:nvPr/>
        </p:nvSpPr>
        <p:spPr>
          <a:xfrm>
            <a:off x="5848350" y="3597871"/>
            <a:ext cx="2594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¿Capacidad de atención?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6D273-0F3F-0D39-3C39-1B3DB4D24791}"/>
              </a:ext>
            </a:extLst>
          </p:cNvPr>
          <p:cNvSpPr txBox="1"/>
          <p:nvPr/>
        </p:nvSpPr>
        <p:spPr>
          <a:xfrm>
            <a:off x="2114550" y="4632505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¿</a:t>
            </a:r>
            <a:r>
              <a:rPr lang="es-ES" sz="2400" dirty="0" err="1"/>
              <a:t>Auto-conocimiento</a:t>
            </a:r>
            <a:r>
              <a:rPr lang="es-ES" sz="2400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6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180470" y="1980885"/>
            <a:ext cx="4446095" cy="3489366"/>
            <a:chOff x="49959" y="1498179"/>
            <a:chExt cx="5928124" cy="46524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83374" y="784594"/>
            <a:ext cx="66103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EJEMPLO</a:t>
            </a:r>
            <a:r>
              <a:rPr lang="en-US" sz="2100" dirty="0"/>
              <a:t>: La </a:t>
            </a:r>
            <a:r>
              <a:rPr lang="en-US" sz="2100" dirty="0" err="1"/>
              <a:t>migración</a:t>
            </a:r>
            <a:r>
              <a:rPr lang="en-US" sz="2100" dirty="0"/>
              <a:t> </a:t>
            </a:r>
            <a:r>
              <a:rPr lang="en-US" sz="2100" dirty="0" err="1"/>
              <a:t>centroamericana</a:t>
            </a:r>
            <a:r>
              <a:rPr lang="en-US" sz="2100" dirty="0"/>
              <a:t> al </a:t>
            </a:r>
            <a:r>
              <a:rPr lang="en-US" sz="2100" dirty="0" err="1"/>
              <a:t>norte</a:t>
            </a:r>
            <a:endParaRPr lang="en-US" sz="21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5798592" y="2095088"/>
            <a:ext cx="1802358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100" dirty="0">
                <a:solidFill>
                  <a:schemeClr val="bg1"/>
                </a:solidFill>
              </a:rPr>
              <a:t>Principal</a:t>
            </a:r>
            <a:endParaRPr lang="en-US" sz="21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3345410" y="2196825"/>
            <a:ext cx="2541041" cy="2775227"/>
            <a:chOff x="2936545" y="1786098"/>
            <a:chExt cx="3388055" cy="370030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166882" y="1786098"/>
              <a:ext cx="1137740" cy="109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6882" y="2299835"/>
              <a:ext cx="1137739" cy="1139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FF3F90-9499-4CAC-88DC-B1D8F2BFFABA}"/>
              </a:ext>
            </a:extLst>
          </p:cNvPr>
          <p:cNvSpPr txBox="1"/>
          <p:nvPr/>
        </p:nvSpPr>
        <p:spPr>
          <a:xfrm>
            <a:off x="6156945" y="3560446"/>
            <a:ext cx="153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s-ES" dirty="0"/>
              <a:t>Seguirá empeorando</a:t>
            </a:r>
            <a:r>
              <a:rPr lang="en-US" dirty="0"/>
              <a:t>”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8C362A4-2980-4753-8E8B-CE38EC39D00F}"/>
              </a:ext>
            </a:extLst>
          </p:cNvPr>
          <p:cNvSpPr/>
          <p:nvPr/>
        </p:nvSpPr>
        <p:spPr>
          <a:xfrm>
            <a:off x="6477633" y="2940189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403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5915137" y="3467473"/>
            <a:ext cx="1996952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Alternativo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4971D-38F0-4A0F-AEC7-D801EB109E71}"/>
              </a:ext>
            </a:extLst>
          </p:cNvPr>
          <p:cNvGrpSpPr/>
          <p:nvPr/>
        </p:nvGrpSpPr>
        <p:grpSpPr>
          <a:xfrm>
            <a:off x="3068694" y="2203014"/>
            <a:ext cx="2824238" cy="2805572"/>
            <a:chOff x="2567592" y="1794350"/>
            <a:chExt cx="3765650" cy="374076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313074" y="1794350"/>
              <a:ext cx="1912118" cy="939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595577"/>
              <a:ext cx="1200789" cy="3659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4011543"/>
              <a:ext cx="24241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430376"/>
              <a:ext cx="2662604" cy="3857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3200" y="4841543"/>
              <a:ext cx="1050042" cy="6935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567592" y="3299218"/>
              <a:ext cx="3490965" cy="374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609B01-34BF-4AAA-9173-28E46CEEDB67}"/>
              </a:ext>
            </a:extLst>
          </p:cNvPr>
          <p:cNvSpPr txBox="1"/>
          <p:nvPr/>
        </p:nvSpPr>
        <p:spPr>
          <a:xfrm>
            <a:off x="6355530" y="5012438"/>
            <a:ext cx="153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Disminuirá</a:t>
            </a:r>
            <a:r>
              <a:rPr lang="en-US" dirty="0"/>
              <a:t>”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54D2121-A49A-4F96-93CE-152E42366161}"/>
              </a:ext>
            </a:extLst>
          </p:cNvPr>
          <p:cNvSpPr/>
          <p:nvPr/>
        </p:nvSpPr>
        <p:spPr>
          <a:xfrm>
            <a:off x="6763383" y="4503647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500B53-413F-4E16-8E01-A5ECBDEBE686}"/>
              </a:ext>
            </a:extLst>
          </p:cNvPr>
          <p:cNvGrpSpPr/>
          <p:nvPr/>
        </p:nvGrpSpPr>
        <p:grpSpPr>
          <a:xfrm>
            <a:off x="1180470" y="1980885"/>
            <a:ext cx="4446095" cy="3489366"/>
            <a:chOff x="49959" y="1498179"/>
            <a:chExt cx="5928124" cy="465248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8E593F-CE88-4BBB-AEB8-5B08853AA8ED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36F4BE-2572-40A4-9FED-0C225ADFBA63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750286-7A23-418D-B864-8BE76337672A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34" name="Rectangle 33">
              <a:extLst>
                <a:ext uri="{FF2B5EF4-FFF2-40B4-BE49-F238E27FC236}">
                  <a16:creationId xmlns:a16="http://schemas.microsoft.com/office/drawing/2014/main" id="{ED3D2DD7-5B79-4831-981A-4E85DCFA0A31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791C609-D254-4FD4-BDB9-FE114CAEAB9B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0DB9F4-4128-4473-B4FC-D2D82B2B0749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CCAE7723-FA30-441D-B3F1-A1BFC76FC2F0}"/>
              </a:ext>
            </a:extLst>
          </p:cNvPr>
          <p:cNvSpPr txBox="1"/>
          <p:nvPr/>
        </p:nvSpPr>
        <p:spPr>
          <a:xfrm>
            <a:off x="5915137" y="1808148"/>
            <a:ext cx="3020956" cy="1061829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 lIns="274320" tIns="205740" rIns="274320" bIns="205740" rtlCol="0">
            <a:spAutoFit/>
          </a:bodyPr>
          <a:lstStyle/>
          <a:p>
            <a:pPr algn="ctr"/>
            <a:r>
              <a:rPr lang="es-ES" sz="2100" dirty="0"/>
              <a:t>¿Qué le comunicas a tu decisor con esto?</a:t>
            </a:r>
            <a:endParaRPr lang="en-US" sz="2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E787F-C3A0-9167-7BFA-9E22526F5B5C}"/>
              </a:ext>
            </a:extLst>
          </p:cNvPr>
          <p:cNvSpPr txBox="1"/>
          <p:nvPr/>
        </p:nvSpPr>
        <p:spPr>
          <a:xfrm>
            <a:off x="583374" y="784594"/>
            <a:ext cx="66103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EJEMPLO</a:t>
            </a:r>
            <a:r>
              <a:rPr lang="en-US" sz="2100" dirty="0"/>
              <a:t>: La </a:t>
            </a:r>
            <a:r>
              <a:rPr lang="en-US" sz="2100" dirty="0" err="1"/>
              <a:t>migración</a:t>
            </a:r>
            <a:r>
              <a:rPr lang="en-US" sz="2100" dirty="0"/>
              <a:t> </a:t>
            </a:r>
            <a:r>
              <a:rPr lang="en-US" sz="2100" dirty="0" err="1"/>
              <a:t>centroamericana</a:t>
            </a:r>
            <a:r>
              <a:rPr lang="en-US" sz="2100" dirty="0"/>
              <a:t> al </a:t>
            </a:r>
            <a:r>
              <a:rPr lang="en-US" sz="2100" dirty="0" err="1"/>
              <a:t>norte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7457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0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8D32-6D6F-9EB0-507D-06E396A48CBA}"/>
              </a:ext>
            </a:extLst>
          </p:cNvPr>
          <p:cNvSpPr txBox="1"/>
          <p:nvPr/>
        </p:nvSpPr>
        <p:spPr>
          <a:xfrm>
            <a:off x="1524000" y="1219200"/>
            <a:ext cx="634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¿Ves el valor … para ti … y para el decisor?</a:t>
            </a:r>
            <a:endParaRPr lang="en-US" sz="2800" dirty="0"/>
          </a:p>
        </p:txBody>
      </p:sp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0B51D33F-A9F6-0D35-1ACA-7929F9103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8" y="2209800"/>
            <a:ext cx="4226095" cy="283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7A596DC-4D7C-DAA1-73BC-6A9AD4FE2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98261"/>
            <a:ext cx="4226095" cy="2834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77363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6F9C56-5031-4B34-9C5F-52EB60051B36}"/>
              </a:ext>
            </a:extLst>
          </p:cNvPr>
          <p:cNvGrpSpPr/>
          <p:nvPr/>
        </p:nvGrpSpPr>
        <p:grpSpPr>
          <a:xfrm>
            <a:off x="1143000" y="236220"/>
            <a:ext cx="4601761" cy="6385560"/>
            <a:chOff x="5561881" y="1288488"/>
            <a:chExt cx="3383280" cy="5249472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94CBF52C-A706-4269-9ABE-295EB100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4000500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descr="Chart, diagram&#10;&#10;Description automatically generated">
              <a:extLst>
                <a:ext uri="{FF2B5EF4-FFF2-40B4-BE49-F238E27FC236}">
                  <a16:creationId xmlns:a16="http://schemas.microsoft.com/office/drawing/2014/main" id="{EFE01B03-1EE4-4D5E-8AFE-6D69E687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1288488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B7A05B5-993D-4FE7-AAE6-67F010412A01}"/>
              </a:ext>
            </a:extLst>
          </p:cNvPr>
          <p:cNvSpPr txBox="1"/>
          <p:nvPr/>
        </p:nvSpPr>
        <p:spPr>
          <a:xfrm>
            <a:off x="6324600" y="250567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¿Con qué nivel de probabilidad?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14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717727" y="697399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F8586-91E0-47B7-959D-3F62D7581690}"/>
              </a:ext>
            </a:extLst>
          </p:cNvPr>
          <p:cNvCxnSpPr/>
          <p:nvPr/>
        </p:nvCxnSpPr>
        <p:spPr>
          <a:xfrm>
            <a:off x="7703820" y="830769"/>
            <a:ext cx="0" cy="5570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4C4784A-2C41-4148-88DC-93AAF8850811}"/>
              </a:ext>
            </a:extLst>
          </p:cNvPr>
          <p:cNvGraphicFramePr>
            <a:graphicFrameLocks noGrp="1"/>
          </p:cNvGraphicFramePr>
          <p:nvPr/>
        </p:nvGraphicFramePr>
        <p:xfrm>
          <a:off x="7703820" y="754569"/>
          <a:ext cx="1142999" cy="5898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val="238697150"/>
                    </a:ext>
                  </a:extLst>
                </a:gridCol>
              </a:tblGrid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08644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05903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86357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6845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12829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61738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4281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66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88020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altLang="zh-CN" dirty="0"/>
                        <a:t>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740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altLang="zh-CN" dirty="0"/>
                        <a:t>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2190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C6B8979-59AD-4F53-B331-B545689A9E10}"/>
              </a:ext>
            </a:extLst>
          </p:cNvPr>
          <p:cNvGrpSpPr/>
          <p:nvPr/>
        </p:nvGrpSpPr>
        <p:grpSpPr>
          <a:xfrm>
            <a:off x="4850017" y="727066"/>
            <a:ext cx="2515975" cy="400110"/>
            <a:chOff x="4850017" y="727066"/>
            <a:chExt cx="2515975" cy="400110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82A1F0B-A15C-4CD5-8EF1-646C3DB4C01B}"/>
                </a:ext>
              </a:extLst>
            </p:cNvPr>
            <p:cNvSpPr/>
            <p:nvPr/>
          </p:nvSpPr>
          <p:spPr>
            <a:xfrm>
              <a:off x="7162800" y="754569"/>
              <a:ext cx="203192" cy="3048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485CFE-C9A3-452D-84D4-D66D3977C0D3}"/>
                </a:ext>
              </a:extLst>
            </p:cNvPr>
            <p:cNvSpPr txBox="1"/>
            <p:nvPr/>
          </p:nvSpPr>
          <p:spPr>
            <a:xfrm>
              <a:off x="6427840" y="72706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100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DDF5B3-4CDC-4B09-83B6-5D1DEE273C5E}"/>
                </a:ext>
              </a:extLst>
            </p:cNvPr>
            <p:cNvSpPr txBox="1"/>
            <p:nvPr/>
          </p:nvSpPr>
          <p:spPr>
            <a:xfrm>
              <a:off x="4850017" y="727066"/>
              <a:ext cx="1154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“Certain”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565B4A-6270-4C71-B561-56E4F89BE618}"/>
              </a:ext>
            </a:extLst>
          </p:cNvPr>
          <p:cNvGrpSpPr/>
          <p:nvPr/>
        </p:nvGrpSpPr>
        <p:grpSpPr>
          <a:xfrm>
            <a:off x="3554177" y="3043000"/>
            <a:ext cx="3846790" cy="1224200"/>
            <a:chOff x="3554177" y="3043000"/>
            <a:chExt cx="3846790" cy="1224200"/>
          </a:xfrm>
        </p:grpSpPr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F7FF1606-3B8F-43D5-B14A-7167AC0A5E08}"/>
                </a:ext>
              </a:extLst>
            </p:cNvPr>
            <p:cNvSpPr/>
            <p:nvPr/>
          </p:nvSpPr>
          <p:spPr>
            <a:xfrm>
              <a:off x="7162804" y="3043000"/>
              <a:ext cx="238163" cy="12242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FF8EB6-B1A2-47BB-8042-EBBA9774957E}"/>
                </a:ext>
              </a:extLst>
            </p:cNvPr>
            <p:cNvSpPr txBox="1"/>
            <p:nvPr/>
          </p:nvSpPr>
          <p:spPr>
            <a:xfrm>
              <a:off x="6208865" y="34704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40-60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9CDAC2-916A-4506-9DFD-675B570FF362}"/>
                </a:ext>
              </a:extLst>
            </p:cNvPr>
            <p:cNvSpPr txBox="1"/>
            <p:nvPr/>
          </p:nvSpPr>
          <p:spPr>
            <a:xfrm>
              <a:off x="3554177" y="3439656"/>
              <a:ext cx="24965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“About-even chances”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C6546D-37FB-4F0C-91B1-DBBC4E4DE05D}"/>
              </a:ext>
            </a:extLst>
          </p:cNvPr>
          <p:cNvGrpSpPr/>
          <p:nvPr/>
        </p:nvGrpSpPr>
        <p:grpSpPr>
          <a:xfrm>
            <a:off x="4272812" y="4353809"/>
            <a:ext cx="3093179" cy="980191"/>
            <a:chOff x="4272812" y="4353809"/>
            <a:chExt cx="3093179" cy="98019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EBA7D7-1E77-46B0-AE77-FAF3ED20E98C}"/>
                </a:ext>
              </a:extLst>
            </p:cNvPr>
            <p:cNvSpPr txBox="1"/>
            <p:nvPr/>
          </p:nvSpPr>
          <p:spPr>
            <a:xfrm>
              <a:off x="6232767" y="4677109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20-40</a:t>
              </a:r>
              <a:endParaRPr lang="en-US" dirty="0"/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10150184-0118-4724-ADE4-6DE4E6E3C435}"/>
                </a:ext>
              </a:extLst>
            </p:cNvPr>
            <p:cNvSpPr/>
            <p:nvPr/>
          </p:nvSpPr>
          <p:spPr>
            <a:xfrm>
              <a:off x="7157138" y="4353809"/>
              <a:ext cx="208853" cy="98019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47F901-026D-49B5-87B0-D80C210DA4CC}"/>
                </a:ext>
              </a:extLst>
            </p:cNvPr>
            <p:cNvSpPr txBox="1"/>
            <p:nvPr/>
          </p:nvSpPr>
          <p:spPr>
            <a:xfrm>
              <a:off x="4272812" y="4661720"/>
              <a:ext cx="1742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 not”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6DA9C-1CC3-453B-9373-29B68D3006A6}"/>
              </a:ext>
            </a:extLst>
          </p:cNvPr>
          <p:cNvGrpSpPr/>
          <p:nvPr/>
        </p:nvGrpSpPr>
        <p:grpSpPr>
          <a:xfrm>
            <a:off x="3518320" y="5656569"/>
            <a:ext cx="3882648" cy="446861"/>
            <a:chOff x="3518320" y="5656569"/>
            <a:chExt cx="3882648" cy="44686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A42ED2-64C7-40B2-9399-86218F6DD81F}"/>
                </a:ext>
              </a:extLst>
            </p:cNvPr>
            <p:cNvSpPr txBox="1"/>
            <p:nvPr/>
          </p:nvSpPr>
          <p:spPr>
            <a:xfrm>
              <a:off x="6325282" y="5695333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2-12</a:t>
              </a:r>
              <a:endParaRPr lang="en-US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79AE2F2E-05F4-4702-A019-9D273B9ED3E5}"/>
                </a:ext>
              </a:extLst>
            </p:cNvPr>
            <p:cNvSpPr/>
            <p:nvPr/>
          </p:nvSpPr>
          <p:spPr>
            <a:xfrm>
              <a:off x="7154886" y="5656569"/>
              <a:ext cx="246082" cy="44686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B5CCCC-DAE5-4AB0-A6B5-91B7F5989925}"/>
                </a:ext>
              </a:extLst>
            </p:cNvPr>
            <p:cNvSpPr txBox="1"/>
            <p:nvPr/>
          </p:nvSpPr>
          <p:spPr>
            <a:xfrm>
              <a:off x="3518320" y="5695333"/>
              <a:ext cx="24935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certainly not”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319F8-F7C0-406F-992B-3B875CED9751}"/>
              </a:ext>
            </a:extLst>
          </p:cNvPr>
          <p:cNvGrpSpPr/>
          <p:nvPr/>
        </p:nvGrpSpPr>
        <p:grpSpPr>
          <a:xfrm>
            <a:off x="4431921" y="6091366"/>
            <a:ext cx="2979201" cy="400110"/>
            <a:chOff x="4431921" y="6091366"/>
            <a:chExt cx="2979201" cy="400110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04CD18D-F264-4BEA-BC11-306F5F6A5DD4}"/>
                </a:ext>
              </a:extLst>
            </p:cNvPr>
            <p:cNvSpPr/>
            <p:nvPr/>
          </p:nvSpPr>
          <p:spPr>
            <a:xfrm>
              <a:off x="7163097" y="6165310"/>
              <a:ext cx="248025" cy="23549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5AEBB-4303-4738-B9C9-576498514A79}"/>
                </a:ext>
              </a:extLst>
            </p:cNvPr>
            <p:cNvSpPr txBox="1"/>
            <p:nvPr/>
          </p:nvSpPr>
          <p:spPr>
            <a:xfrm>
              <a:off x="6629852" y="611714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0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CC7C395-A624-4230-9338-95BB6B0DC829}"/>
                </a:ext>
              </a:extLst>
            </p:cNvPr>
            <p:cNvSpPr txBox="1"/>
            <p:nvPr/>
          </p:nvSpPr>
          <p:spPr>
            <a:xfrm>
              <a:off x="4431921" y="6091366"/>
              <a:ext cx="1521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“Impossible”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54D7E-44CA-4A4E-B602-3EE0B805A897}"/>
              </a:ext>
            </a:extLst>
          </p:cNvPr>
          <p:cNvGrpSpPr/>
          <p:nvPr/>
        </p:nvGrpSpPr>
        <p:grpSpPr>
          <a:xfrm>
            <a:off x="4119244" y="1201430"/>
            <a:ext cx="3246747" cy="523220"/>
            <a:chOff x="4119244" y="1201430"/>
            <a:chExt cx="3246747" cy="523220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844CE4C-705D-4D74-90E8-7CF3D9204C38}"/>
                </a:ext>
              </a:extLst>
            </p:cNvPr>
            <p:cNvSpPr/>
            <p:nvPr/>
          </p:nvSpPr>
          <p:spPr>
            <a:xfrm>
              <a:off x="7145027" y="1201430"/>
              <a:ext cx="220964" cy="52322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5DA95-47D2-4B58-9349-A8C3D6A7B822}"/>
                </a:ext>
              </a:extLst>
            </p:cNvPr>
            <p:cNvSpPr txBox="1"/>
            <p:nvPr/>
          </p:nvSpPr>
          <p:spPr>
            <a:xfrm>
              <a:off x="6221014" y="129439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87-99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EEA558-447C-46D7-8A31-4B7E44ABC929}"/>
                </a:ext>
              </a:extLst>
            </p:cNvPr>
            <p:cNvSpPr txBox="1"/>
            <p:nvPr/>
          </p:nvSpPr>
          <p:spPr>
            <a:xfrm>
              <a:off x="4119244" y="1256194"/>
              <a:ext cx="18963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certain”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B18301-3DA0-4A67-B3AC-4C6C5D27B6DA}"/>
              </a:ext>
            </a:extLst>
          </p:cNvPr>
          <p:cNvGrpSpPr/>
          <p:nvPr/>
        </p:nvGrpSpPr>
        <p:grpSpPr>
          <a:xfrm>
            <a:off x="4636068" y="1896194"/>
            <a:ext cx="2729923" cy="824237"/>
            <a:chOff x="4636068" y="1896194"/>
            <a:chExt cx="2729923" cy="824237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F0DDAC5B-2837-4938-90FC-147F374D71F4}"/>
                </a:ext>
              </a:extLst>
            </p:cNvPr>
            <p:cNvSpPr/>
            <p:nvPr/>
          </p:nvSpPr>
          <p:spPr>
            <a:xfrm>
              <a:off x="7172965" y="1896194"/>
              <a:ext cx="193026" cy="82423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819A74-B5F2-4EF7-8A5A-0E6ED9DACB21}"/>
                </a:ext>
              </a:extLst>
            </p:cNvPr>
            <p:cNvSpPr txBox="1"/>
            <p:nvPr/>
          </p:nvSpPr>
          <p:spPr>
            <a:xfrm>
              <a:off x="6218154" y="21413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63-87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FCD22B-DF2C-4FC0-B27C-65A1F0D72B86}"/>
                </a:ext>
              </a:extLst>
            </p:cNvPr>
            <p:cNvSpPr txBox="1"/>
            <p:nvPr/>
          </p:nvSpPr>
          <p:spPr>
            <a:xfrm>
              <a:off x="4636068" y="2110556"/>
              <a:ext cx="1328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“Probably”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D32E7CA-71DC-4BAA-A63F-484F4E549C86}"/>
              </a:ext>
            </a:extLst>
          </p:cNvPr>
          <p:cNvSpPr/>
          <p:nvPr/>
        </p:nvSpPr>
        <p:spPr>
          <a:xfrm>
            <a:off x="3276600" y="457201"/>
            <a:ext cx="5257800" cy="61386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CEFD6D-D287-4ADB-97B2-A54750726E60}"/>
              </a:ext>
            </a:extLst>
          </p:cNvPr>
          <p:cNvSpPr txBox="1"/>
          <p:nvPr/>
        </p:nvSpPr>
        <p:spPr>
          <a:xfrm>
            <a:off x="930036" y="4705417"/>
            <a:ext cx="2202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</a:t>
            </a:r>
            <a:br>
              <a:rPr lang="en-US" sz="1400" dirty="0"/>
            </a:br>
            <a:r>
              <a:rPr lang="en-US" sz="1400" dirty="0"/>
              <a:t>Informal CIA Working Paper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F7F3CA-1141-4BB1-AF81-0A66C6068D3B}"/>
              </a:ext>
            </a:extLst>
          </p:cNvPr>
          <p:cNvSpPr txBox="1"/>
          <p:nvPr/>
        </p:nvSpPr>
        <p:spPr>
          <a:xfrm>
            <a:off x="757812" y="3276600"/>
            <a:ext cx="1387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“Es </a:t>
            </a:r>
            <a:r>
              <a:rPr lang="en-US" sz="2000" i="1" dirty="0" err="1"/>
              <a:t>arte</a:t>
            </a:r>
            <a:r>
              <a:rPr lang="en-US" sz="2000" i="1" dirty="0"/>
              <a:t>,</a:t>
            </a:r>
          </a:p>
          <a:p>
            <a:r>
              <a:rPr lang="en-US" sz="2000" i="1" dirty="0"/>
              <a:t>no </a:t>
            </a:r>
            <a:r>
              <a:rPr lang="en-US" sz="2000" i="1" dirty="0" err="1"/>
              <a:t>ciencia</a:t>
            </a:r>
            <a:r>
              <a:rPr lang="en-US" sz="2000" i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384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717727" y="697399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101D0-5DE3-4701-BE32-9D743FF8F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65" y="2819400"/>
            <a:ext cx="7369869" cy="10667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07988A-969C-4270-98FD-86636F664EED}"/>
              </a:ext>
            </a:extLst>
          </p:cNvPr>
          <p:cNvSpPr/>
          <p:nvPr/>
        </p:nvSpPr>
        <p:spPr>
          <a:xfrm>
            <a:off x="1066800" y="4191000"/>
            <a:ext cx="71901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Words of Estimative Probability</a:t>
            </a:r>
            <a:br>
              <a:rPr lang="en-US" sz="2000" dirty="0"/>
            </a:br>
            <a:br>
              <a:rPr lang="en-US" sz="2000" dirty="0"/>
            </a:br>
            <a:r>
              <a:rPr lang="en-US" dirty="0"/>
              <a:t>Source: 2007 National Intelligence Estimate, </a:t>
            </a:r>
            <a:r>
              <a:rPr lang="en-US" i="1" dirty="0"/>
              <a:t>Iran: Nuclear Intentions and Capabilities</a:t>
            </a:r>
            <a:r>
              <a:rPr lang="en-US" dirty="0"/>
              <a:t>, and other products)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17497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B6F7B4B-CD28-5073-018A-BC779F30FFA2}"/>
              </a:ext>
            </a:extLst>
          </p:cNvPr>
          <p:cNvGraphicFramePr>
            <a:graphicFrameLocks noGrp="1"/>
          </p:cNvGraphicFramePr>
          <p:nvPr/>
        </p:nvGraphicFramePr>
        <p:xfrm>
          <a:off x="333371" y="2706075"/>
          <a:ext cx="814388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388">
                  <a:extLst>
                    <a:ext uri="{9D8B030D-6E8A-4147-A177-3AD203B41FA5}">
                      <a16:colId xmlns:a16="http://schemas.microsoft.com/office/drawing/2014/main" val="36026794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54103677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76642519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363058075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664952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4653537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66813825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226893674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00316034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1300317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81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751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EE6055-5BEA-3BE1-EB05-193BD0ECDC7E}"/>
              </a:ext>
            </a:extLst>
          </p:cNvPr>
          <p:cNvSpPr txBox="1"/>
          <p:nvPr/>
        </p:nvSpPr>
        <p:spPr>
          <a:xfrm>
            <a:off x="276222" y="218537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95B42-5FA0-C478-5203-30297C9B5273}"/>
              </a:ext>
            </a:extLst>
          </p:cNvPr>
          <p:cNvSpPr txBox="1"/>
          <p:nvPr/>
        </p:nvSpPr>
        <p:spPr>
          <a:xfrm>
            <a:off x="179922" y="3640466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31F79-B130-C6B0-AB48-C15558845D53}"/>
              </a:ext>
            </a:extLst>
          </p:cNvPr>
          <p:cNvSpPr txBox="1"/>
          <p:nvPr/>
        </p:nvSpPr>
        <p:spPr>
          <a:xfrm>
            <a:off x="4163978" y="3642699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DCBF2-C5C4-6935-02AF-39D7FA208D7C}"/>
              </a:ext>
            </a:extLst>
          </p:cNvPr>
          <p:cNvSpPr txBox="1"/>
          <p:nvPr/>
        </p:nvSpPr>
        <p:spPr>
          <a:xfrm>
            <a:off x="6183278" y="3640467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B502D-556A-496A-0844-D120E1114EC4}"/>
              </a:ext>
            </a:extLst>
          </p:cNvPr>
          <p:cNvSpPr txBox="1"/>
          <p:nvPr/>
        </p:nvSpPr>
        <p:spPr>
          <a:xfrm>
            <a:off x="8041875" y="364046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2B74E-E786-B326-8089-7B017B06B698}"/>
              </a:ext>
            </a:extLst>
          </p:cNvPr>
          <p:cNvSpPr txBox="1"/>
          <p:nvPr/>
        </p:nvSpPr>
        <p:spPr>
          <a:xfrm>
            <a:off x="2043731" y="364046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2EF06-41E8-053B-5406-4A8136E8BBE2}"/>
              </a:ext>
            </a:extLst>
          </p:cNvPr>
          <p:cNvSpPr txBox="1"/>
          <p:nvPr/>
        </p:nvSpPr>
        <p:spPr>
          <a:xfrm>
            <a:off x="2134661" y="2185375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¼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C0D72-1544-F31B-74D9-0EC2E3E5CF42}"/>
              </a:ext>
            </a:extLst>
          </p:cNvPr>
          <p:cNvSpPr txBox="1"/>
          <p:nvPr/>
        </p:nvSpPr>
        <p:spPr>
          <a:xfrm>
            <a:off x="4216709" y="218537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½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47E5B-A760-E6C8-AAB2-CE23ED53D4FD}"/>
              </a:ext>
            </a:extLst>
          </p:cNvPr>
          <p:cNvSpPr txBox="1"/>
          <p:nvPr/>
        </p:nvSpPr>
        <p:spPr>
          <a:xfrm>
            <a:off x="6306604" y="2240387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¾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FBECC-5811-DB45-36EB-B43B2EC307BC}"/>
              </a:ext>
            </a:extLst>
          </p:cNvPr>
          <p:cNvSpPr txBox="1"/>
          <p:nvPr/>
        </p:nvSpPr>
        <p:spPr>
          <a:xfrm>
            <a:off x="8247684" y="2240387"/>
            <a:ext cx="37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CCB6EE-51DD-1162-B623-38489548F287}"/>
              </a:ext>
            </a:extLst>
          </p:cNvPr>
          <p:cNvSpPr/>
          <p:nvPr/>
        </p:nvSpPr>
        <p:spPr>
          <a:xfrm>
            <a:off x="334324" y="2868434"/>
            <a:ext cx="404534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5C4E5C43-D900-F4F0-C971-3D91CC8CE5BC}"/>
              </a:ext>
            </a:extLst>
          </p:cNvPr>
          <p:cNvGraphicFramePr>
            <a:graphicFrameLocks noGrp="1"/>
          </p:cNvGraphicFramePr>
          <p:nvPr/>
        </p:nvGraphicFramePr>
        <p:xfrm>
          <a:off x="2294946" y="4395810"/>
          <a:ext cx="5264553" cy="21549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810">
                  <a:extLst>
                    <a:ext uri="{9D8B030D-6E8A-4147-A177-3AD203B41FA5}">
                      <a16:colId xmlns:a16="http://schemas.microsoft.com/office/drawing/2014/main" val="3705409708"/>
                    </a:ext>
                  </a:extLst>
                </a:gridCol>
                <a:gridCol w="1154964">
                  <a:extLst>
                    <a:ext uri="{9D8B030D-6E8A-4147-A177-3AD203B41FA5}">
                      <a16:colId xmlns:a16="http://schemas.microsoft.com/office/drawing/2014/main" val="1904312320"/>
                    </a:ext>
                  </a:extLst>
                </a:gridCol>
                <a:gridCol w="3533779">
                  <a:extLst>
                    <a:ext uri="{9D8B030D-6E8A-4147-A177-3AD203B41FA5}">
                      <a16:colId xmlns:a16="http://schemas.microsoft.com/office/drawing/2014/main" val="85387204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A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0-5%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Remote chance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0170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B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10-20%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2864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25-35%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52015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D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40-50%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Realistic possibility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03272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55-75%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Likely or probable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67857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F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80-90%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59724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G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95-100%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Almost certain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46485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65D738D6-BB7B-E471-4025-A3D4684BDDF3}"/>
              </a:ext>
            </a:extLst>
          </p:cNvPr>
          <p:cNvSpPr/>
          <p:nvPr/>
        </p:nvSpPr>
        <p:spPr>
          <a:xfrm>
            <a:off x="1135257" y="2868434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EA4D66-1280-22D3-E712-9BC881691B47}"/>
              </a:ext>
            </a:extLst>
          </p:cNvPr>
          <p:cNvSpPr/>
          <p:nvPr/>
        </p:nvSpPr>
        <p:spPr>
          <a:xfrm>
            <a:off x="2294946" y="2868434"/>
            <a:ext cx="917752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B97627-2EB4-1EEF-9283-058C8FDC42CE}"/>
              </a:ext>
            </a:extLst>
          </p:cNvPr>
          <p:cNvSpPr/>
          <p:nvPr/>
        </p:nvSpPr>
        <p:spPr>
          <a:xfrm>
            <a:off x="3507976" y="2879580"/>
            <a:ext cx="863996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1787D4-DC55-E856-CD12-504FFC4B8520}"/>
              </a:ext>
            </a:extLst>
          </p:cNvPr>
          <p:cNvSpPr/>
          <p:nvPr/>
        </p:nvSpPr>
        <p:spPr>
          <a:xfrm>
            <a:off x="4716797" y="2868434"/>
            <a:ext cx="176020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33FB77-B016-FFCC-9AB0-5012924FA2BE}"/>
              </a:ext>
            </a:extLst>
          </p:cNvPr>
          <p:cNvSpPr/>
          <p:nvPr/>
        </p:nvSpPr>
        <p:spPr>
          <a:xfrm>
            <a:off x="6845770" y="2879580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268CE4-F200-00E8-742E-58AEE0506439}"/>
              </a:ext>
            </a:extLst>
          </p:cNvPr>
          <p:cNvSpPr/>
          <p:nvPr/>
        </p:nvSpPr>
        <p:spPr>
          <a:xfrm>
            <a:off x="8041875" y="2870665"/>
            <a:ext cx="430891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DB5CDB-F4A6-0EEE-F420-B8463E6374F7}"/>
              </a:ext>
            </a:extLst>
          </p:cNvPr>
          <p:cNvSpPr txBox="1"/>
          <p:nvPr/>
        </p:nvSpPr>
        <p:spPr>
          <a:xfrm>
            <a:off x="2959475" y="1495131"/>
            <a:ext cx="460002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PROBABILITY YARDSTICK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E78DA45-A940-A098-4457-14332B7B3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9" y="320217"/>
            <a:ext cx="1858368" cy="1238912"/>
          </a:xfrm>
          <a:prstGeom prst="rect">
            <a:avLst/>
          </a:prstGeom>
        </p:spPr>
      </p:pic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4FC34352-56C0-BFFF-CBD5-68D74418DAAD}"/>
              </a:ext>
            </a:extLst>
          </p:cNvPr>
          <p:cNvSpPr/>
          <p:nvPr/>
        </p:nvSpPr>
        <p:spPr>
          <a:xfrm>
            <a:off x="266512" y="2640497"/>
            <a:ext cx="8353390" cy="8728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0AA42EE-1939-E69B-1E93-942152392B55}"/>
              </a:ext>
            </a:extLst>
          </p:cNvPr>
          <p:cNvSpPr/>
          <p:nvPr/>
        </p:nvSpPr>
        <p:spPr>
          <a:xfrm>
            <a:off x="2069131" y="6309360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5455F6-712F-5E1E-D282-BA5F909F68AF}"/>
              </a:ext>
            </a:extLst>
          </p:cNvPr>
          <p:cNvSpPr/>
          <p:nvPr/>
        </p:nvSpPr>
        <p:spPr>
          <a:xfrm>
            <a:off x="2154635" y="5964810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E7B539C-5F67-62B3-BA8C-35A855CC9B9E}"/>
              </a:ext>
            </a:extLst>
          </p:cNvPr>
          <p:cNvSpPr/>
          <p:nvPr/>
        </p:nvSpPr>
        <p:spPr>
          <a:xfrm>
            <a:off x="2116535" y="5629852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2336A10-D326-2078-333E-14D5339ACEB8}"/>
              </a:ext>
            </a:extLst>
          </p:cNvPr>
          <p:cNvSpPr/>
          <p:nvPr/>
        </p:nvSpPr>
        <p:spPr>
          <a:xfrm>
            <a:off x="2092758" y="5343258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3A31BEA-507A-8A96-1E26-1F910AB3850B}"/>
              </a:ext>
            </a:extLst>
          </p:cNvPr>
          <p:cNvSpPr/>
          <p:nvPr/>
        </p:nvSpPr>
        <p:spPr>
          <a:xfrm>
            <a:off x="2078435" y="5082333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FFEF405-14B7-1FE8-B360-B31176367F98}"/>
              </a:ext>
            </a:extLst>
          </p:cNvPr>
          <p:cNvSpPr/>
          <p:nvPr/>
        </p:nvSpPr>
        <p:spPr>
          <a:xfrm>
            <a:off x="2043731" y="4737783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464A93-D001-EE65-3CBC-5721B5365ED8}"/>
              </a:ext>
            </a:extLst>
          </p:cNvPr>
          <p:cNvSpPr/>
          <p:nvPr/>
        </p:nvSpPr>
        <p:spPr>
          <a:xfrm>
            <a:off x="2055811" y="4403249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764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25" grpId="0" animBg="1"/>
      <p:bldP spid="26" grpId="0" animBg="1"/>
      <p:bldP spid="28" grpId="0" animBg="1"/>
      <p:bldP spid="30" grpId="0" animBg="1"/>
      <p:bldP spid="3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F8DFE3-0A49-4A38-A449-9CB05DD8C3CE}"/>
              </a:ext>
            </a:extLst>
          </p:cNvPr>
          <p:cNvSpPr txBox="1"/>
          <p:nvPr/>
        </p:nvSpPr>
        <p:spPr>
          <a:xfrm>
            <a:off x="967030" y="1136302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Armados con …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15F42-958C-4926-A66E-D176E54B0549}"/>
              </a:ext>
            </a:extLst>
          </p:cNvPr>
          <p:cNvSpPr txBox="1"/>
          <p:nvPr/>
        </p:nvSpPr>
        <p:spPr>
          <a:xfrm>
            <a:off x="3733800" y="1136302"/>
            <a:ext cx="34307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La </a:t>
            </a:r>
            <a:r>
              <a:rPr lang="es-ES" sz="2400" dirty="0" err="1"/>
              <a:t>tésis</a:t>
            </a: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Los hechos básicos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Los impulsores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tendencias/corrientes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9D8B2-98E5-4C46-8D7A-C6F837667573}"/>
              </a:ext>
            </a:extLst>
          </p:cNvPr>
          <p:cNvSpPr txBox="1"/>
          <p:nvPr/>
        </p:nvSpPr>
        <p:spPr>
          <a:xfrm>
            <a:off x="3733800" y="3321244"/>
            <a:ext cx="423064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Un escenario principal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Uno/dos escenarios alternativos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Probabilidades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696BA-DC02-4498-A626-028A52868DC6}"/>
              </a:ext>
            </a:extLst>
          </p:cNvPr>
          <p:cNvSpPr txBox="1"/>
          <p:nvPr/>
        </p:nvSpPr>
        <p:spPr>
          <a:xfrm>
            <a:off x="838200" y="4916091"/>
            <a:ext cx="196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Avanzamos …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8806D-C154-4D7E-8C70-40DEE8CF63DE}"/>
              </a:ext>
            </a:extLst>
          </p:cNvPr>
          <p:cNvSpPr txBox="1"/>
          <p:nvPr/>
        </p:nvSpPr>
        <p:spPr>
          <a:xfrm>
            <a:off x="3733800" y="4982966"/>
            <a:ext cx="232467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los comodines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implicaciones</a:t>
            </a:r>
          </a:p>
        </p:txBody>
      </p:sp>
    </p:spTree>
    <p:extLst>
      <p:ext uri="{BB962C8B-B14F-4D97-AF65-F5344CB8AC3E}">
        <p14:creationId xmlns:p14="http://schemas.microsoft.com/office/powerpoint/2010/main" val="6558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892" y="1645265"/>
            <a:ext cx="7088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Sumamente</a:t>
            </a:r>
            <a:r>
              <a:rPr lang="en-US" sz="2400" dirty="0"/>
              <a:t> 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probabilidad</a:t>
            </a:r>
            <a:r>
              <a:rPr lang="en-US" sz="2400" dirty="0"/>
              <a:t>;</a:t>
            </a:r>
            <a:br>
              <a:rPr lang="en-US" sz="2400" dirty="0"/>
            </a:br>
            <a:r>
              <a:rPr lang="en-US" sz="2400" dirty="0" err="1"/>
              <a:t>imposible</a:t>
            </a:r>
            <a:r>
              <a:rPr lang="en-US" sz="2400" dirty="0"/>
              <a:t> de </a:t>
            </a:r>
            <a:r>
              <a:rPr lang="en-US" sz="2400" dirty="0" err="1"/>
              <a:t>predecir</a:t>
            </a:r>
            <a:r>
              <a:rPr lang="en-US" sz="2400" dirty="0"/>
              <a:t> o </a:t>
            </a:r>
            <a:r>
              <a:rPr lang="en-US" sz="2400" dirty="0" err="1"/>
              <a:t>pronosticar</a:t>
            </a:r>
            <a:r>
              <a:rPr lang="en-US" sz="2400" dirty="0"/>
              <a:t> … 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pero</a:t>
            </a:r>
            <a:r>
              <a:rPr lang="en-US" sz="2400" dirty="0"/>
              <a:t> …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Cambia</a:t>
            </a:r>
            <a:r>
              <a:rPr lang="es-ES" sz="2400" dirty="0"/>
              <a:t> drásticamente nuestro análisis</a:t>
            </a:r>
            <a:br>
              <a:rPr lang="es-ES" sz="2400" dirty="0"/>
            </a:b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Algo que, en nuestra lista de presunciones,</a:t>
            </a:r>
            <a:br>
              <a:rPr lang="es-ES" sz="2400" dirty="0"/>
            </a:br>
            <a:r>
              <a:rPr lang="es-ES" sz="2400" dirty="0"/>
              <a:t>calculamos como algo fuera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4DD7C4-0CEF-47C7-AD0A-6E5655EB0620}"/>
              </a:ext>
            </a:extLst>
          </p:cNvPr>
          <p:cNvSpPr/>
          <p:nvPr/>
        </p:nvSpPr>
        <p:spPr>
          <a:xfrm>
            <a:off x="681689" y="5710019"/>
            <a:ext cx="6557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/>
              <a:t>RAE</a:t>
            </a:r>
            <a:r>
              <a:rPr lang="es-ES" sz="1400" dirty="0"/>
              <a:t>:  En algunos juegos de naipes o de dados, carta o cara del dado que se puede aplicar a cualquier suerte favorable.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6565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977" y="2218284"/>
            <a:ext cx="51001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EJEMPLOS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Muerte por causa natural de un líder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Asesinato sin ningún indicio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Desastres naturales, epidemia, etc.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Crisis totalmente ajena al contexto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6565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C9EC25-DF8B-4AFA-AEC6-C6A25314B75B}"/>
              </a:ext>
            </a:extLst>
          </p:cNvPr>
          <p:cNvSpPr txBox="1"/>
          <p:nvPr/>
        </p:nvSpPr>
        <p:spPr>
          <a:xfrm>
            <a:off x="914400" y="844033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</a:t>
            </a:r>
            <a:r>
              <a:rPr lang="es-ES" sz="2400" dirty="0" err="1"/>
              <a:t>órico</a:t>
            </a:r>
            <a:r>
              <a:rPr lang="es-ES" sz="2400" dirty="0"/>
              <a:t> norteamericano sobre el análisis de inteligencia </a:t>
            </a:r>
            <a:endParaRPr lang="en-US" sz="2400" dirty="0"/>
          </a:p>
        </p:txBody>
      </p:sp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id="{822E0A61-49B9-4307-8C5E-D1D8F940A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00200"/>
            <a:ext cx="2571749" cy="382950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CFAAFF6-2B34-42AF-9171-D8FA1FB88CEF}"/>
              </a:ext>
            </a:extLst>
          </p:cNvPr>
          <p:cNvSpPr/>
          <p:nvPr/>
        </p:nvSpPr>
        <p:spPr>
          <a:xfrm>
            <a:off x="6400800" y="5756995"/>
            <a:ext cx="165735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4BA0F696-A968-3DB2-44B2-063797F4C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67152"/>
            <a:ext cx="2895600" cy="289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943EA-2AD3-4E98-DEC6-D69912E81069}"/>
              </a:ext>
            </a:extLst>
          </p:cNvPr>
          <p:cNvSpPr txBox="1"/>
          <p:nvPr/>
        </p:nvSpPr>
        <p:spPr>
          <a:xfrm>
            <a:off x="1066800" y="5029594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Richards </a:t>
            </a:r>
            <a:r>
              <a:rPr lang="es-ES" sz="2000" dirty="0" err="1"/>
              <a:t>Heuer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0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s-ES_tradnl" sz="2800" dirty="0"/>
              <a:t>implicaciones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A5718-DA8C-40B3-AD61-6334C8983868}"/>
              </a:ext>
            </a:extLst>
          </p:cNvPr>
          <p:cNvSpPr txBox="1"/>
          <p:nvPr/>
        </p:nvSpPr>
        <p:spPr>
          <a:xfrm>
            <a:off x="838200" y="1828800"/>
            <a:ext cx="7224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¿Qué importancia tienen la situación actual y los escenarios para el decisor?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¿Por qué debe prestar atención?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¿Cómo pueden afectar sus intereses?</a:t>
            </a:r>
          </a:p>
        </p:txBody>
      </p:sp>
    </p:spTree>
    <p:extLst>
      <p:ext uri="{BB962C8B-B14F-4D97-AF65-F5344CB8AC3E}">
        <p14:creationId xmlns:p14="http://schemas.microsoft.com/office/powerpoint/2010/main" val="7121498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FEC3F5-5FEF-401A-8DB5-A0144897C002}"/>
              </a:ext>
            </a:extLst>
          </p:cNvPr>
          <p:cNvGrpSpPr/>
          <p:nvPr/>
        </p:nvGrpSpPr>
        <p:grpSpPr>
          <a:xfrm>
            <a:off x="713956" y="2070405"/>
            <a:ext cx="6753141" cy="500304"/>
            <a:chOff x="790156" y="4657633"/>
            <a:chExt cx="6753141" cy="5003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64340B-1AE7-495B-AD4F-B46E595E8C5C}"/>
                </a:ext>
              </a:extLst>
            </p:cNvPr>
            <p:cNvSpPr txBox="1"/>
            <p:nvPr/>
          </p:nvSpPr>
          <p:spPr>
            <a:xfrm>
              <a:off x="5257800" y="4696272"/>
              <a:ext cx="22854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Warning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288785-C15E-48C6-B383-9C4708259B43}"/>
                </a:ext>
              </a:extLst>
            </p:cNvPr>
            <p:cNvSpPr/>
            <p:nvPr/>
          </p:nvSpPr>
          <p:spPr>
            <a:xfrm>
              <a:off x="790156" y="4657633"/>
              <a:ext cx="2764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 err="1"/>
                <a:t>Opportunity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805ACF-1698-43AD-8E1D-07A22672C06F}"/>
                </a:ext>
              </a:extLst>
            </p:cNvPr>
            <p:cNvSpPr txBox="1"/>
            <p:nvPr/>
          </p:nvSpPr>
          <p:spPr>
            <a:xfrm>
              <a:off x="4112613" y="4751605"/>
              <a:ext cx="3999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vs</a:t>
              </a:r>
              <a:endParaRPr lang="en-US" sz="2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8553C4-6E5D-4004-B951-46BDE3893DEE}"/>
              </a:ext>
            </a:extLst>
          </p:cNvPr>
          <p:cNvGrpSpPr/>
          <p:nvPr/>
        </p:nvGrpSpPr>
        <p:grpSpPr>
          <a:xfrm>
            <a:off x="429612" y="3265371"/>
            <a:ext cx="7982868" cy="2891589"/>
            <a:chOff x="429612" y="3265371"/>
            <a:chExt cx="7982868" cy="2891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2FB72B-006A-4C62-B41D-3F65D7D4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12" y="3276600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894FC8-4E24-4247-979B-14E34B6F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265371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96DE780-F365-46D7-91CF-7DE9939ADC47}"/>
              </a:ext>
            </a:extLst>
          </p:cNvPr>
          <p:cNvSpPr/>
          <p:nvPr/>
        </p:nvSpPr>
        <p:spPr>
          <a:xfrm>
            <a:off x="595806" y="4387853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7EBCD-3133-4ED9-997E-D2B00B63D106}"/>
              </a:ext>
            </a:extLst>
          </p:cNvPr>
          <p:cNvSpPr/>
          <p:nvPr/>
        </p:nvSpPr>
        <p:spPr>
          <a:xfrm>
            <a:off x="1066800" y="5504720"/>
            <a:ext cx="1447800" cy="4388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438BCA-3848-4FED-9BD9-F0E3C390571C}"/>
              </a:ext>
            </a:extLst>
          </p:cNvPr>
          <p:cNvSpPr/>
          <p:nvPr/>
        </p:nvSpPr>
        <p:spPr>
          <a:xfrm>
            <a:off x="4800600" y="4761970"/>
            <a:ext cx="1295400" cy="4196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22BC0F-A7FD-4D17-AA4F-67F392D2C0E5}"/>
              </a:ext>
            </a:extLst>
          </p:cNvPr>
          <p:cNvSpPr/>
          <p:nvPr/>
        </p:nvSpPr>
        <p:spPr>
          <a:xfrm>
            <a:off x="4737041" y="3797838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9532292F-A604-444E-8FDB-1E6247FCB343}"/>
              </a:ext>
            </a:extLst>
          </p:cNvPr>
          <p:cNvSpPr/>
          <p:nvPr/>
        </p:nvSpPr>
        <p:spPr>
          <a:xfrm>
            <a:off x="1549752" y="2564487"/>
            <a:ext cx="1600200" cy="49875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5F151EC-EA14-435C-8B60-3288203B1238}"/>
              </a:ext>
            </a:extLst>
          </p:cNvPr>
          <p:cNvSpPr/>
          <p:nvPr/>
        </p:nvSpPr>
        <p:spPr>
          <a:xfrm>
            <a:off x="3441641" y="4571230"/>
            <a:ext cx="1295399" cy="1136647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  <p:bldP spid="2" grpId="0" animBg="1"/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¿Cuáles son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r>
              <a:rPr lang="en-US" sz="2800" dirty="0"/>
              <a:t> …?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838200" y="1828800"/>
            <a:ext cx="16868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4114800" y="1628745"/>
            <a:ext cx="269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Guerra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4876800" y="2228671"/>
            <a:ext cx="3061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crisis </a:t>
            </a:r>
            <a:r>
              <a:rPr lang="en-US" sz="2400" dirty="0" err="1"/>
              <a:t>humanitaria</a:t>
            </a:r>
            <a:endParaRPr lang="en-US" sz="2400" dirty="0"/>
          </a:p>
          <a:p>
            <a:r>
              <a:rPr lang="en-US" sz="2400" dirty="0" err="1"/>
              <a:t>migraci</a:t>
            </a:r>
            <a:r>
              <a:rPr lang="es-ES" sz="2400" dirty="0" err="1"/>
              <a:t>ón</a:t>
            </a:r>
            <a:r>
              <a:rPr lang="es-ES" sz="2400" dirty="0"/>
              <a:t> incontrolada</a:t>
            </a:r>
          </a:p>
          <a:p>
            <a:r>
              <a:rPr lang="en-US" sz="2400" dirty="0" err="1"/>
              <a:t>desorden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499983" y="3567261"/>
            <a:ext cx="5231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Elecciones</a:t>
            </a:r>
            <a:r>
              <a:rPr lang="en-US" sz="2400" dirty="0"/>
              <a:t> no </a:t>
            </a:r>
            <a:r>
              <a:rPr lang="en-US" sz="2400" dirty="0" err="1"/>
              <a:t>concluyentes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1295400" y="4048918"/>
            <a:ext cx="2688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tensiones políticas</a:t>
            </a:r>
          </a:p>
          <a:p>
            <a:r>
              <a:rPr lang="es-ES" sz="2400" dirty="0"/>
              <a:t>indecisión</a:t>
            </a:r>
          </a:p>
          <a:p>
            <a:r>
              <a:rPr lang="es-ES" sz="2400" dirty="0"/>
              <a:t>daño a instituciones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4398302" y="4305686"/>
            <a:ext cx="4257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Colapso</a:t>
            </a:r>
            <a:r>
              <a:rPr lang="en-US" sz="2400" dirty="0"/>
              <a:t> </a:t>
            </a:r>
            <a:r>
              <a:rPr lang="en-US" sz="2400" dirty="0" err="1"/>
              <a:t>económico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5160302" y="4905612"/>
            <a:ext cx="2671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desempleo</a:t>
            </a:r>
          </a:p>
          <a:p>
            <a:r>
              <a:rPr lang="es-ES" sz="2400" dirty="0"/>
              <a:t>sufrimiento popular</a:t>
            </a:r>
          </a:p>
          <a:p>
            <a:r>
              <a:rPr lang="en-US" sz="2400" dirty="0" err="1"/>
              <a:t>tensiones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99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838200" y="1828800"/>
            <a:ext cx="16868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4114800" y="1628745"/>
            <a:ext cx="4487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Calentamiento</a:t>
            </a:r>
            <a:r>
              <a:rPr lang="en-US" sz="2400" dirty="0"/>
              <a:t> global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4876800" y="2228671"/>
            <a:ext cx="3584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reducción en </a:t>
            </a:r>
            <a:r>
              <a:rPr lang="es-ES" sz="2400" dirty="0" err="1"/>
              <a:t>prod</a:t>
            </a:r>
            <a:r>
              <a:rPr lang="es-ES" sz="2400" dirty="0"/>
              <a:t>. agrícola</a:t>
            </a:r>
          </a:p>
          <a:p>
            <a:r>
              <a:rPr lang="es-ES" sz="2400" dirty="0"/>
              <a:t>escasez de agua</a:t>
            </a:r>
          </a:p>
          <a:p>
            <a:r>
              <a:rPr lang="es-ES" sz="2400" dirty="0"/>
              <a:t>amenaza ciudades costeras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499983" y="3567261"/>
            <a:ext cx="5730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Manipulación</a:t>
            </a:r>
            <a:r>
              <a:rPr lang="en-US" sz="2400" dirty="0"/>
              <a:t> de redes </a:t>
            </a:r>
            <a:r>
              <a:rPr lang="en-US" sz="2400" dirty="0" err="1"/>
              <a:t>sociales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1295400" y="4048918"/>
            <a:ext cx="2919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amenaza legitimidad </a:t>
            </a:r>
          </a:p>
          <a:p>
            <a:r>
              <a:rPr lang="es-ES" sz="2400" dirty="0"/>
              <a:t>daño a instituciones</a:t>
            </a:r>
          </a:p>
          <a:p>
            <a:r>
              <a:rPr lang="es-ES" sz="2400" dirty="0"/>
              <a:t>desorientación juvenil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4398302" y="4305686"/>
            <a:ext cx="458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/>
              <a:t>patentes</a:t>
            </a:r>
            <a:r>
              <a:rPr lang="en-US" sz="2400" dirty="0"/>
              <a:t> (5G)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5160302" y="4905612"/>
            <a:ext cx="3373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monopolios</a:t>
            </a:r>
          </a:p>
          <a:p>
            <a:r>
              <a:rPr lang="es-ES" sz="2400" dirty="0"/>
              <a:t>inseguridad, dudas</a:t>
            </a:r>
          </a:p>
          <a:p>
            <a:r>
              <a:rPr lang="en-US" sz="2400" dirty="0" err="1"/>
              <a:t>tensiones</a:t>
            </a:r>
            <a:r>
              <a:rPr lang="en-US" sz="2400" dirty="0"/>
              <a:t> </a:t>
            </a:r>
            <a:r>
              <a:rPr lang="en-US" sz="2400" dirty="0" err="1"/>
              <a:t>internacionales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2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A7C78-A463-27AC-32A1-5635C1E1CFF7}"/>
              </a:ext>
            </a:extLst>
          </p:cNvPr>
          <p:cNvSpPr txBox="1"/>
          <p:nvPr/>
        </p:nvSpPr>
        <p:spPr>
          <a:xfrm>
            <a:off x="3352800" y="838200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¿Dudas?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E6F2D-A3BE-9680-4A7A-F69BDD9974B8}"/>
              </a:ext>
            </a:extLst>
          </p:cNvPr>
          <p:cNvSpPr txBox="1"/>
          <p:nvPr/>
        </p:nvSpPr>
        <p:spPr>
          <a:xfrm>
            <a:off x="4180168" y="1860203"/>
            <a:ext cx="3430747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/>
              <a:t>La </a:t>
            </a:r>
            <a:r>
              <a:rPr lang="es-ES" sz="2400" dirty="0" err="1"/>
              <a:t>tésis</a:t>
            </a: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Los hechos básicos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Los impulsores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Las tendencias/corrientes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9C1F7-D7F1-E230-1748-C2E369589F78}"/>
              </a:ext>
            </a:extLst>
          </p:cNvPr>
          <p:cNvSpPr txBox="1"/>
          <p:nvPr/>
        </p:nvSpPr>
        <p:spPr>
          <a:xfrm>
            <a:off x="1115853" y="2157055"/>
            <a:ext cx="25058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Éste es nuestro </a:t>
            </a:r>
            <a:br>
              <a:rPr lang="es-ES" sz="2800" dirty="0"/>
            </a:br>
            <a:r>
              <a:rPr lang="es-ES" sz="2800" dirty="0"/>
              <a:t>modelo: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7CC86-13F2-5EAC-6CB4-B1EA456B384D}"/>
              </a:ext>
            </a:extLst>
          </p:cNvPr>
          <p:cNvSpPr txBox="1"/>
          <p:nvPr/>
        </p:nvSpPr>
        <p:spPr>
          <a:xfrm>
            <a:off x="4180168" y="3911660"/>
            <a:ext cx="423064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/>
              <a:t>Un escenario principal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Uno/dos escenarios alternativos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Probabilidades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82646-DA76-8E81-690B-6DB8D3F3C3D2}"/>
              </a:ext>
            </a:extLst>
          </p:cNvPr>
          <p:cNvSpPr txBox="1"/>
          <p:nvPr/>
        </p:nvSpPr>
        <p:spPr>
          <a:xfrm>
            <a:off x="4245833" y="5471082"/>
            <a:ext cx="241284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/>
              <a:t>Los comodines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Las implicaciones</a:t>
            </a:r>
          </a:p>
        </p:txBody>
      </p:sp>
    </p:spTree>
    <p:extLst>
      <p:ext uri="{BB962C8B-B14F-4D97-AF65-F5344CB8AC3E}">
        <p14:creationId xmlns:p14="http://schemas.microsoft.com/office/powerpoint/2010/main" val="5215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84DB-C412-4185-ACEC-B9F6E8039A77}"/>
              </a:ext>
            </a:extLst>
          </p:cNvPr>
          <p:cNvSpPr txBox="1"/>
          <p:nvPr/>
        </p:nvSpPr>
        <p:spPr>
          <a:xfrm>
            <a:off x="609600" y="381000"/>
            <a:ext cx="465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 </a:t>
            </a:r>
            <a:r>
              <a:rPr lang="en-US" sz="2400" dirty="0" err="1"/>
              <a:t>planilla</a:t>
            </a:r>
            <a:r>
              <a:rPr lang="en-US" sz="2400" dirty="0"/>
              <a:t> …  BUILDING ANALYSIS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0873F-BE5B-4E93-B8C8-1724D412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0" y="881133"/>
            <a:ext cx="3850734" cy="550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20E2D-552F-437A-8568-1E29E405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837376"/>
            <a:ext cx="3907648" cy="55496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71809F-90BE-4F4E-BF1D-F21581BB4FF9}"/>
              </a:ext>
            </a:extLst>
          </p:cNvPr>
          <p:cNvSpPr/>
          <p:nvPr/>
        </p:nvSpPr>
        <p:spPr>
          <a:xfrm>
            <a:off x="735523" y="6096000"/>
            <a:ext cx="1143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E92C3-A24D-4865-AD95-F35AAF337280}"/>
              </a:ext>
            </a:extLst>
          </p:cNvPr>
          <p:cNvSpPr txBox="1"/>
          <p:nvPr/>
        </p:nvSpPr>
        <p:spPr>
          <a:xfrm rot="5400000">
            <a:off x="3880366" y="5988694"/>
            <a:ext cx="3810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CCDECF-82C9-C4BA-112B-0B505E31E744}"/>
              </a:ext>
            </a:extLst>
          </p:cNvPr>
          <p:cNvSpPr/>
          <p:nvPr/>
        </p:nvSpPr>
        <p:spPr>
          <a:xfrm>
            <a:off x="3739613" y="5976867"/>
            <a:ext cx="609600" cy="392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709500-20CE-F01F-85B7-73767E3FA65D}"/>
              </a:ext>
            </a:extLst>
          </p:cNvPr>
          <p:cNvSpPr/>
          <p:nvPr/>
        </p:nvSpPr>
        <p:spPr>
          <a:xfrm>
            <a:off x="609600" y="1447800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D50C1A-D54A-3B9F-7B59-6039100B575C}"/>
              </a:ext>
            </a:extLst>
          </p:cNvPr>
          <p:cNvCxnSpPr/>
          <p:nvPr/>
        </p:nvCxnSpPr>
        <p:spPr>
          <a:xfrm>
            <a:off x="1219200" y="1600200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043D94-CF58-3E3C-7B97-05D2B1F7C5C7}"/>
              </a:ext>
            </a:extLst>
          </p:cNvPr>
          <p:cNvSpPr txBox="1"/>
          <p:nvPr/>
        </p:nvSpPr>
        <p:spPr>
          <a:xfrm>
            <a:off x="2464859" y="1388584"/>
            <a:ext cx="96372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 </a:t>
            </a:r>
            <a:r>
              <a:rPr lang="en-US" dirty="0" err="1">
                <a:solidFill>
                  <a:srgbClr val="FF0000"/>
                </a:solidFill>
              </a:rPr>
              <a:t>Tesis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E43217-203D-85AA-DC6C-707AC257F355}"/>
              </a:ext>
            </a:extLst>
          </p:cNvPr>
          <p:cNvSpPr/>
          <p:nvPr/>
        </p:nvSpPr>
        <p:spPr>
          <a:xfrm>
            <a:off x="686661" y="1983859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A71946-834A-B469-39FE-87DE9F576C4B}"/>
              </a:ext>
            </a:extLst>
          </p:cNvPr>
          <p:cNvCxnSpPr/>
          <p:nvPr/>
        </p:nvCxnSpPr>
        <p:spPr>
          <a:xfrm>
            <a:off x="1296261" y="2136259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026374-CB97-7E86-0DA2-B901D54CCBC5}"/>
              </a:ext>
            </a:extLst>
          </p:cNvPr>
          <p:cNvSpPr txBox="1"/>
          <p:nvPr/>
        </p:nvSpPr>
        <p:spPr>
          <a:xfrm>
            <a:off x="2465719" y="1913389"/>
            <a:ext cx="172528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“El </a:t>
            </a:r>
            <a:r>
              <a:rPr lang="en-US" dirty="0" err="1">
                <a:solidFill>
                  <a:srgbClr val="FF0000"/>
                </a:solidFill>
              </a:rPr>
              <a:t>marco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hechos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96F77D-D710-7C92-F1BA-5F788D3C6237}"/>
              </a:ext>
            </a:extLst>
          </p:cNvPr>
          <p:cNvSpPr/>
          <p:nvPr/>
        </p:nvSpPr>
        <p:spPr>
          <a:xfrm>
            <a:off x="5045149" y="1898200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D530EE-674D-BC5B-082B-415EFCA1F7FB}"/>
              </a:ext>
            </a:extLst>
          </p:cNvPr>
          <p:cNvCxnSpPr/>
          <p:nvPr/>
        </p:nvCxnSpPr>
        <p:spPr>
          <a:xfrm>
            <a:off x="5654749" y="2050600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AD9E29B-2A92-A65A-F504-6C2079458822}"/>
              </a:ext>
            </a:extLst>
          </p:cNvPr>
          <p:cNvSpPr txBox="1"/>
          <p:nvPr/>
        </p:nvSpPr>
        <p:spPr>
          <a:xfrm>
            <a:off x="6900408" y="1838984"/>
            <a:ext cx="143981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Comodines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9C9E54-0811-1516-EA11-E8F28E33E161}"/>
              </a:ext>
            </a:extLst>
          </p:cNvPr>
          <p:cNvSpPr/>
          <p:nvPr/>
        </p:nvSpPr>
        <p:spPr>
          <a:xfrm>
            <a:off x="5029200" y="2712775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3CD7A77-43F0-4F84-CA86-79A5C3CCE8C4}"/>
              </a:ext>
            </a:extLst>
          </p:cNvPr>
          <p:cNvCxnSpPr/>
          <p:nvPr/>
        </p:nvCxnSpPr>
        <p:spPr>
          <a:xfrm>
            <a:off x="5638800" y="2865175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B8C339-AE14-E3EC-79C8-A3ECBF5FADDE}"/>
              </a:ext>
            </a:extLst>
          </p:cNvPr>
          <p:cNvSpPr txBox="1"/>
          <p:nvPr/>
        </p:nvSpPr>
        <p:spPr>
          <a:xfrm>
            <a:off x="6884459" y="2653559"/>
            <a:ext cx="14814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Implicaciones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135C04-3221-228B-B9E9-4D22754E1BCF}"/>
              </a:ext>
            </a:extLst>
          </p:cNvPr>
          <p:cNvSpPr/>
          <p:nvPr/>
        </p:nvSpPr>
        <p:spPr>
          <a:xfrm>
            <a:off x="5029200" y="4267200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5F74C2-FB0B-B938-6FE5-0F7C73C1535F}"/>
              </a:ext>
            </a:extLst>
          </p:cNvPr>
          <p:cNvCxnSpPr/>
          <p:nvPr/>
        </p:nvCxnSpPr>
        <p:spPr>
          <a:xfrm>
            <a:off x="5638800" y="4419600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3C80ABA-1760-95C0-001A-0DA6E70D65D1}"/>
              </a:ext>
            </a:extLst>
          </p:cNvPr>
          <p:cNvSpPr txBox="1"/>
          <p:nvPr/>
        </p:nvSpPr>
        <p:spPr>
          <a:xfrm>
            <a:off x="6884459" y="4207984"/>
            <a:ext cx="161775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Otros</a:t>
            </a:r>
            <a:r>
              <a:rPr lang="en-US" dirty="0">
                <a:solidFill>
                  <a:srgbClr val="FF0000"/>
                </a:solidFill>
              </a:rPr>
              <a:t> Puntos”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B3F41CB-FF1E-AC84-95D8-29FBCFB568D4}"/>
              </a:ext>
            </a:extLst>
          </p:cNvPr>
          <p:cNvSpPr/>
          <p:nvPr/>
        </p:nvSpPr>
        <p:spPr>
          <a:xfrm>
            <a:off x="674906" y="2646621"/>
            <a:ext cx="849094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961855-AA60-1261-41FA-A92BD1D10FAE}"/>
              </a:ext>
            </a:extLst>
          </p:cNvPr>
          <p:cNvCxnSpPr>
            <a:cxnSpLocks/>
          </p:cNvCxnSpPr>
          <p:nvPr/>
        </p:nvCxnSpPr>
        <p:spPr>
          <a:xfrm>
            <a:off x="1524000" y="2799021"/>
            <a:ext cx="9408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1CC912A-D830-CB7A-B599-8ACDA6B1665E}"/>
              </a:ext>
            </a:extLst>
          </p:cNvPr>
          <p:cNvSpPr txBox="1"/>
          <p:nvPr/>
        </p:nvSpPr>
        <p:spPr>
          <a:xfrm>
            <a:off x="2530164" y="2587405"/>
            <a:ext cx="166083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Impulsores</a:t>
            </a:r>
            <a:r>
              <a:rPr lang="en-US" dirty="0">
                <a:solidFill>
                  <a:srgbClr val="FF0000"/>
                </a:solidFill>
              </a:rPr>
              <a:t> y </a:t>
            </a:r>
            <a:r>
              <a:rPr lang="en-US" dirty="0" err="1">
                <a:solidFill>
                  <a:srgbClr val="FF0000"/>
                </a:solidFill>
              </a:rPr>
              <a:t>Tendencias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3CC51FA-AECA-B236-EEF7-16DB0CB00A09}"/>
              </a:ext>
            </a:extLst>
          </p:cNvPr>
          <p:cNvSpPr/>
          <p:nvPr/>
        </p:nvSpPr>
        <p:spPr>
          <a:xfrm>
            <a:off x="686661" y="4852727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11C674-0144-981E-D443-A1ACC0BCD5C3}"/>
              </a:ext>
            </a:extLst>
          </p:cNvPr>
          <p:cNvCxnSpPr/>
          <p:nvPr/>
        </p:nvCxnSpPr>
        <p:spPr>
          <a:xfrm>
            <a:off x="1296261" y="5005127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6EC8BFD-73AF-848C-027B-3D69713C3203}"/>
              </a:ext>
            </a:extLst>
          </p:cNvPr>
          <p:cNvSpPr txBox="1"/>
          <p:nvPr/>
        </p:nvSpPr>
        <p:spPr>
          <a:xfrm>
            <a:off x="2541920" y="4793511"/>
            <a:ext cx="120257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Escenarios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7" grpId="0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84DB-C412-4185-ACEC-B9F6E8039A77}"/>
              </a:ext>
            </a:extLst>
          </p:cNvPr>
          <p:cNvSpPr txBox="1"/>
          <p:nvPr/>
        </p:nvSpPr>
        <p:spPr>
          <a:xfrm>
            <a:off x="609600" y="381000"/>
            <a:ext cx="465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 </a:t>
            </a:r>
            <a:r>
              <a:rPr lang="en-US" sz="2400" dirty="0" err="1"/>
              <a:t>planilla</a:t>
            </a:r>
            <a:r>
              <a:rPr lang="en-US" sz="2400" dirty="0"/>
              <a:t> …  BUILDING ANALYSIS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0873F-BE5B-4E93-B8C8-1724D412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0" y="881133"/>
            <a:ext cx="3850734" cy="550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20E2D-552F-437A-8568-1E29E405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837376"/>
            <a:ext cx="3907648" cy="5549691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BC675BC9-3B90-F979-6EF0-3B1042B1265C}"/>
              </a:ext>
            </a:extLst>
          </p:cNvPr>
          <p:cNvSpPr txBox="1"/>
          <p:nvPr/>
        </p:nvSpPr>
        <p:spPr>
          <a:xfrm rot="293147">
            <a:off x="1186276" y="2644170"/>
            <a:ext cx="7053003" cy="1569660"/>
          </a:xfrm>
          <a:prstGeom prst="rect">
            <a:avLst/>
          </a:prstGeom>
          <a:ln w="19050">
            <a:solidFill>
              <a:srgbClr val="114359"/>
            </a:solidFill>
          </a:ln>
        </p:spPr>
        <p:txBody>
          <a:bodyPr wrap="square" lIns="457200" tIns="274320" rIns="365760" bIns="182880" rtlCol="0">
            <a:spAutoFit/>
          </a:bodyPr>
          <a:lstStyle/>
          <a:p>
            <a:pPr algn="ctr"/>
            <a:r>
              <a:rPr lang="es-ES" sz="2400" dirty="0"/>
              <a:t>¿Cómo nutre tu análisis </a:t>
            </a:r>
            <a:br>
              <a:rPr lang="es-ES" sz="2400" dirty="0"/>
            </a:br>
            <a:r>
              <a:rPr lang="es-ES" sz="2400" dirty="0"/>
              <a:t>– y sirve al decisor – </a:t>
            </a:r>
            <a:br>
              <a:rPr lang="es-ES" sz="2400" dirty="0"/>
            </a:br>
            <a:r>
              <a:rPr lang="es-ES" sz="2400" dirty="0"/>
              <a:t>cada elemento?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EF9A45-A153-B5BB-690E-C4EF92A84A22}"/>
              </a:ext>
            </a:extLst>
          </p:cNvPr>
          <p:cNvSpPr/>
          <p:nvPr/>
        </p:nvSpPr>
        <p:spPr>
          <a:xfrm>
            <a:off x="735523" y="6096000"/>
            <a:ext cx="1143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9C76B-5253-438C-91B2-FAE9951B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543550"/>
            <a:ext cx="2057400" cy="273844"/>
          </a:xfrm>
        </p:spPr>
        <p:txBody>
          <a:bodyPr/>
          <a:lstStyle/>
          <a:p>
            <a:fld id="{C4F85062-4662-4D6B-BB38-DB7C890070DF}" type="slidenum">
              <a:rPr lang="en-US" smtClean="0"/>
              <a:t>87</a:t>
            </a:fld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61E29E-C118-48F5-8A3B-A64A3C39ED83}"/>
              </a:ext>
            </a:extLst>
          </p:cNvPr>
          <p:cNvSpPr/>
          <p:nvPr/>
        </p:nvSpPr>
        <p:spPr>
          <a:xfrm>
            <a:off x="2686050" y="1543050"/>
            <a:ext cx="3943350" cy="348615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CD4BE-1A97-492C-B18B-705E2B5A58EC}"/>
              </a:ext>
            </a:extLst>
          </p:cNvPr>
          <p:cNvSpPr txBox="1"/>
          <p:nvPr/>
        </p:nvSpPr>
        <p:spPr>
          <a:xfrm>
            <a:off x="2823712" y="1780996"/>
            <a:ext cx="24032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 es </a:t>
            </a:r>
            <a:r>
              <a:rPr lang="en-US" sz="2100" dirty="0" err="1"/>
              <a:t>proceso</a:t>
            </a:r>
            <a:r>
              <a:rPr lang="en-US" sz="2100" dirty="0"/>
              <a:t> lineal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3D618-A471-402A-A619-224249D8A52B}"/>
              </a:ext>
            </a:extLst>
          </p:cNvPr>
          <p:cNvCxnSpPr>
            <a:cxnSpLocks/>
          </p:cNvCxnSpPr>
          <p:nvPr/>
        </p:nvCxnSpPr>
        <p:spPr>
          <a:xfrm>
            <a:off x="3169457" y="2857500"/>
            <a:ext cx="29146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oil spring, metalware&#10;&#10;Description automatically generated">
            <a:extLst>
              <a:ext uri="{FF2B5EF4-FFF2-40B4-BE49-F238E27FC236}">
                <a16:creationId xmlns:a16="http://schemas.microsoft.com/office/drawing/2014/main" id="{D322FBB5-58EE-4089-A6C7-F097219D3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3121" r="6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7" r="35342"/>
          <a:stretch/>
        </p:blipFill>
        <p:spPr>
          <a:xfrm rot="16200000">
            <a:off x="4194812" y="2074187"/>
            <a:ext cx="1097280" cy="4114801"/>
          </a:xfrm>
          <a:prstGeom prst="rect">
            <a:avLst/>
          </a:prstGeom>
        </p:spPr>
      </p:pic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CB565699-67F4-4D08-A69F-8EFB6AE8D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458002">
            <a:off x="4152726" y="2400358"/>
            <a:ext cx="872354" cy="872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E9F94D-655A-40DD-9AF5-7412428E11E6}"/>
              </a:ext>
            </a:extLst>
          </p:cNvPr>
          <p:cNvSpPr txBox="1"/>
          <p:nvPr/>
        </p:nvSpPr>
        <p:spPr>
          <a:xfrm>
            <a:off x="5050975" y="1763023"/>
            <a:ext cx="17160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, </a:t>
            </a:r>
            <a:r>
              <a:rPr lang="en-US" sz="2100" dirty="0" err="1"/>
              <a:t>sino</a:t>
            </a:r>
            <a:r>
              <a:rPr lang="en-US" sz="2100" dirty="0"/>
              <a:t> </a:t>
            </a:r>
            <a:r>
              <a:rPr lang="en-US" sz="2100" dirty="0" err="1"/>
              <a:t>espiral</a:t>
            </a:r>
            <a:r>
              <a:rPr lang="en-US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6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2438400" y="457200"/>
            <a:ext cx="446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Así es el modelo en su entero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1A30D-E300-495A-B1B8-E0C0AD648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1" y="1219200"/>
            <a:ext cx="3931920" cy="512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08E2A-8C70-409C-9CB2-8410C23C7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9200"/>
            <a:ext cx="3931920" cy="5149099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25D69ECF-53F9-4C9E-AD25-2D09B5538BC2}"/>
              </a:ext>
            </a:extLst>
          </p:cNvPr>
          <p:cNvSpPr txBox="1"/>
          <p:nvPr/>
        </p:nvSpPr>
        <p:spPr>
          <a:xfrm rot="21389083">
            <a:off x="2235200" y="2505670"/>
            <a:ext cx="5105401" cy="1846659"/>
          </a:xfrm>
          <a:prstGeom prst="rect">
            <a:avLst/>
          </a:prstGeom>
        </p:spPr>
        <p:txBody>
          <a:bodyPr wrap="square" lIns="365760" tIns="274320" rIns="365760" bIns="274320" rtlCol="0">
            <a:spAutoFit/>
          </a:bodyPr>
          <a:lstStyle/>
          <a:p>
            <a:pPr algn="ctr"/>
            <a:r>
              <a:rPr lang="es-ES" sz="2800" dirty="0"/>
              <a:t>¿Preguntas?  ¿Comentarios?</a:t>
            </a:r>
            <a:br>
              <a:rPr lang="es-ES" sz="2800" dirty="0"/>
            </a:br>
            <a:r>
              <a:rPr lang="es-ES" sz="2800" dirty="0"/>
              <a:t>¿Ideas para adaptarlo o mejorarlo?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4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F5E86C-392A-9268-002B-E2EC5D44C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85A4B-8566-5147-F5C4-22CB9E7DF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40">
            <a:off x="2971800" y="2320925"/>
            <a:ext cx="3860483" cy="34671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72C60-4411-B7CE-9AA8-0F27F85AC3DC}"/>
              </a:ext>
            </a:extLst>
          </p:cNvPr>
          <p:cNvSpPr txBox="1"/>
          <p:nvPr/>
        </p:nvSpPr>
        <p:spPr>
          <a:xfrm>
            <a:off x="1219200" y="838200"/>
            <a:ext cx="1936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Recuerda</a:t>
            </a:r>
            <a:r>
              <a:rPr lang="en-US" sz="28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8014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91FDF-FE62-471E-9175-DA2480048042}"/>
              </a:ext>
            </a:extLst>
          </p:cNvPr>
          <p:cNvSpPr txBox="1"/>
          <p:nvPr/>
        </p:nvSpPr>
        <p:spPr>
          <a:xfrm>
            <a:off x="776912" y="1081480"/>
            <a:ext cx="2412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Enemy Number One: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6DFCF-55B6-4669-BF47-8A1D8B3CE1C0}"/>
              </a:ext>
            </a:extLst>
          </p:cNvPr>
          <p:cNvSpPr txBox="1"/>
          <p:nvPr/>
        </p:nvSpPr>
        <p:spPr>
          <a:xfrm>
            <a:off x="2571750" y="2338780"/>
            <a:ext cx="5829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Unconscious errors that arise from problems related to memory, attention, thinking processes, and purpose.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B1215-F390-4CD8-A987-93D960D12BB6}"/>
              </a:ext>
            </a:extLst>
          </p:cNvPr>
          <p:cNvSpPr txBox="1"/>
          <p:nvPr/>
        </p:nvSpPr>
        <p:spPr>
          <a:xfrm>
            <a:off x="1028700" y="2304156"/>
            <a:ext cx="10294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Definition: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269BA-A610-44E5-9C2B-276A282C1675}"/>
              </a:ext>
            </a:extLst>
          </p:cNvPr>
          <p:cNvSpPr txBox="1"/>
          <p:nvPr/>
        </p:nvSpPr>
        <p:spPr>
          <a:xfrm>
            <a:off x="2618815" y="3018774"/>
            <a:ext cx="28575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u="sng" dirty="0"/>
              <a:t>Thinking errors</a:t>
            </a:r>
          </a:p>
          <a:p>
            <a:r>
              <a:rPr lang="en-US" sz="1500" dirty="0"/>
              <a:t>Confirmation bias</a:t>
            </a:r>
          </a:p>
          <a:p>
            <a:r>
              <a:rPr lang="en-US" sz="1500" dirty="0"/>
              <a:t>Hindsight bias</a:t>
            </a:r>
          </a:p>
          <a:p>
            <a:r>
              <a:rPr lang="en-US" sz="1500" dirty="0"/>
              <a:t>Conflict-of-interest bias</a:t>
            </a:r>
          </a:p>
          <a:p>
            <a:r>
              <a:rPr lang="en-US" sz="1500" dirty="0"/>
              <a:t>Value/Normative bias</a:t>
            </a:r>
          </a:p>
          <a:p>
            <a:r>
              <a:rPr lang="en-US" sz="1500" dirty="0"/>
              <a:t>False-consensus bias</a:t>
            </a:r>
          </a:p>
          <a:p>
            <a:r>
              <a:rPr lang="en-US" sz="1500" dirty="0"/>
              <a:t>Institutional bias</a:t>
            </a:r>
          </a:p>
          <a:p>
            <a:r>
              <a:rPr lang="en-US" sz="1500" dirty="0"/>
              <a:t>Garbage-in bias</a:t>
            </a:r>
          </a:p>
          <a:p>
            <a:r>
              <a:rPr lang="en-US" sz="1500" dirty="0"/>
              <a:t>Etc., etc., etc.</a:t>
            </a:r>
          </a:p>
          <a:p>
            <a:endParaRPr lang="en-US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49553-3D01-47C9-AB19-42135735B5EE}"/>
              </a:ext>
            </a:extLst>
          </p:cNvPr>
          <p:cNvSpPr txBox="1"/>
          <p:nvPr/>
        </p:nvSpPr>
        <p:spPr>
          <a:xfrm>
            <a:off x="1085850" y="3018774"/>
            <a:ext cx="6799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Kinds: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08E73-3DDF-49D8-AC02-93B6BFCF8F76}"/>
              </a:ext>
            </a:extLst>
          </p:cNvPr>
          <p:cNvSpPr txBox="1"/>
          <p:nvPr/>
        </p:nvSpPr>
        <p:spPr>
          <a:xfrm>
            <a:off x="5352375" y="3035583"/>
            <a:ext cx="2746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u="sng" dirty="0"/>
              <a:t>Process errors</a:t>
            </a:r>
          </a:p>
          <a:p>
            <a:r>
              <a:rPr lang="en-US" sz="1350" dirty="0"/>
              <a:t>Straight-lining</a:t>
            </a:r>
          </a:p>
          <a:p>
            <a:r>
              <a:rPr lang="en-US" sz="1350" dirty="0"/>
              <a:t>Lack of control of question or words</a:t>
            </a:r>
          </a:p>
          <a:p>
            <a:endParaRPr lang="en-US" sz="135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2AC5D7-1E65-4083-B1A2-8C0F02D94276}"/>
              </a:ext>
            </a:extLst>
          </p:cNvPr>
          <p:cNvCxnSpPr>
            <a:cxnSpLocks/>
          </p:cNvCxnSpPr>
          <p:nvPr/>
        </p:nvCxnSpPr>
        <p:spPr>
          <a:xfrm flipV="1">
            <a:off x="4047565" y="3371850"/>
            <a:ext cx="1267385" cy="2857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8F58A3D-5B88-4F90-B557-DBED828A016E}"/>
              </a:ext>
            </a:extLst>
          </p:cNvPr>
          <p:cNvSpPr txBox="1"/>
          <p:nvPr/>
        </p:nvSpPr>
        <p:spPr>
          <a:xfrm>
            <a:off x="5087207" y="4249906"/>
            <a:ext cx="327660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82880" tIns="91440" rIns="182880" bIns="91440" rtlCol="0">
            <a:spAutoFit/>
          </a:bodyPr>
          <a:lstStyle/>
          <a:p>
            <a:r>
              <a:rPr lang="es-ES" sz="2400" dirty="0"/>
              <a:t>Necesitamos procesos conscientes para superar estas tendencias sumamente humanas.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7467A-9D36-0698-9D55-B2D8A1D4EC71}"/>
              </a:ext>
            </a:extLst>
          </p:cNvPr>
          <p:cNvSpPr txBox="1"/>
          <p:nvPr/>
        </p:nvSpPr>
        <p:spPr>
          <a:xfrm>
            <a:off x="3352800" y="796698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COGNITIVE BIAS</a:t>
            </a:r>
            <a:br>
              <a:rPr lang="en-US" sz="2800" dirty="0"/>
            </a:br>
            <a:r>
              <a:rPr lang="en-US" sz="2800" dirty="0"/>
              <a:t>SESGO COGNITIVO</a:t>
            </a:r>
          </a:p>
        </p:txBody>
      </p:sp>
    </p:spTree>
    <p:extLst>
      <p:ext uri="{BB962C8B-B14F-4D97-AF65-F5344CB8AC3E}">
        <p14:creationId xmlns:p14="http://schemas.microsoft.com/office/powerpoint/2010/main" val="349498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70255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r>
              <a:rPr lang="en-US" sz="3600" dirty="0"/>
              <a:t>: </a:t>
            </a:r>
            <a:r>
              <a:rPr lang="es-ES" sz="3600" dirty="0"/>
              <a:t> Problema Universal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0" y="1981200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, y 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daña</a:t>
            </a:r>
            <a:r>
              <a:rPr lang="en-US" sz="24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y 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sucede</a:t>
            </a:r>
            <a:r>
              <a:rPr lang="en-US" sz="24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toma</a:t>
            </a:r>
            <a:r>
              <a:rPr lang="en-US" sz="2400" dirty="0"/>
              <a:t>?  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que </a:t>
            </a:r>
            <a:r>
              <a:rPr lang="en-US" sz="2400" dirty="0" err="1"/>
              <a:t>ver</a:t>
            </a:r>
            <a:r>
              <a:rPr lang="en-US" sz="2400" dirty="0"/>
              <a:t> la </a:t>
            </a:r>
            <a:r>
              <a:rPr lang="en-US" sz="2400" dirty="0" err="1"/>
              <a:t>retroalimentación</a:t>
            </a:r>
            <a:r>
              <a:rPr lang="en-US" sz="2400" dirty="0"/>
              <a:t> – </a:t>
            </a:r>
            <a:r>
              <a:rPr lang="en-US" sz="2400" i="1" dirty="0"/>
              <a:t>feedback</a:t>
            </a:r>
            <a:r>
              <a:rPr lang="en-US" sz="2400" dirty="0"/>
              <a:t> – del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trabajo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49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" y="1334532"/>
            <a:ext cx="7600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la </a:t>
            </a:r>
            <a:r>
              <a:rPr lang="en-US" sz="2400" dirty="0" err="1"/>
              <a:t>prevenimos</a:t>
            </a:r>
            <a:r>
              <a:rPr lang="en-US" sz="2400" dirty="0"/>
              <a:t>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Emplear</a:t>
            </a:r>
            <a:r>
              <a:rPr lang="en-US" sz="2400" dirty="0"/>
              <a:t> </a:t>
            </a:r>
            <a:r>
              <a:rPr lang="en-US" sz="2400" dirty="0" err="1"/>
              <a:t>buen</a:t>
            </a:r>
            <a:r>
              <a:rPr lang="en-US" sz="2400" dirty="0"/>
              <a:t> arte del </a:t>
            </a:r>
            <a:r>
              <a:rPr lang="en-US" sz="2400" dirty="0" err="1"/>
              <a:t>oficio</a:t>
            </a:r>
            <a:r>
              <a:rPr lang="en-US" sz="2400" dirty="0"/>
              <a:t> – con </a:t>
            </a:r>
            <a:r>
              <a:rPr lang="en-US" sz="2400" dirty="0" err="1"/>
              <a:t>transparencia</a:t>
            </a:r>
            <a:endParaRPr lang="en-US" sz="2400" dirty="0"/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honestos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</a:t>
            </a:r>
            <a:r>
              <a:rPr lang="en-US" sz="2400" dirty="0" err="1"/>
              <a:t>información</a:t>
            </a:r>
            <a:endParaRPr lang="en-US" sz="2400" dirty="0"/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Poner</a:t>
            </a:r>
            <a:r>
              <a:rPr lang="en-US" sz="2400" dirty="0"/>
              <a:t> al </a:t>
            </a:r>
            <a:r>
              <a:rPr lang="en-US" sz="2400" dirty="0" err="1"/>
              <a:t>lado</a:t>
            </a:r>
            <a:r>
              <a:rPr lang="en-US" sz="2400" dirty="0"/>
              <a:t> </a:t>
            </a:r>
            <a:r>
              <a:rPr lang="en-US" sz="2400" dirty="0" err="1"/>
              <a:t>preferencias</a:t>
            </a:r>
            <a:r>
              <a:rPr lang="en-US" sz="2400" dirty="0"/>
              <a:t> </a:t>
            </a:r>
            <a:r>
              <a:rPr lang="en-US" sz="2400" dirty="0" err="1"/>
              <a:t>institucionales</a:t>
            </a:r>
            <a:endParaRPr lang="en-US" sz="2400" dirty="0"/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Resistir</a:t>
            </a:r>
            <a:r>
              <a:rPr lang="en-US" sz="2400" dirty="0"/>
              <a:t> </a:t>
            </a:r>
            <a:r>
              <a:rPr lang="en-US" sz="2400" dirty="0" err="1"/>
              <a:t>tentación</a:t>
            </a:r>
            <a:r>
              <a:rPr lang="en-US" sz="2400" dirty="0"/>
              <a:t> de </a:t>
            </a:r>
            <a:r>
              <a:rPr lang="en-US" sz="2400" dirty="0" err="1"/>
              <a:t>acceso</a:t>
            </a:r>
            <a:endParaRPr lang="en-US" sz="24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Mantenernos</a:t>
            </a:r>
            <a:r>
              <a:rPr lang="en-US" sz="2400" dirty="0"/>
              <a:t> al </a:t>
            </a:r>
            <a:r>
              <a:rPr lang="en-US" sz="2400" dirty="0" err="1"/>
              <a:t>tanto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políticas</a:t>
            </a:r>
            <a:r>
              <a:rPr lang="en-US" sz="2400" dirty="0"/>
              <a:t> y la </a:t>
            </a:r>
            <a:r>
              <a:rPr lang="en-US" sz="2400" dirty="0" err="1"/>
              <a:t>política</a:t>
            </a:r>
            <a:endParaRPr lang="en-US" sz="24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Pensar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un </a:t>
            </a:r>
            <a:r>
              <a:rPr lang="en-US" sz="2400" dirty="0" err="1"/>
              <a:t>decisor</a:t>
            </a:r>
            <a:r>
              <a:rPr lang="en-US" sz="2400" dirty="0"/>
              <a:t> o </a:t>
            </a:r>
            <a:r>
              <a:rPr lang="en-US" sz="2400" dirty="0" err="1"/>
              <a:t>político</a:t>
            </a:r>
            <a:endParaRPr lang="en-US" sz="24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Enfocarnos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“</a:t>
            </a:r>
            <a:r>
              <a:rPr lang="en-US" sz="2400" dirty="0" err="1"/>
              <a:t>intereses</a:t>
            </a:r>
            <a:r>
              <a:rPr lang="en-US" sz="2400" dirty="0"/>
              <a:t> </a:t>
            </a:r>
            <a:r>
              <a:rPr lang="en-US" sz="2400" dirty="0" err="1"/>
              <a:t>nacionales</a:t>
            </a:r>
            <a:r>
              <a:rPr lang="en-US" sz="2400" dirty="0"/>
              <a:t>”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Respetar</a:t>
            </a:r>
            <a:r>
              <a:rPr lang="en-US" sz="2400" dirty="0"/>
              <a:t> </a:t>
            </a:r>
            <a:r>
              <a:rPr lang="en-US" sz="2400" dirty="0" err="1"/>
              <a:t>perspectivas</a:t>
            </a:r>
            <a:r>
              <a:rPr lang="en-US" sz="2400" dirty="0"/>
              <a:t> </a:t>
            </a:r>
            <a:r>
              <a:rPr lang="en-US" sz="2400" dirty="0" err="1"/>
              <a:t>ajenas</a:t>
            </a:r>
            <a:r>
              <a:rPr lang="en-US" sz="2400" dirty="0"/>
              <a:t>; </a:t>
            </a:r>
            <a:r>
              <a:rPr lang="en-US" sz="2400" dirty="0" err="1"/>
              <a:t>respetar</a:t>
            </a:r>
            <a:r>
              <a:rPr lang="en-US" sz="2400" dirty="0"/>
              <a:t> </a:t>
            </a:r>
            <a:r>
              <a:rPr lang="en-US" sz="2400" dirty="0" err="1"/>
              <a:t>procesos</a:t>
            </a:r>
            <a:r>
              <a:rPr lang="en-US" sz="2400" dirty="0"/>
              <a:t> e </a:t>
            </a:r>
            <a:r>
              <a:rPr lang="en-US" sz="2400" dirty="0" err="1"/>
              <a:t>instituciones</a:t>
            </a:r>
            <a:r>
              <a:rPr lang="en-US" sz="2400" dirty="0"/>
              <a:t>; </a:t>
            </a:r>
            <a:r>
              <a:rPr lang="en-US" sz="2400" dirty="0" err="1"/>
              <a:t>respetar</a:t>
            </a:r>
            <a:r>
              <a:rPr lang="en-US" sz="2400" dirty="0"/>
              <a:t> la </a:t>
            </a:r>
            <a:r>
              <a:rPr lang="en-US" sz="2400" dirty="0" err="1"/>
              <a:t>democracia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91</a:t>
            </a:fld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C9BEEB1-FC6D-0A2F-BF80-BE6C0C5F83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70255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r>
              <a:rPr lang="en-US" sz="3600" dirty="0"/>
              <a:t>: </a:t>
            </a:r>
            <a:r>
              <a:rPr lang="es-ES" sz="3600" dirty="0"/>
              <a:t> Problema Universal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466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2555"/>
            <a:ext cx="82296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Nuestra</a:t>
            </a:r>
            <a:r>
              <a:rPr lang="en-US" sz="3600" dirty="0"/>
              <a:t> moral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0" y="1561352"/>
            <a:ext cx="6934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mantenemos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moral?</a:t>
            </a:r>
          </a:p>
          <a:p>
            <a:pPr lvl="1">
              <a:spcAft>
                <a:spcPts val="1200"/>
              </a:spcAft>
            </a:pPr>
            <a:r>
              <a:rPr lang="en-US" sz="2400" dirty="0" err="1"/>
              <a:t>Trabajo</a:t>
            </a:r>
            <a:r>
              <a:rPr lang="en-US" sz="2400" dirty="0"/>
              <a:t> </a:t>
            </a:r>
            <a:r>
              <a:rPr lang="en-US" sz="2400" dirty="0" err="1"/>
              <a:t>interesante</a:t>
            </a:r>
            <a:r>
              <a:rPr lang="en-US" sz="2400" dirty="0"/>
              <a:t> </a:t>
            </a:r>
            <a:r>
              <a:rPr lang="en-US" sz="2400" dirty="0" err="1"/>
              <a:t>pero</a:t>
            </a:r>
            <a:r>
              <a:rPr lang="en-US" sz="2400" dirty="0"/>
              <a:t> </a:t>
            </a:r>
            <a:r>
              <a:rPr lang="en-US" sz="2400" dirty="0" err="1"/>
              <a:t>muchas</a:t>
            </a:r>
            <a:r>
              <a:rPr lang="en-US" sz="2400" dirty="0"/>
              <a:t> </a:t>
            </a:r>
            <a:r>
              <a:rPr lang="en-US" sz="2400" dirty="0" err="1"/>
              <a:t>veces</a:t>
            </a:r>
            <a:r>
              <a:rPr lang="en-US" sz="2400" dirty="0"/>
              <a:t> </a:t>
            </a:r>
            <a:r>
              <a:rPr lang="en-US" sz="2400" dirty="0" err="1"/>
              <a:t>difícil</a:t>
            </a:r>
            <a:r>
              <a:rPr lang="en-US" sz="2400" dirty="0"/>
              <a:t>  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No </a:t>
            </a:r>
            <a:r>
              <a:rPr lang="en-US" sz="2400" dirty="0" err="1"/>
              <a:t>recibimos</a:t>
            </a:r>
            <a:r>
              <a:rPr lang="en-US" sz="2400" dirty="0"/>
              <a:t> la </a:t>
            </a:r>
            <a:r>
              <a:rPr lang="en-US" sz="2400" dirty="0" err="1"/>
              <a:t>misma</a:t>
            </a:r>
            <a:r>
              <a:rPr lang="en-US" sz="2400" dirty="0"/>
              <a:t> </a:t>
            </a:r>
            <a:r>
              <a:rPr lang="en-US" sz="2400" dirty="0" err="1"/>
              <a:t>retroalimentación</a:t>
            </a:r>
            <a:r>
              <a:rPr lang="en-US" sz="2400" dirty="0"/>
              <a:t> para el ego que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operativos</a:t>
            </a:r>
            <a:r>
              <a:rPr lang="en-US" sz="2400" dirty="0"/>
              <a:t> y </a:t>
            </a:r>
            <a:r>
              <a:rPr lang="en-US" sz="2400" dirty="0" err="1"/>
              <a:t>decisores</a:t>
            </a:r>
            <a:endParaRPr lang="en-US" sz="2400" dirty="0"/>
          </a:p>
          <a:p>
            <a:pPr>
              <a:spcAft>
                <a:spcPts val="1200"/>
              </a:spcAft>
            </a:pPr>
            <a:br>
              <a:rPr lang="en-US" sz="2400" dirty="0"/>
            </a:br>
            <a:r>
              <a:rPr lang="en-US" sz="2400" dirty="0" err="1"/>
              <a:t>Así</a:t>
            </a:r>
            <a:r>
              <a:rPr lang="en-US" sz="2400" dirty="0"/>
              <a:t> que …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motivamos</a:t>
            </a:r>
            <a:r>
              <a:rPr lang="en-US" sz="2400" dirty="0"/>
              <a:t>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recargamos</a:t>
            </a:r>
            <a:r>
              <a:rPr lang="en-US" sz="2400" dirty="0"/>
              <a:t> </a:t>
            </a:r>
            <a:r>
              <a:rPr lang="en-US" sz="2400" dirty="0" err="1"/>
              <a:t>nuestras</a:t>
            </a:r>
            <a:r>
              <a:rPr lang="en-US" sz="2400" dirty="0"/>
              <a:t> </a:t>
            </a:r>
            <a:r>
              <a:rPr lang="en-US" sz="2400" dirty="0" err="1"/>
              <a:t>baterías</a:t>
            </a:r>
            <a:r>
              <a:rPr lang="en-US" sz="2400" dirty="0"/>
              <a:t>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sabemos</a:t>
            </a:r>
            <a:r>
              <a:rPr lang="en-US" sz="2400" dirty="0"/>
              <a:t> el valor de lo que </a:t>
            </a:r>
            <a:r>
              <a:rPr lang="en-US" sz="2400" dirty="0" err="1"/>
              <a:t>hacemos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15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2555"/>
            <a:ext cx="82296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Respuesta</a:t>
            </a:r>
            <a:r>
              <a:rPr lang="en-US" sz="3600" dirty="0"/>
              <a:t> </a:t>
            </a:r>
            <a:r>
              <a:rPr lang="en-US" sz="3600" dirty="0" err="1"/>
              <a:t>corta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1576933"/>
            <a:ext cx="69342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ES" sz="2800" dirty="0"/>
              <a:t>Satisfacción y orgullo </a:t>
            </a:r>
          </a:p>
          <a:p>
            <a:pPr algn="ctr">
              <a:spcAft>
                <a:spcPts val="1200"/>
              </a:spcAft>
            </a:pPr>
            <a:r>
              <a:rPr lang="es-ES" sz="2400" dirty="0"/>
              <a:t>sabiendo que nuestra contribución es esencial, honesto, y estratégico.</a:t>
            </a:r>
          </a:p>
          <a:p>
            <a:pPr>
              <a:spcAft>
                <a:spcPts val="1200"/>
              </a:spcAft>
            </a:pP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Y sabiendo que …</a:t>
            </a:r>
          </a:p>
          <a:p>
            <a:pPr algn="ctr">
              <a:spcAft>
                <a:spcPts val="1200"/>
              </a:spcAft>
            </a:pPr>
            <a:r>
              <a:rPr lang="es-ES" sz="2400" dirty="0"/>
              <a:t>Somos parte estratégica del “cerebro” de la organización – guiándola con hechos y análisis </a:t>
            </a:r>
            <a:br>
              <a:rPr lang="es-ES" sz="2400" dirty="0"/>
            </a:br>
            <a:r>
              <a:rPr lang="es-ES" sz="2400" dirty="0"/>
              <a:t>(y sin agenda).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27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4C4AC-2212-FA19-7319-DA2C0885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C02D67-1796-4838-9826-74D2C1AC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BF581D-2BB6-7304-0DE4-6BA1E381AD76}"/>
              </a:ext>
            </a:extLst>
          </p:cNvPr>
          <p:cNvSpPr txBox="1">
            <a:spLocks noChangeArrowheads="1"/>
          </p:cNvSpPr>
          <p:nvPr/>
        </p:nvSpPr>
        <p:spPr>
          <a:xfrm>
            <a:off x="1391920" y="228600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¿Preguntas?  </a:t>
            </a:r>
            <a:br>
              <a:rPr lang="en-US" sz="3600"/>
            </a:br>
            <a:r>
              <a:rPr lang="en-US" sz="3600"/>
              <a:t>		¿Comentarios?</a:t>
            </a:r>
            <a:br>
              <a:rPr lang="en-US" sz="3600"/>
            </a:br>
            <a:r>
              <a:rPr lang="en-US" sz="3600"/>
              <a:t>				¿Dudas?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23486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85F3C-F739-0045-8799-2CFC6ED35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C09ED-02EC-65DE-844B-D61498C2B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1983186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EL  AN</a:t>
            </a:r>
            <a:r>
              <a:rPr lang="es-ES" sz="4000" dirty="0"/>
              <a:t>ÁLISIS  </a:t>
            </a:r>
            <a:r>
              <a:rPr lang="en-US" sz="4000" dirty="0"/>
              <a:t>ACCIONABLE</a:t>
            </a:r>
            <a:endParaRPr lang="en-US" sz="60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A97DB-4B7B-195D-1EAB-897024DF2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9600" y="4267200"/>
            <a:ext cx="4267200" cy="2077353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i="1" dirty="0"/>
            </a:br>
            <a:r>
              <a:rPr lang="en-US" sz="3200" i="1" dirty="0"/>
              <a:t>Fulton Armstrong</a:t>
            </a:r>
            <a:br>
              <a:rPr lang="en-US" sz="3200" i="1" dirty="0"/>
            </a:br>
            <a:r>
              <a:rPr lang="en-US" sz="2000" i="1" dirty="0"/>
              <a:t>American University</a:t>
            </a:r>
            <a:br>
              <a:rPr lang="en-US" sz="2000" i="1" dirty="0"/>
            </a:br>
            <a:r>
              <a:rPr lang="en-US" sz="2000" i="1" dirty="0"/>
              <a:t>Syracuse University</a:t>
            </a:r>
            <a:br>
              <a:rPr lang="en-US" sz="2000" i="1" dirty="0"/>
            </a:br>
            <a:r>
              <a:rPr lang="en-US" sz="2000" i="1" dirty="0"/>
              <a:t>Washington, DC</a:t>
            </a:r>
            <a:endParaRPr lang="en-US" sz="18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72C77-BAB2-A6E9-641A-7049263C332A}"/>
              </a:ext>
            </a:extLst>
          </p:cNvPr>
          <p:cNvSpPr/>
          <p:nvPr/>
        </p:nvSpPr>
        <p:spPr>
          <a:xfrm>
            <a:off x="828675" y="581849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Brindando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estudios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de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calidad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a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decisores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0E68C-4F7E-B52D-C78C-7D8EDF5D0CC8}"/>
              </a:ext>
            </a:extLst>
          </p:cNvPr>
          <p:cNvSpPr/>
          <p:nvPr/>
        </p:nvSpPr>
        <p:spPr>
          <a:xfrm>
            <a:off x="6166178" y="4248090"/>
            <a:ext cx="2434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16 de </a:t>
            </a:r>
            <a:r>
              <a:rPr lang="es-ES" sz="2000" dirty="0"/>
              <a:t>diciembre</a:t>
            </a:r>
            <a:r>
              <a:rPr lang="en-US" sz="2000" dirty="0"/>
              <a:t>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68061-46F7-477A-17F2-254B7337E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862020"/>
            <a:ext cx="2654458" cy="14141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3836310"/>
      </p:ext>
    </p:extLst>
  </p:cSld>
  <p:clrMapOvr>
    <a:masterClrMapping/>
  </p:clrMapOvr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9123</TotalTime>
  <Words>4904</Words>
  <Application>Microsoft Office PowerPoint</Application>
  <PresentationFormat>On-screen Show (4:3)</PresentationFormat>
  <Paragraphs>917</Paragraphs>
  <Slides>95</Slides>
  <Notes>12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6" baseType="lpstr">
      <vt:lpstr>LilyUPC</vt:lpstr>
      <vt:lpstr>Arial</vt:lpstr>
      <vt:lpstr>Arial Black</vt:lpstr>
      <vt:lpstr>Brush Script MT</vt:lpstr>
      <vt:lpstr>Calibri</vt:lpstr>
      <vt:lpstr>Corbel</vt:lpstr>
      <vt:lpstr>Footlight MT Light</vt:lpstr>
      <vt:lpstr>Ink Free</vt:lpstr>
      <vt:lpstr>Showcard Gothic</vt:lpstr>
      <vt:lpstr>Viner Hand ITC</vt:lpstr>
      <vt:lpstr>AU_analysis_class_theme</vt:lpstr>
      <vt:lpstr>EL  ANÁLISIS  ACCIONABLE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¿Quién es el decisor, y qué quiere y necesita?</vt:lpstr>
      <vt:lpstr>¿Quién es el decisor, y qué quiere y necesita?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¿Quién es el decisor, y qué quiere y necesita?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es “el arte del oficio analítico”?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Politización:  Problema Universal</vt:lpstr>
      <vt:lpstr>Politización:  Problema Universal</vt:lpstr>
      <vt:lpstr>Nuestra moral</vt:lpstr>
      <vt:lpstr>Respuesta corta</vt:lpstr>
      <vt:lpstr>PowerPoint Presentation</vt:lpstr>
      <vt:lpstr>EL  ANÁLISIS  ACCIONABLE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Analyst-Policymaker Relations</dc:title>
  <dc:creator>Fulton</dc:creator>
  <dc:description>based on 2016-11 Gustavo_clase_version_2016-11-07 08h</dc:description>
  <cp:lastModifiedBy>Fulton A</cp:lastModifiedBy>
  <cp:revision>1105</cp:revision>
  <cp:lastPrinted>2022-08-05T17:25:04Z</cp:lastPrinted>
  <dcterms:created xsi:type="dcterms:W3CDTF">2013-04-13T19:03:39Z</dcterms:created>
  <dcterms:modified xsi:type="dcterms:W3CDTF">2024-12-11T21:48:12Z</dcterms:modified>
</cp:coreProperties>
</file>