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>
      <p:cViewPr varScale="1">
        <p:scale>
          <a:sx n="95" d="100"/>
          <a:sy n="95" d="100"/>
        </p:scale>
        <p:origin x="9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7314C-2167-9648-98DB-F4D7C78CE728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9323F-0388-B547-9D59-6390C1C2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2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9323F-0388-B547-9D59-6390C1C286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1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9323F-0388-B547-9D59-6390C1C286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9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3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6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6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5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1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2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2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6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0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7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4" r:id="rId7"/>
    <p:sldLayoutId id="2147483695" r:id="rId8"/>
    <p:sldLayoutId id="2147483696" r:id="rId9"/>
    <p:sldLayoutId id="2147483698" r:id="rId10"/>
    <p:sldLayoutId id="214748369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orld map made of leaves and flowers">
            <a:extLst>
              <a:ext uri="{FF2B5EF4-FFF2-40B4-BE49-F238E27FC236}">
                <a16:creationId xmlns:a16="http://schemas.microsoft.com/office/drawing/2014/main" id="{F0D85B4C-A6C2-406C-85D1-A371B83802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7C2A816-955C-4079-AAAB-066EBD44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55828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  <a:alpha val="0"/>
                </a:schemeClr>
              </a:gs>
              <a:gs pos="58000">
                <a:srgbClr val="0E0D12">
                  <a:alpha val="58000"/>
                </a:srgbClr>
              </a:gs>
              <a:gs pos="93000">
                <a:srgbClr val="000000">
                  <a:alpha val="58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58F71C-F974-C0D4-45DE-543D876D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729" y="914400"/>
            <a:ext cx="4892948" cy="34278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100" b="1">
                <a:solidFill>
                  <a:srgbClr val="FFFFFF"/>
                </a:solidFill>
                <a:effectLst/>
              </a:rPr>
              <a:t>U.S. Border Wall Faces Immigration </a:t>
            </a:r>
            <a:r>
              <a:rPr lang="en-US" sz="4100" b="1">
                <a:solidFill>
                  <a:srgbClr val="FFFFFF"/>
                </a:solidFill>
              </a:rPr>
              <a:t>C</a:t>
            </a:r>
            <a:r>
              <a:rPr lang="en-US" sz="4100" b="1">
                <a:solidFill>
                  <a:srgbClr val="FFFFFF"/>
                </a:solidFill>
                <a:effectLst/>
              </a:rPr>
              <a:t>risis: Immigration System </a:t>
            </a:r>
            <a:r>
              <a:rPr lang="en-US" sz="4100" b="1">
                <a:solidFill>
                  <a:srgbClr val="FFFFFF"/>
                </a:solidFill>
              </a:rPr>
              <a:t>O</a:t>
            </a:r>
            <a:r>
              <a:rPr lang="en-US" sz="4100" b="1">
                <a:solidFill>
                  <a:srgbClr val="FFFFFF"/>
                </a:solidFill>
                <a:effectLst/>
              </a:rPr>
              <a:t>verloaded</a:t>
            </a:r>
            <a:endParaRPr lang="en-US" sz="41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21C56-0F1B-0FB9-A041-EC1A7BCC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27" y="5037937"/>
            <a:ext cx="4892949" cy="10280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2400">
                <a:solidFill>
                  <a:srgbClr val="FFFFFF"/>
                </a:solidFill>
              </a:rPr>
              <a:t>Huiwen</a:t>
            </a:r>
            <a:r>
              <a:rPr lang="en-US" altLang="zh-CN" sz="2400">
                <a:solidFill>
                  <a:srgbClr val="FFFFFF"/>
                </a:solidFill>
              </a:rPr>
              <a:t> Ding</a:t>
            </a:r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3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F63AA5A-E6E1-46DA-AB40-C5823339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CE43D4-F503-4201-9C30-4EABB1250783}"/>
              </a:ext>
            </a:extLst>
          </p:cNvPr>
          <p:cNvSpPr txBox="1"/>
          <p:nvPr/>
        </p:nvSpPr>
        <p:spPr>
          <a:xfrm>
            <a:off x="330252" y="419726"/>
            <a:ext cx="3608358" cy="3783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b="1" dirty="0"/>
              <a:t>Problem</a:t>
            </a:r>
            <a:r>
              <a:rPr lang="en-US" altLang="zh-CN" b="1" dirty="0"/>
              <a:t> facing by Border Wall</a:t>
            </a:r>
            <a:r>
              <a:rPr lang="zh-CN" altLang="en-US" sz="1300" dirty="0"/>
              <a:t>：</a:t>
            </a:r>
            <a:endParaRPr lang="en-US" altLang="zh-CN" sz="1300" dirty="0"/>
          </a:p>
          <a:p>
            <a:pPr marL="285750" indent="-2286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Immigrants are being injured more frequently after defensive weapons were added to the border wall. (</a:t>
            </a:r>
            <a:r>
              <a:rPr lang="en-US" altLang="zh-CN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2023-455</a:t>
            </a:r>
            <a:r>
              <a:rPr lang="zh-CN" alt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2022-311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286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Increasing funding to build a border wall will not help solve the immigration crisis, meanwhile, increase the financial burden of local government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Billion dollar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454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mile)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286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Asia and C-3 countries have gradually become the new main force of immigrants. Adding more pressure to the immigration system.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A screenshot of a graph&#10;&#10;Description automatically generated">
            <a:extLst>
              <a:ext uri="{FF2B5EF4-FFF2-40B4-BE49-F238E27FC236}">
                <a16:creationId xmlns:a16="http://schemas.microsoft.com/office/drawing/2014/main" id="{8FFFE6F1-1431-09B5-22C2-B050EA44E1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905" b="-7"/>
          <a:stretch/>
        </p:blipFill>
        <p:spPr>
          <a:xfrm>
            <a:off x="8123164" y="2311358"/>
            <a:ext cx="3738584" cy="3735149"/>
          </a:xfrm>
          <a:prstGeom prst="rect">
            <a:avLst/>
          </a:prstGeom>
        </p:spPr>
      </p:pic>
      <p:pic>
        <p:nvPicPr>
          <p:cNvPr id="8" name="Picture 7" descr="A graph of two people&#10;&#10;Description automatically generated">
            <a:extLst>
              <a:ext uri="{FF2B5EF4-FFF2-40B4-BE49-F238E27FC236}">
                <a16:creationId xmlns:a16="http://schemas.microsoft.com/office/drawing/2014/main" id="{E9CDE523-E065-F8D4-3BD6-E519C8BACC8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159" b="-3"/>
          <a:stretch/>
        </p:blipFill>
        <p:spPr>
          <a:xfrm>
            <a:off x="4110011" y="590682"/>
            <a:ext cx="3841752" cy="383822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1C7A154-9243-A271-A9D6-334F9915D47E}"/>
              </a:ext>
            </a:extLst>
          </p:cNvPr>
          <p:cNvSpPr txBox="1"/>
          <p:nvPr/>
        </p:nvSpPr>
        <p:spPr>
          <a:xfrm>
            <a:off x="330252" y="4793672"/>
            <a:ext cx="71515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Underlying Causes</a:t>
            </a:r>
            <a:r>
              <a:rPr lang="en-US" sz="1400" dirty="0"/>
              <a:t>: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Immigration Crisis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Caused by Global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Economic Downturn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Regime change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Religious persecution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0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C137E43-6FBF-C952-3B50-B6FADC74B7B0}"/>
              </a:ext>
            </a:extLst>
          </p:cNvPr>
          <p:cNvSpPr txBox="1"/>
          <p:nvPr/>
        </p:nvSpPr>
        <p:spPr>
          <a:xfrm>
            <a:off x="638827" y="1874648"/>
            <a:ext cx="51993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Solution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1: Reform existing immigration system completely, develop a framework of strict conditions and use scoring system that allows for quick screening. 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Singapore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Employment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Pass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）</a:t>
            </a:r>
            <a:endParaRPr lang="en-US" altLang="zh-CN" sz="18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altLang="zh-CN" sz="18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：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ong-term efficiency</a:t>
            </a: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educing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misjudgments</a:t>
            </a:r>
          </a:p>
          <a:p>
            <a:endParaRPr lang="en-US" dirty="0"/>
          </a:p>
          <a:p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：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System changes may lead to a short-term decrease in USCIS productivity</a:t>
            </a: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（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Small-scale reform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EB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-EB3 channel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first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endParaRPr lang="en-US" altLang="zh-CN" sz="18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Ms. JAYAPAL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18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F52A9C-6569-95C6-0468-B140CE9C151A}"/>
              </a:ext>
            </a:extLst>
          </p:cNvPr>
          <p:cNvSpPr txBox="1"/>
          <p:nvPr/>
        </p:nvSpPr>
        <p:spPr>
          <a:xfrm>
            <a:off x="6208734" y="1814146"/>
            <a:ext cx="5791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Solution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immigration application channel remains unchanged, but the organizational structure of the reviewers will be reformed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Add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new Emergency Coordination Citizenship and Immigration Services Team in USCIS.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Pro: The required personnel team can be quickly assembled  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and put to work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Con: 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 only solve the short-term inefficiency of the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immigration system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/>
              <a:t>      （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ore time to formulate new immigration regulations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）</a:t>
            </a:r>
            <a:endParaRPr lang="en-US" altLang="zh-CN" sz="18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Carlos Denton</a:t>
            </a:r>
            <a:endParaRPr lang="en-US" dirty="0"/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66B1F7-1C10-50E9-FE9A-2B991FC843D1}"/>
              </a:ext>
            </a:extLst>
          </p:cNvPr>
          <p:cNvSpPr txBox="1"/>
          <p:nvPr/>
        </p:nvSpPr>
        <p:spPr>
          <a:xfrm>
            <a:off x="638827" y="400833"/>
            <a:ext cx="9941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Desired effect: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casualties caused by undocumented immigrants crossing the border wall</a:t>
            </a: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impact of undocumented immigrants on social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55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F63AA5A-E6E1-46DA-AB40-C5823339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3171C8-1A41-C564-2CB7-DC901E96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814" y="544121"/>
            <a:ext cx="10776372" cy="91643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</a:t>
            </a:r>
            <a:r>
              <a:rPr lang="zh-CN" altLang="en-US" sz="4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sz="4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en-US" altLang="zh-CN" sz="4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4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404A47-7D46-2C2D-84B9-66AC00EFB345}"/>
              </a:ext>
            </a:extLst>
          </p:cNvPr>
          <p:cNvSpPr txBox="1"/>
          <p:nvPr/>
        </p:nvSpPr>
        <p:spPr>
          <a:xfrm>
            <a:off x="725152" y="1542307"/>
            <a:ext cx="4645696" cy="3110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immigration application channel remains unchanged, but the organizational structure of the reviewers will be reformed</a:t>
            </a:r>
            <a:r>
              <a:rPr lang="en-US" altLang="zh-CN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Add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new Emergency Coordination Citizenship and Immigration Services Team in USCIS.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EAC1F0-2E4F-2E11-B2B0-7DF59C04F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848" y="1907761"/>
            <a:ext cx="5483896" cy="28653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E291077-B03C-82DE-8AD1-BFE106D5DF16}"/>
              </a:ext>
            </a:extLst>
          </p:cNvPr>
          <p:cNvSpPr txBox="1"/>
          <p:nvPr/>
        </p:nvSpPr>
        <p:spPr>
          <a:xfrm>
            <a:off x="724235" y="5622829"/>
            <a:ext cx="873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U.S. economic downturn is slowing down, and the global economy is slowly recovering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079949-E06C-E365-20A6-055091F94CD7}"/>
              </a:ext>
            </a:extLst>
          </p:cNvPr>
          <p:cNvSpPr txBox="1"/>
          <p:nvPr/>
        </p:nvSpPr>
        <p:spPr>
          <a:xfrm>
            <a:off x="724235" y="5220304"/>
            <a:ext cx="8662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Trade and Development (UNCTAD) forecasts global economic growth to 2.6% in 2024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C4EB9B-AFF4-4714-E42D-6AD9D64A463F}"/>
              </a:ext>
            </a:extLst>
          </p:cNvPr>
          <p:cNvSpPr txBox="1"/>
          <p:nvPr/>
        </p:nvSpPr>
        <p:spPr>
          <a:xfrm>
            <a:off x="724235" y="4850972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95833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354</Words>
  <Application>Microsoft Office PowerPoint</Application>
  <PresentationFormat>Widescreen</PresentationFormat>
  <Paragraphs>43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</vt:lpstr>
      <vt:lpstr>Avenir Next LT Pro</vt:lpstr>
      <vt:lpstr>Calibri</vt:lpstr>
      <vt:lpstr>Times New Roman</vt:lpstr>
      <vt:lpstr>FadeVTI</vt:lpstr>
      <vt:lpstr>U.S. Border Wall Faces Immigration Crisis: Immigration System Overloaded</vt:lpstr>
      <vt:lpstr>PowerPoint Presentation</vt:lpstr>
      <vt:lpstr>PowerPoint Presentation</vt:lpstr>
      <vt:lpstr>Recommendation：Solution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Border Wall Faces Immigration Crisis: Immigration System Overloaded</dc:title>
  <dc:creator>Huiwen Ding</dc:creator>
  <cp:lastModifiedBy>Fulton A</cp:lastModifiedBy>
  <cp:revision>2</cp:revision>
  <dcterms:created xsi:type="dcterms:W3CDTF">2024-04-25T18:41:12Z</dcterms:created>
  <dcterms:modified xsi:type="dcterms:W3CDTF">2024-04-26T00:14:57Z</dcterms:modified>
</cp:coreProperties>
</file>