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6D3FA8-9843-B28E-B5E4-06BE047EF57F}" v="20" dt="2024-04-25T14:16:16.267"/>
    <p1510:client id="{383893F6-F81B-9138-2F8F-37582D09F365}" v="10" dt="2024-04-25T15:11:04.408"/>
    <p1510:client id="{5C8C3870-9F12-EA2E-35F4-5C0223B9707A}" v="151" dt="2024-04-25T02:07:51.396"/>
    <p1510:client id="{C12EFD5D-9646-1DC3-66C2-A81D922577CE}" v="169" dt="2024-04-25T03:48:13.2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07854B-CEC4-4C4C-B3D0-7B6BC2B6D59D}"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803DFCF2-5E06-404A-8659-7DAB1E52702D}">
      <dgm:prSet phldr="0"/>
      <dgm:spPr/>
      <dgm:t>
        <a:bodyPr/>
        <a:lstStyle/>
        <a:p>
          <a:pPr rtl="0"/>
          <a:r>
            <a:rPr lang="en-US" dirty="0">
              <a:solidFill>
                <a:srgbClr val="ECECEC"/>
              </a:solidFill>
            </a:rPr>
            <a:t>Unequal funding widens achievement gap.</a:t>
          </a:r>
          <a:endParaRPr lang="en-US" dirty="0"/>
        </a:p>
      </dgm:t>
    </dgm:pt>
    <dgm:pt modelId="{1B0644FB-8C7B-4A29-B96C-DC8D63DC617D}" type="parTrans" cxnId="{C2857A4D-6FE5-4E83-9F1B-774D40B867FA}">
      <dgm:prSet/>
      <dgm:spPr/>
    </dgm:pt>
    <dgm:pt modelId="{582B5421-1F3F-4091-A6E0-A28789E13EAF}" type="sibTrans" cxnId="{C2857A4D-6FE5-4E83-9F1B-774D40B867FA}">
      <dgm:prSet/>
      <dgm:spPr/>
    </dgm:pt>
    <dgm:pt modelId="{F3E4F26D-4FCE-47DB-A615-3A58ECE12632}">
      <dgm:prSet phldr="0"/>
      <dgm:spPr/>
      <dgm:t>
        <a:bodyPr/>
        <a:lstStyle/>
        <a:p>
          <a:pPr rtl="0"/>
          <a:r>
            <a:rPr lang="en-US" dirty="0">
              <a:solidFill>
                <a:srgbClr val="ECECEC"/>
              </a:solidFill>
            </a:rPr>
            <a:t>Resource scarcity hinders student performance.</a:t>
          </a:r>
          <a:endParaRPr lang="en-US" dirty="0">
            <a:latin typeface="Goudy Old Style"/>
          </a:endParaRPr>
        </a:p>
      </dgm:t>
    </dgm:pt>
    <dgm:pt modelId="{0AC29F11-CB4C-4BAD-A6ED-F313FC47B82C}" type="parTrans" cxnId="{0F3A7199-D4E8-47F1-9C81-3CB5F1A7DAB0}">
      <dgm:prSet/>
      <dgm:spPr/>
    </dgm:pt>
    <dgm:pt modelId="{346C75C5-9D88-4C39-9DAF-FE7A307D9991}" type="sibTrans" cxnId="{0F3A7199-D4E8-47F1-9C81-3CB5F1A7DAB0}">
      <dgm:prSet/>
      <dgm:spPr/>
    </dgm:pt>
    <dgm:pt modelId="{F7B210D6-7DB5-491B-A51F-9A9BE5103E14}">
      <dgm:prSet phldr="0"/>
      <dgm:spPr/>
      <dgm:t>
        <a:bodyPr/>
        <a:lstStyle/>
        <a:p>
          <a:pPr rtl="0"/>
          <a:r>
            <a:rPr lang="en-US" dirty="0">
              <a:solidFill>
                <a:srgbClr val="ECECEC"/>
              </a:solidFill>
            </a:rPr>
            <a:t>Property taxes affect school resources.</a:t>
          </a:r>
          <a:endParaRPr lang="en-US" dirty="0">
            <a:latin typeface="Goudy Old Style"/>
          </a:endParaRPr>
        </a:p>
      </dgm:t>
    </dgm:pt>
    <dgm:pt modelId="{7C97D3D8-E883-4A98-A78A-33F5E93DF7F4}" type="parTrans" cxnId="{74862C29-F8BF-49EA-8B2F-F396BA16BC1C}">
      <dgm:prSet/>
      <dgm:spPr/>
    </dgm:pt>
    <dgm:pt modelId="{7F31FE00-A013-46B3-A79A-331E7FE3F724}" type="sibTrans" cxnId="{74862C29-F8BF-49EA-8B2F-F396BA16BC1C}">
      <dgm:prSet/>
      <dgm:spPr/>
    </dgm:pt>
    <dgm:pt modelId="{4FE33287-DA3D-46D4-BA9A-FDD2864F74AC}" type="pres">
      <dgm:prSet presAssocID="{F707854B-CEC4-4C4C-B3D0-7B6BC2B6D59D}" presName="Name0" presStyleCnt="0">
        <dgm:presLayoutVars>
          <dgm:dir/>
          <dgm:animLvl val="lvl"/>
          <dgm:resizeHandles val="exact"/>
        </dgm:presLayoutVars>
      </dgm:prSet>
      <dgm:spPr/>
    </dgm:pt>
    <dgm:pt modelId="{74346D6E-B3F4-42FC-A0D5-3BB897B418A0}" type="pres">
      <dgm:prSet presAssocID="{F7B210D6-7DB5-491B-A51F-9A9BE5103E14}" presName="boxAndChildren" presStyleCnt="0"/>
      <dgm:spPr/>
    </dgm:pt>
    <dgm:pt modelId="{9EA08AC5-B8AE-41DE-85C8-DEDA1CC5F208}" type="pres">
      <dgm:prSet presAssocID="{F7B210D6-7DB5-491B-A51F-9A9BE5103E14}" presName="parentTextBox" presStyleLbl="node1" presStyleIdx="0" presStyleCnt="3"/>
      <dgm:spPr/>
    </dgm:pt>
    <dgm:pt modelId="{1B380E7D-20F3-4F95-A0E9-59E9DE8ED1F3}" type="pres">
      <dgm:prSet presAssocID="{346C75C5-9D88-4C39-9DAF-FE7A307D9991}" presName="sp" presStyleCnt="0"/>
      <dgm:spPr/>
    </dgm:pt>
    <dgm:pt modelId="{8164B983-5027-4742-B379-2B750514F735}" type="pres">
      <dgm:prSet presAssocID="{F3E4F26D-4FCE-47DB-A615-3A58ECE12632}" presName="arrowAndChildren" presStyleCnt="0"/>
      <dgm:spPr/>
    </dgm:pt>
    <dgm:pt modelId="{E119E265-CDCA-4501-AD4D-4714BBA9042D}" type="pres">
      <dgm:prSet presAssocID="{F3E4F26D-4FCE-47DB-A615-3A58ECE12632}" presName="parentTextArrow" presStyleLbl="node1" presStyleIdx="1" presStyleCnt="3"/>
      <dgm:spPr/>
    </dgm:pt>
    <dgm:pt modelId="{5FAB357D-CEC7-43EA-A4D2-1AD33A9C309D}" type="pres">
      <dgm:prSet presAssocID="{582B5421-1F3F-4091-A6E0-A28789E13EAF}" presName="sp" presStyleCnt="0"/>
      <dgm:spPr/>
    </dgm:pt>
    <dgm:pt modelId="{14AA8074-A617-46DB-9A1B-D6BF2F157AFA}" type="pres">
      <dgm:prSet presAssocID="{803DFCF2-5E06-404A-8659-7DAB1E52702D}" presName="arrowAndChildren" presStyleCnt="0"/>
      <dgm:spPr/>
    </dgm:pt>
    <dgm:pt modelId="{62A76C25-BBD0-433D-A3AF-67F0E251F47B}" type="pres">
      <dgm:prSet presAssocID="{803DFCF2-5E06-404A-8659-7DAB1E52702D}" presName="parentTextArrow" presStyleLbl="node1" presStyleIdx="2" presStyleCnt="3"/>
      <dgm:spPr/>
    </dgm:pt>
  </dgm:ptLst>
  <dgm:cxnLst>
    <dgm:cxn modelId="{35705A04-66E0-4E4B-BE20-A757AB70B7C8}" type="presOf" srcId="{F707854B-CEC4-4C4C-B3D0-7B6BC2B6D59D}" destId="{4FE33287-DA3D-46D4-BA9A-FDD2864F74AC}" srcOrd="0" destOrd="0" presId="urn:microsoft.com/office/officeart/2005/8/layout/process4"/>
    <dgm:cxn modelId="{A3740F0A-BBA3-4C0A-A04B-F5E9594B47ED}" type="presOf" srcId="{F7B210D6-7DB5-491B-A51F-9A9BE5103E14}" destId="{9EA08AC5-B8AE-41DE-85C8-DEDA1CC5F208}" srcOrd="0" destOrd="0" presId="urn:microsoft.com/office/officeart/2005/8/layout/process4"/>
    <dgm:cxn modelId="{F59FA61E-7119-467F-8E81-BA650C77CC60}" type="presOf" srcId="{803DFCF2-5E06-404A-8659-7DAB1E52702D}" destId="{62A76C25-BBD0-433D-A3AF-67F0E251F47B}" srcOrd="0" destOrd="0" presId="urn:microsoft.com/office/officeart/2005/8/layout/process4"/>
    <dgm:cxn modelId="{74862C29-F8BF-49EA-8B2F-F396BA16BC1C}" srcId="{F707854B-CEC4-4C4C-B3D0-7B6BC2B6D59D}" destId="{F7B210D6-7DB5-491B-A51F-9A9BE5103E14}" srcOrd="2" destOrd="0" parTransId="{7C97D3D8-E883-4A98-A78A-33F5E93DF7F4}" sibTransId="{7F31FE00-A013-46B3-A79A-331E7FE3F724}"/>
    <dgm:cxn modelId="{C2857A4D-6FE5-4E83-9F1B-774D40B867FA}" srcId="{F707854B-CEC4-4C4C-B3D0-7B6BC2B6D59D}" destId="{803DFCF2-5E06-404A-8659-7DAB1E52702D}" srcOrd="0" destOrd="0" parTransId="{1B0644FB-8C7B-4A29-B96C-DC8D63DC617D}" sibTransId="{582B5421-1F3F-4091-A6E0-A28789E13EAF}"/>
    <dgm:cxn modelId="{0F3A7199-D4E8-47F1-9C81-3CB5F1A7DAB0}" srcId="{F707854B-CEC4-4C4C-B3D0-7B6BC2B6D59D}" destId="{F3E4F26D-4FCE-47DB-A615-3A58ECE12632}" srcOrd="1" destOrd="0" parTransId="{0AC29F11-CB4C-4BAD-A6ED-F313FC47B82C}" sibTransId="{346C75C5-9D88-4C39-9DAF-FE7A307D9991}"/>
    <dgm:cxn modelId="{A8E9CEED-A349-4E9C-8539-93E0FC49019F}" type="presOf" srcId="{F3E4F26D-4FCE-47DB-A615-3A58ECE12632}" destId="{E119E265-CDCA-4501-AD4D-4714BBA9042D}" srcOrd="0" destOrd="0" presId="urn:microsoft.com/office/officeart/2005/8/layout/process4"/>
    <dgm:cxn modelId="{BC429EF3-180B-4EE9-9B6D-F9F43152CF7B}" type="presParOf" srcId="{4FE33287-DA3D-46D4-BA9A-FDD2864F74AC}" destId="{74346D6E-B3F4-42FC-A0D5-3BB897B418A0}" srcOrd="0" destOrd="0" presId="urn:microsoft.com/office/officeart/2005/8/layout/process4"/>
    <dgm:cxn modelId="{4B16C33A-956B-46E7-88B7-268E5DD0C516}" type="presParOf" srcId="{74346D6E-B3F4-42FC-A0D5-3BB897B418A0}" destId="{9EA08AC5-B8AE-41DE-85C8-DEDA1CC5F208}" srcOrd="0" destOrd="0" presId="urn:microsoft.com/office/officeart/2005/8/layout/process4"/>
    <dgm:cxn modelId="{E8047333-6125-4802-B5AB-3BB245DF0082}" type="presParOf" srcId="{4FE33287-DA3D-46D4-BA9A-FDD2864F74AC}" destId="{1B380E7D-20F3-4F95-A0E9-59E9DE8ED1F3}" srcOrd="1" destOrd="0" presId="urn:microsoft.com/office/officeart/2005/8/layout/process4"/>
    <dgm:cxn modelId="{0AA65F56-CB2A-43B9-AEAB-5C436B80EF7E}" type="presParOf" srcId="{4FE33287-DA3D-46D4-BA9A-FDD2864F74AC}" destId="{8164B983-5027-4742-B379-2B750514F735}" srcOrd="2" destOrd="0" presId="urn:microsoft.com/office/officeart/2005/8/layout/process4"/>
    <dgm:cxn modelId="{F2080D93-2955-4C62-AF3E-BBA8F998C308}" type="presParOf" srcId="{8164B983-5027-4742-B379-2B750514F735}" destId="{E119E265-CDCA-4501-AD4D-4714BBA9042D}" srcOrd="0" destOrd="0" presId="urn:microsoft.com/office/officeart/2005/8/layout/process4"/>
    <dgm:cxn modelId="{6D28B84B-61AC-45BF-8B52-37B5DFDAD954}" type="presParOf" srcId="{4FE33287-DA3D-46D4-BA9A-FDD2864F74AC}" destId="{5FAB357D-CEC7-43EA-A4D2-1AD33A9C309D}" srcOrd="3" destOrd="0" presId="urn:microsoft.com/office/officeart/2005/8/layout/process4"/>
    <dgm:cxn modelId="{70969646-CF52-45A5-9376-0463827E9A04}" type="presParOf" srcId="{4FE33287-DA3D-46D4-BA9A-FDD2864F74AC}" destId="{14AA8074-A617-46DB-9A1B-D6BF2F157AFA}" srcOrd="4" destOrd="0" presId="urn:microsoft.com/office/officeart/2005/8/layout/process4"/>
    <dgm:cxn modelId="{AF50DBD3-ABA0-42F9-89AE-E01C45305962}" type="presParOf" srcId="{14AA8074-A617-46DB-9A1B-D6BF2F157AFA}" destId="{62A76C25-BBD0-433D-A3AF-67F0E251F47B}"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2C4BA5-8377-4BE1-B22F-B853CEC4625B}"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AD4EC68-C254-468D-BD93-3CA949C0846B}">
      <dgm:prSet/>
      <dgm:spPr/>
      <dgm:t>
        <a:bodyPr/>
        <a:lstStyle/>
        <a:p>
          <a:r>
            <a:rPr lang="en-US"/>
            <a:t>Authorize NSC Staff to review and revise school performance metrics, including student-to-staff ratios and teacher retention rates.</a:t>
          </a:r>
        </a:p>
      </dgm:t>
    </dgm:pt>
    <dgm:pt modelId="{C9D2DA91-FBD8-40FE-93D0-27C04C2F7AAA}" type="parTrans" cxnId="{5AB7A1F4-26B0-438B-BAC7-830EB83643C1}">
      <dgm:prSet/>
      <dgm:spPr/>
      <dgm:t>
        <a:bodyPr/>
        <a:lstStyle/>
        <a:p>
          <a:endParaRPr lang="en-US"/>
        </a:p>
      </dgm:t>
    </dgm:pt>
    <dgm:pt modelId="{F3E4D8D9-55A5-4EA2-90FA-C6CF9CCBE564}" type="sibTrans" cxnId="{5AB7A1F4-26B0-438B-BAC7-830EB83643C1}">
      <dgm:prSet/>
      <dgm:spPr/>
      <dgm:t>
        <a:bodyPr/>
        <a:lstStyle/>
        <a:p>
          <a:endParaRPr lang="en-US"/>
        </a:p>
      </dgm:t>
    </dgm:pt>
    <dgm:pt modelId="{3948F618-91BE-4D39-90E1-E0A6B5BAF2A5}">
      <dgm:prSet/>
      <dgm:spPr/>
      <dgm:t>
        <a:bodyPr/>
        <a:lstStyle/>
        <a:p>
          <a:r>
            <a:rPr lang="en-US"/>
            <a:t>Invest in infrastructure of low-income schools and develop strategies for community engagement.</a:t>
          </a:r>
        </a:p>
      </dgm:t>
    </dgm:pt>
    <dgm:pt modelId="{3BC9B0DA-C84E-4604-A256-F317127371DE}" type="parTrans" cxnId="{65E537AC-D7F7-4ECA-ADCD-0925FF948A23}">
      <dgm:prSet/>
      <dgm:spPr/>
      <dgm:t>
        <a:bodyPr/>
        <a:lstStyle/>
        <a:p>
          <a:endParaRPr lang="en-US"/>
        </a:p>
      </dgm:t>
    </dgm:pt>
    <dgm:pt modelId="{62837555-6338-44C3-A946-20ACBC5CBE55}" type="sibTrans" cxnId="{65E537AC-D7F7-4ECA-ADCD-0925FF948A23}">
      <dgm:prSet/>
      <dgm:spPr/>
      <dgm:t>
        <a:bodyPr/>
        <a:lstStyle/>
        <a:p>
          <a:endParaRPr lang="en-US"/>
        </a:p>
      </dgm:t>
    </dgm:pt>
    <dgm:pt modelId="{FD0C1596-27A4-4B4F-9433-08E91683F795}">
      <dgm:prSet/>
      <dgm:spPr/>
      <dgm:t>
        <a:bodyPr/>
        <a:lstStyle/>
        <a:p>
          <a:r>
            <a:rPr lang="en-US"/>
            <a:t>Start with pilot programs in districts with significant disparities to demonstrate benefits before wider rollout</a:t>
          </a:r>
        </a:p>
      </dgm:t>
    </dgm:pt>
    <dgm:pt modelId="{162C1763-12C0-4FAD-85A7-9412D2EA9B82}" type="parTrans" cxnId="{EB5CA3A3-7D88-4C4E-96FD-97D1088C7DFC}">
      <dgm:prSet/>
      <dgm:spPr/>
      <dgm:t>
        <a:bodyPr/>
        <a:lstStyle/>
        <a:p>
          <a:endParaRPr lang="en-US"/>
        </a:p>
      </dgm:t>
    </dgm:pt>
    <dgm:pt modelId="{D90297F5-5EA5-4D46-B5AA-38B1CAEA626D}" type="sibTrans" cxnId="{EB5CA3A3-7D88-4C4E-96FD-97D1088C7DFC}">
      <dgm:prSet/>
      <dgm:spPr/>
      <dgm:t>
        <a:bodyPr/>
        <a:lstStyle/>
        <a:p>
          <a:endParaRPr lang="en-US"/>
        </a:p>
      </dgm:t>
    </dgm:pt>
    <dgm:pt modelId="{8D773322-A8F3-4149-9FAE-F3E5DDBBA8B5}" type="pres">
      <dgm:prSet presAssocID="{6D2C4BA5-8377-4BE1-B22F-B853CEC4625B}" presName="root" presStyleCnt="0">
        <dgm:presLayoutVars>
          <dgm:dir/>
          <dgm:resizeHandles val="exact"/>
        </dgm:presLayoutVars>
      </dgm:prSet>
      <dgm:spPr/>
    </dgm:pt>
    <dgm:pt modelId="{6083A05E-361D-4C26-B17B-39C35EF0CB58}" type="pres">
      <dgm:prSet presAssocID="{1AD4EC68-C254-468D-BD93-3CA949C0846B}" presName="compNode" presStyleCnt="0"/>
      <dgm:spPr/>
    </dgm:pt>
    <dgm:pt modelId="{E28B0617-23C4-4541-9D32-2543CDD1DF07}" type="pres">
      <dgm:prSet presAssocID="{1AD4EC68-C254-468D-BD93-3CA949C0846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B25280AC-4DCF-4F3A-BC63-886D1A0A2721}" type="pres">
      <dgm:prSet presAssocID="{1AD4EC68-C254-468D-BD93-3CA949C0846B}" presName="spaceRect" presStyleCnt="0"/>
      <dgm:spPr/>
    </dgm:pt>
    <dgm:pt modelId="{AE606F69-A11E-48C7-852E-8413C68B0073}" type="pres">
      <dgm:prSet presAssocID="{1AD4EC68-C254-468D-BD93-3CA949C0846B}" presName="textRect" presStyleLbl="revTx" presStyleIdx="0" presStyleCnt="3">
        <dgm:presLayoutVars>
          <dgm:chMax val="1"/>
          <dgm:chPref val="1"/>
        </dgm:presLayoutVars>
      </dgm:prSet>
      <dgm:spPr/>
    </dgm:pt>
    <dgm:pt modelId="{2D4F9FFA-2B1F-4934-93F0-EAA4DBDFDC36}" type="pres">
      <dgm:prSet presAssocID="{F3E4D8D9-55A5-4EA2-90FA-C6CF9CCBE564}" presName="sibTrans" presStyleCnt="0"/>
      <dgm:spPr/>
    </dgm:pt>
    <dgm:pt modelId="{7A6D5BEA-1B3D-4F29-BDFA-4329ECC8345A}" type="pres">
      <dgm:prSet presAssocID="{3948F618-91BE-4D39-90E1-E0A6B5BAF2A5}" presName="compNode" presStyleCnt="0"/>
      <dgm:spPr/>
    </dgm:pt>
    <dgm:pt modelId="{A7A55FF4-D5B7-4017-B456-7A8F9162FEC3}" type="pres">
      <dgm:prSet presAssocID="{3948F618-91BE-4D39-90E1-E0A6B5BAF2A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653CDDED-B797-4B26-A8B6-83C5F64D0B82}" type="pres">
      <dgm:prSet presAssocID="{3948F618-91BE-4D39-90E1-E0A6B5BAF2A5}" presName="spaceRect" presStyleCnt="0"/>
      <dgm:spPr/>
    </dgm:pt>
    <dgm:pt modelId="{15C9055F-8209-461E-B24D-E6F63B3FAE1C}" type="pres">
      <dgm:prSet presAssocID="{3948F618-91BE-4D39-90E1-E0A6B5BAF2A5}" presName="textRect" presStyleLbl="revTx" presStyleIdx="1" presStyleCnt="3">
        <dgm:presLayoutVars>
          <dgm:chMax val="1"/>
          <dgm:chPref val="1"/>
        </dgm:presLayoutVars>
      </dgm:prSet>
      <dgm:spPr/>
    </dgm:pt>
    <dgm:pt modelId="{098CB71C-A767-4951-BD23-4BB6B90B4902}" type="pres">
      <dgm:prSet presAssocID="{62837555-6338-44C3-A946-20ACBC5CBE55}" presName="sibTrans" presStyleCnt="0"/>
      <dgm:spPr/>
    </dgm:pt>
    <dgm:pt modelId="{66657590-5245-41D3-B197-BCFFEAD2DB83}" type="pres">
      <dgm:prSet presAssocID="{FD0C1596-27A4-4B4F-9433-08E91683F795}" presName="compNode" presStyleCnt="0"/>
      <dgm:spPr/>
    </dgm:pt>
    <dgm:pt modelId="{0ED85F2A-EBB2-484A-A6DD-D57C7244614F}" type="pres">
      <dgm:prSet presAssocID="{FD0C1596-27A4-4B4F-9433-08E91683F79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D90409AE-CFC3-44C9-B586-E1FFD9E0D37A}" type="pres">
      <dgm:prSet presAssocID="{FD0C1596-27A4-4B4F-9433-08E91683F795}" presName="spaceRect" presStyleCnt="0"/>
      <dgm:spPr/>
    </dgm:pt>
    <dgm:pt modelId="{0DF3C7FD-DE29-42A4-A38D-51F37D01B6D4}" type="pres">
      <dgm:prSet presAssocID="{FD0C1596-27A4-4B4F-9433-08E91683F795}" presName="textRect" presStyleLbl="revTx" presStyleIdx="2" presStyleCnt="3">
        <dgm:presLayoutVars>
          <dgm:chMax val="1"/>
          <dgm:chPref val="1"/>
        </dgm:presLayoutVars>
      </dgm:prSet>
      <dgm:spPr/>
    </dgm:pt>
  </dgm:ptLst>
  <dgm:cxnLst>
    <dgm:cxn modelId="{C20EFA43-6E39-487D-9A5B-961D4CC5EB3C}" type="presOf" srcId="{1AD4EC68-C254-468D-BD93-3CA949C0846B}" destId="{AE606F69-A11E-48C7-852E-8413C68B0073}" srcOrd="0" destOrd="0" presId="urn:microsoft.com/office/officeart/2018/2/layout/IconLabelList"/>
    <dgm:cxn modelId="{2D706A44-A7B5-4E69-BED6-69D5D27A7B34}" type="presOf" srcId="{3948F618-91BE-4D39-90E1-E0A6B5BAF2A5}" destId="{15C9055F-8209-461E-B24D-E6F63B3FAE1C}" srcOrd="0" destOrd="0" presId="urn:microsoft.com/office/officeart/2018/2/layout/IconLabelList"/>
    <dgm:cxn modelId="{21F8B555-20C8-492C-89C0-6BFF257CA592}" type="presOf" srcId="{FD0C1596-27A4-4B4F-9433-08E91683F795}" destId="{0DF3C7FD-DE29-42A4-A38D-51F37D01B6D4}" srcOrd="0" destOrd="0" presId="urn:microsoft.com/office/officeart/2018/2/layout/IconLabelList"/>
    <dgm:cxn modelId="{EB5CA3A3-7D88-4C4E-96FD-97D1088C7DFC}" srcId="{6D2C4BA5-8377-4BE1-B22F-B853CEC4625B}" destId="{FD0C1596-27A4-4B4F-9433-08E91683F795}" srcOrd="2" destOrd="0" parTransId="{162C1763-12C0-4FAD-85A7-9412D2EA9B82}" sibTransId="{D90297F5-5EA5-4D46-B5AA-38B1CAEA626D}"/>
    <dgm:cxn modelId="{65E537AC-D7F7-4ECA-ADCD-0925FF948A23}" srcId="{6D2C4BA5-8377-4BE1-B22F-B853CEC4625B}" destId="{3948F618-91BE-4D39-90E1-E0A6B5BAF2A5}" srcOrd="1" destOrd="0" parTransId="{3BC9B0DA-C84E-4604-A256-F317127371DE}" sibTransId="{62837555-6338-44C3-A946-20ACBC5CBE55}"/>
    <dgm:cxn modelId="{F58441E6-7477-4774-8AA5-DECD17ECC763}" type="presOf" srcId="{6D2C4BA5-8377-4BE1-B22F-B853CEC4625B}" destId="{8D773322-A8F3-4149-9FAE-F3E5DDBBA8B5}" srcOrd="0" destOrd="0" presId="urn:microsoft.com/office/officeart/2018/2/layout/IconLabelList"/>
    <dgm:cxn modelId="{5AB7A1F4-26B0-438B-BAC7-830EB83643C1}" srcId="{6D2C4BA5-8377-4BE1-B22F-B853CEC4625B}" destId="{1AD4EC68-C254-468D-BD93-3CA949C0846B}" srcOrd="0" destOrd="0" parTransId="{C9D2DA91-FBD8-40FE-93D0-27C04C2F7AAA}" sibTransId="{F3E4D8D9-55A5-4EA2-90FA-C6CF9CCBE564}"/>
    <dgm:cxn modelId="{7852C54B-CB5A-4F9B-988D-6D8D6ACD73C5}" type="presParOf" srcId="{8D773322-A8F3-4149-9FAE-F3E5DDBBA8B5}" destId="{6083A05E-361D-4C26-B17B-39C35EF0CB58}" srcOrd="0" destOrd="0" presId="urn:microsoft.com/office/officeart/2018/2/layout/IconLabelList"/>
    <dgm:cxn modelId="{2181D500-F70A-4891-890E-D99C6F7760E0}" type="presParOf" srcId="{6083A05E-361D-4C26-B17B-39C35EF0CB58}" destId="{E28B0617-23C4-4541-9D32-2543CDD1DF07}" srcOrd="0" destOrd="0" presId="urn:microsoft.com/office/officeart/2018/2/layout/IconLabelList"/>
    <dgm:cxn modelId="{033EA752-0760-4FCD-9442-E1A10E3F2E27}" type="presParOf" srcId="{6083A05E-361D-4C26-B17B-39C35EF0CB58}" destId="{B25280AC-4DCF-4F3A-BC63-886D1A0A2721}" srcOrd="1" destOrd="0" presId="urn:microsoft.com/office/officeart/2018/2/layout/IconLabelList"/>
    <dgm:cxn modelId="{0B11C76C-9EBA-494D-9A3E-A7DDF35817DC}" type="presParOf" srcId="{6083A05E-361D-4C26-B17B-39C35EF0CB58}" destId="{AE606F69-A11E-48C7-852E-8413C68B0073}" srcOrd="2" destOrd="0" presId="urn:microsoft.com/office/officeart/2018/2/layout/IconLabelList"/>
    <dgm:cxn modelId="{BE80E55E-C339-4D37-8565-4E52CE1BAE59}" type="presParOf" srcId="{8D773322-A8F3-4149-9FAE-F3E5DDBBA8B5}" destId="{2D4F9FFA-2B1F-4934-93F0-EAA4DBDFDC36}" srcOrd="1" destOrd="0" presId="urn:microsoft.com/office/officeart/2018/2/layout/IconLabelList"/>
    <dgm:cxn modelId="{C601EEDD-C9ED-45D6-9D24-EA193F3450D8}" type="presParOf" srcId="{8D773322-A8F3-4149-9FAE-F3E5DDBBA8B5}" destId="{7A6D5BEA-1B3D-4F29-BDFA-4329ECC8345A}" srcOrd="2" destOrd="0" presId="urn:microsoft.com/office/officeart/2018/2/layout/IconLabelList"/>
    <dgm:cxn modelId="{DB3078DB-C33E-4D1C-B2CA-91372BDCF4D9}" type="presParOf" srcId="{7A6D5BEA-1B3D-4F29-BDFA-4329ECC8345A}" destId="{A7A55FF4-D5B7-4017-B456-7A8F9162FEC3}" srcOrd="0" destOrd="0" presId="urn:microsoft.com/office/officeart/2018/2/layout/IconLabelList"/>
    <dgm:cxn modelId="{EE3924FF-0DE8-407D-90D8-49FA9B9CAA80}" type="presParOf" srcId="{7A6D5BEA-1B3D-4F29-BDFA-4329ECC8345A}" destId="{653CDDED-B797-4B26-A8B6-83C5F64D0B82}" srcOrd="1" destOrd="0" presId="urn:microsoft.com/office/officeart/2018/2/layout/IconLabelList"/>
    <dgm:cxn modelId="{F1CA7CD7-6390-4BDA-A6AE-EFF581BD87C9}" type="presParOf" srcId="{7A6D5BEA-1B3D-4F29-BDFA-4329ECC8345A}" destId="{15C9055F-8209-461E-B24D-E6F63B3FAE1C}" srcOrd="2" destOrd="0" presId="urn:microsoft.com/office/officeart/2018/2/layout/IconLabelList"/>
    <dgm:cxn modelId="{2CAFA786-5054-460D-812C-33DF92C579A8}" type="presParOf" srcId="{8D773322-A8F3-4149-9FAE-F3E5DDBBA8B5}" destId="{098CB71C-A767-4951-BD23-4BB6B90B4902}" srcOrd="3" destOrd="0" presId="urn:microsoft.com/office/officeart/2018/2/layout/IconLabelList"/>
    <dgm:cxn modelId="{EE2F1B0A-E931-416B-B3C7-2C1FE4EAD6CA}" type="presParOf" srcId="{8D773322-A8F3-4149-9FAE-F3E5DDBBA8B5}" destId="{66657590-5245-41D3-B197-BCFFEAD2DB83}" srcOrd="4" destOrd="0" presId="urn:microsoft.com/office/officeart/2018/2/layout/IconLabelList"/>
    <dgm:cxn modelId="{625D36B5-4AB0-4D4F-8C18-E56DECEF829A}" type="presParOf" srcId="{66657590-5245-41D3-B197-BCFFEAD2DB83}" destId="{0ED85F2A-EBB2-484A-A6DD-D57C7244614F}" srcOrd="0" destOrd="0" presId="urn:microsoft.com/office/officeart/2018/2/layout/IconLabelList"/>
    <dgm:cxn modelId="{448C4827-47DE-4D7C-A480-CC72C11A7CAB}" type="presParOf" srcId="{66657590-5245-41D3-B197-BCFFEAD2DB83}" destId="{D90409AE-CFC3-44C9-B586-E1FFD9E0D37A}" srcOrd="1" destOrd="0" presId="urn:microsoft.com/office/officeart/2018/2/layout/IconLabelList"/>
    <dgm:cxn modelId="{1DE00F82-1AF3-4120-9123-F096E14856EC}" type="presParOf" srcId="{66657590-5245-41D3-B197-BCFFEAD2DB83}" destId="{0DF3C7FD-DE29-42A4-A38D-51F37D01B6D4}"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08AC5-B8AE-41DE-85C8-DEDA1CC5F208}">
      <dsp:nvSpPr>
        <dsp:cNvPr id="0" name=""/>
        <dsp:cNvSpPr/>
      </dsp:nvSpPr>
      <dsp:spPr>
        <a:xfrm>
          <a:off x="0" y="4129903"/>
          <a:ext cx="6096000" cy="135552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rtl="0">
            <a:lnSpc>
              <a:spcPct val="90000"/>
            </a:lnSpc>
            <a:spcBef>
              <a:spcPct val="0"/>
            </a:spcBef>
            <a:spcAft>
              <a:spcPct val="35000"/>
            </a:spcAft>
            <a:buNone/>
          </a:pPr>
          <a:r>
            <a:rPr lang="en-US" sz="3300" kern="1200" dirty="0">
              <a:solidFill>
                <a:srgbClr val="ECECEC"/>
              </a:solidFill>
            </a:rPr>
            <a:t>Property taxes affect school resources.</a:t>
          </a:r>
          <a:endParaRPr lang="en-US" sz="3300" kern="1200" dirty="0">
            <a:latin typeface="Goudy Old Style"/>
          </a:endParaRPr>
        </a:p>
      </dsp:txBody>
      <dsp:txXfrm>
        <a:off x="0" y="4129903"/>
        <a:ext cx="6096000" cy="1355526"/>
      </dsp:txXfrm>
    </dsp:sp>
    <dsp:sp modelId="{E119E265-CDCA-4501-AD4D-4714BBA9042D}">
      <dsp:nvSpPr>
        <dsp:cNvPr id="0" name=""/>
        <dsp:cNvSpPr/>
      </dsp:nvSpPr>
      <dsp:spPr>
        <a:xfrm rot="10800000">
          <a:off x="0" y="2065436"/>
          <a:ext cx="6096000" cy="2084799"/>
        </a:xfrm>
        <a:prstGeom prst="upArrowCallout">
          <a:avLst/>
        </a:prstGeom>
        <a:solidFill>
          <a:schemeClr val="accent2">
            <a:hueOff val="-732240"/>
            <a:satOff val="-209"/>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rtl="0">
            <a:lnSpc>
              <a:spcPct val="90000"/>
            </a:lnSpc>
            <a:spcBef>
              <a:spcPct val="0"/>
            </a:spcBef>
            <a:spcAft>
              <a:spcPct val="35000"/>
            </a:spcAft>
            <a:buNone/>
          </a:pPr>
          <a:r>
            <a:rPr lang="en-US" sz="3300" kern="1200" dirty="0">
              <a:solidFill>
                <a:srgbClr val="ECECEC"/>
              </a:solidFill>
            </a:rPr>
            <a:t>Resource scarcity hinders student performance.</a:t>
          </a:r>
          <a:endParaRPr lang="en-US" sz="3300" kern="1200" dirty="0">
            <a:latin typeface="Goudy Old Style"/>
          </a:endParaRPr>
        </a:p>
      </dsp:txBody>
      <dsp:txXfrm rot="10800000">
        <a:off x="0" y="2065436"/>
        <a:ext cx="6096000" cy="1354640"/>
      </dsp:txXfrm>
    </dsp:sp>
    <dsp:sp modelId="{62A76C25-BBD0-433D-A3AF-67F0E251F47B}">
      <dsp:nvSpPr>
        <dsp:cNvPr id="0" name=""/>
        <dsp:cNvSpPr/>
      </dsp:nvSpPr>
      <dsp:spPr>
        <a:xfrm rot="10800000">
          <a:off x="0" y="969"/>
          <a:ext cx="6096000" cy="2084799"/>
        </a:xfrm>
        <a:prstGeom prst="upArrowCallout">
          <a:avLst/>
        </a:prstGeom>
        <a:solidFill>
          <a:schemeClr val="accent2">
            <a:hueOff val="-1464479"/>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rtl="0">
            <a:lnSpc>
              <a:spcPct val="90000"/>
            </a:lnSpc>
            <a:spcBef>
              <a:spcPct val="0"/>
            </a:spcBef>
            <a:spcAft>
              <a:spcPct val="35000"/>
            </a:spcAft>
            <a:buNone/>
          </a:pPr>
          <a:r>
            <a:rPr lang="en-US" sz="3300" kern="1200" dirty="0">
              <a:solidFill>
                <a:srgbClr val="ECECEC"/>
              </a:solidFill>
            </a:rPr>
            <a:t>Unequal funding widens achievement gap.</a:t>
          </a:r>
          <a:endParaRPr lang="en-US" sz="3300" kern="1200" dirty="0"/>
        </a:p>
      </dsp:txBody>
      <dsp:txXfrm rot="10800000">
        <a:off x="0" y="969"/>
        <a:ext cx="6096000" cy="13546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B0617-23C4-4541-9D32-2543CDD1DF07}">
      <dsp:nvSpPr>
        <dsp:cNvPr id="0" name=""/>
        <dsp:cNvSpPr/>
      </dsp:nvSpPr>
      <dsp:spPr>
        <a:xfrm>
          <a:off x="964765" y="354804"/>
          <a:ext cx="1521991" cy="15219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606F69-A11E-48C7-852E-8413C68B0073}">
      <dsp:nvSpPr>
        <dsp:cNvPr id="0" name=""/>
        <dsp:cNvSpPr/>
      </dsp:nvSpPr>
      <dsp:spPr>
        <a:xfrm>
          <a:off x="34659" y="2288556"/>
          <a:ext cx="338220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Authorize NSC Staff to review and revise school performance metrics, including student-to-staff ratios and teacher retention rates.</a:t>
          </a:r>
        </a:p>
      </dsp:txBody>
      <dsp:txXfrm>
        <a:off x="34659" y="2288556"/>
        <a:ext cx="3382203" cy="720000"/>
      </dsp:txXfrm>
    </dsp:sp>
    <dsp:sp modelId="{A7A55FF4-D5B7-4017-B456-7A8F9162FEC3}">
      <dsp:nvSpPr>
        <dsp:cNvPr id="0" name=""/>
        <dsp:cNvSpPr/>
      </dsp:nvSpPr>
      <dsp:spPr>
        <a:xfrm>
          <a:off x="4938854" y="354804"/>
          <a:ext cx="1521991" cy="15219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C9055F-8209-461E-B24D-E6F63B3FAE1C}">
      <dsp:nvSpPr>
        <dsp:cNvPr id="0" name=""/>
        <dsp:cNvSpPr/>
      </dsp:nvSpPr>
      <dsp:spPr>
        <a:xfrm>
          <a:off x="4008748" y="2288556"/>
          <a:ext cx="338220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Invest in infrastructure of low-income schools and develop strategies for community engagement.</a:t>
          </a:r>
        </a:p>
      </dsp:txBody>
      <dsp:txXfrm>
        <a:off x="4008748" y="2288556"/>
        <a:ext cx="3382203" cy="720000"/>
      </dsp:txXfrm>
    </dsp:sp>
    <dsp:sp modelId="{0ED85F2A-EBB2-484A-A6DD-D57C7244614F}">
      <dsp:nvSpPr>
        <dsp:cNvPr id="0" name=""/>
        <dsp:cNvSpPr/>
      </dsp:nvSpPr>
      <dsp:spPr>
        <a:xfrm>
          <a:off x="2951809" y="3854106"/>
          <a:ext cx="1521991" cy="15219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F3C7FD-DE29-42A4-A38D-51F37D01B6D4}">
      <dsp:nvSpPr>
        <dsp:cNvPr id="0" name=""/>
        <dsp:cNvSpPr/>
      </dsp:nvSpPr>
      <dsp:spPr>
        <a:xfrm>
          <a:off x="2021703" y="5787858"/>
          <a:ext cx="338220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Start with pilot programs in districts with significant disparities to demonstrate benefits before wider rollout</a:t>
          </a:r>
        </a:p>
      </dsp:txBody>
      <dsp:txXfrm>
        <a:off x="2021703" y="5787858"/>
        <a:ext cx="3382203"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497AB9-67AB-43E2-874E-A214E9FF9B1F}" type="datetimeFigureOut">
              <a:t>4/25/2024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93A86D-F26D-4D97-B819-6E55CDF9F28F}" type="slidenum">
              <a:t>‹#›</a:t>
            </a:fld>
            <a:endParaRPr lang="en-US"/>
          </a:p>
        </p:txBody>
      </p:sp>
    </p:spTree>
    <p:extLst>
      <p:ext uri="{BB962C8B-B14F-4D97-AF65-F5344CB8AC3E}">
        <p14:creationId xmlns:p14="http://schemas.microsoft.com/office/powerpoint/2010/main" val="315221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UcPeriod"/>
            </a:pPr>
            <a:r>
              <a:rPr lang="en-US" dirty="0"/>
              <a:t>Public schools in low-income areas struggle with math and reading proficiency due to underfunding from local property taxes, leading to disparities in academic outcomes.</a:t>
            </a:r>
          </a:p>
          <a:p>
            <a:pPr marL="228600" indent="-228600">
              <a:buAutoNum type="alphaUcPeriod"/>
            </a:pPr>
            <a:r>
              <a:rPr lang="en-US" dirty="0">
                <a:cs typeface="Calibri"/>
              </a:rPr>
              <a:t> Students who failed in school or drop out at a young age are likely to engage in criminal activities.</a:t>
            </a:r>
            <a:endParaRPr lang="en-US" dirty="0"/>
          </a:p>
          <a:p>
            <a:pPr marL="914400" lvl="1" indent="-171450">
              <a:buFont typeface="Courier New"/>
              <a:buChar char="o"/>
            </a:pPr>
            <a:r>
              <a:rPr lang="en-US" dirty="0">
                <a:cs typeface="Calibri"/>
              </a:rPr>
              <a:t>Poor performance in math and reading leads to difficulties in filling high-skilled positions for young adults.</a:t>
            </a:r>
          </a:p>
          <a:p>
            <a:pPr marL="914400" lvl="1" indent="-171450">
              <a:buFont typeface="Courier New"/>
              <a:buChar char="o"/>
            </a:pPr>
            <a:r>
              <a:rPr lang="en-US" dirty="0">
                <a:cs typeface="Calibri"/>
              </a:rPr>
              <a:t>Those who did not graduate from middle school are at higher risk for homelessness, incarceration, and other undesirable ways of living in their future.</a:t>
            </a:r>
          </a:p>
          <a:p>
            <a:pPr marL="171450" indent="-171450">
              <a:buAutoNum type="alphaUcPeriod"/>
            </a:pPr>
            <a:r>
              <a:rPr lang="en-US" dirty="0"/>
              <a:t>Our proposed solution is to </a:t>
            </a:r>
            <a:r>
              <a:rPr lang="en-US" b="1" dirty="0"/>
              <a:t>invest in infrastructure of low-income schools and develop strategies for community engagement </a:t>
            </a:r>
            <a:r>
              <a:rPr lang="en-US" dirty="0"/>
              <a:t>using grants from the Department of Education.</a:t>
            </a:r>
            <a:endParaRPr lang="en-US" dirty="0">
              <a:cs typeface="Calibri"/>
            </a:endParaRPr>
          </a:p>
          <a:p>
            <a:pPr marL="742950" lvl="1"/>
            <a:endParaRPr lang="en-US" dirty="0">
              <a:cs typeface="Calibri"/>
            </a:endParaRPr>
          </a:p>
          <a:p>
            <a:pPr marL="171450" indent="-171450">
              <a:buAutoNum type="alphaUcPeriod"/>
            </a:pPr>
            <a:endParaRPr lang="en-US" dirty="0">
              <a:cs typeface="Calibri"/>
            </a:endParaRPr>
          </a:p>
        </p:txBody>
      </p:sp>
      <p:sp>
        <p:nvSpPr>
          <p:cNvPr id="4" name="Slide Number Placeholder 3"/>
          <p:cNvSpPr>
            <a:spLocks noGrp="1"/>
          </p:cNvSpPr>
          <p:nvPr>
            <p:ph type="sldNum" sz="quarter" idx="5"/>
          </p:nvPr>
        </p:nvSpPr>
        <p:spPr/>
        <p:txBody>
          <a:bodyPr/>
          <a:lstStyle/>
          <a:p>
            <a:fld id="{B993A86D-F26D-4D97-B819-6E55CDF9F28F}" type="slidenum">
              <a:t>1</a:t>
            </a:fld>
            <a:endParaRPr lang="en-US"/>
          </a:p>
        </p:txBody>
      </p:sp>
    </p:spTree>
    <p:extLst>
      <p:ext uri="{BB962C8B-B14F-4D97-AF65-F5344CB8AC3E}">
        <p14:creationId xmlns:p14="http://schemas.microsoft.com/office/powerpoint/2010/main" val="3272349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t>Differences in property tax rates vary across neighborhoods, resulting in schools in wealthier areas with higher property tax bases receiving more funding compared to those in poor areas. This unequal distribution of resources directly contributes to the gap in academic achievement among schools. </a:t>
            </a:r>
          </a:p>
          <a:p>
            <a:pPr marL="171450" indent="-171450">
              <a:buFont typeface="Arial"/>
              <a:buChar char="•"/>
            </a:pPr>
            <a:r>
              <a:rPr lang="en-US"/>
              <a:t>The current education system lacks equity as school students without resources like technology, counseling, and academic advisory are underperforming and showing dangerously low scores in basic arithmetic and literacy. </a:t>
            </a:r>
          </a:p>
          <a:p>
            <a:pPr marL="171450" indent="-171450">
              <a:buFont typeface="Arial"/>
              <a:buChar char="•"/>
            </a:pPr>
            <a:r>
              <a:rPr lang="en-US" dirty="0"/>
              <a:t>Local property tax dictates how much money each school is allocated from the federal government, however, if born into a poverty zone, access to learning necessities are severely limited as school in theses districts are overpopulated and unfunded/understaffed.</a:t>
            </a:r>
            <a:endParaRPr lang="en-US" dirty="0">
              <a:cs typeface="Calibri"/>
            </a:endParaRPr>
          </a:p>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B993A86D-F26D-4D97-B819-6E55CDF9F28F}" type="slidenum">
              <a:t>2</a:t>
            </a:fld>
            <a:endParaRPr lang="en-US"/>
          </a:p>
        </p:txBody>
      </p:sp>
    </p:spTree>
    <p:extLst>
      <p:ext uri="{BB962C8B-B14F-4D97-AF65-F5344CB8AC3E}">
        <p14:creationId xmlns:p14="http://schemas.microsoft.com/office/powerpoint/2010/main" val="1857877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1000"/>
              </a:spcBef>
              <a:buAutoNum type="arabicPeriod"/>
            </a:pPr>
            <a:r>
              <a:rPr lang="en-US" dirty="0">
                <a:cs typeface="Calibri"/>
              </a:rPr>
              <a:t>Enhanced Report Cards Upside: Provides a more transparent and comprehensive assessment of school environments, informing parents, colleges, policymakers, and the community about the environment of student’s education. </a:t>
            </a:r>
          </a:p>
          <a:p>
            <a:pPr>
              <a:spcBef>
                <a:spcPts val="1000"/>
              </a:spcBef>
            </a:pPr>
            <a:r>
              <a:rPr lang="en-US" dirty="0">
                <a:cs typeface="Calibri"/>
              </a:rPr>
              <a:t>Opposition: Concerns about the additional administrative burden can be alleviated through the implementation of a standardized reporting system and adequate training for school staff. </a:t>
            </a:r>
          </a:p>
          <a:p>
            <a:pPr>
              <a:spcBef>
                <a:spcPts val="1000"/>
              </a:spcBef>
            </a:pPr>
            <a:r>
              <a:rPr lang="en-US" dirty="0">
                <a:cs typeface="Calibri"/>
              </a:rPr>
              <a:t>Support/Opposition: Likely to receive support from educational advocates focused on transparency and accountability; however, schools with limited resources may resist due to the perceived pressure of exposing deficits. </a:t>
            </a:r>
          </a:p>
          <a:p>
            <a:pPr>
              <a:spcBef>
                <a:spcPts val="1000"/>
              </a:spcBef>
            </a:pPr>
            <a:endParaRPr lang="en-US" dirty="0">
              <a:cs typeface="Calibri"/>
            </a:endParaRPr>
          </a:p>
          <a:p>
            <a:pPr>
              <a:spcBef>
                <a:spcPts val="1000"/>
              </a:spcBef>
            </a:pPr>
            <a:r>
              <a:rPr lang="en-US" dirty="0">
                <a:cs typeface="Calibri"/>
              </a:rPr>
              <a:t>2. Broad investment in low-income public school infrastructure: </a:t>
            </a:r>
            <a:endParaRPr lang="en-US" dirty="0"/>
          </a:p>
          <a:p>
            <a:pPr>
              <a:spcBef>
                <a:spcPts val="1000"/>
              </a:spcBef>
            </a:pPr>
            <a:r>
              <a:rPr lang="en-US" dirty="0">
                <a:cs typeface="Calibri"/>
              </a:rPr>
              <a:t>Upside: Creates an improved learning environment for all students and potentially enhances overall educational performances. </a:t>
            </a:r>
          </a:p>
          <a:p>
            <a:pPr>
              <a:spcBef>
                <a:spcPts val="1000"/>
              </a:spcBef>
            </a:pPr>
            <a:r>
              <a:rPr lang="en-US" dirty="0">
                <a:cs typeface="Calibri"/>
              </a:rPr>
              <a:t>Handling downside: To address concerns about the effectiveness of broad investments, the school board will implement rigorous monitoring and evaluation frameworks to ensure the optimized use of funds. </a:t>
            </a:r>
          </a:p>
          <a:p>
            <a:pPr>
              <a:spcBef>
                <a:spcPts val="1000"/>
              </a:spcBef>
            </a:pPr>
            <a:endParaRPr lang="en-US" dirty="0">
              <a:cs typeface="Calibri"/>
            </a:endParaRPr>
          </a:p>
          <a:p>
            <a:pPr>
              <a:spcBef>
                <a:spcPts val="1000"/>
              </a:spcBef>
            </a:pPr>
            <a:r>
              <a:rPr lang="en-US" dirty="0">
                <a:cs typeface="Calibri"/>
              </a:rPr>
              <a:t>3. Expansion of after school volunteer organizations such as the Boys and Girls Club and YMCA: Upside: Enhances student engagement with academic material at school. This will improve attendance and proficiency rates. </a:t>
            </a:r>
          </a:p>
          <a:p>
            <a:pPr>
              <a:spcBef>
                <a:spcPts val="1000"/>
              </a:spcBef>
            </a:pPr>
            <a:r>
              <a:rPr lang="en-US" dirty="0">
                <a:cs typeface="Calibri"/>
              </a:rPr>
              <a:t>Handling downside: Concerns over funding can be addressed by forming partnerships with non-profit groups and colleges. </a:t>
            </a:r>
          </a:p>
          <a:p>
            <a:pPr>
              <a:spcBef>
                <a:spcPts val="1000"/>
              </a:spcBef>
            </a:pPr>
            <a:endParaRPr lang="en-US" dirty="0">
              <a:cs typeface="Calibri"/>
            </a:endParaRPr>
          </a:p>
          <a:p>
            <a:pPr>
              <a:spcBef>
                <a:spcPts val="1000"/>
              </a:spcBef>
            </a:pPr>
            <a:r>
              <a:rPr lang="en-US" dirty="0">
                <a:cs typeface="Calibri"/>
              </a:rPr>
              <a:t>4. Public Safety and Justice Initiatives in Education: </a:t>
            </a:r>
          </a:p>
          <a:p>
            <a:pPr>
              <a:spcBef>
                <a:spcPts val="1000"/>
              </a:spcBef>
            </a:pPr>
            <a:r>
              <a:rPr lang="en-US" dirty="0">
                <a:cs typeface="Calibri"/>
              </a:rPr>
              <a:t>Upside: Reduction in youth crime, promoting societal safety and well-being. </a:t>
            </a:r>
          </a:p>
          <a:p>
            <a:pPr>
              <a:spcBef>
                <a:spcPts val="1000"/>
              </a:spcBef>
            </a:pPr>
            <a:r>
              <a:rPr lang="en-US" dirty="0">
                <a:cs typeface="Calibri"/>
              </a:rPr>
              <a:t>Downside management: Emphasize education and public safety to garner support from companies to invest in the youth. </a:t>
            </a:r>
            <a:endParaRPr lang="en-US" dirty="0"/>
          </a:p>
        </p:txBody>
      </p:sp>
      <p:sp>
        <p:nvSpPr>
          <p:cNvPr id="4" name="Slide Number Placeholder 3"/>
          <p:cNvSpPr>
            <a:spLocks noGrp="1"/>
          </p:cNvSpPr>
          <p:nvPr>
            <p:ph type="sldNum" sz="quarter" idx="5"/>
          </p:nvPr>
        </p:nvSpPr>
        <p:spPr/>
        <p:txBody>
          <a:bodyPr/>
          <a:lstStyle/>
          <a:p>
            <a:fld id="{B993A86D-F26D-4D97-B819-6E55CDF9F28F}" type="slidenum">
              <a:t>3</a:t>
            </a:fld>
            <a:endParaRPr lang="en-US"/>
          </a:p>
        </p:txBody>
      </p:sp>
    </p:spTree>
    <p:extLst>
      <p:ext uri="{BB962C8B-B14F-4D97-AF65-F5344CB8AC3E}">
        <p14:creationId xmlns:p14="http://schemas.microsoft.com/office/powerpoint/2010/main" val="1134640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cs typeface="Calibri"/>
            </a:endParaRPr>
          </a:p>
        </p:txBody>
      </p:sp>
      <p:sp>
        <p:nvSpPr>
          <p:cNvPr id="4" name="Slide Number Placeholder 3"/>
          <p:cNvSpPr>
            <a:spLocks noGrp="1"/>
          </p:cNvSpPr>
          <p:nvPr>
            <p:ph type="sldNum" sz="quarter" idx="5"/>
          </p:nvPr>
        </p:nvSpPr>
        <p:spPr/>
        <p:txBody>
          <a:bodyPr/>
          <a:lstStyle/>
          <a:p>
            <a:fld id="{B993A86D-F26D-4D97-B819-6E55CDF9F28F}" type="slidenum">
              <a:t>4</a:t>
            </a:fld>
            <a:endParaRPr lang="en-US"/>
          </a:p>
        </p:txBody>
      </p:sp>
    </p:spTree>
    <p:extLst>
      <p:ext uri="{BB962C8B-B14F-4D97-AF65-F5344CB8AC3E}">
        <p14:creationId xmlns:p14="http://schemas.microsoft.com/office/powerpoint/2010/main" val="2937848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4/25/2024</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3758011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4/25/2024</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6961801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4/25/2024</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4782642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4/25/2024</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0020304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4/25/2024</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392867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4/25/2024</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012447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4/25/2024</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15646519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4/25/2024</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2595184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4/25/2024</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949273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4/25/2024</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8695070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4/25/2024</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63946306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4/25/2024</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23805696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4FEFA976-0132-4AF3-B3A3-B2D1C89C6E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65BA7CAF-5EE9-4EEE-9E12-B2CECCB94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7" name="Rectangle 36">
            <a:extLst>
              <a:ext uri="{FF2B5EF4-FFF2-40B4-BE49-F238E27FC236}">
                <a16:creationId xmlns:a16="http://schemas.microsoft.com/office/drawing/2014/main" id="{EC199F73-795E-469A-AF4B-13FA2C7AB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9486900" cy="41148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D76F1A-A725-B1A9-9CE7-695E7D9A5E80}"/>
              </a:ext>
            </a:extLst>
          </p:cNvPr>
          <p:cNvSpPr>
            <a:spLocks noGrp="1"/>
          </p:cNvSpPr>
          <p:nvPr>
            <p:ph type="ctrTitle"/>
          </p:nvPr>
        </p:nvSpPr>
        <p:spPr>
          <a:xfrm>
            <a:off x="2057400" y="1924493"/>
            <a:ext cx="8115300" cy="1774204"/>
          </a:xfrm>
        </p:spPr>
        <p:txBody>
          <a:bodyPr anchor="b">
            <a:normAutofit/>
          </a:bodyPr>
          <a:lstStyle/>
          <a:p>
            <a:r>
              <a:rPr lang="en-US">
                <a:latin typeface="Century Schoolbook"/>
                <a:ea typeface="Batang"/>
                <a:cs typeface="Arial"/>
              </a:rPr>
              <a:t>Mitigating Low Literacy and Math Scores in Public Schools</a:t>
            </a:r>
            <a:endParaRPr lang="en-US">
              <a:latin typeface="Century Schoolbook"/>
            </a:endParaRPr>
          </a:p>
        </p:txBody>
      </p:sp>
      <p:sp>
        <p:nvSpPr>
          <p:cNvPr id="3" name="Subtitle 2">
            <a:extLst>
              <a:ext uri="{FF2B5EF4-FFF2-40B4-BE49-F238E27FC236}">
                <a16:creationId xmlns:a16="http://schemas.microsoft.com/office/drawing/2014/main" id="{C902CE35-F1D6-9A16-2C22-79ACBA34BE4A}"/>
              </a:ext>
            </a:extLst>
          </p:cNvPr>
          <p:cNvSpPr>
            <a:spLocks noGrp="1"/>
          </p:cNvSpPr>
          <p:nvPr>
            <p:ph type="subTitle" idx="1"/>
          </p:nvPr>
        </p:nvSpPr>
        <p:spPr>
          <a:xfrm>
            <a:off x="2057400" y="3893906"/>
            <a:ext cx="8115300" cy="1028967"/>
          </a:xfrm>
        </p:spPr>
        <p:txBody>
          <a:bodyPr vert="horz" lIns="91440" tIns="45720" rIns="91440" bIns="45720" rtlCol="0" anchor="t">
            <a:normAutofit/>
          </a:bodyPr>
          <a:lstStyle/>
          <a:p>
            <a:r>
              <a:rPr lang="en-US" i="0">
                <a:latin typeface="Century Schoolbook"/>
              </a:rPr>
              <a:t>MARCUS TRUONG &amp; MIMI DARGAN</a:t>
            </a:r>
          </a:p>
        </p:txBody>
      </p:sp>
    </p:spTree>
    <p:extLst>
      <p:ext uri="{BB962C8B-B14F-4D97-AF65-F5344CB8AC3E}">
        <p14:creationId xmlns:p14="http://schemas.microsoft.com/office/powerpoint/2010/main" val="1680497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7C478F1-26B5-44C9-823B-523B85B112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625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C0331D-3912-E527-7796-7FD2B59C9398}"/>
              </a:ext>
            </a:extLst>
          </p:cNvPr>
          <p:cNvSpPr>
            <a:spLocks noGrp="1"/>
          </p:cNvSpPr>
          <p:nvPr>
            <p:ph type="title"/>
          </p:nvPr>
        </p:nvSpPr>
        <p:spPr>
          <a:xfrm>
            <a:off x="862818" y="685801"/>
            <a:ext cx="3057379" cy="3046228"/>
          </a:xfrm>
        </p:spPr>
        <p:txBody>
          <a:bodyPr vert="horz" lIns="91440" tIns="45720" rIns="91440" bIns="45720" rtlCol="0" anchor="b">
            <a:normAutofit/>
          </a:bodyPr>
          <a:lstStyle/>
          <a:p>
            <a:pPr algn="ctr"/>
            <a:r>
              <a:rPr lang="en-US" sz="3600" kern="1200" cap="all" spc="300" baseline="0" dirty="0">
                <a:solidFill>
                  <a:schemeClr val="bg2"/>
                </a:solidFill>
                <a:latin typeface="+mj-lt"/>
                <a:ea typeface="+mj-ea"/>
                <a:cs typeface="+mj-cs"/>
              </a:rPr>
              <a:t>Analysis of the </a:t>
            </a:r>
            <a:r>
              <a:rPr lang="en-US" sz="3600" dirty="0">
                <a:solidFill>
                  <a:schemeClr val="bg2"/>
                </a:solidFill>
              </a:rPr>
              <a:t>issue</a:t>
            </a:r>
            <a:endParaRPr lang="en-US" sz="3600" kern="1200" cap="all" spc="300" baseline="0" dirty="0">
              <a:solidFill>
                <a:schemeClr val="bg2"/>
              </a:solidFill>
              <a:latin typeface="+mj-lt"/>
            </a:endParaRPr>
          </a:p>
        </p:txBody>
      </p:sp>
      <p:graphicFrame>
        <p:nvGraphicFramePr>
          <p:cNvPr id="14" name="Content Placeholder 2">
            <a:extLst>
              <a:ext uri="{FF2B5EF4-FFF2-40B4-BE49-F238E27FC236}">
                <a16:creationId xmlns:a16="http://schemas.microsoft.com/office/drawing/2014/main" id="{B44510C8-DB0A-3D63-B1D2-2EFCB8EDD71A}"/>
              </a:ext>
            </a:extLst>
          </p:cNvPr>
          <p:cNvGraphicFramePr>
            <a:graphicFrameLocks noGrp="1"/>
          </p:cNvGraphicFramePr>
          <p:nvPr>
            <p:ph idx="1"/>
            <p:extLst>
              <p:ext uri="{D42A27DB-BD31-4B8C-83A1-F6EECF244321}">
                <p14:modId xmlns:p14="http://schemas.microsoft.com/office/powerpoint/2010/main" val="2895421094"/>
              </p:ext>
            </p:extLst>
          </p:nvPr>
        </p:nvGraphicFramePr>
        <p:xfrm>
          <a:off x="5410200" y="685800"/>
          <a:ext cx="60960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145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EB11D716-C386-4458-B509-DF66B4C0B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E1BE3E3-58C1-4A81-90ED-54387D0F1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7818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5AF544-12DF-EA9E-5970-426E130A5F11}"/>
              </a:ext>
            </a:extLst>
          </p:cNvPr>
          <p:cNvSpPr>
            <a:spLocks noGrp="1"/>
          </p:cNvSpPr>
          <p:nvPr>
            <p:ph type="title"/>
          </p:nvPr>
        </p:nvSpPr>
        <p:spPr>
          <a:xfrm>
            <a:off x="564848" y="-567926"/>
            <a:ext cx="5410200" cy="1125415"/>
          </a:xfrm>
        </p:spPr>
        <p:txBody>
          <a:bodyPr>
            <a:normAutofit/>
          </a:bodyPr>
          <a:lstStyle/>
          <a:p>
            <a:pPr algn="ctr"/>
            <a:r>
              <a:rPr lang="en-US" dirty="0"/>
              <a:t>Options...</a:t>
            </a:r>
          </a:p>
        </p:txBody>
      </p:sp>
      <p:sp>
        <p:nvSpPr>
          <p:cNvPr id="18" name="Content Placeholder 17">
            <a:extLst>
              <a:ext uri="{FF2B5EF4-FFF2-40B4-BE49-F238E27FC236}">
                <a16:creationId xmlns:a16="http://schemas.microsoft.com/office/drawing/2014/main" id="{49DE3B32-E0F7-CAEB-0B28-7E4387BFAA79}"/>
              </a:ext>
            </a:extLst>
          </p:cNvPr>
          <p:cNvSpPr>
            <a:spLocks noGrp="1"/>
          </p:cNvSpPr>
          <p:nvPr>
            <p:ph idx="1"/>
          </p:nvPr>
        </p:nvSpPr>
        <p:spPr>
          <a:xfrm>
            <a:off x="219266" y="700937"/>
            <a:ext cx="7282373" cy="5839927"/>
          </a:xfrm>
        </p:spPr>
        <p:txBody>
          <a:bodyPr vert="horz" lIns="91440" tIns="45720" rIns="91440" bIns="45720" rtlCol="0" anchor="t">
            <a:noAutofit/>
          </a:bodyPr>
          <a:lstStyle/>
          <a:p>
            <a:pPr>
              <a:lnSpc>
                <a:spcPct val="90000"/>
              </a:lnSpc>
            </a:pPr>
            <a:r>
              <a:rPr lang="en-US" sz="1800" dirty="0"/>
              <a:t>Enhanced Report Cards</a:t>
            </a:r>
          </a:p>
          <a:p>
            <a:pPr marL="0" indent="0">
              <a:lnSpc>
                <a:spcPct val="90000"/>
              </a:lnSpc>
              <a:buNone/>
            </a:pPr>
            <a:r>
              <a:rPr lang="en-US" sz="1800" dirty="0"/>
              <a:t>Pros: Increases transparency in education transparency.</a:t>
            </a:r>
          </a:p>
          <a:p>
            <a:pPr marL="0" indent="0">
              <a:lnSpc>
                <a:spcPct val="90000"/>
              </a:lnSpc>
              <a:buNone/>
            </a:pPr>
            <a:r>
              <a:rPr lang="en-US" sz="1800" dirty="0"/>
              <a:t>Cons: Potential administrative burden.</a:t>
            </a:r>
          </a:p>
          <a:p>
            <a:pPr marL="0" indent="0">
              <a:lnSpc>
                <a:spcPct val="90000"/>
              </a:lnSpc>
              <a:buNone/>
            </a:pPr>
            <a:r>
              <a:rPr lang="en-US" sz="1800" dirty="0"/>
              <a:t>Resolution: Standardize reports and train staff.</a:t>
            </a:r>
          </a:p>
          <a:p>
            <a:pPr>
              <a:lnSpc>
                <a:spcPct val="90000"/>
              </a:lnSpc>
            </a:pPr>
            <a:r>
              <a:rPr lang="en-US" sz="1800" dirty="0"/>
              <a:t>Investment in Infrastructure</a:t>
            </a:r>
          </a:p>
          <a:p>
            <a:pPr marL="0" indent="0">
              <a:lnSpc>
                <a:spcPct val="90000"/>
              </a:lnSpc>
              <a:buNone/>
            </a:pPr>
            <a:r>
              <a:rPr lang="en-US" sz="1800" dirty="0"/>
              <a:t>Pros: Better facilities improve student outcomes.</a:t>
            </a:r>
          </a:p>
          <a:p>
            <a:pPr marL="0" indent="0">
              <a:lnSpc>
                <a:spcPct val="90000"/>
              </a:lnSpc>
              <a:buNone/>
            </a:pPr>
            <a:r>
              <a:rPr lang="en-US" sz="1800" dirty="0"/>
              <a:t>Cons: Questionable efficacy of broad funding.</a:t>
            </a:r>
          </a:p>
          <a:p>
            <a:pPr marL="0" indent="0">
              <a:lnSpc>
                <a:spcPct val="90000"/>
              </a:lnSpc>
              <a:buNone/>
            </a:pPr>
            <a:r>
              <a:rPr lang="en-US" sz="1800" dirty="0"/>
              <a:t>Resolution: Implement evaluation frameworks to track fund usage.</a:t>
            </a:r>
          </a:p>
          <a:p>
            <a:pPr>
              <a:lnSpc>
                <a:spcPct val="90000"/>
              </a:lnSpc>
            </a:pPr>
            <a:r>
              <a:rPr lang="en-US" sz="1800" dirty="0"/>
              <a:t>After-School Programs</a:t>
            </a:r>
          </a:p>
          <a:p>
            <a:pPr marL="0" indent="0">
              <a:lnSpc>
                <a:spcPct val="90000"/>
              </a:lnSpc>
              <a:buNone/>
            </a:pPr>
            <a:r>
              <a:rPr lang="en-US" sz="1800" dirty="0"/>
              <a:t>Pros: Boosts engagement and academic success.</a:t>
            </a:r>
          </a:p>
          <a:p>
            <a:pPr marL="0" indent="0">
              <a:lnSpc>
                <a:spcPct val="90000"/>
              </a:lnSpc>
              <a:buNone/>
            </a:pPr>
            <a:r>
              <a:rPr lang="en-US" sz="1800" dirty="0"/>
              <a:t>Cons: Funding issues.</a:t>
            </a:r>
          </a:p>
          <a:p>
            <a:pPr marL="0" indent="0">
              <a:lnSpc>
                <a:spcPct val="90000"/>
              </a:lnSpc>
              <a:buNone/>
            </a:pPr>
            <a:r>
              <a:rPr lang="en-US" sz="1800" dirty="0"/>
              <a:t>Resolution: Collaborate with nonprofits and educational institutions.</a:t>
            </a:r>
          </a:p>
          <a:p>
            <a:pPr>
              <a:lnSpc>
                <a:spcPct val="90000"/>
              </a:lnSpc>
            </a:pPr>
            <a:r>
              <a:rPr lang="en-US" sz="1800" dirty="0"/>
              <a:t>Public Safety and Justice Initiatives</a:t>
            </a:r>
          </a:p>
          <a:p>
            <a:pPr marL="0" indent="0">
              <a:lnSpc>
                <a:spcPct val="90000"/>
              </a:lnSpc>
              <a:buNone/>
            </a:pPr>
            <a:r>
              <a:rPr lang="en-US" sz="1800" dirty="0"/>
              <a:t>Pros: Decreases youth crime, enhances community safety.</a:t>
            </a:r>
          </a:p>
          <a:p>
            <a:pPr marL="0" indent="0">
              <a:lnSpc>
                <a:spcPct val="90000"/>
              </a:lnSpc>
              <a:buNone/>
            </a:pPr>
            <a:r>
              <a:rPr lang="en-US" sz="1800" dirty="0"/>
              <a:t>Cons: Need for external investment.</a:t>
            </a:r>
          </a:p>
          <a:p>
            <a:pPr marL="0" indent="0">
              <a:lnSpc>
                <a:spcPct val="90000"/>
              </a:lnSpc>
              <a:buNone/>
            </a:pPr>
            <a:r>
              <a:rPr lang="en-US" sz="1800" dirty="0"/>
              <a:t>Resolution: Link education to public safety to attract corporate support.</a:t>
            </a:r>
          </a:p>
        </p:txBody>
      </p:sp>
      <p:pic>
        <p:nvPicPr>
          <p:cNvPr id="4" name="Content Placeholder 3" descr="Kindergarten Smiles: Math Centers in Kindergarten">
            <a:extLst>
              <a:ext uri="{FF2B5EF4-FFF2-40B4-BE49-F238E27FC236}">
                <a16:creationId xmlns:a16="http://schemas.microsoft.com/office/drawing/2014/main" id="{5CD100FA-0C7E-7313-D62E-B46D01009FC2}"/>
              </a:ext>
            </a:extLst>
          </p:cNvPr>
          <p:cNvPicPr>
            <a:picLocks noChangeAspect="1"/>
          </p:cNvPicPr>
          <p:nvPr/>
        </p:nvPicPr>
        <p:blipFill rotWithShape="1">
          <a:blip r:embed="rId3"/>
          <a:srcRect l="29932" r="20932" b="-2"/>
          <a:stretch/>
        </p:blipFill>
        <p:spPr>
          <a:xfrm>
            <a:off x="7203234" y="320351"/>
            <a:ext cx="4575109" cy="6209522"/>
          </a:xfrm>
          <a:prstGeom prst="rect">
            <a:avLst/>
          </a:prstGeom>
        </p:spPr>
      </p:pic>
    </p:spTree>
    <p:extLst>
      <p:ext uri="{BB962C8B-B14F-4D97-AF65-F5344CB8AC3E}">
        <p14:creationId xmlns:p14="http://schemas.microsoft.com/office/powerpoint/2010/main" val="26981004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ECD538B8-489B-407A-A760-436DB4C56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700"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1CA0BE-5A05-50F3-E218-A6EB7CE5C298}"/>
              </a:ext>
            </a:extLst>
          </p:cNvPr>
          <p:cNvSpPr>
            <a:spLocks noGrp="1"/>
          </p:cNvSpPr>
          <p:nvPr>
            <p:ph type="title"/>
          </p:nvPr>
        </p:nvSpPr>
        <p:spPr>
          <a:xfrm>
            <a:off x="850641" y="1371600"/>
            <a:ext cx="3754792" cy="4604657"/>
          </a:xfrm>
        </p:spPr>
        <p:txBody>
          <a:bodyPr vert="horz" lIns="91440" tIns="45720" rIns="91440" bIns="45720" rtlCol="0" anchor="ctr">
            <a:normAutofit/>
          </a:bodyPr>
          <a:lstStyle/>
          <a:p>
            <a:pPr algn="ctr"/>
            <a:r>
              <a:rPr lang="en-US" sz="1500" dirty="0">
                <a:solidFill>
                  <a:schemeClr val="bg2"/>
                </a:solidFill>
              </a:rPr>
              <a:t>Recommendations</a:t>
            </a:r>
            <a:endParaRPr lang="en-US" sz="1500" kern="1200" cap="all" spc="300" baseline="0" dirty="0">
              <a:solidFill>
                <a:schemeClr val="bg2"/>
              </a:solidFill>
              <a:latin typeface="+mj-lt"/>
            </a:endParaRPr>
          </a:p>
        </p:txBody>
      </p:sp>
      <p:graphicFrame>
        <p:nvGraphicFramePr>
          <p:cNvPr id="42" name="TextBox 2">
            <a:extLst>
              <a:ext uri="{FF2B5EF4-FFF2-40B4-BE49-F238E27FC236}">
                <a16:creationId xmlns:a16="http://schemas.microsoft.com/office/drawing/2014/main" id="{32A91845-837B-05D9-48F4-F95C455F95C8}"/>
              </a:ext>
            </a:extLst>
          </p:cNvPr>
          <p:cNvGraphicFramePr/>
          <p:nvPr>
            <p:extLst>
              <p:ext uri="{D42A27DB-BD31-4B8C-83A1-F6EECF244321}">
                <p14:modId xmlns:p14="http://schemas.microsoft.com/office/powerpoint/2010/main" val="108098050"/>
              </p:ext>
            </p:extLst>
          </p:nvPr>
        </p:nvGraphicFramePr>
        <p:xfrm>
          <a:off x="4772608" y="-6219"/>
          <a:ext cx="7425611" cy="6862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3827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ClassicFrameVTI">
  <a:themeElements>
    <a:clrScheme name="AnalogousFromDarkSeedLeftStep">
      <a:dk1>
        <a:srgbClr val="000000"/>
      </a:dk1>
      <a:lt1>
        <a:srgbClr val="FFFFFF"/>
      </a:lt1>
      <a:dk2>
        <a:srgbClr val="242541"/>
      </a:dk2>
      <a:lt2>
        <a:srgbClr val="E3E8E2"/>
      </a:lt2>
      <a:accent1>
        <a:srgbClr val="AE4DC3"/>
      </a:accent1>
      <a:accent2>
        <a:srgbClr val="6A3BB1"/>
      </a:accent2>
      <a:accent3>
        <a:srgbClr val="4D4EC3"/>
      </a:accent3>
      <a:accent4>
        <a:srgbClr val="3B6EB1"/>
      </a:accent4>
      <a:accent5>
        <a:srgbClr val="4DB1C3"/>
      </a:accent5>
      <a:accent6>
        <a:srgbClr val="3BB192"/>
      </a:accent6>
      <a:hlink>
        <a:srgbClr val="3A8BB0"/>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ClassicFrameVTI</vt:lpstr>
      <vt:lpstr>Mitigating Low Literacy and Math Scores in Public Schools</vt:lpstr>
      <vt:lpstr>Analysis of the issue</vt:lpstr>
      <vt:lpstr>Options...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412</cp:revision>
  <dcterms:created xsi:type="dcterms:W3CDTF">2024-04-25T01:48:40Z</dcterms:created>
  <dcterms:modified xsi:type="dcterms:W3CDTF">2024-04-25T19:06:23Z</dcterms:modified>
</cp:coreProperties>
</file>