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4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E3E5AA-F523-4D93-9AE8-95C2217EECA3}" type="doc">
      <dgm:prSet loTypeId="urn:microsoft.com/office/officeart/2018/5/layout/IconLeaf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696744-40CB-4EC2-9E3E-CDD9EDE3C18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dirty="0">
              <a:solidFill>
                <a:schemeClr val="accent6">
                  <a:lumMod val="40000"/>
                  <a:lumOff val="60000"/>
                </a:schemeClr>
              </a:solidFill>
            </a:rPr>
            <a:t>China is becoming the dominant leader in the semiconductor industry</a:t>
          </a:r>
          <a:endParaRPr lang="en-US" sz="1600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87515863-8DC4-4189-B2C6-51431FC2EB36}" type="parTrans" cxnId="{4046E03B-23C3-4F3E-B562-9291C06A9026}">
      <dgm:prSet/>
      <dgm:spPr/>
      <dgm:t>
        <a:bodyPr/>
        <a:lstStyle/>
        <a:p>
          <a:endParaRPr lang="en-US"/>
        </a:p>
      </dgm:t>
    </dgm:pt>
    <dgm:pt modelId="{B9319955-2631-42C2-BEEE-F7655256AC81}" type="sibTrans" cxnId="{4046E03B-23C3-4F3E-B562-9291C06A9026}">
      <dgm:prSet/>
      <dgm:spPr/>
      <dgm:t>
        <a:bodyPr/>
        <a:lstStyle/>
        <a:p>
          <a:endParaRPr lang="en-US"/>
        </a:p>
      </dgm:t>
    </dgm:pt>
    <dgm:pt modelId="{B2F81CC8-E0CC-4009-9DC0-A880D173E22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dirty="0">
              <a:solidFill>
                <a:schemeClr val="accent6">
                  <a:lumMod val="40000"/>
                  <a:lumOff val="60000"/>
                </a:schemeClr>
              </a:solidFill>
            </a:rPr>
            <a:t>Growing U.S dependency on foreign microchips, which threatens its national security, resilience, and economic prosperity</a:t>
          </a:r>
        </a:p>
      </dgm:t>
    </dgm:pt>
    <dgm:pt modelId="{4D93A94D-6BF3-48B6-8DD2-E74C69B594B2}" type="parTrans" cxnId="{F504EB8C-F319-47C7-8068-6104516521C1}">
      <dgm:prSet/>
      <dgm:spPr/>
      <dgm:t>
        <a:bodyPr/>
        <a:lstStyle/>
        <a:p>
          <a:endParaRPr lang="en-US"/>
        </a:p>
      </dgm:t>
    </dgm:pt>
    <dgm:pt modelId="{B9915D5A-F73F-4002-9EDC-0A40B054143C}" type="sibTrans" cxnId="{F504EB8C-F319-47C7-8068-6104516521C1}">
      <dgm:prSet/>
      <dgm:spPr/>
      <dgm:t>
        <a:bodyPr/>
        <a:lstStyle/>
        <a:p>
          <a:endParaRPr lang="en-US"/>
        </a:p>
      </dgm:t>
    </dgm:pt>
    <dgm:pt modelId="{8AF6A6E1-B96A-42D9-B79E-E4CB952CFFD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endParaRPr lang="en-US" sz="1200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5F7E9451-62FC-4516-97BA-D89F08D2ABCC}" type="parTrans" cxnId="{8DED105C-8D82-4FD0-96A4-450C7E2C243E}">
      <dgm:prSet/>
      <dgm:spPr/>
      <dgm:t>
        <a:bodyPr/>
        <a:lstStyle/>
        <a:p>
          <a:endParaRPr lang="en-US"/>
        </a:p>
      </dgm:t>
    </dgm:pt>
    <dgm:pt modelId="{50B35AC0-CE7B-47C8-B66C-02E80712C054}" type="sibTrans" cxnId="{8DED105C-8D82-4FD0-96A4-450C7E2C243E}">
      <dgm:prSet/>
      <dgm:spPr/>
      <dgm:t>
        <a:bodyPr/>
        <a:lstStyle/>
        <a:p>
          <a:endParaRPr lang="en-US"/>
        </a:p>
      </dgm:t>
    </dgm:pt>
    <dgm:pt modelId="{95F971D9-7B0B-4F4D-9FE0-8C0870BC9FC9}" type="pres">
      <dgm:prSet presAssocID="{B6E3E5AA-F523-4D93-9AE8-95C2217EECA3}" presName="root" presStyleCnt="0">
        <dgm:presLayoutVars>
          <dgm:dir/>
          <dgm:resizeHandles val="exact"/>
        </dgm:presLayoutVars>
      </dgm:prSet>
      <dgm:spPr/>
    </dgm:pt>
    <dgm:pt modelId="{20C0CB5C-7243-46B0-BF6B-9F954314A845}" type="pres">
      <dgm:prSet presAssocID="{4C696744-40CB-4EC2-9E3E-CDD9EDE3C183}" presName="compNode" presStyleCnt="0"/>
      <dgm:spPr/>
    </dgm:pt>
    <dgm:pt modelId="{BC9D0899-F3DB-4CA4-B7CB-3CD43FD4A5AA}" type="pres">
      <dgm:prSet presAssocID="{4C696744-40CB-4EC2-9E3E-CDD9EDE3C183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3B5B369D-4F40-456C-AF48-073BA85F2973}" type="pres">
      <dgm:prSet presAssocID="{4C696744-40CB-4EC2-9E3E-CDD9EDE3C18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5E182517-2ACC-41F1-B49A-94926441B69E}" type="pres">
      <dgm:prSet presAssocID="{4C696744-40CB-4EC2-9E3E-CDD9EDE3C183}" presName="spaceRect" presStyleCnt="0"/>
      <dgm:spPr/>
    </dgm:pt>
    <dgm:pt modelId="{45F113FB-41D8-465B-A7FB-EFBC6B49241B}" type="pres">
      <dgm:prSet presAssocID="{4C696744-40CB-4EC2-9E3E-CDD9EDE3C183}" presName="textRect" presStyleLbl="revTx" presStyleIdx="0" presStyleCnt="3" custLinFactNeighborX="2277" custLinFactNeighborY="-21587">
        <dgm:presLayoutVars>
          <dgm:chMax val="1"/>
          <dgm:chPref val="1"/>
        </dgm:presLayoutVars>
      </dgm:prSet>
      <dgm:spPr/>
    </dgm:pt>
    <dgm:pt modelId="{FD728270-680B-4047-998B-8189EE81B505}" type="pres">
      <dgm:prSet presAssocID="{B9319955-2631-42C2-BEEE-F7655256AC81}" presName="sibTrans" presStyleCnt="0"/>
      <dgm:spPr/>
    </dgm:pt>
    <dgm:pt modelId="{D3F31B17-442B-4472-8C05-93EBBF181CB5}" type="pres">
      <dgm:prSet presAssocID="{B2F81CC8-E0CC-4009-9DC0-A880D173E22F}" presName="compNode" presStyleCnt="0"/>
      <dgm:spPr/>
    </dgm:pt>
    <dgm:pt modelId="{46270DAC-86C0-48CF-9F71-C8226EF5F3EA}" type="pres">
      <dgm:prSet presAssocID="{B2F81CC8-E0CC-4009-9DC0-A880D173E22F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EE6CAA9-E497-48C6-B4DD-B35446F01CEC}" type="pres">
      <dgm:prSet presAssocID="{B2F81CC8-E0CC-4009-9DC0-A880D173E22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ning"/>
        </a:ext>
      </dgm:extLst>
    </dgm:pt>
    <dgm:pt modelId="{A1E99AC5-EBB7-4B27-9181-22F0FA3C3E82}" type="pres">
      <dgm:prSet presAssocID="{B2F81CC8-E0CC-4009-9DC0-A880D173E22F}" presName="spaceRect" presStyleCnt="0"/>
      <dgm:spPr/>
    </dgm:pt>
    <dgm:pt modelId="{2E37F93E-8B67-42EB-94D9-758794C8415A}" type="pres">
      <dgm:prSet presAssocID="{B2F81CC8-E0CC-4009-9DC0-A880D173E22F}" presName="textRect" presStyleLbl="revTx" presStyleIdx="1" presStyleCnt="3" custLinFactNeighborX="2659" custLinFactNeighborY="-17550">
        <dgm:presLayoutVars>
          <dgm:chMax val="1"/>
          <dgm:chPref val="1"/>
        </dgm:presLayoutVars>
      </dgm:prSet>
      <dgm:spPr/>
    </dgm:pt>
    <dgm:pt modelId="{DE3A2B20-88E6-42F2-BAC7-24ADA88DFEC9}" type="pres">
      <dgm:prSet presAssocID="{B9915D5A-F73F-4002-9EDC-0A40B054143C}" presName="sibTrans" presStyleCnt="0"/>
      <dgm:spPr/>
    </dgm:pt>
    <dgm:pt modelId="{CE383290-4729-45F5-A7D1-4B70A0B92876}" type="pres">
      <dgm:prSet presAssocID="{8AF6A6E1-B96A-42D9-B79E-E4CB952CFFDA}" presName="compNode" presStyleCnt="0"/>
      <dgm:spPr/>
    </dgm:pt>
    <dgm:pt modelId="{8E530B4E-1413-4993-A5D0-5C1B234FF0F3}" type="pres">
      <dgm:prSet presAssocID="{8AF6A6E1-B96A-42D9-B79E-E4CB952CFFDA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75170162-28BD-4E21-B8F9-EF9F8867B8B1}" type="pres">
      <dgm:prSet presAssocID="{8AF6A6E1-B96A-42D9-B79E-E4CB952CFFD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1A22840A-6538-4C2D-B948-B9D85C5B25D1}" type="pres">
      <dgm:prSet presAssocID="{8AF6A6E1-B96A-42D9-B79E-E4CB952CFFDA}" presName="spaceRect" presStyleCnt="0"/>
      <dgm:spPr/>
    </dgm:pt>
    <dgm:pt modelId="{40DE89FF-88E4-4D20-BCFF-63D2FB937946}" type="pres">
      <dgm:prSet presAssocID="{8AF6A6E1-B96A-42D9-B79E-E4CB952CFFD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F0A2E0F-13BC-471C-BB83-DD142C93CACB}" type="presOf" srcId="{4C696744-40CB-4EC2-9E3E-CDD9EDE3C183}" destId="{45F113FB-41D8-465B-A7FB-EFBC6B49241B}" srcOrd="0" destOrd="0" presId="urn:microsoft.com/office/officeart/2018/5/layout/IconLeafLabelList"/>
    <dgm:cxn modelId="{4046E03B-23C3-4F3E-B562-9291C06A9026}" srcId="{B6E3E5AA-F523-4D93-9AE8-95C2217EECA3}" destId="{4C696744-40CB-4EC2-9E3E-CDD9EDE3C183}" srcOrd="0" destOrd="0" parTransId="{87515863-8DC4-4189-B2C6-51431FC2EB36}" sibTransId="{B9319955-2631-42C2-BEEE-F7655256AC81}"/>
    <dgm:cxn modelId="{8DED105C-8D82-4FD0-96A4-450C7E2C243E}" srcId="{B6E3E5AA-F523-4D93-9AE8-95C2217EECA3}" destId="{8AF6A6E1-B96A-42D9-B79E-E4CB952CFFDA}" srcOrd="2" destOrd="0" parTransId="{5F7E9451-62FC-4516-97BA-D89F08D2ABCC}" sibTransId="{50B35AC0-CE7B-47C8-B66C-02E80712C054}"/>
    <dgm:cxn modelId="{21FE096E-1A0B-40EB-B431-A26AAB6244A3}" type="presOf" srcId="{8AF6A6E1-B96A-42D9-B79E-E4CB952CFFDA}" destId="{40DE89FF-88E4-4D20-BCFF-63D2FB937946}" srcOrd="0" destOrd="0" presId="urn:microsoft.com/office/officeart/2018/5/layout/IconLeafLabelList"/>
    <dgm:cxn modelId="{F504EB8C-F319-47C7-8068-6104516521C1}" srcId="{B6E3E5AA-F523-4D93-9AE8-95C2217EECA3}" destId="{B2F81CC8-E0CC-4009-9DC0-A880D173E22F}" srcOrd="1" destOrd="0" parTransId="{4D93A94D-6BF3-48B6-8DD2-E74C69B594B2}" sibTransId="{B9915D5A-F73F-4002-9EDC-0A40B054143C}"/>
    <dgm:cxn modelId="{8EE298BB-657A-4356-A3B5-28EB0D783361}" type="presOf" srcId="{B6E3E5AA-F523-4D93-9AE8-95C2217EECA3}" destId="{95F971D9-7B0B-4F4D-9FE0-8C0870BC9FC9}" srcOrd="0" destOrd="0" presId="urn:microsoft.com/office/officeart/2018/5/layout/IconLeafLabelList"/>
    <dgm:cxn modelId="{017E3AC7-16DB-44D4-A094-100A9E6F872E}" type="presOf" srcId="{B2F81CC8-E0CC-4009-9DC0-A880D173E22F}" destId="{2E37F93E-8B67-42EB-94D9-758794C8415A}" srcOrd="0" destOrd="0" presId="urn:microsoft.com/office/officeart/2018/5/layout/IconLeafLabelList"/>
    <dgm:cxn modelId="{91CFAF07-CF86-46B9-BCF2-0FAECC66FB4D}" type="presParOf" srcId="{95F971D9-7B0B-4F4D-9FE0-8C0870BC9FC9}" destId="{20C0CB5C-7243-46B0-BF6B-9F954314A845}" srcOrd="0" destOrd="0" presId="urn:microsoft.com/office/officeart/2018/5/layout/IconLeafLabelList"/>
    <dgm:cxn modelId="{F6753304-52A0-48DC-9963-C794F3BE5FD1}" type="presParOf" srcId="{20C0CB5C-7243-46B0-BF6B-9F954314A845}" destId="{BC9D0899-F3DB-4CA4-B7CB-3CD43FD4A5AA}" srcOrd="0" destOrd="0" presId="urn:microsoft.com/office/officeart/2018/5/layout/IconLeafLabelList"/>
    <dgm:cxn modelId="{04FD0E1E-F765-4EB9-B67E-421F754F8CB9}" type="presParOf" srcId="{20C0CB5C-7243-46B0-BF6B-9F954314A845}" destId="{3B5B369D-4F40-456C-AF48-073BA85F2973}" srcOrd="1" destOrd="0" presId="urn:microsoft.com/office/officeart/2018/5/layout/IconLeafLabelList"/>
    <dgm:cxn modelId="{0CEF443E-0B86-4F83-A226-1BFA3EAF0C2F}" type="presParOf" srcId="{20C0CB5C-7243-46B0-BF6B-9F954314A845}" destId="{5E182517-2ACC-41F1-B49A-94926441B69E}" srcOrd="2" destOrd="0" presId="urn:microsoft.com/office/officeart/2018/5/layout/IconLeafLabelList"/>
    <dgm:cxn modelId="{5863684C-7B55-4ECF-AF98-92686572A2C8}" type="presParOf" srcId="{20C0CB5C-7243-46B0-BF6B-9F954314A845}" destId="{45F113FB-41D8-465B-A7FB-EFBC6B49241B}" srcOrd="3" destOrd="0" presId="urn:microsoft.com/office/officeart/2018/5/layout/IconLeafLabelList"/>
    <dgm:cxn modelId="{9C27CC39-A648-4F38-9AAF-88963F866BA2}" type="presParOf" srcId="{95F971D9-7B0B-4F4D-9FE0-8C0870BC9FC9}" destId="{FD728270-680B-4047-998B-8189EE81B505}" srcOrd="1" destOrd="0" presId="urn:microsoft.com/office/officeart/2018/5/layout/IconLeafLabelList"/>
    <dgm:cxn modelId="{7361A72C-087A-4BEC-BD63-6401AA825AFE}" type="presParOf" srcId="{95F971D9-7B0B-4F4D-9FE0-8C0870BC9FC9}" destId="{D3F31B17-442B-4472-8C05-93EBBF181CB5}" srcOrd="2" destOrd="0" presId="urn:microsoft.com/office/officeart/2018/5/layout/IconLeafLabelList"/>
    <dgm:cxn modelId="{E2E0987E-0F3D-44CD-A8E0-4F1E0385A596}" type="presParOf" srcId="{D3F31B17-442B-4472-8C05-93EBBF181CB5}" destId="{46270DAC-86C0-48CF-9F71-C8226EF5F3EA}" srcOrd="0" destOrd="0" presId="urn:microsoft.com/office/officeart/2018/5/layout/IconLeafLabelList"/>
    <dgm:cxn modelId="{BE63E106-2560-41E2-9E67-A3E12A6BAE86}" type="presParOf" srcId="{D3F31B17-442B-4472-8C05-93EBBF181CB5}" destId="{BEE6CAA9-E497-48C6-B4DD-B35446F01CEC}" srcOrd="1" destOrd="0" presId="urn:microsoft.com/office/officeart/2018/5/layout/IconLeafLabelList"/>
    <dgm:cxn modelId="{CCC67EBD-92AA-42B4-B26F-446370D46FEB}" type="presParOf" srcId="{D3F31B17-442B-4472-8C05-93EBBF181CB5}" destId="{A1E99AC5-EBB7-4B27-9181-22F0FA3C3E82}" srcOrd="2" destOrd="0" presId="urn:microsoft.com/office/officeart/2018/5/layout/IconLeafLabelList"/>
    <dgm:cxn modelId="{F2E7F763-F954-42CC-8239-84E6557A5D96}" type="presParOf" srcId="{D3F31B17-442B-4472-8C05-93EBBF181CB5}" destId="{2E37F93E-8B67-42EB-94D9-758794C8415A}" srcOrd="3" destOrd="0" presId="urn:microsoft.com/office/officeart/2018/5/layout/IconLeafLabelList"/>
    <dgm:cxn modelId="{783B753B-1FAF-49FD-8F61-485D6EB50BF0}" type="presParOf" srcId="{95F971D9-7B0B-4F4D-9FE0-8C0870BC9FC9}" destId="{DE3A2B20-88E6-42F2-BAC7-24ADA88DFEC9}" srcOrd="3" destOrd="0" presId="urn:microsoft.com/office/officeart/2018/5/layout/IconLeafLabelList"/>
    <dgm:cxn modelId="{4576DC54-D24F-459F-B4D8-2EED2A4CE541}" type="presParOf" srcId="{95F971D9-7B0B-4F4D-9FE0-8C0870BC9FC9}" destId="{CE383290-4729-45F5-A7D1-4B70A0B92876}" srcOrd="4" destOrd="0" presId="urn:microsoft.com/office/officeart/2018/5/layout/IconLeafLabelList"/>
    <dgm:cxn modelId="{775E1BE8-09B0-46FF-B58E-7BC69B859526}" type="presParOf" srcId="{CE383290-4729-45F5-A7D1-4B70A0B92876}" destId="{8E530B4E-1413-4993-A5D0-5C1B234FF0F3}" srcOrd="0" destOrd="0" presId="urn:microsoft.com/office/officeart/2018/5/layout/IconLeafLabelList"/>
    <dgm:cxn modelId="{3D0E73C0-A9DA-4B86-82AD-2489F5DFED71}" type="presParOf" srcId="{CE383290-4729-45F5-A7D1-4B70A0B92876}" destId="{75170162-28BD-4E21-B8F9-EF9F8867B8B1}" srcOrd="1" destOrd="0" presId="urn:microsoft.com/office/officeart/2018/5/layout/IconLeafLabelList"/>
    <dgm:cxn modelId="{1C9E8E25-CD5E-4B06-8BEA-260715614DF9}" type="presParOf" srcId="{CE383290-4729-45F5-A7D1-4B70A0B92876}" destId="{1A22840A-6538-4C2D-B948-B9D85C5B25D1}" srcOrd="2" destOrd="0" presId="urn:microsoft.com/office/officeart/2018/5/layout/IconLeafLabelList"/>
    <dgm:cxn modelId="{5D6EF799-342D-4A82-94D8-17C12EF80412}" type="presParOf" srcId="{CE383290-4729-45F5-A7D1-4B70A0B92876}" destId="{40DE89FF-88E4-4D20-BCFF-63D2FB937946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3D924E-F13D-41D6-8BB2-34EE0E5DCDA7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6BC5F7-2012-4522-B4A6-871E3E2F15A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200" dirty="0">
              <a:solidFill>
                <a:schemeClr val="accent6">
                  <a:lumMod val="40000"/>
                  <a:lumOff val="60000"/>
                </a:schemeClr>
              </a:solidFill>
            </a:rPr>
            <a:t> </a:t>
          </a:r>
          <a:r>
            <a:rPr lang="en-US" sz="1400" dirty="0">
              <a:solidFill>
                <a:schemeClr val="accent6">
                  <a:lumMod val="40000"/>
                  <a:lumOff val="60000"/>
                </a:schemeClr>
              </a:solidFill>
            </a:rPr>
            <a:t>strengthen domestic semiconductor manufacturing capabilities through increased investment and innovation incentives</a:t>
          </a:r>
          <a:endParaRPr lang="en-US" sz="1200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00805B8A-36E8-40DF-AAB0-8091CCDD0CE6}" type="parTrans" cxnId="{D0865BE0-4C43-4502-8C55-B4288FE5481D}">
      <dgm:prSet/>
      <dgm:spPr/>
      <dgm:t>
        <a:bodyPr/>
        <a:lstStyle/>
        <a:p>
          <a:endParaRPr lang="en-US"/>
        </a:p>
      </dgm:t>
    </dgm:pt>
    <dgm:pt modelId="{DEFBC59F-8D8C-41D8-B27F-C212EBED8A97}" type="sibTrans" cxnId="{D0865BE0-4C43-4502-8C55-B4288FE5481D}">
      <dgm:prSet/>
      <dgm:spPr/>
      <dgm:t>
        <a:bodyPr/>
        <a:lstStyle/>
        <a:p>
          <a:endParaRPr lang="en-US"/>
        </a:p>
      </dgm:t>
    </dgm:pt>
    <dgm:pt modelId="{E13AF486-4483-4A82-A7F4-C097DCF1AF7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solidFill>
                <a:schemeClr val="accent6">
                  <a:lumMod val="40000"/>
                  <a:lumOff val="60000"/>
                </a:schemeClr>
              </a:solidFill>
            </a:rPr>
            <a:t>enhance international collaboration and alliances with key partners</a:t>
          </a:r>
        </a:p>
      </dgm:t>
    </dgm:pt>
    <dgm:pt modelId="{90D741E9-CA64-4AED-8B07-B086DC08549E}" type="parTrans" cxnId="{A4502067-99A4-4E96-92D6-E3A2B26E1EF2}">
      <dgm:prSet/>
      <dgm:spPr/>
      <dgm:t>
        <a:bodyPr/>
        <a:lstStyle/>
        <a:p>
          <a:endParaRPr lang="en-US"/>
        </a:p>
      </dgm:t>
    </dgm:pt>
    <dgm:pt modelId="{D3344B73-EE98-4658-A296-40D2B339EA32}" type="sibTrans" cxnId="{A4502067-99A4-4E96-92D6-E3A2B26E1EF2}">
      <dgm:prSet/>
      <dgm:spPr/>
      <dgm:t>
        <a:bodyPr/>
        <a:lstStyle/>
        <a:p>
          <a:endParaRPr lang="en-US"/>
        </a:p>
      </dgm:t>
    </dgm:pt>
    <dgm:pt modelId="{D4503252-1A96-4E62-A8C5-E64744A2EDE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solidFill>
                <a:schemeClr val="accent6">
                  <a:lumMod val="40000"/>
                  <a:lumOff val="60000"/>
                </a:schemeClr>
              </a:solidFill>
            </a:rPr>
            <a:t>implementing robust intellectual property protections and export controls </a:t>
          </a:r>
        </a:p>
      </dgm:t>
    </dgm:pt>
    <dgm:pt modelId="{E5446481-8575-4D74-9A71-7EFCE3851CB6}" type="parTrans" cxnId="{12CEDF4D-0E88-4219-A41D-18A2A072CF1D}">
      <dgm:prSet/>
      <dgm:spPr/>
      <dgm:t>
        <a:bodyPr/>
        <a:lstStyle/>
        <a:p>
          <a:endParaRPr lang="en-US"/>
        </a:p>
      </dgm:t>
    </dgm:pt>
    <dgm:pt modelId="{5E79A73C-B3D9-4C27-924C-907D65861476}" type="sibTrans" cxnId="{12CEDF4D-0E88-4219-A41D-18A2A072CF1D}">
      <dgm:prSet/>
      <dgm:spPr/>
      <dgm:t>
        <a:bodyPr/>
        <a:lstStyle/>
        <a:p>
          <a:endParaRPr lang="en-US"/>
        </a:p>
      </dgm:t>
    </dgm:pt>
    <dgm:pt modelId="{EBDE278C-0182-42A9-969D-09D5922C8B5A}" type="pres">
      <dgm:prSet presAssocID="{543D924E-F13D-41D6-8BB2-34EE0E5DCDA7}" presName="root" presStyleCnt="0">
        <dgm:presLayoutVars>
          <dgm:dir/>
          <dgm:resizeHandles val="exact"/>
        </dgm:presLayoutVars>
      </dgm:prSet>
      <dgm:spPr/>
    </dgm:pt>
    <dgm:pt modelId="{F08378E7-886E-4450-8274-A747761B52FC}" type="pres">
      <dgm:prSet presAssocID="{B86BC5F7-2012-4522-B4A6-871E3E2F15AD}" presName="compNode" presStyleCnt="0"/>
      <dgm:spPr/>
    </dgm:pt>
    <dgm:pt modelId="{86CA8800-E1F8-4074-90BB-8BA25C30F3EC}" type="pres">
      <dgm:prSet presAssocID="{B86BC5F7-2012-4522-B4A6-871E3E2F15AD}" presName="iconBgRect" presStyleLbl="bgShp" presStyleIdx="0" presStyleCnt="3"/>
      <dgm:spPr/>
    </dgm:pt>
    <dgm:pt modelId="{AD7CAA37-A960-4E1A-BC0E-CDD07B131EE1}" type="pres">
      <dgm:prSet presAssocID="{B86BC5F7-2012-4522-B4A6-871E3E2F15A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1C764CD9-5183-45C7-8192-3C4D469274E0}" type="pres">
      <dgm:prSet presAssocID="{B86BC5F7-2012-4522-B4A6-871E3E2F15AD}" presName="spaceRect" presStyleCnt="0"/>
      <dgm:spPr/>
    </dgm:pt>
    <dgm:pt modelId="{25684289-0DDD-43EE-89B1-C7717A51DE0B}" type="pres">
      <dgm:prSet presAssocID="{B86BC5F7-2012-4522-B4A6-871E3E2F15AD}" presName="textRect" presStyleLbl="revTx" presStyleIdx="0" presStyleCnt="3" custScaleX="134828" custLinFactNeighborX="7815" custLinFactNeighborY="994">
        <dgm:presLayoutVars>
          <dgm:chMax val="1"/>
          <dgm:chPref val="1"/>
        </dgm:presLayoutVars>
      </dgm:prSet>
      <dgm:spPr/>
    </dgm:pt>
    <dgm:pt modelId="{935476EA-C3D2-44A9-8CC7-861ED7404D21}" type="pres">
      <dgm:prSet presAssocID="{DEFBC59F-8D8C-41D8-B27F-C212EBED8A97}" presName="sibTrans" presStyleCnt="0"/>
      <dgm:spPr/>
    </dgm:pt>
    <dgm:pt modelId="{EE5F580C-BA66-47C6-BF0A-580CDFEA11A4}" type="pres">
      <dgm:prSet presAssocID="{E13AF486-4483-4A82-A7F4-C097DCF1AF74}" presName="compNode" presStyleCnt="0"/>
      <dgm:spPr/>
    </dgm:pt>
    <dgm:pt modelId="{118251FE-B0DB-4861-A3E1-A62CA79AA74C}" type="pres">
      <dgm:prSet presAssocID="{E13AF486-4483-4A82-A7F4-C097DCF1AF74}" presName="iconBgRect" presStyleLbl="bgShp" presStyleIdx="1" presStyleCnt="3"/>
      <dgm:spPr/>
    </dgm:pt>
    <dgm:pt modelId="{69A200EC-DC27-40D1-A651-93EF04954761}" type="pres">
      <dgm:prSet presAssocID="{E13AF486-4483-4A82-A7F4-C097DCF1AF7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1AE4F8F-69D5-4BE7-8F3C-B3C78C9F74A8}" type="pres">
      <dgm:prSet presAssocID="{E13AF486-4483-4A82-A7F4-C097DCF1AF74}" presName="spaceRect" presStyleCnt="0"/>
      <dgm:spPr/>
    </dgm:pt>
    <dgm:pt modelId="{F0A92123-E9A4-4C98-9A09-F9C4B4BC80B5}" type="pres">
      <dgm:prSet presAssocID="{E13AF486-4483-4A82-A7F4-C097DCF1AF74}" presName="textRect" presStyleLbl="revTx" presStyleIdx="1" presStyleCnt="3">
        <dgm:presLayoutVars>
          <dgm:chMax val="1"/>
          <dgm:chPref val="1"/>
        </dgm:presLayoutVars>
      </dgm:prSet>
      <dgm:spPr/>
    </dgm:pt>
    <dgm:pt modelId="{20792F0F-A076-4E83-B03A-A7E774790CFC}" type="pres">
      <dgm:prSet presAssocID="{D3344B73-EE98-4658-A296-40D2B339EA32}" presName="sibTrans" presStyleCnt="0"/>
      <dgm:spPr/>
    </dgm:pt>
    <dgm:pt modelId="{12135BE6-99DD-4475-8CE4-C488749C3289}" type="pres">
      <dgm:prSet presAssocID="{D4503252-1A96-4E62-A8C5-E64744A2EDE7}" presName="compNode" presStyleCnt="0"/>
      <dgm:spPr/>
    </dgm:pt>
    <dgm:pt modelId="{C1AFD140-9989-497B-A0A8-56F37E2B9239}" type="pres">
      <dgm:prSet presAssocID="{D4503252-1A96-4E62-A8C5-E64744A2EDE7}" presName="iconBgRect" presStyleLbl="bgShp" presStyleIdx="2" presStyleCnt="3"/>
      <dgm:spPr/>
    </dgm:pt>
    <dgm:pt modelId="{67B5429A-78DC-48B9-80FA-74931318F1E5}" type="pres">
      <dgm:prSet presAssocID="{D4503252-1A96-4E62-A8C5-E64744A2EDE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6BEECFC-3BA8-4CEA-BFEE-6B8A5775CC95}" type="pres">
      <dgm:prSet presAssocID="{D4503252-1A96-4E62-A8C5-E64744A2EDE7}" presName="spaceRect" presStyleCnt="0"/>
      <dgm:spPr/>
    </dgm:pt>
    <dgm:pt modelId="{9D4B3BC3-62BF-4EE0-BF9F-87B6EE7D268A}" type="pres">
      <dgm:prSet presAssocID="{D4503252-1A96-4E62-A8C5-E64744A2EDE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4502067-99A4-4E96-92D6-E3A2B26E1EF2}" srcId="{543D924E-F13D-41D6-8BB2-34EE0E5DCDA7}" destId="{E13AF486-4483-4A82-A7F4-C097DCF1AF74}" srcOrd="1" destOrd="0" parTransId="{90D741E9-CA64-4AED-8B07-B086DC08549E}" sibTransId="{D3344B73-EE98-4658-A296-40D2B339EA32}"/>
    <dgm:cxn modelId="{12CEDF4D-0E88-4219-A41D-18A2A072CF1D}" srcId="{543D924E-F13D-41D6-8BB2-34EE0E5DCDA7}" destId="{D4503252-1A96-4E62-A8C5-E64744A2EDE7}" srcOrd="2" destOrd="0" parTransId="{E5446481-8575-4D74-9A71-7EFCE3851CB6}" sibTransId="{5E79A73C-B3D9-4C27-924C-907D65861476}"/>
    <dgm:cxn modelId="{A058EEAD-442E-42AA-BDC4-A16A15AD63B5}" type="presOf" srcId="{E13AF486-4483-4A82-A7F4-C097DCF1AF74}" destId="{F0A92123-E9A4-4C98-9A09-F9C4B4BC80B5}" srcOrd="0" destOrd="0" presId="urn:microsoft.com/office/officeart/2018/5/layout/IconCircleLabelList"/>
    <dgm:cxn modelId="{D894F3C6-F85B-48FD-94F6-F6F99EEDEAE1}" type="presOf" srcId="{543D924E-F13D-41D6-8BB2-34EE0E5DCDA7}" destId="{EBDE278C-0182-42A9-969D-09D5922C8B5A}" srcOrd="0" destOrd="0" presId="urn:microsoft.com/office/officeart/2018/5/layout/IconCircleLabelList"/>
    <dgm:cxn modelId="{686603D8-B245-4654-A494-03756F41537B}" type="presOf" srcId="{B86BC5F7-2012-4522-B4A6-871E3E2F15AD}" destId="{25684289-0DDD-43EE-89B1-C7717A51DE0B}" srcOrd="0" destOrd="0" presId="urn:microsoft.com/office/officeart/2018/5/layout/IconCircleLabelList"/>
    <dgm:cxn modelId="{D0865BE0-4C43-4502-8C55-B4288FE5481D}" srcId="{543D924E-F13D-41D6-8BB2-34EE0E5DCDA7}" destId="{B86BC5F7-2012-4522-B4A6-871E3E2F15AD}" srcOrd="0" destOrd="0" parTransId="{00805B8A-36E8-40DF-AAB0-8091CCDD0CE6}" sibTransId="{DEFBC59F-8D8C-41D8-B27F-C212EBED8A97}"/>
    <dgm:cxn modelId="{FD1EDBFE-D0E5-41B6-A50C-CEA1DD8AB346}" type="presOf" srcId="{D4503252-1A96-4E62-A8C5-E64744A2EDE7}" destId="{9D4B3BC3-62BF-4EE0-BF9F-87B6EE7D268A}" srcOrd="0" destOrd="0" presId="urn:microsoft.com/office/officeart/2018/5/layout/IconCircleLabelList"/>
    <dgm:cxn modelId="{F686A8F8-3F61-4CCC-81DC-B686C831A398}" type="presParOf" srcId="{EBDE278C-0182-42A9-969D-09D5922C8B5A}" destId="{F08378E7-886E-4450-8274-A747761B52FC}" srcOrd="0" destOrd="0" presId="urn:microsoft.com/office/officeart/2018/5/layout/IconCircleLabelList"/>
    <dgm:cxn modelId="{D69C0DC4-0D35-4AD5-9ABC-5DC8836B09CB}" type="presParOf" srcId="{F08378E7-886E-4450-8274-A747761B52FC}" destId="{86CA8800-E1F8-4074-90BB-8BA25C30F3EC}" srcOrd="0" destOrd="0" presId="urn:microsoft.com/office/officeart/2018/5/layout/IconCircleLabelList"/>
    <dgm:cxn modelId="{BE6F1CE8-A0FC-4CBA-AF27-BB8A4B5A4520}" type="presParOf" srcId="{F08378E7-886E-4450-8274-A747761B52FC}" destId="{AD7CAA37-A960-4E1A-BC0E-CDD07B131EE1}" srcOrd="1" destOrd="0" presId="urn:microsoft.com/office/officeart/2018/5/layout/IconCircleLabelList"/>
    <dgm:cxn modelId="{8CF13CD0-B7F3-40FC-9B32-004D3E5189BD}" type="presParOf" srcId="{F08378E7-886E-4450-8274-A747761B52FC}" destId="{1C764CD9-5183-45C7-8192-3C4D469274E0}" srcOrd="2" destOrd="0" presId="urn:microsoft.com/office/officeart/2018/5/layout/IconCircleLabelList"/>
    <dgm:cxn modelId="{04EC9D43-B8EE-45F3-9B12-5281FCE47B1B}" type="presParOf" srcId="{F08378E7-886E-4450-8274-A747761B52FC}" destId="{25684289-0DDD-43EE-89B1-C7717A51DE0B}" srcOrd="3" destOrd="0" presId="urn:microsoft.com/office/officeart/2018/5/layout/IconCircleLabelList"/>
    <dgm:cxn modelId="{F468C748-8BEB-49D2-9BE3-2F1FE8D2557B}" type="presParOf" srcId="{EBDE278C-0182-42A9-969D-09D5922C8B5A}" destId="{935476EA-C3D2-44A9-8CC7-861ED7404D21}" srcOrd="1" destOrd="0" presId="urn:microsoft.com/office/officeart/2018/5/layout/IconCircleLabelList"/>
    <dgm:cxn modelId="{2D7913BA-F640-4731-9DA3-897A303F931D}" type="presParOf" srcId="{EBDE278C-0182-42A9-969D-09D5922C8B5A}" destId="{EE5F580C-BA66-47C6-BF0A-580CDFEA11A4}" srcOrd="2" destOrd="0" presId="urn:microsoft.com/office/officeart/2018/5/layout/IconCircleLabelList"/>
    <dgm:cxn modelId="{E4D0F1F4-DABF-420A-95AC-9EE125CF2C2F}" type="presParOf" srcId="{EE5F580C-BA66-47C6-BF0A-580CDFEA11A4}" destId="{118251FE-B0DB-4861-A3E1-A62CA79AA74C}" srcOrd="0" destOrd="0" presId="urn:microsoft.com/office/officeart/2018/5/layout/IconCircleLabelList"/>
    <dgm:cxn modelId="{9F9F8098-E23E-466A-918E-54CB33BDE367}" type="presParOf" srcId="{EE5F580C-BA66-47C6-BF0A-580CDFEA11A4}" destId="{69A200EC-DC27-40D1-A651-93EF04954761}" srcOrd="1" destOrd="0" presId="urn:microsoft.com/office/officeart/2018/5/layout/IconCircleLabelList"/>
    <dgm:cxn modelId="{709786BE-F5DF-4DDD-8416-A55D36A64EBD}" type="presParOf" srcId="{EE5F580C-BA66-47C6-BF0A-580CDFEA11A4}" destId="{11AE4F8F-69D5-4BE7-8F3C-B3C78C9F74A8}" srcOrd="2" destOrd="0" presId="urn:microsoft.com/office/officeart/2018/5/layout/IconCircleLabelList"/>
    <dgm:cxn modelId="{760B177E-882E-478A-9CC5-D851F5ED07CF}" type="presParOf" srcId="{EE5F580C-BA66-47C6-BF0A-580CDFEA11A4}" destId="{F0A92123-E9A4-4C98-9A09-F9C4B4BC80B5}" srcOrd="3" destOrd="0" presId="urn:microsoft.com/office/officeart/2018/5/layout/IconCircleLabelList"/>
    <dgm:cxn modelId="{7900EB99-3F09-4D13-A03E-C2C7159BC118}" type="presParOf" srcId="{EBDE278C-0182-42A9-969D-09D5922C8B5A}" destId="{20792F0F-A076-4E83-B03A-A7E774790CFC}" srcOrd="3" destOrd="0" presId="urn:microsoft.com/office/officeart/2018/5/layout/IconCircleLabelList"/>
    <dgm:cxn modelId="{1A0F4227-1659-4495-9E5B-CF811D144C1C}" type="presParOf" srcId="{EBDE278C-0182-42A9-969D-09D5922C8B5A}" destId="{12135BE6-99DD-4475-8CE4-C488749C3289}" srcOrd="4" destOrd="0" presId="urn:microsoft.com/office/officeart/2018/5/layout/IconCircleLabelList"/>
    <dgm:cxn modelId="{3E8FD2E0-D2AF-4405-9C19-96B7012F46B6}" type="presParOf" srcId="{12135BE6-99DD-4475-8CE4-C488749C3289}" destId="{C1AFD140-9989-497B-A0A8-56F37E2B9239}" srcOrd="0" destOrd="0" presId="urn:microsoft.com/office/officeart/2018/5/layout/IconCircleLabelList"/>
    <dgm:cxn modelId="{D6CBF003-D143-4DB4-BBF5-5AE432EAE6A9}" type="presParOf" srcId="{12135BE6-99DD-4475-8CE4-C488749C3289}" destId="{67B5429A-78DC-48B9-80FA-74931318F1E5}" srcOrd="1" destOrd="0" presId="urn:microsoft.com/office/officeart/2018/5/layout/IconCircleLabelList"/>
    <dgm:cxn modelId="{981AE9FB-D404-444F-BCA0-7E48E8F173B0}" type="presParOf" srcId="{12135BE6-99DD-4475-8CE4-C488749C3289}" destId="{C6BEECFC-3BA8-4CEA-BFEE-6B8A5775CC95}" srcOrd="2" destOrd="0" presId="urn:microsoft.com/office/officeart/2018/5/layout/IconCircleLabelList"/>
    <dgm:cxn modelId="{79F37065-F330-4C5B-A651-315AEFA51A76}" type="presParOf" srcId="{12135BE6-99DD-4475-8CE4-C488749C3289}" destId="{9D4B3BC3-62BF-4EE0-BF9F-87B6EE7D268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D0899-F3DB-4CA4-B7CB-3CD43FD4A5AA}">
      <dsp:nvSpPr>
        <dsp:cNvPr id="0" name=""/>
        <dsp:cNvSpPr/>
      </dsp:nvSpPr>
      <dsp:spPr>
        <a:xfrm>
          <a:off x="560405" y="141437"/>
          <a:ext cx="1749937" cy="17499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5B369D-4F40-456C-AF48-073BA85F2973}">
      <dsp:nvSpPr>
        <dsp:cNvPr id="0" name=""/>
        <dsp:cNvSpPr/>
      </dsp:nvSpPr>
      <dsp:spPr>
        <a:xfrm>
          <a:off x="933343" y="514375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113FB-41D8-465B-A7FB-EFBC6B49241B}">
      <dsp:nvSpPr>
        <dsp:cNvPr id="0" name=""/>
        <dsp:cNvSpPr/>
      </dsp:nvSpPr>
      <dsp:spPr>
        <a:xfrm>
          <a:off x="66321" y="2208154"/>
          <a:ext cx="2868750" cy="105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China is becoming the dominant leader in the semiconductor industry</a:t>
          </a:r>
          <a:endParaRPr lang="en-US" sz="1600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66321" y="2208154"/>
        <a:ext cx="2868750" cy="1057500"/>
      </dsp:txXfrm>
    </dsp:sp>
    <dsp:sp modelId="{46270DAC-86C0-48CF-9F71-C8226EF5F3EA}">
      <dsp:nvSpPr>
        <dsp:cNvPr id="0" name=""/>
        <dsp:cNvSpPr/>
      </dsp:nvSpPr>
      <dsp:spPr>
        <a:xfrm>
          <a:off x="3931187" y="141437"/>
          <a:ext cx="1749937" cy="17499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E6CAA9-E497-48C6-B4DD-B35446F01CEC}">
      <dsp:nvSpPr>
        <dsp:cNvPr id="0" name=""/>
        <dsp:cNvSpPr/>
      </dsp:nvSpPr>
      <dsp:spPr>
        <a:xfrm>
          <a:off x="4304124" y="514375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7F93E-8B67-42EB-94D9-758794C8415A}">
      <dsp:nvSpPr>
        <dsp:cNvPr id="0" name=""/>
        <dsp:cNvSpPr/>
      </dsp:nvSpPr>
      <dsp:spPr>
        <a:xfrm>
          <a:off x="3448061" y="2250846"/>
          <a:ext cx="2868750" cy="105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Growing U.S dependency on foreign microchips, which threatens its national security, resilience, and economic prosperity</a:t>
          </a:r>
        </a:p>
      </dsp:txBody>
      <dsp:txXfrm>
        <a:off x="3448061" y="2250846"/>
        <a:ext cx="2868750" cy="1057500"/>
      </dsp:txXfrm>
    </dsp:sp>
    <dsp:sp modelId="{8E530B4E-1413-4993-A5D0-5C1B234FF0F3}">
      <dsp:nvSpPr>
        <dsp:cNvPr id="0" name=""/>
        <dsp:cNvSpPr/>
      </dsp:nvSpPr>
      <dsp:spPr>
        <a:xfrm>
          <a:off x="7301968" y="141437"/>
          <a:ext cx="1749937" cy="17499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70162-28BD-4E21-B8F9-EF9F8867B8B1}">
      <dsp:nvSpPr>
        <dsp:cNvPr id="0" name=""/>
        <dsp:cNvSpPr/>
      </dsp:nvSpPr>
      <dsp:spPr>
        <a:xfrm>
          <a:off x="7674906" y="514375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E89FF-88E4-4D20-BCFF-63D2FB937946}">
      <dsp:nvSpPr>
        <dsp:cNvPr id="0" name=""/>
        <dsp:cNvSpPr/>
      </dsp:nvSpPr>
      <dsp:spPr>
        <a:xfrm>
          <a:off x="6742562" y="2436437"/>
          <a:ext cx="2868750" cy="105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200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6742562" y="2436437"/>
        <a:ext cx="2868750" cy="1057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A8800-E1F8-4074-90BB-8BA25C30F3EC}">
      <dsp:nvSpPr>
        <dsp:cNvPr id="0" name=""/>
        <dsp:cNvSpPr/>
      </dsp:nvSpPr>
      <dsp:spPr>
        <a:xfrm>
          <a:off x="1040249" y="311443"/>
          <a:ext cx="1612687" cy="16126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CAA37-A960-4E1A-BC0E-CDD07B131EE1}">
      <dsp:nvSpPr>
        <dsp:cNvPr id="0" name=""/>
        <dsp:cNvSpPr/>
      </dsp:nvSpPr>
      <dsp:spPr>
        <a:xfrm>
          <a:off x="1383937" y="655131"/>
          <a:ext cx="925312" cy="925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684289-0DDD-43EE-89B1-C7717A51DE0B}">
      <dsp:nvSpPr>
        <dsp:cNvPr id="0" name=""/>
        <dsp:cNvSpPr/>
      </dsp:nvSpPr>
      <dsp:spPr>
        <a:xfrm>
          <a:off x="270944" y="2434686"/>
          <a:ext cx="3564515" cy="82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 </a:t>
          </a:r>
          <a:r>
            <a:rPr lang="en-US" sz="14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strengthen domestic semiconductor manufacturing capabilities through increased investment and innovation incentives</a:t>
          </a:r>
          <a:endParaRPr lang="en-US" sz="1200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270944" y="2434686"/>
        <a:ext cx="3564515" cy="829230"/>
      </dsp:txXfrm>
    </dsp:sp>
    <dsp:sp modelId="{118251FE-B0DB-4861-A3E1-A62CA79AA74C}">
      <dsp:nvSpPr>
        <dsp:cNvPr id="0" name=""/>
        <dsp:cNvSpPr/>
      </dsp:nvSpPr>
      <dsp:spPr>
        <a:xfrm>
          <a:off x="4607038" y="311443"/>
          <a:ext cx="1612687" cy="16126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200EC-DC27-40D1-A651-93EF04954761}">
      <dsp:nvSpPr>
        <dsp:cNvPr id="0" name=""/>
        <dsp:cNvSpPr/>
      </dsp:nvSpPr>
      <dsp:spPr>
        <a:xfrm>
          <a:off x="4950725" y="655131"/>
          <a:ext cx="925312" cy="925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A92123-E9A4-4C98-9A09-F9C4B4BC80B5}">
      <dsp:nvSpPr>
        <dsp:cNvPr id="0" name=""/>
        <dsp:cNvSpPr/>
      </dsp:nvSpPr>
      <dsp:spPr>
        <a:xfrm>
          <a:off x="4091507" y="2426443"/>
          <a:ext cx="2643750" cy="82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enhance international collaboration and alliances with key partners</a:t>
          </a:r>
        </a:p>
      </dsp:txBody>
      <dsp:txXfrm>
        <a:off x="4091507" y="2426443"/>
        <a:ext cx="2643750" cy="829230"/>
      </dsp:txXfrm>
    </dsp:sp>
    <dsp:sp modelId="{C1AFD140-9989-497B-A0A8-56F37E2B9239}">
      <dsp:nvSpPr>
        <dsp:cNvPr id="0" name=""/>
        <dsp:cNvSpPr/>
      </dsp:nvSpPr>
      <dsp:spPr>
        <a:xfrm>
          <a:off x="7713444" y="311443"/>
          <a:ext cx="1612687" cy="16126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5429A-78DC-48B9-80FA-74931318F1E5}">
      <dsp:nvSpPr>
        <dsp:cNvPr id="0" name=""/>
        <dsp:cNvSpPr/>
      </dsp:nvSpPr>
      <dsp:spPr>
        <a:xfrm>
          <a:off x="8057132" y="655131"/>
          <a:ext cx="925312" cy="9253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B3BC3-62BF-4EE0-BF9F-87B6EE7D268A}">
      <dsp:nvSpPr>
        <dsp:cNvPr id="0" name=""/>
        <dsp:cNvSpPr/>
      </dsp:nvSpPr>
      <dsp:spPr>
        <a:xfrm>
          <a:off x="7197913" y="2426443"/>
          <a:ext cx="2643750" cy="82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>
              <a:solidFill>
                <a:schemeClr val="accent6">
                  <a:lumMod val="40000"/>
                  <a:lumOff val="60000"/>
                </a:schemeClr>
              </a:solidFill>
            </a:rPr>
            <a:t>implementing robust intellectual property protections and export controls </a:t>
          </a:r>
        </a:p>
      </dsp:txBody>
      <dsp:txXfrm>
        <a:off x="7197913" y="2426443"/>
        <a:ext cx="2643750" cy="829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5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4/25/2024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11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4/25/2024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9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4/25/2024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1219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4/25/2024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87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4/25/2024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744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4/25/2024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97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03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2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1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4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48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2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7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70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67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274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US government-backed semiconductor projects move ahead | federally  subsidised semiconductor fab projects continue | gasworld">
            <a:extLst>
              <a:ext uri="{FF2B5EF4-FFF2-40B4-BE49-F238E27FC236}">
                <a16:creationId xmlns:a16="http://schemas.microsoft.com/office/drawing/2014/main" id="{9207574B-8C93-2A1F-8B2B-6FD20428E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" b="13532"/>
          <a:stretch/>
        </p:blipFill>
        <p:spPr bwMode="auto">
          <a:xfrm>
            <a:off x="20" y="81978"/>
            <a:ext cx="12191980" cy="685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BD1CAB03-F6A4-4736-85F6-261056424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3E2321B3-5D47-422E-8DD6-192DA485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EFCA99-FF94-2C4C-9A0B-D41371499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1326" y="1198563"/>
            <a:ext cx="9001462" cy="2387600"/>
          </a:xfrm>
        </p:spPr>
        <p:txBody>
          <a:bodyPr>
            <a:normAutofit/>
          </a:bodyPr>
          <a:lstStyle/>
          <a:p>
            <a:r>
              <a:rPr lang="en-US" sz="2600" i="1" dirty="0"/>
              <a:t>COUNTERING China’s rising influence over microchips to promote fair and resilient competition: </a:t>
            </a:r>
            <a:br>
              <a:rPr lang="en-US" sz="2600" i="1" dirty="0"/>
            </a:br>
            <a:br>
              <a:rPr lang="en-US" sz="26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26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Revitalizing our national production and independence.</a:t>
            </a:r>
            <a:endParaRPr lang="fr-FR" sz="26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8A322B-C6F3-09F0-1172-0C61A2FE9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1" y="5268686"/>
            <a:ext cx="4114800" cy="1294832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Nicolas SCHIRMANN</a:t>
            </a:r>
          </a:p>
          <a:p>
            <a:pPr algn="l"/>
            <a:r>
              <a:rPr lang="fr-FR" dirty="0" err="1"/>
              <a:t>Akosua</a:t>
            </a:r>
            <a:r>
              <a:rPr lang="fr-FR" dirty="0"/>
              <a:t> ADDO</a:t>
            </a:r>
          </a:p>
        </p:txBody>
      </p:sp>
      <p:pic>
        <p:nvPicPr>
          <p:cNvPr id="4" name="Picture 2" descr="undefined">
            <a:extLst>
              <a:ext uri="{FF2B5EF4-FFF2-40B4-BE49-F238E27FC236}">
                <a16:creationId xmlns:a16="http://schemas.microsoft.com/office/drawing/2014/main" id="{71BB8ABC-3290-551A-7326-354FD3A59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543" y="5034291"/>
            <a:ext cx="1801939" cy="180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86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C01050D-1E77-CEB3-C176-7B5343E8102F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633533837"/>
              </p:ext>
            </p:extLst>
          </p:nvPr>
        </p:nvGraphicFramePr>
        <p:xfrm>
          <a:off x="2579688" y="0"/>
          <a:ext cx="9612312" cy="3635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4F40AE-64A4-6621-4D58-FF4A3F860B3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3549650"/>
            <a:ext cx="6027738" cy="3549650"/>
          </a:xfrm>
        </p:spPr>
        <p:txBody>
          <a:bodyPr>
            <a:normAutofit/>
          </a:bodyPr>
          <a:lstStyle/>
          <a:p>
            <a:r>
              <a:rPr lang="en-US" sz="1800" dirty="0"/>
              <a:t>China uses various tactics such as intellectual property theft, forcing technology transfers, offering subsidies, and mobilizing state-owned enterprises</a:t>
            </a:r>
          </a:p>
          <a:p>
            <a:r>
              <a:rPr lang="en-US" sz="1800" dirty="0"/>
              <a:t>MAIN PRIORITY: revitalize our national production and independence through increased domestic investment and innovation incentives.</a:t>
            </a:r>
          </a:p>
          <a:p>
            <a:endParaRPr lang="fr-FR" sz="1800" dirty="0"/>
          </a:p>
        </p:txBody>
      </p:sp>
      <p:pic>
        <p:nvPicPr>
          <p:cNvPr id="8" name="Picture 2" descr="undefined">
            <a:extLst>
              <a:ext uri="{FF2B5EF4-FFF2-40B4-BE49-F238E27FC236}">
                <a16:creationId xmlns:a16="http://schemas.microsoft.com/office/drawing/2014/main" id="{A6E298BA-F30F-5E3B-49A9-4EA4CA999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543" y="5034291"/>
            <a:ext cx="1801939" cy="180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hat Is Quantum Computing? An In-depth Explanation - Intuji">
            <a:extLst>
              <a:ext uri="{FF2B5EF4-FFF2-40B4-BE49-F238E27FC236}">
                <a16:creationId xmlns:a16="http://schemas.microsoft.com/office/drawing/2014/main" id="{E2FCE08C-C7DF-6865-5EE5-8B1060C1B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033" y="3635828"/>
            <a:ext cx="2919200" cy="194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9878DB-DE0F-CD5D-CD2B-E98D6E735DD9}"/>
              </a:ext>
            </a:extLst>
          </p:cNvPr>
          <p:cNvSpPr txBox="1"/>
          <p:nvPr/>
        </p:nvSpPr>
        <p:spPr>
          <a:xfrm>
            <a:off x="251957" y="620484"/>
            <a:ext cx="1544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DRIVERS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F265AF-D293-7F1A-3530-89F06CBCB70A}"/>
              </a:ext>
            </a:extLst>
          </p:cNvPr>
          <p:cNvSpPr txBox="1"/>
          <p:nvPr/>
        </p:nvSpPr>
        <p:spPr>
          <a:xfrm>
            <a:off x="9383487" y="2208157"/>
            <a:ext cx="3444869" cy="586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Rockwell" panose="02060603020205020403"/>
              </a:rPr>
              <a:t>INCREASING IMPORTANCE IN STRATEGIC TECHNOLOGIES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381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3DF6D-AB62-29D0-5383-58B6E8059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fr-FR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B37DCB-A217-AD9C-4D1B-1DB5207669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092968"/>
              </p:ext>
            </p:extLst>
          </p:nvPr>
        </p:nvGraphicFramePr>
        <p:xfrm>
          <a:off x="1142999" y="264686"/>
          <a:ext cx="9905999" cy="3567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3338C71-D949-EF81-6B51-2165AD045D43}"/>
              </a:ext>
            </a:extLst>
          </p:cNvPr>
          <p:cNvSpPr txBox="1"/>
          <p:nvPr/>
        </p:nvSpPr>
        <p:spPr>
          <a:xfrm>
            <a:off x="-20610" y="4143701"/>
            <a:ext cx="44675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000" dirty="0"/>
              <a:t>           </a:t>
            </a:r>
            <a:r>
              <a:rPr lang="fr-FR" dirty="0"/>
              <a:t>U.S public support +  boost national </a:t>
            </a:r>
            <a:r>
              <a:rPr lang="fr-FR" dirty="0" err="1"/>
              <a:t>workforce</a:t>
            </a:r>
            <a:r>
              <a:rPr lang="fr-FR" dirty="0"/>
              <a:t> and R&amp;D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000" dirty="0"/>
              <a:t>           </a:t>
            </a:r>
            <a:r>
              <a:rPr lang="fr-FR" dirty="0"/>
              <a:t>Inconsistant support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Congress</a:t>
            </a:r>
            <a:r>
              <a:rPr lang="fr-FR" dirty="0"/>
              <a:t> + </a:t>
            </a:r>
            <a:r>
              <a:rPr lang="fr-FR" dirty="0" err="1"/>
              <a:t>economic</a:t>
            </a:r>
            <a:r>
              <a:rPr lang="fr-FR" dirty="0"/>
              <a:t> </a:t>
            </a:r>
            <a:r>
              <a:rPr lang="fr-FR" dirty="0" err="1"/>
              <a:t>feasibility</a:t>
            </a:r>
            <a:endParaRPr lang="fr-FR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1F3537-D019-FB6D-740B-E24FFB98FC42}"/>
              </a:ext>
            </a:extLst>
          </p:cNvPr>
          <p:cNvSpPr txBox="1"/>
          <p:nvPr/>
        </p:nvSpPr>
        <p:spPr>
          <a:xfrm>
            <a:off x="3955501" y="4176718"/>
            <a:ext cx="40563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Foster innovation </a:t>
            </a:r>
            <a:r>
              <a:rPr lang="fr-FR" dirty="0" err="1"/>
              <a:t>cooperation</a:t>
            </a:r>
            <a:r>
              <a:rPr lang="fr-FR" dirty="0"/>
              <a:t> + </a:t>
            </a:r>
            <a:r>
              <a:rPr lang="fr-FR" dirty="0" err="1"/>
              <a:t>reinforce</a:t>
            </a:r>
            <a:r>
              <a:rPr lang="fr-FR" dirty="0"/>
              <a:t> talent exchanges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 </a:t>
            </a:r>
            <a:r>
              <a:rPr lang="fr-FR" dirty="0" err="1"/>
              <a:t>Opposing</a:t>
            </a:r>
            <a:r>
              <a:rPr lang="fr-FR" dirty="0"/>
              <a:t> international </a:t>
            </a:r>
            <a:r>
              <a:rPr lang="fr-FR" dirty="0" err="1"/>
              <a:t>strategies</a:t>
            </a:r>
            <a:r>
              <a:rPr lang="fr-FR" dirty="0"/>
              <a:t> + </a:t>
            </a:r>
            <a:r>
              <a:rPr lang="fr-FR" dirty="0" err="1"/>
              <a:t>rising</a:t>
            </a:r>
            <a:r>
              <a:rPr lang="fr-FR" dirty="0"/>
              <a:t> </a:t>
            </a:r>
            <a:r>
              <a:rPr lang="fr-FR" dirty="0" err="1"/>
              <a:t>populist</a:t>
            </a:r>
            <a:r>
              <a:rPr lang="fr-FR" dirty="0"/>
              <a:t> parties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3CDA34-95DC-B2EB-E92C-8B5569A9226A}"/>
              </a:ext>
            </a:extLst>
          </p:cNvPr>
          <p:cNvSpPr txBox="1"/>
          <p:nvPr/>
        </p:nvSpPr>
        <p:spPr>
          <a:xfrm>
            <a:off x="7877161" y="4176718"/>
            <a:ext cx="44455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Encourage key innovation from national firms</a:t>
            </a:r>
            <a:endParaRPr lang="fr-FR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China circumvents export controls + difficult to harmonize U.S. restrictions +adverse impacts on consumer prices and domestic industries  </a:t>
            </a:r>
            <a:endParaRPr lang="fr-FR" dirty="0"/>
          </a:p>
        </p:txBody>
      </p:sp>
      <p:pic>
        <p:nvPicPr>
          <p:cNvPr id="8" name="Picture 2" descr="undefined">
            <a:extLst>
              <a:ext uri="{FF2B5EF4-FFF2-40B4-BE49-F238E27FC236}">
                <a16:creationId xmlns:a16="http://schemas.microsoft.com/office/drawing/2014/main" id="{F3699E34-4CD3-9B1F-58F4-92C216457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2" y="-20331"/>
            <a:ext cx="1614998" cy="161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d cross button refuse Banque de photographies et d'images à haute  résolution - Alamy">
            <a:extLst>
              <a:ext uri="{FF2B5EF4-FFF2-40B4-BE49-F238E27FC236}">
                <a16:creationId xmlns:a16="http://schemas.microsoft.com/office/drawing/2014/main" id="{4D572289-CA0F-9618-5B24-0B2072154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63" y="4890693"/>
            <a:ext cx="502858" cy="53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580518-F298-7D45-1F00-139CA0E10044}"/>
              </a:ext>
            </a:extLst>
          </p:cNvPr>
          <p:cNvSpPr txBox="1"/>
          <p:nvPr/>
        </p:nvSpPr>
        <p:spPr>
          <a:xfrm>
            <a:off x="121329" y="631370"/>
            <a:ext cx="1544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OPTIONS</a:t>
            </a:r>
          </a:p>
        </p:txBody>
      </p:sp>
      <p:pic>
        <p:nvPicPr>
          <p:cNvPr id="1026" name="Picture 2" descr="Validate Logo&quot; Images – Browse 4 Stock Photos, Vectors, and Video | Adobe  Stock">
            <a:extLst>
              <a:ext uri="{FF2B5EF4-FFF2-40B4-BE49-F238E27FC236}">
                <a16:creationId xmlns:a16="http://schemas.microsoft.com/office/drawing/2014/main" id="{CA9688D3-C7D7-1320-5EA2-04646AA5F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66" y="3921659"/>
            <a:ext cx="546229" cy="54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416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30A064-4BCA-437E-0B8A-258E123934E4}"/>
              </a:ext>
            </a:extLst>
          </p:cNvPr>
          <p:cNvSpPr txBox="1"/>
          <p:nvPr/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cap="all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D961E-4FAA-C68C-A1F4-CAC245DA2BC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095500"/>
            <a:ext cx="5016500" cy="36957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Continue incentivizing foreign leading companies to invest their most advanced technology capabilities in the U.S</a:t>
            </a:r>
          </a:p>
          <a:p>
            <a:pPr>
              <a:lnSpc>
                <a:spcPct val="110000"/>
              </a:lnSpc>
            </a:pPr>
            <a:r>
              <a:rPr lang="en-US" dirty="0"/>
              <a:t>Permit the co-production of sensitive technologies, promoting larger industrial cooperation and STEM talent exchanges with key partners </a:t>
            </a:r>
          </a:p>
          <a:p>
            <a:pPr>
              <a:lnSpc>
                <a:spcPct val="110000"/>
              </a:lnSpc>
            </a:pPr>
            <a:r>
              <a:rPr lang="en-US" dirty="0"/>
              <a:t>Implement a clear reinforcement of our legal intellectual property framework</a:t>
            </a:r>
          </a:p>
        </p:txBody>
      </p:sp>
      <p:pic>
        <p:nvPicPr>
          <p:cNvPr id="1028" name="Picture 4" descr="How the US is trying to maintain dominance of the advanced semiconductor  industry and limit China's ability to develop its own - ABC News">
            <a:extLst>
              <a:ext uri="{FF2B5EF4-FFF2-40B4-BE49-F238E27FC236}">
                <a16:creationId xmlns:a16="http://schemas.microsoft.com/office/drawing/2014/main" id="{B13E9995-2139-F121-F1B2-74D7BF8351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2" r="13627" b="-2"/>
          <a:stretch/>
        </p:blipFill>
        <p:spPr bwMode="auto">
          <a:xfrm>
            <a:off x="6357257" y="2078238"/>
            <a:ext cx="5016860" cy="3625877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undefined">
            <a:extLst>
              <a:ext uri="{FF2B5EF4-FFF2-40B4-BE49-F238E27FC236}">
                <a16:creationId xmlns:a16="http://schemas.microsoft.com/office/drawing/2014/main" id="{A28B24C3-61EC-EEAE-5166-9BE4ECF7B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2" y="-20331"/>
            <a:ext cx="1614998" cy="161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217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318</TotalTime>
  <Words>241</Words>
  <Application>Microsoft Office PowerPoint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Bookman Old Style</vt:lpstr>
      <vt:lpstr>Calibri</vt:lpstr>
      <vt:lpstr>Courier New</vt:lpstr>
      <vt:lpstr>Rockwell</vt:lpstr>
      <vt:lpstr>Damask</vt:lpstr>
      <vt:lpstr>COUNTERING China’s rising influence over microchips to promote fair and resilient competition:   Revitalizing our national production and independence.</vt:lpstr>
      <vt:lpstr>PowerPoint Presentation</vt:lpstr>
      <vt:lpstr>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U.S options against China’s rising influence over microchips to promote fair and resilient competition: Revitalizing our national production and independence.</dc:title>
  <dc:creator>Nicolas Schirmann</dc:creator>
  <cp:lastModifiedBy>Fulton A</cp:lastModifiedBy>
  <cp:revision>18</cp:revision>
  <dcterms:created xsi:type="dcterms:W3CDTF">2024-04-23T07:21:24Z</dcterms:created>
  <dcterms:modified xsi:type="dcterms:W3CDTF">2024-04-25T18:09:07Z</dcterms:modified>
</cp:coreProperties>
</file>