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1011" r:id="rId3"/>
    <p:sldId id="1053" r:id="rId4"/>
    <p:sldId id="1060" r:id="rId5"/>
    <p:sldId id="1054" r:id="rId6"/>
    <p:sldId id="1920" r:id="rId7"/>
    <p:sldId id="1057" r:id="rId8"/>
    <p:sldId id="1913" r:id="rId9"/>
    <p:sldId id="1915" r:id="rId10"/>
    <p:sldId id="1916" r:id="rId11"/>
    <p:sldId id="1789" r:id="rId12"/>
    <p:sldId id="1795" r:id="rId13"/>
    <p:sldId id="1919" r:id="rId14"/>
    <p:sldId id="1917" r:id="rId15"/>
    <p:sldId id="1918" r:id="rId16"/>
    <p:sldId id="1876" r:id="rId17"/>
    <p:sldId id="1799" r:id="rId18"/>
    <p:sldId id="982" r:id="rId19"/>
    <p:sldId id="1052" r:id="rId20"/>
    <p:sldId id="1808" r:id="rId21"/>
    <p:sldId id="1872" r:id="rId22"/>
    <p:sldId id="1912" r:id="rId23"/>
    <p:sldId id="1766" r:id="rId24"/>
    <p:sldId id="1767" r:id="rId25"/>
    <p:sldId id="1768" r:id="rId2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54436"/>
    <a:srgbClr val="104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245B04-B470-4F40-930A-15B179B16C46}" v="63" dt="2024-04-24T17:47:59.0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51" autoAdjust="0"/>
    <p:restoredTop sz="95740"/>
  </p:normalViewPr>
  <p:slideViewPr>
    <p:cSldViewPr snapToGrid="0">
      <p:cViewPr varScale="1">
        <p:scale>
          <a:sx n="73" d="100"/>
          <a:sy n="73" d="100"/>
        </p:scale>
        <p:origin x="90" y="14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lton A" userId="6ce49bf28c24c9be" providerId="LiveId" clId="{2C245B04-B470-4F40-930A-15B179B16C46}"/>
    <pc:docChg chg="undo custSel addSld delSld modSld">
      <pc:chgData name="Fulton A" userId="6ce49bf28c24c9be" providerId="LiveId" clId="{2C245B04-B470-4F40-930A-15B179B16C46}" dt="2024-04-24T17:47:59.001" v="206"/>
      <pc:docMkLst>
        <pc:docMk/>
      </pc:docMkLst>
      <pc:sldChg chg="modSp">
        <pc:chgData name="Fulton A" userId="6ce49bf28c24c9be" providerId="LiveId" clId="{2C245B04-B470-4F40-930A-15B179B16C46}" dt="2024-04-22T15:59:48.230" v="56" actId="20577"/>
        <pc:sldMkLst>
          <pc:docMk/>
          <pc:sldMk cId="800157474" sldId="1053"/>
        </pc:sldMkLst>
        <pc:spChg chg="mod">
          <ac:chgData name="Fulton A" userId="6ce49bf28c24c9be" providerId="LiveId" clId="{2C245B04-B470-4F40-930A-15B179B16C46}" dt="2024-04-22T15:59:48.230" v="56" actId="20577"/>
          <ac:spMkLst>
            <pc:docMk/>
            <pc:sldMk cId="800157474" sldId="1053"/>
            <ac:spMk id="4" creationId="{811FE60A-F429-499C-A06D-66067FD9FED5}"/>
          </ac:spMkLst>
        </pc:spChg>
      </pc:sldChg>
      <pc:sldChg chg="addSp delSp modSp mod modAnim">
        <pc:chgData name="Fulton A" userId="6ce49bf28c24c9be" providerId="LiveId" clId="{2C245B04-B470-4F40-930A-15B179B16C46}" dt="2024-04-22T15:54:45.489" v="16"/>
        <pc:sldMkLst>
          <pc:docMk/>
          <pc:sldMk cId="1563700965" sldId="1789"/>
        </pc:sldMkLst>
        <pc:spChg chg="del">
          <ac:chgData name="Fulton A" userId="6ce49bf28c24c9be" providerId="LiveId" clId="{2C245B04-B470-4F40-930A-15B179B16C46}" dt="2024-04-22T15:21:01.498" v="1" actId="478"/>
          <ac:spMkLst>
            <pc:docMk/>
            <pc:sldMk cId="1563700965" sldId="1789"/>
            <ac:spMk id="6" creationId="{427F4191-BC23-4E26-8091-A2A80D181446}"/>
          </ac:spMkLst>
        </pc:spChg>
        <pc:picChg chg="add mod">
          <ac:chgData name="Fulton A" userId="6ce49bf28c24c9be" providerId="LiveId" clId="{2C245B04-B470-4F40-930A-15B179B16C46}" dt="2024-04-22T15:54:27.766" v="15" actId="1076"/>
          <ac:picMkLst>
            <pc:docMk/>
            <pc:sldMk cId="1563700965" sldId="1789"/>
            <ac:picMk id="3" creationId="{5FFBB22A-076A-40D8-EC69-D216E4FBAF07}"/>
          </ac:picMkLst>
        </pc:picChg>
      </pc:sldChg>
      <pc:sldChg chg="del">
        <pc:chgData name="Fulton A" userId="6ce49bf28c24c9be" providerId="LiveId" clId="{2C245B04-B470-4F40-930A-15B179B16C46}" dt="2024-04-22T15:57:54.010" v="30" actId="47"/>
        <pc:sldMkLst>
          <pc:docMk/>
          <pc:sldMk cId="1363979906" sldId="1790"/>
        </pc:sldMkLst>
      </pc:sldChg>
      <pc:sldChg chg="del">
        <pc:chgData name="Fulton A" userId="6ce49bf28c24c9be" providerId="LiveId" clId="{2C245B04-B470-4F40-930A-15B179B16C46}" dt="2024-04-22T15:54:53.112" v="18" actId="47"/>
        <pc:sldMkLst>
          <pc:docMk/>
          <pc:sldMk cId="1917977255" sldId="1794"/>
        </pc:sldMkLst>
      </pc:sldChg>
      <pc:sldChg chg="addSp delSp modSp mod modAnim">
        <pc:chgData name="Fulton A" userId="6ce49bf28c24c9be" providerId="LiveId" clId="{2C245B04-B470-4F40-930A-15B179B16C46}" dt="2024-04-24T17:44:45.162" v="205" actId="1076"/>
        <pc:sldMkLst>
          <pc:docMk/>
          <pc:sldMk cId="1451579666" sldId="1795"/>
        </pc:sldMkLst>
        <pc:spChg chg="add mod">
          <ac:chgData name="Fulton A" userId="6ce49bf28c24c9be" providerId="LiveId" clId="{2C245B04-B470-4F40-930A-15B179B16C46}" dt="2024-04-22T16:02:02.984" v="59" actId="208"/>
          <ac:spMkLst>
            <pc:docMk/>
            <pc:sldMk cId="1451579666" sldId="1795"/>
            <ac:spMk id="6" creationId="{5BADBB16-A1C2-6B2B-C841-0782CB718B95}"/>
          </ac:spMkLst>
        </pc:spChg>
        <pc:spChg chg="del">
          <ac:chgData name="Fulton A" userId="6ce49bf28c24c9be" providerId="LiveId" clId="{2C245B04-B470-4F40-930A-15B179B16C46}" dt="2024-04-22T15:56:57.434" v="29" actId="478"/>
          <ac:spMkLst>
            <pc:docMk/>
            <pc:sldMk cId="1451579666" sldId="1795"/>
            <ac:spMk id="9" creationId="{32208C5F-4D06-4226-B823-E8885A0F00AB}"/>
          </ac:spMkLst>
        </pc:spChg>
        <pc:spChg chg="add mod">
          <ac:chgData name="Fulton A" userId="6ce49bf28c24c9be" providerId="LiveId" clId="{2C245B04-B470-4F40-930A-15B179B16C46}" dt="2024-04-24T17:44:45.162" v="205" actId="1076"/>
          <ac:spMkLst>
            <pc:docMk/>
            <pc:sldMk cId="1451579666" sldId="1795"/>
            <ac:spMk id="13" creationId="{D66991E7-9073-E134-AF15-54C46F32682A}"/>
          </ac:spMkLst>
        </pc:spChg>
        <pc:picChg chg="add mod ord">
          <ac:chgData name="Fulton A" userId="6ce49bf28c24c9be" providerId="LiveId" clId="{2C245B04-B470-4F40-930A-15B179B16C46}" dt="2024-04-22T15:56:18.482" v="26" actId="171"/>
          <ac:picMkLst>
            <pc:docMk/>
            <pc:sldMk cId="1451579666" sldId="1795"/>
            <ac:picMk id="5" creationId="{29528410-872B-F246-C9B2-03AC9CEE8B86}"/>
          </ac:picMkLst>
        </pc:picChg>
        <pc:picChg chg="del">
          <ac:chgData name="Fulton A" userId="6ce49bf28c24c9be" providerId="LiveId" clId="{2C245B04-B470-4F40-930A-15B179B16C46}" dt="2024-04-22T15:56:08.806" v="22" actId="478"/>
          <ac:picMkLst>
            <pc:docMk/>
            <pc:sldMk cId="1451579666" sldId="1795"/>
            <ac:picMk id="10" creationId="{2D397256-9154-C974-75DB-F7EE33915A85}"/>
          </ac:picMkLst>
        </pc:picChg>
        <pc:cxnChg chg="add mod">
          <ac:chgData name="Fulton A" userId="6ce49bf28c24c9be" providerId="LiveId" clId="{2C245B04-B470-4F40-930A-15B179B16C46}" dt="2024-04-22T16:02:33.591" v="63" actId="1582"/>
          <ac:cxnSpMkLst>
            <pc:docMk/>
            <pc:sldMk cId="1451579666" sldId="1795"/>
            <ac:cxnSpMk id="11" creationId="{F16C6E05-5FE5-329E-1B40-80321628CFAE}"/>
          </ac:cxnSpMkLst>
        </pc:cxnChg>
      </pc:sldChg>
      <pc:sldChg chg="del">
        <pc:chgData name="Fulton A" userId="6ce49bf28c24c9be" providerId="LiveId" clId="{2C245B04-B470-4F40-930A-15B179B16C46}" dt="2024-04-22T15:58:22.185" v="32" actId="47"/>
        <pc:sldMkLst>
          <pc:docMk/>
          <pc:sldMk cId="1100846702" sldId="1796"/>
        </pc:sldMkLst>
      </pc:sldChg>
      <pc:sldChg chg="delSp modSp del mod delAnim">
        <pc:chgData name="Fulton A" userId="6ce49bf28c24c9be" providerId="LiveId" clId="{2C245B04-B470-4F40-930A-15B179B16C46}" dt="2024-04-22T15:54:51.871" v="17" actId="47"/>
        <pc:sldMkLst>
          <pc:docMk/>
          <pc:sldMk cId="3241367230" sldId="1797"/>
        </pc:sldMkLst>
        <pc:spChg chg="del">
          <ac:chgData name="Fulton A" userId="6ce49bf28c24c9be" providerId="LiveId" clId="{2C245B04-B470-4F40-930A-15B179B16C46}" dt="2024-04-22T15:53:28.825" v="6" actId="478"/>
          <ac:spMkLst>
            <pc:docMk/>
            <pc:sldMk cId="3241367230" sldId="1797"/>
            <ac:spMk id="2" creationId="{C72A6B4D-53A0-D4EE-43D2-809F4BE70AEC}"/>
          </ac:spMkLst>
        </pc:spChg>
        <pc:spChg chg="del">
          <ac:chgData name="Fulton A" userId="6ce49bf28c24c9be" providerId="LiveId" clId="{2C245B04-B470-4F40-930A-15B179B16C46}" dt="2024-04-22T15:53:31.633" v="7" actId="478"/>
          <ac:spMkLst>
            <pc:docMk/>
            <pc:sldMk cId="3241367230" sldId="1797"/>
            <ac:spMk id="3" creationId="{02A11C86-086A-3849-8A3E-634F137A750D}"/>
          </ac:spMkLst>
        </pc:spChg>
        <pc:spChg chg="del">
          <ac:chgData name="Fulton A" userId="6ce49bf28c24c9be" providerId="LiveId" clId="{2C245B04-B470-4F40-930A-15B179B16C46}" dt="2024-04-22T15:53:17.303" v="2" actId="478"/>
          <ac:spMkLst>
            <pc:docMk/>
            <pc:sldMk cId="3241367230" sldId="1797"/>
            <ac:spMk id="4" creationId="{0AA83397-47A2-4367-9835-8300CF2F1242}"/>
          </ac:spMkLst>
        </pc:spChg>
        <pc:spChg chg="del mod">
          <ac:chgData name="Fulton A" userId="6ce49bf28c24c9be" providerId="LiveId" clId="{2C245B04-B470-4F40-930A-15B179B16C46}" dt="2024-04-22T15:53:47.428" v="9" actId="478"/>
          <ac:spMkLst>
            <pc:docMk/>
            <pc:sldMk cId="3241367230" sldId="1797"/>
            <ac:spMk id="11" creationId="{73BD1BA9-3CF7-4617-969F-2905591D5E4C}"/>
          </ac:spMkLst>
        </pc:spChg>
        <pc:picChg chg="mod">
          <ac:chgData name="Fulton A" userId="6ce49bf28c24c9be" providerId="LiveId" clId="{2C245B04-B470-4F40-930A-15B179B16C46}" dt="2024-04-22T15:53:26.122" v="5" actId="14100"/>
          <ac:picMkLst>
            <pc:docMk/>
            <pc:sldMk cId="3241367230" sldId="1797"/>
            <ac:picMk id="5" creationId="{0F6CCA68-C812-5454-E049-A68D98BD3CD9}"/>
          </ac:picMkLst>
        </pc:picChg>
      </pc:sldChg>
      <pc:sldChg chg="mod modShow">
        <pc:chgData name="Fulton A" userId="6ce49bf28c24c9be" providerId="LiveId" clId="{2C245B04-B470-4F40-930A-15B179B16C46}" dt="2024-04-22T15:59:02.718" v="50" actId="729"/>
        <pc:sldMkLst>
          <pc:docMk/>
          <pc:sldMk cId="416283153" sldId="1808"/>
        </pc:sldMkLst>
      </pc:sldChg>
      <pc:sldChg chg="add del">
        <pc:chgData name="Fulton A" userId="6ce49bf28c24c9be" providerId="LiveId" clId="{2C245B04-B470-4F40-930A-15B179B16C46}" dt="2024-04-22T15:58:34.407" v="36" actId="47"/>
        <pc:sldMkLst>
          <pc:docMk/>
          <pc:sldMk cId="4105964868" sldId="1876"/>
        </pc:sldMkLst>
      </pc:sldChg>
      <pc:sldChg chg="del">
        <pc:chgData name="Fulton A" userId="6ce49bf28c24c9be" providerId="LiveId" clId="{2C245B04-B470-4F40-930A-15B179B16C46}" dt="2024-04-22T15:14:51.435" v="0" actId="47"/>
        <pc:sldMkLst>
          <pc:docMk/>
          <pc:sldMk cId="2033504017" sldId="1914"/>
        </pc:sldMkLst>
      </pc:sldChg>
      <pc:sldChg chg="add mod modShow">
        <pc:chgData name="Fulton A" userId="6ce49bf28c24c9be" providerId="LiveId" clId="{2C245B04-B470-4F40-930A-15B179B16C46}" dt="2024-04-22T15:56:54.471" v="28" actId="729"/>
        <pc:sldMkLst>
          <pc:docMk/>
          <pc:sldMk cId="692204924" sldId="1917"/>
        </pc:sldMkLst>
      </pc:sldChg>
      <pc:sldChg chg="addSp modSp new add del mod">
        <pc:chgData name="Fulton A" userId="6ce49bf28c24c9be" providerId="LiveId" clId="{2C245B04-B470-4F40-930A-15B179B16C46}" dt="2024-04-22T16:05:41.064" v="105" actId="20577"/>
        <pc:sldMkLst>
          <pc:docMk/>
          <pc:sldMk cId="1217141241" sldId="1918"/>
        </pc:sldMkLst>
        <pc:spChg chg="add mod">
          <ac:chgData name="Fulton A" userId="6ce49bf28c24c9be" providerId="LiveId" clId="{2C245B04-B470-4F40-930A-15B179B16C46}" dt="2024-04-22T16:05:41.064" v="105" actId="20577"/>
          <ac:spMkLst>
            <pc:docMk/>
            <pc:sldMk cId="1217141241" sldId="1918"/>
            <ac:spMk id="2" creationId="{A3CC19E5-1F19-CA5E-A5DE-BB760D20F6D8}"/>
          </ac:spMkLst>
        </pc:spChg>
      </pc:sldChg>
      <pc:sldChg chg="addSp delSp modSp add mod delAnim modAnim">
        <pc:chgData name="Fulton A" userId="6ce49bf28c24c9be" providerId="LiveId" clId="{2C245B04-B470-4F40-930A-15B179B16C46}" dt="2024-04-24T17:47:59.001" v="206"/>
        <pc:sldMkLst>
          <pc:docMk/>
          <pc:sldMk cId="57411144" sldId="1919"/>
        </pc:sldMkLst>
        <pc:spChg chg="add mod">
          <ac:chgData name="Fulton A" userId="6ce49bf28c24c9be" providerId="LiveId" clId="{2C245B04-B470-4F40-930A-15B179B16C46}" dt="2024-04-22T16:21:16.220" v="161" actId="1076"/>
          <ac:spMkLst>
            <pc:docMk/>
            <pc:sldMk cId="57411144" sldId="1919"/>
            <ac:spMk id="3" creationId="{F82205FB-8DF3-8F79-52F4-A954C0954015}"/>
          </ac:spMkLst>
        </pc:spChg>
        <pc:spChg chg="del">
          <ac:chgData name="Fulton A" userId="6ce49bf28c24c9be" providerId="LiveId" clId="{2C245B04-B470-4F40-930A-15B179B16C46}" dt="2024-04-22T16:19:59.379" v="109" actId="478"/>
          <ac:spMkLst>
            <pc:docMk/>
            <pc:sldMk cId="57411144" sldId="1919"/>
            <ac:spMk id="6" creationId="{5BADBB16-A1C2-6B2B-C841-0782CB718B95}"/>
          </ac:spMkLst>
        </pc:spChg>
        <pc:spChg chg="del">
          <ac:chgData name="Fulton A" userId="6ce49bf28c24c9be" providerId="LiveId" clId="{2C245B04-B470-4F40-930A-15B179B16C46}" dt="2024-04-22T16:19:54.783" v="107" actId="478"/>
          <ac:spMkLst>
            <pc:docMk/>
            <pc:sldMk cId="57411144" sldId="1919"/>
            <ac:spMk id="8" creationId="{638D0611-EB53-FDDC-1BD7-4F5C8D6E850F}"/>
          </ac:spMkLst>
        </pc:spChg>
        <pc:spChg chg="del">
          <ac:chgData name="Fulton A" userId="6ce49bf28c24c9be" providerId="LiveId" clId="{2C245B04-B470-4F40-930A-15B179B16C46}" dt="2024-04-22T16:19:56.974" v="108" actId="478"/>
          <ac:spMkLst>
            <pc:docMk/>
            <pc:sldMk cId="57411144" sldId="1919"/>
            <ac:spMk id="13" creationId="{D66991E7-9073-E134-AF15-54C46F32682A}"/>
          </ac:spMkLst>
        </pc:spChg>
        <pc:cxnChg chg="del">
          <ac:chgData name="Fulton A" userId="6ce49bf28c24c9be" providerId="LiveId" clId="{2C245B04-B470-4F40-930A-15B179B16C46}" dt="2024-04-22T16:20:00.281" v="110" actId="478"/>
          <ac:cxnSpMkLst>
            <pc:docMk/>
            <pc:sldMk cId="57411144" sldId="1919"/>
            <ac:cxnSpMk id="11" creationId="{F16C6E05-5FE5-329E-1B40-80321628CFA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54" tIns="46577" rIns="93154" bIns="465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0" y="0"/>
            <a:ext cx="3037840" cy="466434"/>
          </a:xfrm>
          <a:prstGeom prst="rect">
            <a:avLst/>
          </a:prstGeom>
        </p:spPr>
        <p:txBody>
          <a:bodyPr vert="horz" lIns="93154" tIns="46577" rIns="93154" bIns="46577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4" tIns="46577" rIns="93154" bIns="465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vert="horz" lIns="93154" tIns="46577" rIns="93154" bIns="4657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54" tIns="46577" rIns="93154" bIns="465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0" y="8829969"/>
            <a:ext cx="3037840" cy="466433"/>
          </a:xfrm>
          <a:prstGeom prst="rect">
            <a:avLst/>
          </a:prstGeom>
        </p:spPr>
        <p:txBody>
          <a:bodyPr vert="horz" lIns="93154" tIns="46577" rIns="93154" bIns="46577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mp"/><Relationship Id="rId3" Type="http://schemas.openxmlformats.org/officeDocument/2006/relationships/image" Target="../media/image8.tmp"/><Relationship Id="rId7" Type="http://schemas.openxmlformats.org/officeDocument/2006/relationships/image" Target="../media/image12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mp"/><Relationship Id="rId5" Type="http://schemas.openxmlformats.org/officeDocument/2006/relationships/image" Target="../media/image10.tmp"/><Relationship Id="rId10" Type="http://schemas.openxmlformats.org/officeDocument/2006/relationships/image" Target="../media/image15.tmp"/><Relationship Id="rId4" Type="http://schemas.openxmlformats.org/officeDocument/2006/relationships/image" Target="../media/image9.tmp"/><Relationship Id="rId9" Type="http://schemas.openxmlformats.org/officeDocument/2006/relationships/image" Target="../media/image14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5771609" y="3997484"/>
            <a:ext cx="2119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Fourteen</a:t>
            </a:r>
            <a:br>
              <a:rPr lang="en-US" sz="2400" dirty="0"/>
            </a:br>
            <a:r>
              <a:rPr lang="en-US" sz="2400" dirty="0"/>
              <a:t>26  April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A8E4-BC1F-3A4B-2113-F28660CE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90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3D3517-FC87-F38F-FC2E-6B9B8F79E2EA}"/>
              </a:ext>
            </a:extLst>
          </p:cNvPr>
          <p:cNvGraphicFramePr>
            <a:graphicFrameLocks noGrp="1"/>
          </p:cNvGraphicFramePr>
          <p:nvPr/>
        </p:nvGraphicFramePr>
        <p:xfrm>
          <a:off x="1360487" y="1310829"/>
          <a:ext cx="9874794" cy="511739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56604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5357423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  <a:gridCol w="2260767">
                  <a:extLst>
                    <a:ext uri="{9D8B030D-6E8A-4147-A177-3AD203B41FA5}">
                      <a16:colId xmlns:a16="http://schemas.microsoft.com/office/drawing/2014/main" val="777383824"/>
                    </a:ext>
                  </a:extLst>
                </a:gridCol>
              </a:tblGrid>
              <a:tr h="6035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Reese, Emma</a:t>
                      </a:r>
                    </a:p>
                  </a:txBody>
                  <a:tcPr marL="68580" marR="68580" marT="9144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Conflict in Sudan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Meghan, Abby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7612081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Meghan, Bryce</a:t>
                      </a:r>
                    </a:p>
                  </a:txBody>
                  <a:tcPr marL="68580" marR="68580" marT="9144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Impact of climate change on insurgency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Matthew, Emily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6391150"/>
                  </a:ext>
                </a:extLst>
              </a:tr>
              <a:tr h="5882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Akosua, </a:t>
                      </a: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Nicolas</a:t>
                      </a:r>
                    </a:p>
                  </a:txBody>
                  <a:tcPr marL="68580" marR="68580" marT="9144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Ensuring microchip competition and supply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Jessica, Marcus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572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Abby, Jessica</a:t>
                      </a:r>
                    </a:p>
                  </a:txBody>
                  <a:tcPr marL="68580" marR="68580" marT="9144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support to Ukraine defense against Russia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Ding, Gavin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1857047"/>
                  </a:ext>
                </a:extLst>
              </a:tr>
              <a:tr h="572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Emily, </a:t>
                      </a:r>
                      <a:r>
                        <a:rPr lang="en-US" sz="1800" kern="100" dirty="0" err="1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Tashakee</a:t>
                      </a: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How to deal with climate migrants/refugees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Reese, Gavin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4089951"/>
                  </a:ext>
                </a:extLst>
              </a:tr>
              <a:tr h="572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Vaughn, Matt</a:t>
                      </a:r>
                    </a:p>
                  </a:txBody>
                  <a:tcPr marL="68580" marR="68580" marT="9144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Israel-Palestine: Two-state solution possible?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Bryce, </a:t>
                      </a: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Noah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5960088"/>
                  </a:ext>
                </a:extLst>
              </a:tr>
              <a:tr h="572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Gavin, Noah</a:t>
                      </a:r>
                    </a:p>
                  </a:txBody>
                  <a:tcPr marL="68580" marR="68580" marT="9144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policy toward Yemen and the Houthis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Nicolas, Vaughn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7734051"/>
                  </a:ext>
                </a:extLst>
              </a:tr>
              <a:tr h="572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Marcus, Mimi</a:t>
                      </a:r>
                    </a:p>
                  </a:txBody>
                  <a:tcPr marL="68580" marR="68580" marT="9144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Low Reading, Math Scores in U.S. Public Schools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Emma, </a:t>
                      </a: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Akosua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Ding</a:t>
                      </a:r>
                    </a:p>
                  </a:txBody>
                  <a:tcPr marL="68580" marR="68580" marT="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 border-state challenges from immigration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Mimi, Tashakee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477218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7990983-D905-9FEC-D5C0-7657BD53E938}"/>
              </a:ext>
            </a:extLst>
          </p:cNvPr>
          <p:cNvSpPr txBox="1"/>
          <p:nvPr/>
        </p:nvSpPr>
        <p:spPr>
          <a:xfrm>
            <a:off x="9203427" y="868961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Deputies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95EEF2-1FA0-60A1-B06D-E79998F17C30}"/>
              </a:ext>
            </a:extLst>
          </p:cNvPr>
          <p:cNvSpPr txBox="1"/>
          <p:nvPr/>
        </p:nvSpPr>
        <p:spPr>
          <a:xfrm>
            <a:off x="1728998" y="923018"/>
            <a:ext cx="989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NSC staff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53D556-A916-6F35-1A9F-6C3AAED04100}"/>
              </a:ext>
            </a:extLst>
          </p:cNvPr>
          <p:cNvSpPr txBox="1"/>
          <p:nvPr/>
        </p:nvSpPr>
        <p:spPr>
          <a:xfrm>
            <a:off x="2726387" y="350540"/>
            <a:ext cx="6477040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NSC DEPUTIES 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1239247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AA6B3CB-12C5-45FA-9D27-5BAEB7A327C3}"/>
              </a:ext>
            </a:extLst>
          </p:cNvPr>
          <p:cNvSpPr txBox="1"/>
          <p:nvPr/>
        </p:nvSpPr>
        <p:spPr>
          <a:xfrm>
            <a:off x="865067" y="581306"/>
            <a:ext cx="4636975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NSC  DEPUTIES SIMULATION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BD1BA9-3CF7-4617-969F-2905591D5E4C}"/>
              </a:ext>
            </a:extLst>
          </p:cNvPr>
          <p:cNvSpPr txBox="1"/>
          <p:nvPr/>
        </p:nvSpPr>
        <p:spPr>
          <a:xfrm>
            <a:off x="3801562" y="1673065"/>
            <a:ext cx="5391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TWO ROLES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A83397-47A2-4367-9835-8300CF2F1242}"/>
              </a:ext>
            </a:extLst>
          </p:cNvPr>
          <p:cNvSpPr txBox="1"/>
          <p:nvPr/>
        </p:nvSpPr>
        <p:spPr>
          <a:xfrm>
            <a:off x="3692258" y="2951946"/>
            <a:ext cx="7262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NSC Directors or Senior Directors </a:t>
            </a:r>
            <a:r>
              <a:rPr lang="en-US" sz="2800" dirty="0"/>
              <a:t>briefing the issue and proposals.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1972C3-6869-4A74-B341-DC6690F4E232}"/>
              </a:ext>
            </a:extLst>
          </p:cNvPr>
          <p:cNvSpPr txBox="1"/>
          <p:nvPr/>
        </p:nvSpPr>
        <p:spPr>
          <a:xfrm>
            <a:off x="3692258" y="4308014"/>
            <a:ext cx="7262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“The Deputies” </a:t>
            </a:r>
            <a:r>
              <a:rPr lang="en-US" sz="2800" dirty="0"/>
              <a:t>receiving the briefing, asking the questions, and making the decisions.</a:t>
            </a:r>
          </a:p>
        </p:txBody>
      </p:sp>
      <p:pic>
        <p:nvPicPr>
          <p:cNvPr id="2" name="Picture 1" descr="A picture containing website&#10;&#10;Description automatically generated">
            <a:extLst>
              <a:ext uri="{FF2B5EF4-FFF2-40B4-BE49-F238E27FC236}">
                <a16:creationId xmlns:a16="http://schemas.microsoft.com/office/drawing/2014/main" id="{AE4D1E70-EA8D-5ABB-FE66-608532D44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57" y="1673065"/>
            <a:ext cx="2490797" cy="2057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07D5BB-F009-A673-2DDC-E44ABE71B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829">
            <a:off x="6348107" y="301311"/>
            <a:ext cx="5427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0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528410-872B-F246-C9B2-03AC9CEE8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236" y="551026"/>
            <a:ext cx="7856811" cy="606933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4DB088B-747A-4A99-B478-89D0130DA776}"/>
              </a:ext>
            </a:extLst>
          </p:cNvPr>
          <p:cNvSpPr/>
          <p:nvPr/>
        </p:nvSpPr>
        <p:spPr>
          <a:xfrm>
            <a:off x="1944414" y="6096000"/>
            <a:ext cx="1481958" cy="5885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TextBox 7">
            <a:extLst>
              <a:ext uri="{FF2B5EF4-FFF2-40B4-BE49-F238E27FC236}">
                <a16:creationId xmlns:a16="http://schemas.microsoft.com/office/drawing/2014/main" id="{638D0611-EB53-FDDC-1BD7-4F5C8D6E850F}"/>
              </a:ext>
            </a:extLst>
          </p:cNvPr>
          <p:cNvSpPr txBox="1"/>
          <p:nvPr/>
        </p:nvSpPr>
        <p:spPr>
          <a:xfrm>
            <a:off x="542446" y="1402915"/>
            <a:ext cx="5767849" cy="240065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274320" tIns="274320" rIns="274320" bIns="274320" rtlCol="0">
            <a:spAutoFit/>
          </a:bodyPr>
          <a:lstStyle/>
          <a:p>
            <a:r>
              <a:rPr lang="en-US" sz="2000" dirty="0"/>
              <a:t>YOUR VOTES WILL BE BASED ON</a:t>
            </a:r>
          </a:p>
          <a:p>
            <a:r>
              <a:rPr lang="en-US" sz="2000" dirty="0"/>
              <a:t>Are you convinced?</a:t>
            </a:r>
          </a:p>
          <a:p>
            <a:r>
              <a:rPr lang="en-US" sz="2000" dirty="0"/>
              <a:t>Do you support the recommendation?</a:t>
            </a:r>
          </a:p>
          <a:p>
            <a:r>
              <a:rPr lang="en-US" sz="2000" dirty="0"/>
              <a:t>Are you prepared to put your personal credibility and your agency/department’s resources on the line for the recommendation?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8199A-2C90-4F75-9341-929C80A1020C}"/>
              </a:ext>
            </a:extLst>
          </p:cNvPr>
          <p:cNvSpPr txBox="1"/>
          <p:nvPr/>
        </p:nvSpPr>
        <p:spPr>
          <a:xfrm>
            <a:off x="3639670" y="6020957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Just a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r>
              <a:rPr lang="en-US" sz="2400" dirty="0">
                <a:solidFill>
                  <a:srgbClr val="FF0000"/>
                </a:solidFill>
              </a:rPr>
              <a:t>mark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ADBB16-A1C2-6B2B-C841-0782CB718B95}"/>
              </a:ext>
            </a:extLst>
          </p:cNvPr>
          <p:cNvSpPr/>
          <p:nvPr/>
        </p:nvSpPr>
        <p:spPr>
          <a:xfrm>
            <a:off x="7509164" y="1697182"/>
            <a:ext cx="803563" cy="69272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6C6E05-5FE5-329E-1B40-80321628CFAE}"/>
              </a:ext>
            </a:extLst>
          </p:cNvPr>
          <p:cNvCxnSpPr>
            <a:cxnSpLocks/>
          </p:cNvCxnSpPr>
          <p:nvPr/>
        </p:nvCxnSpPr>
        <p:spPr>
          <a:xfrm flipV="1">
            <a:off x="8049491" y="1397438"/>
            <a:ext cx="263236" cy="29974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66991E7-9073-E134-AF15-54C46F32682A}"/>
              </a:ext>
            </a:extLst>
          </p:cNvPr>
          <p:cNvSpPr txBox="1"/>
          <p:nvPr/>
        </p:nvSpPr>
        <p:spPr>
          <a:xfrm>
            <a:off x="7823085" y="1028106"/>
            <a:ext cx="39821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Deputies MUST give EXPLICIT guidance</a:t>
            </a:r>
          </a:p>
        </p:txBody>
      </p:sp>
    </p:spTree>
    <p:extLst>
      <p:ext uri="{BB962C8B-B14F-4D97-AF65-F5344CB8AC3E}">
        <p14:creationId xmlns:p14="http://schemas.microsoft.com/office/powerpoint/2010/main" val="145157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8" grpId="1" animBg="1"/>
      <p:bldP spid="2" grpId="0"/>
      <p:bldP spid="6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528410-872B-F246-C9B2-03AC9CEE8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236" y="551026"/>
            <a:ext cx="7856811" cy="606933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4DB088B-747A-4A99-B478-89D0130DA776}"/>
              </a:ext>
            </a:extLst>
          </p:cNvPr>
          <p:cNvSpPr/>
          <p:nvPr/>
        </p:nvSpPr>
        <p:spPr>
          <a:xfrm>
            <a:off x="1944414" y="6096000"/>
            <a:ext cx="1481958" cy="5885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8199A-2C90-4F75-9341-929C80A1020C}"/>
              </a:ext>
            </a:extLst>
          </p:cNvPr>
          <p:cNvSpPr txBox="1"/>
          <p:nvPr/>
        </p:nvSpPr>
        <p:spPr>
          <a:xfrm>
            <a:off x="3639670" y="6020957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Just a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r>
              <a:rPr lang="en-US" sz="2400" dirty="0">
                <a:solidFill>
                  <a:srgbClr val="FF0000"/>
                </a:solidFill>
              </a:rPr>
              <a:t>mark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2205FB-8DF3-8F79-52F4-A954C0954015}"/>
              </a:ext>
            </a:extLst>
          </p:cNvPr>
          <p:cNvSpPr txBox="1"/>
          <p:nvPr/>
        </p:nvSpPr>
        <p:spPr>
          <a:xfrm>
            <a:off x="5102950" y="4036526"/>
            <a:ext cx="5661871" cy="1107996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lIns="274320" tIns="365760" rIns="274320" bIns="365760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VOTE FOR YOUR OWN PRESENTATION</a:t>
            </a:r>
          </a:p>
        </p:txBody>
      </p:sp>
    </p:spTree>
    <p:extLst>
      <p:ext uri="{BB962C8B-B14F-4D97-AF65-F5344CB8AC3E}">
        <p14:creationId xmlns:p14="http://schemas.microsoft.com/office/powerpoint/2010/main" val="5741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528410-872B-F246-C9B2-03AC9CEE8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236" y="551026"/>
            <a:ext cx="7856811" cy="606933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4DB088B-747A-4A99-B478-89D0130DA776}"/>
              </a:ext>
            </a:extLst>
          </p:cNvPr>
          <p:cNvSpPr/>
          <p:nvPr/>
        </p:nvSpPr>
        <p:spPr>
          <a:xfrm>
            <a:off x="1944414" y="6096000"/>
            <a:ext cx="1481958" cy="5885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208C5F-4D06-4226-B823-E8885A0F00AB}"/>
              </a:ext>
            </a:extLst>
          </p:cNvPr>
          <p:cNvSpPr/>
          <p:nvPr/>
        </p:nvSpPr>
        <p:spPr>
          <a:xfrm>
            <a:off x="2158409" y="1701469"/>
            <a:ext cx="4815147" cy="4104167"/>
          </a:xfrm>
          <a:prstGeom prst="rect">
            <a:avLst/>
          </a:prstGeom>
          <a:blipFill dpi="0" rotWithShape="1">
            <a:blip r:embed="rId3">
              <a:alphaModFix amt="8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TextBox 7">
            <a:extLst>
              <a:ext uri="{FF2B5EF4-FFF2-40B4-BE49-F238E27FC236}">
                <a16:creationId xmlns:a16="http://schemas.microsoft.com/office/drawing/2014/main" id="{638D0611-EB53-FDDC-1BD7-4F5C8D6E850F}"/>
              </a:ext>
            </a:extLst>
          </p:cNvPr>
          <p:cNvSpPr txBox="1"/>
          <p:nvPr/>
        </p:nvSpPr>
        <p:spPr>
          <a:xfrm>
            <a:off x="542446" y="1402915"/>
            <a:ext cx="5767849" cy="240065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274320" tIns="274320" rIns="274320" bIns="274320" rtlCol="0">
            <a:spAutoFit/>
          </a:bodyPr>
          <a:lstStyle/>
          <a:p>
            <a:r>
              <a:rPr lang="en-US" sz="2000" dirty="0"/>
              <a:t>YOUR VOTES WILL BE BASED ON</a:t>
            </a:r>
          </a:p>
          <a:p>
            <a:r>
              <a:rPr lang="en-US" sz="2000" dirty="0"/>
              <a:t>Are you convinced?</a:t>
            </a:r>
          </a:p>
          <a:p>
            <a:r>
              <a:rPr lang="en-US" sz="2000" dirty="0"/>
              <a:t>Do you support the recommendation?</a:t>
            </a:r>
          </a:p>
          <a:p>
            <a:r>
              <a:rPr lang="en-US" sz="2000" dirty="0"/>
              <a:t>Are you prepared to put your personal credibility and your agency/department’s resources on the line for the recommendation?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8199A-2C90-4F75-9341-929C80A1020C}"/>
              </a:ext>
            </a:extLst>
          </p:cNvPr>
          <p:cNvSpPr txBox="1"/>
          <p:nvPr/>
        </p:nvSpPr>
        <p:spPr>
          <a:xfrm>
            <a:off x="3639670" y="6020957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Just a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r>
              <a:rPr lang="en-US" sz="2400" dirty="0">
                <a:solidFill>
                  <a:srgbClr val="FF0000"/>
                </a:solidFill>
              </a:rPr>
              <a:t>mark</a:t>
            </a:r>
          </a:p>
        </p:txBody>
      </p:sp>
    </p:spTree>
    <p:extLst>
      <p:ext uri="{BB962C8B-B14F-4D97-AF65-F5344CB8AC3E}">
        <p14:creationId xmlns:p14="http://schemas.microsoft.com/office/powerpoint/2010/main" val="69220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8" grpId="1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CC19E5-1F19-CA5E-A5DE-BB760D20F6D8}"/>
              </a:ext>
            </a:extLst>
          </p:cNvPr>
          <p:cNvSpPr txBox="1"/>
          <p:nvPr/>
        </p:nvSpPr>
        <p:spPr>
          <a:xfrm>
            <a:off x="4229174" y="2905780"/>
            <a:ext cx="2187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ALL CLEAR??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861AC-2EC4-0810-AFC0-7B7E48443146}"/>
              </a:ext>
            </a:extLst>
          </p:cNvPr>
          <p:cNvSpPr txBox="1"/>
          <p:nvPr/>
        </p:nvSpPr>
        <p:spPr>
          <a:xfrm>
            <a:off x="6232677" y="4429780"/>
            <a:ext cx="1748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Let’s start.</a:t>
            </a:r>
          </a:p>
        </p:txBody>
      </p:sp>
    </p:spTree>
    <p:extLst>
      <p:ext uri="{BB962C8B-B14F-4D97-AF65-F5344CB8AC3E}">
        <p14:creationId xmlns:p14="http://schemas.microsoft.com/office/powerpoint/2010/main" val="1217141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2A42A-1254-46C0-A467-EAC2A7F67E15}"/>
              </a:ext>
            </a:extLst>
          </p:cNvPr>
          <p:cNvSpPr txBox="1"/>
          <p:nvPr/>
        </p:nvSpPr>
        <p:spPr>
          <a:xfrm>
            <a:off x="5099573" y="1097841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WRAPUP</a:t>
            </a:r>
          </a:p>
        </p:txBody>
      </p:sp>
      <p:pic>
        <p:nvPicPr>
          <p:cNvPr id="4" name="Picture 3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8BA08303-38FB-4C66-9D6C-DC3DB08EE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41" y="248602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6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3745BA-384D-4AAF-9AD1-8D32BFD71613}"/>
              </a:ext>
            </a:extLst>
          </p:cNvPr>
          <p:cNvSpPr txBox="1"/>
          <p:nvPr/>
        </p:nvSpPr>
        <p:spPr>
          <a:xfrm>
            <a:off x="1876425" y="1257300"/>
            <a:ext cx="357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Next steps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98DD9-C8F3-4DAA-B1C3-2575372D725D}"/>
              </a:ext>
            </a:extLst>
          </p:cNvPr>
          <p:cNvSpPr txBox="1"/>
          <p:nvPr/>
        </p:nvSpPr>
        <p:spPr>
          <a:xfrm>
            <a:off x="3354532" y="2274838"/>
            <a:ext cx="65526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Reflections Memo   (tonight, tomorrow or Sunday)</a:t>
            </a:r>
          </a:p>
          <a:p>
            <a:endParaRPr lang="en-US" sz="2400" dirty="0"/>
          </a:p>
          <a:p>
            <a:r>
              <a:rPr lang="en-US" sz="2400" dirty="0"/>
              <a:t>Journal</a:t>
            </a:r>
          </a:p>
          <a:p>
            <a:endParaRPr lang="en-US" sz="2400" dirty="0"/>
          </a:p>
          <a:p>
            <a:endParaRPr lang="en-US" sz="2400" dirty="0"/>
          </a:p>
          <a:p>
            <a:pPr algn="ctr"/>
            <a:r>
              <a:rPr lang="en-US" sz="2400" i="1" dirty="0"/>
              <a:t>Not just “for the grade”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89B539-1320-9F47-109B-B1C0DA6A9851}"/>
              </a:ext>
            </a:extLst>
          </p:cNvPr>
          <p:cNvSpPr txBox="1"/>
          <p:nvPr/>
        </p:nvSpPr>
        <p:spPr>
          <a:xfrm>
            <a:off x="3519858" y="5339090"/>
            <a:ext cx="2165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Student survey.</a:t>
            </a:r>
          </a:p>
        </p:txBody>
      </p:sp>
    </p:spTree>
    <p:extLst>
      <p:ext uri="{BB962C8B-B14F-4D97-AF65-F5344CB8AC3E}">
        <p14:creationId xmlns:p14="http://schemas.microsoft.com/office/powerpoint/2010/main" val="2460683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7F64B2-AA5C-4534-A87A-2E173EDBCA7C}"/>
              </a:ext>
            </a:extLst>
          </p:cNvPr>
          <p:cNvSpPr txBox="1"/>
          <p:nvPr/>
        </p:nvSpPr>
        <p:spPr>
          <a:xfrm>
            <a:off x="2813525" y="1806633"/>
            <a:ext cx="7200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“QUESTIONS?  SUGGESTIONS?  CONCERNS?”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FCA5C0-766E-485F-AC76-B04EB88B8A55}"/>
              </a:ext>
            </a:extLst>
          </p:cNvPr>
          <p:cNvSpPr/>
          <p:nvPr/>
        </p:nvSpPr>
        <p:spPr>
          <a:xfrm>
            <a:off x="3895354" y="4644822"/>
            <a:ext cx="4035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It’s been fun!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A3A7BE-E58C-DA57-0AE7-D602BCA63B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24" y="2990850"/>
            <a:ext cx="2393481" cy="239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2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B05ECC-78D6-4512-A896-D45F15BA7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564" y="0"/>
            <a:ext cx="378487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4B9A93-0772-42E1-B330-27B7EA3A086E}"/>
              </a:ext>
            </a:extLst>
          </p:cNvPr>
          <p:cNvSpPr txBox="1"/>
          <p:nvPr/>
        </p:nvSpPr>
        <p:spPr>
          <a:xfrm>
            <a:off x="693644" y="1267056"/>
            <a:ext cx="308864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2:00 NEXT FRIDAY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algn="ctr"/>
            <a:r>
              <a:rPr lang="en-US" sz="2800" dirty="0" err="1"/>
              <a:t>Lauriol</a:t>
            </a:r>
            <a:r>
              <a:rPr lang="en-US" sz="2800" dirty="0"/>
              <a:t> Plaza</a:t>
            </a:r>
          </a:p>
          <a:p>
            <a:endParaRPr lang="en-US" sz="2800" dirty="0"/>
          </a:p>
          <a:p>
            <a:r>
              <a:rPr lang="en-US" sz="2800" dirty="0"/>
              <a:t> 1835 18th St NW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A1BBB4-8C0D-2DF1-7A93-6753E5EAF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12" y="2009775"/>
            <a:ext cx="221932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83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176CA3-B9C9-4022-BDDD-D686B657B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739590"/>
              </p:ext>
            </p:extLst>
          </p:nvPr>
        </p:nvGraphicFramePr>
        <p:xfrm>
          <a:off x="4280399" y="229347"/>
          <a:ext cx="2840068" cy="640127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2840068">
                  <a:extLst>
                    <a:ext uri="{9D8B030D-6E8A-4147-A177-3AD203B41FA5}">
                      <a16:colId xmlns:a16="http://schemas.microsoft.com/office/drawing/2014/main" val="2357130833"/>
                    </a:ext>
                  </a:extLst>
                </a:gridCol>
              </a:tblGrid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 anchor="ctr"/>
                </a:tc>
                <a:extLst>
                  <a:ext uri="{0D108BD9-81ED-4DB2-BD59-A6C34878D82A}">
                    <a16:rowId xmlns:a16="http://schemas.microsoft.com/office/drawing/2014/main" val="171890921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 (19 Jan)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162274474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2 (26 Jan)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798234728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3 (2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3748021836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4 (9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772305046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5 (16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008839082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6 (23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78206504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7 (1 Mar)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417365763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8 (8 Mar)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3422796582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BREAK</a:t>
                      </a: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420633633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Week 9 (22 Mar)</a:t>
                      </a:r>
                      <a:endParaRPr lang="en-US" sz="20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32463105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10 (29 Mar)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165508747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11 (5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752612682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12 (12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596936450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13 (19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197206583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14 (26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139022769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4043968430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242086-09BC-4765-B7D9-59B8029C8CC8}"/>
              </a:ext>
            </a:extLst>
          </p:cNvPr>
          <p:cNvSpPr/>
          <p:nvPr/>
        </p:nvSpPr>
        <p:spPr>
          <a:xfrm>
            <a:off x="4280399" y="591301"/>
            <a:ext cx="2916268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16667-2D57-4B8C-96AC-37F36A16A53C}"/>
              </a:ext>
            </a:extLst>
          </p:cNvPr>
          <p:cNvSpPr txBox="1"/>
          <p:nvPr/>
        </p:nvSpPr>
        <p:spPr>
          <a:xfrm>
            <a:off x="1247775" y="1543050"/>
            <a:ext cx="2174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SPRING 2024</a:t>
            </a:r>
          </a:p>
        </p:txBody>
      </p:sp>
      <p:pic>
        <p:nvPicPr>
          <p:cNvPr id="5" name="Graphic 4" descr="Fireworks">
            <a:extLst>
              <a:ext uri="{FF2B5EF4-FFF2-40B4-BE49-F238E27FC236}">
                <a16:creationId xmlns:a16="http://schemas.microsoft.com/office/drawing/2014/main" id="{05E451FA-22A5-EE55-17E7-23B639AC7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93499">
            <a:off x="7835633" y="1685256"/>
            <a:ext cx="3360172" cy="4904209"/>
          </a:xfrm>
          <a:prstGeom prst="rect">
            <a:avLst/>
          </a:prstGeom>
        </p:spPr>
      </p:pic>
      <p:pic>
        <p:nvPicPr>
          <p:cNvPr id="6" name="Graphic 5" descr="Fireworks">
            <a:extLst>
              <a:ext uri="{FF2B5EF4-FFF2-40B4-BE49-F238E27FC236}">
                <a16:creationId xmlns:a16="http://schemas.microsoft.com/office/drawing/2014/main" id="{B1FADD21-24AC-250C-E39B-5D87ED5F9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106501" flipH="1">
            <a:off x="791913" y="1844188"/>
            <a:ext cx="3372791" cy="492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3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00234 0.769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3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repeatCount="3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276C86F-CBEE-286B-5607-CCB0ABFE7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7792EAC-DC4C-A70D-E08E-41728D9470AD}"/>
              </a:ext>
            </a:extLst>
          </p:cNvPr>
          <p:cNvSpPr txBox="1"/>
          <p:nvPr/>
        </p:nvSpPr>
        <p:spPr>
          <a:xfrm>
            <a:off x="8958332" y="5312278"/>
            <a:ext cx="2247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QUESTIONS?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5884B-C39C-DD41-94EA-D6D4C24534FB}"/>
              </a:ext>
            </a:extLst>
          </p:cNvPr>
          <p:cNvSpPr txBox="1"/>
          <p:nvPr/>
        </p:nvSpPr>
        <p:spPr>
          <a:xfrm>
            <a:off x="9615045" y="2601940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4995D-B585-9C8F-16FE-415F8B2E7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743" y="82550"/>
            <a:ext cx="6477000" cy="6692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B78C92-ADD1-8DA1-940D-4EFE391B7466}"/>
              </a:ext>
            </a:extLst>
          </p:cNvPr>
          <p:cNvSpPr txBox="1"/>
          <p:nvPr/>
        </p:nvSpPr>
        <p:spPr>
          <a:xfrm>
            <a:off x="9599592" y="2632718"/>
            <a:ext cx="730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FB1EF9-7BE2-4E74-C764-D0CDBC14019A}"/>
              </a:ext>
            </a:extLst>
          </p:cNvPr>
          <p:cNvGrpSpPr/>
          <p:nvPr/>
        </p:nvGrpSpPr>
        <p:grpSpPr>
          <a:xfrm>
            <a:off x="7738922" y="2492472"/>
            <a:ext cx="734248" cy="3672777"/>
            <a:chOff x="9124951" y="2725042"/>
            <a:chExt cx="734248" cy="36727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20F955-DD26-F1CC-E786-E45F75E75540}"/>
                </a:ext>
              </a:extLst>
            </p:cNvPr>
            <p:cNvSpPr txBox="1"/>
            <p:nvPr/>
          </p:nvSpPr>
          <p:spPr>
            <a:xfrm>
              <a:off x="9235951" y="453902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9FB0D5-7864-30D5-845B-161C015FDF67}"/>
                </a:ext>
              </a:extLst>
            </p:cNvPr>
            <p:cNvSpPr txBox="1"/>
            <p:nvPr/>
          </p:nvSpPr>
          <p:spPr>
            <a:xfrm>
              <a:off x="9228217" y="272504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7DAFDC-6F37-1672-D6B0-D997073A0CA5}"/>
                </a:ext>
              </a:extLst>
            </p:cNvPr>
            <p:cNvSpPr txBox="1"/>
            <p:nvPr/>
          </p:nvSpPr>
          <p:spPr>
            <a:xfrm>
              <a:off x="9124951" y="5040767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447908-DF1D-67CD-5D68-CA74E2EAD7FC}"/>
                </a:ext>
              </a:extLst>
            </p:cNvPr>
            <p:cNvSpPr txBox="1"/>
            <p:nvPr/>
          </p:nvSpPr>
          <p:spPr>
            <a:xfrm>
              <a:off x="9352329" y="581304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F2597F-362C-E61A-3090-2C1C3E92EFD1}"/>
              </a:ext>
            </a:extLst>
          </p:cNvPr>
          <p:cNvGrpSpPr/>
          <p:nvPr/>
        </p:nvGrpSpPr>
        <p:grpSpPr>
          <a:xfrm>
            <a:off x="7692938" y="2793095"/>
            <a:ext cx="556335" cy="3696307"/>
            <a:chOff x="8900167" y="2473169"/>
            <a:chExt cx="556335" cy="369630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829B65-3D1C-C770-B5AA-32B17C2E4B8D}"/>
                </a:ext>
              </a:extLst>
            </p:cNvPr>
            <p:cNvSpPr txBox="1"/>
            <p:nvPr/>
          </p:nvSpPr>
          <p:spPr>
            <a:xfrm>
              <a:off x="8949632" y="2473169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9875CE-72E5-7D00-5F61-55E2E2BB657C}"/>
                </a:ext>
              </a:extLst>
            </p:cNvPr>
            <p:cNvSpPr txBox="1"/>
            <p:nvPr/>
          </p:nvSpPr>
          <p:spPr>
            <a:xfrm>
              <a:off x="8900167" y="333231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ADCFA7-1B2F-6B89-BBB7-9695B5277153}"/>
                </a:ext>
              </a:extLst>
            </p:cNvPr>
            <p:cNvSpPr txBox="1"/>
            <p:nvPr/>
          </p:nvSpPr>
          <p:spPr>
            <a:xfrm>
              <a:off x="8943906" y="5584701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28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5" grpId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3D3517-FC87-F38F-FC2E-6B9B8F79E2EA}"/>
              </a:ext>
            </a:extLst>
          </p:cNvPr>
          <p:cNvGraphicFramePr>
            <a:graphicFrameLocks noGrp="1"/>
          </p:cNvGraphicFramePr>
          <p:nvPr/>
        </p:nvGraphicFramePr>
        <p:xfrm>
          <a:off x="735171" y="526656"/>
          <a:ext cx="10721658" cy="620254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51978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4164193412"/>
                    </a:ext>
                  </a:extLst>
                </a:gridCol>
                <a:gridCol w="4602480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Akosua</a:t>
                      </a: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U.S.-Russia: How constrain Putin?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Ensuring microchip competition and supply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Nicolas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U.S.-North Korea: How constrain Kim?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414812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Marcus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U.S.-Vietnam tech/</a:t>
                      </a:r>
                      <a:r>
                        <a:rPr lang="en-US" sz="1800" kern="10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innovation ties</a:t>
                      </a: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education deficits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Mimi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Youth homelessness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76474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Vaughn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Central America migration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Israel-Palestine: Two-state solution possible?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77963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Matt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Crisis in Haiti</a:t>
                      </a:r>
                      <a:endParaRPr lang="en-US" sz="18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546084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Gavin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Impact of COVID on mental health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policy toward Yemen and </a:t>
                      </a:r>
                      <a:r>
                        <a:rPr lang="en-US" sz="1800" kern="100">
                          <a:effectLst/>
                          <a:latin typeface="+mn-lt"/>
                        </a:rPr>
                        <a:t>the Houthis</a:t>
                      </a:r>
                      <a:endParaRPr lang="en-US" sz="1800" kern="1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15040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Noah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Reducing reliance on China trade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29616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Meghan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Russia/Wagner influence in Africa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Impact of climate change on insurgency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5974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Bryce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Improving gun control background checks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3121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Emily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 WMD in wake of Ukraine war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How to deal with climate migrants/refugees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06306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Tashakee</a:t>
                      </a: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Negative impact of cobalt mining in DRC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443781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Reese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South America climate migration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“War time policy”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45017"/>
                  </a:ext>
                </a:extLst>
              </a:tr>
              <a:tr h="3382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Emma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U.S.-Mexico border deaths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08158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Ding</a:t>
                      </a:r>
                    </a:p>
                  </a:txBody>
                  <a:tcPr marL="68580" marR="68580"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Calming tensions on Korean peninsula</a:t>
                      </a:r>
                      <a:endParaRPr lang="en-US" sz="18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 border-state challenges from immigration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772187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Abby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Human trafficking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support to Ukraine defense against Russia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57529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Jessica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Stopping the flow of fentanyl into U.S.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122174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2C87BE0-A2A6-FA72-414F-62BF22749C98}"/>
              </a:ext>
            </a:extLst>
          </p:cNvPr>
          <p:cNvSpPr txBox="1"/>
          <p:nvPr/>
        </p:nvSpPr>
        <p:spPr>
          <a:xfrm>
            <a:off x="5087302" y="126546"/>
            <a:ext cx="192713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Project Planning</a:t>
            </a:r>
          </a:p>
        </p:txBody>
      </p:sp>
    </p:spTree>
    <p:extLst>
      <p:ext uri="{BB962C8B-B14F-4D97-AF65-F5344CB8AC3E}">
        <p14:creationId xmlns:p14="http://schemas.microsoft.com/office/powerpoint/2010/main" val="95262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5771609" y="3997484"/>
            <a:ext cx="2119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Fourteen</a:t>
            </a:r>
            <a:br>
              <a:rPr lang="en-US" sz="2400" dirty="0"/>
            </a:br>
            <a:r>
              <a:rPr lang="en-US" sz="2400" dirty="0"/>
              <a:t>26  April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A8E4-BC1F-3A4B-2113-F28660CE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79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9431C-E771-C537-9584-164BE0FCB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62" y="1957387"/>
            <a:ext cx="50196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04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ivener video">
            <a:hlinkClick r:id="" action="ppaction://media"/>
            <a:extLst>
              <a:ext uri="{FF2B5EF4-FFF2-40B4-BE49-F238E27FC236}">
                <a16:creationId xmlns:a16="http://schemas.microsoft.com/office/drawing/2014/main" id="{DB413BB7-04F7-E080-AC19-93501F19FD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286" y="497840"/>
            <a:ext cx="11380605" cy="55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3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971CD3-C78F-F833-02AE-44BF507FD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2" r="3856"/>
          <a:stretch/>
        </p:blipFill>
        <p:spPr>
          <a:xfrm>
            <a:off x="2205405" y="1563053"/>
            <a:ext cx="3006675" cy="3383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BEC6E4-8911-9CD7-8BB5-A1CA6B9CD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102" y="1563053"/>
            <a:ext cx="300667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37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4589D2-A0BE-4EEF-9BAD-933C212646B2}"/>
              </a:ext>
            </a:extLst>
          </p:cNvPr>
          <p:cNvSpPr txBox="1"/>
          <p:nvPr/>
        </p:nvSpPr>
        <p:spPr>
          <a:xfrm>
            <a:off x="1309310" y="808138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Looking back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97F7A-5E8E-45FE-8E4A-C77659E4998A}"/>
              </a:ext>
            </a:extLst>
          </p:cNvPr>
          <p:cNvSpPr txBox="1"/>
          <p:nvPr/>
        </p:nvSpPr>
        <p:spPr>
          <a:xfrm>
            <a:off x="4209678" y="808138"/>
            <a:ext cx="3578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Substance and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1FE60A-F429-499C-A06D-66067FD9FED5}"/>
              </a:ext>
            </a:extLst>
          </p:cNvPr>
          <p:cNvSpPr txBox="1"/>
          <p:nvPr/>
        </p:nvSpPr>
        <p:spPr>
          <a:xfrm>
            <a:off x="1309310" y="1659537"/>
            <a:ext cx="401475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Diplomats and spies and DOD</a:t>
            </a:r>
          </a:p>
          <a:p>
            <a:r>
              <a:rPr lang="en-US" sz="2400" dirty="0"/>
              <a:t>Academics and think-tankers</a:t>
            </a:r>
          </a:p>
          <a:p>
            <a:r>
              <a:rPr lang="en-US" sz="2400" dirty="0"/>
              <a:t>Journalists</a:t>
            </a:r>
          </a:p>
          <a:p>
            <a:r>
              <a:rPr lang="en-US" sz="2400" dirty="0"/>
              <a:t>Hill types</a:t>
            </a:r>
          </a:p>
          <a:p>
            <a:r>
              <a:rPr lang="en-US" sz="2400" dirty="0"/>
              <a:t>Museums</a:t>
            </a:r>
          </a:p>
          <a:p>
            <a:r>
              <a:rPr lang="en-US" sz="2400" dirty="0"/>
              <a:t>Readings</a:t>
            </a:r>
          </a:p>
          <a:p>
            <a:r>
              <a:rPr lang="en-US" sz="2400" dirty="0"/>
              <a:t>Lessons from Internships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CC245C-A89E-45A0-836F-C2A482C215BA}"/>
              </a:ext>
            </a:extLst>
          </p:cNvPr>
          <p:cNvSpPr txBox="1"/>
          <p:nvPr/>
        </p:nvSpPr>
        <p:spPr>
          <a:xfrm>
            <a:off x="6210302" y="1885860"/>
            <a:ext cx="44486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Defining issues:  	Israel-Palestine</a:t>
            </a:r>
          </a:p>
          <a:p>
            <a:r>
              <a:rPr lang="en-US" sz="2400" dirty="0"/>
              <a:t>					Ukraine-Russia</a:t>
            </a:r>
          </a:p>
          <a:p>
            <a:r>
              <a:rPr lang="en-US" sz="2400" dirty="0"/>
              <a:t>					China</a:t>
            </a:r>
          </a:p>
          <a:p>
            <a:endParaRPr lang="en-US" sz="2400" dirty="0"/>
          </a:p>
          <a:p>
            <a:r>
              <a:rPr lang="en-US" sz="2400" dirty="0"/>
              <a:t>But also … 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8971031A-DC18-443B-91F0-F121111E4586}"/>
              </a:ext>
            </a:extLst>
          </p:cNvPr>
          <p:cNvSpPr/>
          <p:nvPr/>
        </p:nvSpPr>
        <p:spPr>
          <a:xfrm>
            <a:off x="5408240" y="1993819"/>
            <a:ext cx="428625" cy="1381125"/>
          </a:xfrm>
          <a:prstGeom prst="rightBrace">
            <a:avLst>
              <a:gd name="adj1" fmla="val 8333"/>
              <a:gd name="adj2" fmla="val 5069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0FA341-E27C-48E5-A2A7-914B3C09566C}"/>
              </a:ext>
            </a:extLst>
          </p:cNvPr>
          <p:cNvSpPr txBox="1"/>
          <p:nvPr/>
        </p:nvSpPr>
        <p:spPr>
          <a:xfrm>
            <a:off x="7787902" y="3429000"/>
            <a:ext cx="36840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North Korea</a:t>
            </a:r>
          </a:p>
          <a:p>
            <a:r>
              <a:rPr lang="en-US" sz="2400" dirty="0"/>
              <a:t>South Asia</a:t>
            </a:r>
          </a:p>
          <a:p>
            <a:r>
              <a:rPr lang="en-US" sz="2400" dirty="0"/>
              <a:t>Latin America</a:t>
            </a:r>
          </a:p>
          <a:p>
            <a:r>
              <a:rPr lang="en-US" sz="2400" dirty="0"/>
              <a:t>Africa</a:t>
            </a:r>
          </a:p>
          <a:p>
            <a:r>
              <a:rPr lang="en-US" sz="2400" dirty="0"/>
              <a:t>Environment and Migration</a:t>
            </a:r>
          </a:p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F8F282-D575-4E9D-B446-D719FF737701}"/>
              </a:ext>
            </a:extLst>
          </p:cNvPr>
          <p:cNvSpPr txBox="1"/>
          <p:nvPr/>
        </p:nvSpPr>
        <p:spPr>
          <a:xfrm>
            <a:off x="1412906" y="4570003"/>
            <a:ext cx="499976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How to prepare “actionable” products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BA3F00-E4F2-408C-A5F5-12650843E97B}"/>
              </a:ext>
            </a:extLst>
          </p:cNvPr>
          <p:cNvSpPr txBox="1"/>
          <p:nvPr/>
        </p:nvSpPr>
        <p:spPr>
          <a:xfrm>
            <a:off x="1412906" y="5588197"/>
            <a:ext cx="828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Research (various inputs) 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→→</a:t>
            </a:r>
            <a:r>
              <a:rPr lang="en-US" sz="2400" dirty="0"/>
              <a:t>  Analysis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→→  Recommendation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490B9C-F67C-4F4A-9620-E1713DA6EB38}"/>
              </a:ext>
            </a:extLst>
          </p:cNvPr>
          <p:cNvSpPr txBox="1"/>
          <p:nvPr/>
        </p:nvSpPr>
        <p:spPr>
          <a:xfrm>
            <a:off x="9712906" y="5509226"/>
            <a:ext cx="2089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(In clear, concise, transparent style.)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AF1E4A-653E-459B-BE22-EDB73442BD82}"/>
              </a:ext>
            </a:extLst>
          </p:cNvPr>
          <p:cNvSpPr txBox="1"/>
          <p:nvPr/>
        </p:nvSpPr>
        <p:spPr>
          <a:xfrm>
            <a:off x="5368400" y="6124779"/>
            <a:ext cx="1430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DRIVERS!!!!</a:t>
            </a:r>
          </a:p>
        </p:txBody>
      </p:sp>
    </p:spTree>
    <p:extLst>
      <p:ext uri="{BB962C8B-B14F-4D97-AF65-F5344CB8AC3E}">
        <p14:creationId xmlns:p14="http://schemas.microsoft.com/office/powerpoint/2010/main" val="80015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11" grpId="0" animBg="1"/>
      <p:bldP spid="12" grpId="0"/>
      <p:bldP spid="13" grpId="0"/>
      <p:bldP spid="14" grpId="0"/>
      <p:bldP spid="14" grpId="1"/>
      <p:bldP spid="1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C2FB74-7B34-4FD7-A067-7CC37E1D3686}"/>
              </a:ext>
            </a:extLst>
          </p:cNvPr>
          <p:cNvSpPr txBox="1"/>
          <p:nvPr/>
        </p:nvSpPr>
        <p:spPr>
          <a:xfrm>
            <a:off x="796105" y="735316"/>
            <a:ext cx="506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Professional Development Series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834CA9-B338-9EAB-8340-91E78FD39ABB}"/>
              </a:ext>
            </a:extLst>
          </p:cNvPr>
          <p:cNvSpPr txBox="1"/>
          <p:nvPr/>
        </p:nvSpPr>
        <p:spPr>
          <a:xfrm>
            <a:off x="3326958" y="2411605"/>
            <a:ext cx="45918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Job Search and Networking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Overcoming “Impostor Syndrome”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Acing the Interview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Professional Listening Skills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Salary/Benefits Negotiations</a:t>
            </a:r>
          </a:p>
        </p:txBody>
      </p:sp>
    </p:spTree>
    <p:extLst>
      <p:ext uri="{BB962C8B-B14F-4D97-AF65-F5344CB8AC3E}">
        <p14:creationId xmlns:p14="http://schemas.microsoft.com/office/powerpoint/2010/main" val="3485029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3745BA-384D-4AAF-9AD1-8D32BFD71613}"/>
              </a:ext>
            </a:extLst>
          </p:cNvPr>
          <p:cNvSpPr txBox="1"/>
          <p:nvPr/>
        </p:nvSpPr>
        <p:spPr>
          <a:xfrm>
            <a:off x="1876425" y="1257300"/>
            <a:ext cx="357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Next steps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98DD9-C8F3-4DAA-B1C3-2575372D725D}"/>
              </a:ext>
            </a:extLst>
          </p:cNvPr>
          <p:cNvSpPr txBox="1"/>
          <p:nvPr/>
        </p:nvSpPr>
        <p:spPr>
          <a:xfrm>
            <a:off x="4019550" y="2553712"/>
            <a:ext cx="649177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Reflections Memo   (tonight, tomorrow or Sunday)</a:t>
            </a:r>
          </a:p>
          <a:p>
            <a:endParaRPr lang="en-US" sz="2400" dirty="0"/>
          </a:p>
          <a:p>
            <a:r>
              <a:rPr lang="en-US" sz="2400" dirty="0"/>
              <a:t>Journal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i="1" dirty="0"/>
              <a:t>Not just “for the grade”</a:t>
            </a:r>
          </a:p>
        </p:txBody>
      </p:sp>
    </p:spTree>
    <p:extLst>
      <p:ext uri="{BB962C8B-B14F-4D97-AF65-F5344CB8AC3E}">
        <p14:creationId xmlns:p14="http://schemas.microsoft.com/office/powerpoint/2010/main" val="317500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5E83BF-528C-211E-E928-539628DF9ACE}"/>
              </a:ext>
            </a:extLst>
          </p:cNvPr>
          <p:cNvSpPr txBox="1"/>
          <p:nvPr/>
        </p:nvSpPr>
        <p:spPr>
          <a:xfrm>
            <a:off x="3192481" y="3028890"/>
            <a:ext cx="6221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Links to some photos in Class Prep section of Blackboard.</a:t>
            </a:r>
          </a:p>
        </p:txBody>
      </p:sp>
    </p:spTree>
    <p:extLst>
      <p:ext uri="{BB962C8B-B14F-4D97-AF65-F5344CB8AC3E}">
        <p14:creationId xmlns:p14="http://schemas.microsoft.com/office/powerpoint/2010/main" val="1041615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6263FB-0DDE-416E-AA44-583D093DF8DF}"/>
              </a:ext>
            </a:extLst>
          </p:cNvPr>
          <p:cNvSpPr txBox="1"/>
          <p:nvPr/>
        </p:nvSpPr>
        <p:spPr>
          <a:xfrm>
            <a:off x="3200400" y="2381250"/>
            <a:ext cx="5476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WHEN YOU CAN:  COURSE EVALUATION</a:t>
            </a:r>
          </a:p>
          <a:p>
            <a:endParaRPr lang="en-US" sz="2400" dirty="0"/>
          </a:p>
          <a:p>
            <a:pPr algn="ctr"/>
            <a:r>
              <a:rPr lang="en-US" sz="2400" dirty="0"/>
              <a:t>(401 only)</a:t>
            </a:r>
          </a:p>
        </p:txBody>
      </p:sp>
    </p:spTree>
    <p:extLst>
      <p:ext uri="{BB962C8B-B14F-4D97-AF65-F5344CB8AC3E}">
        <p14:creationId xmlns:p14="http://schemas.microsoft.com/office/powerpoint/2010/main" val="3307839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B05ECC-78D6-4512-A896-D45F15BA7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564" y="0"/>
            <a:ext cx="378487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4B9A93-0772-42E1-B330-27B7EA3A086E}"/>
              </a:ext>
            </a:extLst>
          </p:cNvPr>
          <p:cNvSpPr txBox="1"/>
          <p:nvPr/>
        </p:nvSpPr>
        <p:spPr>
          <a:xfrm>
            <a:off x="693644" y="1267056"/>
            <a:ext cx="275216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2:00 TODAY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algn="ctr"/>
            <a:r>
              <a:rPr lang="en-US" sz="2800" dirty="0" err="1"/>
              <a:t>Lauriol</a:t>
            </a:r>
            <a:r>
              <a:rPr lang="en-US" sz="2800" dirty="0"/>
              <a:t> Plaza</a:t>
            </a:r>
          </a:p>
          <a:p>
            <a:endParaRPr lang="en-US" sz="2800" dirty="0"/>
          </a:p>
          <a:p>
            <a:r>
              <a:rPr lang="en-US" sz="2800" dirty="0"/>
              <a:t> 1835 18th St NW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A1BBB4-8C0D-2DF1-7A93-6753E5EAF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12" y="2009775"/>
            <a:ext cx="221932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15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3D3517-FC87-F38F-FC2E-6B9B8F79E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808815"/>
              </p:ext>
            </p:extLst>
          </p:nvPr>
        </p:nvGraphicFramePr>
        <p:xfrm>
          <a:off x="1360487" y="1310829"/>
          <a:ext cx="9874794" cy="511739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56604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5357423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  <a:gridCol w="2260767">
                  <a:extLst>
                    <a:ext uri="{9D8B030D-6E8A-4147-A177-3AD203B41FA5}">
                      <a16:colId xmlns:a16="http://schemas.microsoft.com/office/drawing/2014/main" val="777383824"/>
                    </a:ext>
                  </a:extLst>
                </a:gridCol>
              </a:tblGrid>
              <a:tr h="6035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Reese, Emma</a:t>
                      </a:r>
                    </a:p>
                  </a:txBody>
                  <a:tcPr marL="68580" marR="68580"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Conflict in Sudan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Meghan, Abby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7612081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Meghan, Bryce</a:t>
                      </a:r>
                    </a:p>
                  </a:txBody>
                  <a:tcPr marL="68580" marR="68580"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Impact of climate change on insurgency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Matthew, Emily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6391150"/>
                  </a:ext>
                </a:extLst>
              </a:tr>
              <a:tr h="5882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Akosua, </a:t>
                      </a: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Nicolas</a:t>
                      </a:r>
                    </a:p>
                  </a:txBody>
                  <a:tcPr marL="68580" marR="68580"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Ensuring microchip competition and supply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Jessica, Marcus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572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Abby, Jessica</a:t>
                      </a:r>
                    </a:p>
                  </a:txBody>
                  <a:tcPr marL="68580" marR="68580"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support to Ukraine defense against Russia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Ding, Gavin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1857047"/>
                  </a:ext>
                </a:extLst>
              </a:tr>
              <a:tr h="572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Emily, </a:t>
                      </a:r>
                      <a:r>
                        <a:rPr lang="en-US" sz="1800" kern="100" dirty="0" err="1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Tashakee</a:t>
                      </a: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How to deal with climate migrants/refugees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Reese, Gavin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4089951"/>
                  </a:ext>
                </a:extLst>
              </a:tr>
              <a:tr h="572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Vaughn, Matt</a:t>
                      </a:r>
                    </a:p>
                  </a:txBody>
                  <a:tcPr marL="68580" marR="68580"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Israel-Palestine: Two-state solution possible?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Bryce, </a:t>
                      </a: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Noah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5960088"/>
                  </a:ext>
                </a:extLst>
              </a:tr>
              <a:tr h="572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Gavin, Noah</a:t>
                      </a:r>
                    </a:p>
                  </a:txBody>
                  <a:tcPr marL="68580" marR="68580"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policy toward Yemen and the Houthis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Nicolas, Vaughn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7734051"/>
                  </a:ext>
                </a:extLst>
              </a:tr>
              <a:tr h="572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Marcus, Mimi</a:t>
                      </a:r>
                    </a:p>
                  </a:txBody>
                  <a:tcPr marL="68580" marR="68580"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Low Reading, Math Scores in U.S. Public Schools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Emma, </a:t>
                      </a: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Akosua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Ding</a:t>
                      </a:r>
                    </a:p>
                  </a:txBody>
                  <a:tcPr marL="68580" marR="68580" marT="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 border-state challenges from immigration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Mimi, Tashakee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477218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7990983-D905-9FEC-D5C0-7657BD53E938}"/>
              </a:ext>
            </a:extLst>
          </p:cNvPr>
          <p:cNvSpPr txBox="1"/>
          <p:nvPr/>
        </p:nvSpPr>
        <p:spPr>
          <a:xfrm>
            <a:off x="9203427" y="868961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Deputies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95EEF2-1FA0-60A1-B06D-E79998F17C30}"/>
              </a:ext>
            </a:extLst>
          </p:cNvPr>
          <p:cNvSpPr txBox="1"/>
          <p:nvPr/>
        </p:nvSpPr>
        <p:spPr>
          <a:xfrm>
            <a:off x="1728998" y="923018"/>
            <a:ext cx="989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NSC staff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53D556-A916-6F35-1A9F-6C3AAED04100}"/>
              </a:ext>
            </a:extLst>
          </p:cNvPr>
          <p:cNvSpPr txBox="1"/>
          <p:nvPr/>
        </p:nvSpPr>
        <p:spPr>
          <a:xfrm>
            <a:off x="2726387" y="350540"/>
            <a:ext cx="6477040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NSC DEPUTIES COMMITTEE MEETING</a:t>
            </a:r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EB97584-77F0-3CB7-AB3A-E242BB40C8A8}"/>
              </a:ext>
            </a:extLst>
          </p:cNvPr>
          <p:cNvSpPr/>
          <p:nvPr/>
        </p:nvSpPr>
        <p:spPr>
          <a:xfrm>
            <a:off x="1413350" y="1475698"/>
            <a:ext cx="9769067" cy="445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AF651D6-AFBF-516F-C1BF-702B76EE83D3}"/>
              </a:ext>
            </a:extLst>
          </p:cNvPr>
          <p:cNvSpPr/>
          <p:nvPr/>
        </p:nvSpPr>
        <p:spPr>
          <a:xfrm>
            <a:off x="1360487" y="2007571"/>
            <a:ext cx="9769067" cy="445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1FAD66C-83A0-1152-25AD-D59DFB7BDE34}"/>
              </a:ext>
            </a:extLst>
          </p:cNvPr>
          <p:cNvSpPr/>
          <p:nvPr/>
        </p:nvSpPr>
        <p:spPr>
          <a:xfrm>
            <a:off x="1211466" y="2711371"/>
            <a:ext cx="9769067" cy="445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BD46FCA-198C-A4F5-C5F9-CAF18176B9B1}"/>
              </a:ext>
            </a:extLst>
          </p:cNvPr>
          <p:cNvSpPr/>
          <p:nvPr/>
        </p:nvSpPr>
        <p:spPr>
          <a:xfrm>
            <a:off x="1360486" y="3256603"/>
            <a:ext cx="9769067" cy="445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826900-4DA5-D475-BB5D-0728F005458F}"/>
              </a:ext>
            </a:extLst>
          </p:cNvPr>
          <p:cNvSpPr/>
          <p:nvPr/>
        </p:nvSpPr>
        <p:spPr>
          <a:xfrm>
            <a:off x="1360485" y="3781246"/>
            <a:ext cx="9769067" cy="445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F377770-BBA5-BCD3-4BB3-40B2B7E03145}"/>
              </a:ext>
            </a:extLst>
          </p:cNvPr>
          <p:cNvSpPr/>
          <p:nvPr/>
        </p:nvSpPr>
        <p:spPr>
          <a:xfrm>
            <a:off x="1211465" y="4357148"/>
            <a:ext cx="9769067" cy="445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33B2BF4-FAC6-7695-83E3-9A1EDA051DAD}"/>
              </a:ext>
            </a:extLst>
          </p:cNvPr>
          <p:cNvSpPr/>
          <p:nvPr/>
        </p:nvSpPr>
        <p:spPr>
          <a:xfrm>
            <a:off x="1080373" y="4933050"/>
            <a:ext cx="9769067" cy="445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5029659-F565-BE09-DB91-B7BF83E7BA34}"/>
              </a:ext>
            </a:extLst>
          </p:cNvPr>
          <p:cNvSpPr/>
          <p:nvPr/>
        </p:nvSpPr>
        <p:spPr>
          <a:xfrm>
            <a:off x="1062446" y="5478282"/>
            <a:ext cx="9769067" cy="445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CAA0799-9EC3-6666-E786-84D555ECD782}"/>
              </a:ext>
            </a:extLst>
          </p:cNvPr>
          <p:cNvSpPr/>
          <p:nvPr/>
        </p:nvSpPr>
        <p:spPr>
          <a:xfrm>
            <a:off x="685800" y="251193"/>
            <a:ext cx="9874794" cy="33938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ECD543B-7419-2189-93D5-37448287FFB0}"/>
              </a:ext>
            </a:extLst>
          </p:cNvPr>
          <p:cNvSpPr/>
          <p:nvPr/>
        </p:nvSpPr>
        <p:spPr>
          <a:xfrm>
            <a:off x="1062445" y="5926387"/>
            <a:ext cx="9769067" cy="445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A6D7B1-01DE-3BE9-DF65-BFC16FFA3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34" y="2617885"/>
            <a:ext cx="5572063" cy="31089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8D5752-4426-2036-F758-058F627E3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66" y="3049038"/>
            <a:ext cx="5313650" cy="30175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0826A8-1383-AEBE-86CD-0AC5AB0D9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65" y="3647232"/>
            <a:ext cx="5358003" cy="30175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321436-045C-7166-AF32-F8B93BAB9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556" y="542034"/>
            <a:ext cx="5355099" cy="30175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7C6F38-C039-3D77-7640-DD06BA9B5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73" y="513446"/>
            <a:ext cx="5384290" cy="30175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599ED64-4D06-3558-B020-2A8778973D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890" y="498811"/>
            <a:ext cx="5426148" cy="30175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BA59014-1CDF-3961-8CC4-020096ACE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874" y="520423"/>
            <a:ext cx="5388981" cy="3017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2C65B0-3ED0-DC2D-EB3B-96C1B60DE8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58" y="582159"/>
            <a:ext cx="5379842" cy="30175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6E92E0-E631-F853-6EBC-63A28A840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34" y="2667142"/>
            <a:ext cx="5659487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8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3" grpId="0" animBg="1"/>
      <p:bldP spid="23" grpId="1" animBg="1"/>
      <p:bldP spid="16" grpId="0" animBg="1"/>
    </p:bldLst>
  </p:timing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AU_analysis_class_theme</Template>
  <TotalTime>5101</TotalTime>
  <Words>914</Words>
  <Application>Microsoft Office PowerPoint</Application>
  <PresentationFormat>Widescreen</PresentationFormat>
  <Paragraphs>230</Paragraphs>
  <Slides>25</Slides>
  <Notes>0</Notes>
  <HiddenSlides>7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Corbel</vt:lpstr>
      <vt:lpstr>Wingdings</vt:lpstr>
      <vt:lpstr>AU_analysis_class_theme</vt:lpstr>
      <vt:lpstr>Global Policy Seminar and NSC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Policy Seminar and NSC Simulation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401/402 Intro on Tuesday 2023-08-29</dc:title>
  <dc:subject/>
  <dc:creator>Fulton Armstrong</dc:creator>
  <cp:keywords/>
  <dc:description>This is the 401/402 part of the block I will do on Tuesday, 29 August. Before that class, I will merge it with the Bootcamp part of the block I will do on that day.</dc:description>
  <cp:lastModifiedBy>Fulton A</cp:lastModifiedBy>
  <cp:revision>249</cp:revision>
  <cp:lastPrinted>2024-04-15T16:18:00Z</cp:lastPrinted>
  <dcterms:created xsi:type="dcterms:W3CDTF">2020-01-10T15:37:44Z</dcterms:created>
  <dcterms:modified xsi:type="dcterms:W3CDTF">2024-04-26T00:41:11Z</dcterms:modified>
  <cp:category/>
</cp:coreProperties>
</file>