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1011" r:id="rId3"/>
    <p:sldId id="1848" r:id="rId4"/>
    <p:sldId id="1857" r:id="rId5"/>
    <p:sldId id="1856" r:id="rId6"/>
    <p:sldId id="1866" r:id="rId7"/>
    <p:sldId id="1867" r:id="rId8"/>
    <p:sldId id="1739" r:id="rId9"/>
    <p:sldId id="1861" r:id="rId10"/>
    <p:sldId id="1050" r:id="rId11"/>
    <p:sldId id="1860" r:id="rId12"/>
    <p:sldId id="1829" r:id="rId13"/>
    <p:sldId id="353" r:id="rId14"/>
    <p:sldId id="274" r:id="rId15"/>
    <p:sldId id="343" r:id="rId16"/>
    <p:sldId id="273" r:id="rId17"/>
    <p:sldId id="350" r:id="rId18"/>
    <p:sldId id="302" r:id="rId19"/>
    <p:sldId id="272" r:id="rId20"/>
    <p:sldId id="352" r:id="rId21"/>
    <p:sldId id="275" r:id="rId22"/>
    <p:sldId id="1863" r:id="rId23"/>
    <p:sldId id="1754" r:id="rId24"/>
    <p:sldId id="1773" r:id="rId25"/>
    <p:sldId id="1769" r:id="rId26"/>
    <p:sldId id="1770" r:id="rId27"/>
    <p:sldId id="1864" r:id="rId28"/>
    <p:sldId id="1865" r:id="rId29"/>
    <p:sldId id="1862" r:id="rId30"/>
    <p:sldId id="1766" r:id="rId31"/>
    <p:sldId id="1767" r:id="rId32"/>
    <p:sldId id="1768" r:id="rId33"/>
    <p:sldId id="920" r:id="rId34"/>
    <p:sldId id="1808" r:id="rId35"/>
    <p:sldId id="1581" r:id="rId36"/>
    <p:sldId id="1825" r:id="rId37"/>
    <p:sldId id="1725" r:id="rId38"/>
    <p:sldId id="1827" r:id="rId39"/>
    <p:sldId id="1855" r:id="rId4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05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C2BD2-67ED-4313-A63E-D7F1BF4D583F}" v="1" dt="2024-03-26T21:50:58.0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51" autoAdjust="0"/>
    <p:restoredTop sz="95740"/>
  </p:normalViewPr>
  <p:slideViewPr>
    <p:cSldViewPr snapToGrid="0">
      <p:cViewPr varScale="1">
        <p:scale>
          <a:sx n="73" d="100"/>
          <a:sy n="73" d="100"/>
        </p:scale>
        <p:origin x="90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28FC2BD2-67ED-4313-A63E-D7F1BF4D583F}"/>
    <pc:docChg chg="modSld">
      <pc:chgData name="Fulton A" userId="6ce49bf28c24c9be" providerId="LiveId" clId="{28FC2BD2-67ED-4313-A63E-D7F1BF4D583F}" dt="2024-03-26T21:50:58.037" v="0"/>
      <pc:docMkLst>
        <pc:docMk/>
      </pc:docMkLst>
      <pc:sldChg chg="modAnim">
        <pc:chgData name="Fulton A" userId="6ce49bf28c24c9be" providerId="LiveId" clId="{28FC2BD2-67ED-4313-A63E-D7F1BF4D583F}" dt="2024-03-26T21:50:58.037" v="0"/>
        <pc:sldMkLst>
          <pc:docMk/>
          <pc:sldMk cId="1048464918" sldId="186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7:02:56.320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6106 4693 24575,'-64'1'0,"35"1"0,-1-2 0,1-1 0,0-1 0,-52-10 0,60 6 0,0 0 0,0-2 0,1 0 0,0-2 0,-37-22 0,35 18 0,-1 1 0,-1 0 0,0 2 0,0 1 0,-1 1 0,0 1 0,-1 1 0,0 2 0,0 0 0,-34-1 0,27 3 0,-49-11 0,14 2 0,-132-33 0,160 35 0,24 5 0,1 0 0,0-1 0,1 0 0,-1-2 0,1 1 0,0-2 0,-14-11 0,-6-8 0,-40-43 0,64 62 0,0 1 0,0 0 0,-20-11 0,20 14 0,0-2 0,0 1 0,1-2 0,-16-14 0,-49-57 0,-64-75 0,66 81 0,-7-8 0,-173-177 0,207 213 0,-70-54 0,96 83 0,-26-26 0,31 27 0,-1 1 0,-29-22 0,27 23 0,1 0 0,0-1 0,-22-27 0,21 22 0,-35-30 0,1 7 0,26 20 0,-1 2 0,-46-28 0,43 30 0,1-1 0,-45-39 0,69 55 0,-115-84 0,17 15 0,46 31 0,31 24 0,0-1 0,-22-24 0,23 21 0,-1 1 0,-1 0 0,-40-22 0,39 26 0,1-1 0,0-1 0,-42-39 0,-13-20 0,51 50 0,1 0 0,-44-55 0,9 4 0,-124-118 0,155 160 0,-34-45 0,39 44 0,-51-50 0,61 67 0,1 0 0,1-1 0,-21-35 0,-14-19 0,16 26 0,-45-84 0,74 122 0,-48-70 0,37 59 0,2 0 0,-22-42 0,-130-243 0,138 258 0,5 4 0,-23-57 0,42 89 0,-47-101 0,40 96 0,0 1 0,-1 0 0,-24-24 0,-17-22 0,40 45 0,-1 1 0,-1 1 0,-19-16 0,15 14 0,-29-32 0,40 40 0,0 1 0,-1 0 0,-1 0 0,0 1 0,0 0 0,0 1 0,-1 0 0,0 1 0,0 1 0,-19-7 0,-15-2 0,-73-13 0,96 23 0,-34-4 0,-1 3 0,0 3 0,-59 5 0,12-1 0,89-1 32,0 0 1,-1 2-1,-25 7 0,-20 3-1526,39-10-5332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5T17:02:56.320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6106 4693 24575,'-64'1'0,"35"1"0,-1-2 0,1-1 0,0-1 0,-52-10 0,60 6 0,0 0 0,0-2 0,1 0 0,0-2 0,-37-22 0,35 18 0,-1 1 0,-1 0 0,0 2 0,0 1 0,-1 1 0,0 1 0,-1 1 0,0 2 0,0 0 0,-34-1 0,27 3 0,-49-11 0,14 2 0,-132-33 0,160 35 0,24 5 0,1 0 0,0-1 0,1 0 0,-1-2 0,1 1 0,0-2 0,-14-11 0,-6-8 0,-40-43 0,64 62 0,0 1 0,0 0 0,-20-11 0,20 14 0,0-2 0,0 1 0,1-2 0,-16-14 0,-49-57 0,-64-75 0,66 81 0,-7-8 0,-173-177 0,207 213 0,-70-54 0,96 83 0,-26-26 0,31 27 0,-1 1 0,-29-22 0,27 23 0,1 0 0,0-1 0,-22-27 0,21 22 0,-35-30 0,1 7 0,26 20 0,-1 2 0,-46-28 0,43 30 0,1-1 0,-45-39 0,69 55 0,-115-84 0,17 15 0,46 31 0,31 24 0,0-1 0,-22-24 0,23 21 0,-1 1 0,-1 0 0,-40-22 0,39 26 0,1-1 0,0-1 0,-42-39 0,-13-20 0,51 50 0,1 0 0,-44-55 0,9 4 0,-124-118 0,155 160 0,-34-45 0,39 44 0,-51-50 0,61 67 0,1 0 0,1-1 0,-21-35 0,-14-19 0,16 26 0,-45-84 0,74 122 0,-48-70 0,37 59 0,2 0 0,-22-42 0,-130-243 0,138 258 0,5 4 0,-23-57 0,42 89 0,-47-101 0,40 96 0,0 1 0,-1 0 0,-24-24 0,-17-22 0,40 45 0,-1 1 0,-1 1 0,-19-16 0,15 14 0,-29-32 0,40 40 0,0 1 0,-1 0 0,-1 0 0,0 1 0,0 0 0,0 1 0,-1 0 0,0 1 0,0 1 0,-19-7 0,-15-2 0,-73-13 0,96 23 0,-34-4 0,-1 3 0,0 3 0,-59 5 0,12-1 0,89-1 32,0 0 1,-1 2-1,-25 7 0,-20 3-1526,39-10-5332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6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FIVE GROUPS OF FIVE LETTERS – because A=0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8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again!!!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F3B67-7881-4E19-8A4F-DECDD96F8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37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049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29 March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D21C9-8026-08FB-8B45-2783D1404B1A}"/>
              </a:ext>
            </a:extLst>
          </p:cNvPr>
          <p:cNvSpPr txBox="1"/>
          <p:nvPr/>
        </p:nvSpPr>
        <p:spPr>
          <a:xfrm>
            <a:off x="1322173" y="2037629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2-3 minutes each --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06023-C39B-B3CE-2DBC-77B8F78F9190}"/>
              </a:ext>
            </a:extLst>
          </p:cNvPr>
          <p:cNvSpPr txBox="1"/>
          <p:nvPr/>
        </p:nvSpPr>
        <p:spPr>
          <a:xfrm>
            <a:off x="3941342" y="2037629"/>
            <a:ext cx="6098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Abby</a:t>
            </a:r>
          </a:p>
          <a:p>
            <a:r>
              <a:rPr lang="en-US" sz="2400" dirty="0"/>
              <a:t>Jessica</a:t>
            </a:r>
          </a:p>
          <a:p>
            <a:r>
              <a:rPr lang="en-US" sz="2400" dirty="0"/>
              <a:t>Nicolas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D18E9-E431-5311-A82C-7044FAED96D1}"/>
              </a:ext>
            </a:extLst>
          </p:cNvPr>
          <p:cNvSpPr txBox="1"/>
          <p:nvPr/>
        </p:nvSpPr>
        <p:spPr>
          <a:xfrm>
            <a:off x="1322173" y="1075038"/>
            <a:ext cx="32976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Internship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6C9C8-3365-3A23-4E7D-F5D0A16ED6B1}"/>
              </a:ext>
            </a:extLst>
          </p:cNvPr>
          <p:cNvSpPr txBox="1"/>
          <p:nvPr/>
        </p:nvSpPr>
        <p:spPr>
          <a:xfrm>
            <a:off x="6396971" y="2817211"/>
            <a:ext cx="4104009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000" dirty="0"/>
              <a:t>Organization name and business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In-person, virtual, hybrid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My tasks and responsibilities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Communications and team dynamics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Fun things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25508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front of a poster&#10;&#10;Description automatically generated">
            <a:extLst>
              <a:ext uri="{FF2B5EF4-FFF2-40B4-BE49-F238E27FC236}">
                <a16:creationId xmlns:a16="http://schemas.microsoft.com/office/drawing/2014/main" id="{CFE379A6-A029-C236-8766-53A9B681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2" y="457200"/>
            <a:ext cx="4388315" cy="62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B4A3C-3254-CCD6-BCE7-69D7A50C3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269" y="1950027"/>
            <a:ext cx="1937086" cy="19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3452" y="695915"/>
            <a:ext cx="179889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Encryption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6402" y="2054711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Securely sending information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61AD89-D58A-4859-87AE-801C1F11FDF4}"/>
              </a:ext>
            </a:extLst>
          </p:cNvPr>
          <p:cNvGrpSpPr/>
          <p:nvPr/>
        </p:nvGrpSpPr>
        <p:grpSpPr>
          <a:xfrm>
            <a:off x="4378207" y="5121812"/>
            <a:ext cx="2900153" cy="880847"/>
            <a:chOff x="2854206" y="5121811"/>
            <a:chExt cx="2900153" cy="880847"/>
          </a:xfrm>
        </p:grpSpPr>
        <p:sp>
          <p:nvSpPr>
            <p:cNvPr id="2" name="TextBox 1"/>
            <p:cNvSpPr txBox="1"/>
            <p:nvPr/>
          </p:nvSpPr>
          <p:spPr>
            <a:xfrm>
              <a:off x="2854206" y="5540993"/>
              <a:ext cx="2900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Computer encryption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104168" y="5121811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22B9A3-7884-4CFA-8E1F-B86D6840D0E7}"/>
              </a:ext>
            </a:extLst>
          </p:cNvPr>
          <p:cNvSpPr/>
          <p:nvPr/>
        </p:nvSpPr>
        <p:spPr>
          <a:xfrm>
            <a:off x="4719734" y="2768288"/>
            <a:ext cx="219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4D3A7-B2EA-48E5-822E-07ECA8C85C71}"/>
              </a:ext>
            </a:extLst>
          </p:cNvPr>
          <p:cNvGrpSpPr/>
          <p:nvPr/>
        </p:nvGrpSpPr>
        <p:grpSpPr>
          <a:xfrm>
            <a:off x="4292273" y="3456043"/>
            <a:ext cx="3401893" cy="762326"/>
            <a:chOff x="2768272" y="3456043"/>
            <a:chExt cx="3401893" cy="762326"/>
          </a:xfrm>
        </p:grpSpPr>
        <p:sp>
          <p:nvSpPr>
            <p:cNvPr id="8" name="Down Arrow 7"/>
            <p:cNvSpPr/>
            <p:nvPr/>
          </p:nvSpPr>
          <p:spPr>
            <a:xfrm>
              <a:off x="4086447" y="3456043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D24FC6-6A76-435D-B510-A5C909EE954B}"/>
                </a:ext>
              </a:extLst>
            </p:cNvPr>
            <p:cNvSpPr/>
            <p:nvPr/>
          </p:nvSpPr>
          <p:spPr>
            <a:xfrm>
              <a:off x="2768272" y="3756704"/>
              <a:ext cx="34018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Book code or book cipher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4DADD-04B1-4035-B0D7-74C70FC1CD58}"/>
              </a:ext>
            </a:extLst>
          </p:cNvPr>
          <p:cNvGrpSpPr/>
          <p:nvPr/>
        </p:nvGrpSpPr>
        <p:grpSpPr>
          <a:xfrm>
            <a:off x="4378206" y="4285107"/>
            <a:ext cx="2847254" cy="815624"/>
            <a:chOff x="2854206" y="4285107"/>
            <a:chExt cx="2847254" cy="815624"/>
          </a:xfrm>
        </p:grpSpPr>
        <p:sp>
          <p:nvSpPr>
            <p:cNvPr id="9" name="Down Arrow 8"/>
            <p:cNvSpPr/>
            <p:nvPr/>
          </p:nvSpPr>
          <p:spPr>
            <a:xfrm>
              <a:off x="4104168" y="4285107"/>
              <a:ext cx="382772" cy="353959"/>
            </a:xfrm>
            <a:prstGeom prst="downArrow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CED79F-4C03-4552-983B-017DD075A354}"/>
                </a:ext>
              </a:extLst>
            </p:cNvPr>
            <p:cNvSpPr/>
            <p:nvPr/>
          </p:nvSpPr>
          <p:spPr>
            <a:xfrm>
              <a:off x="2854206" y="4639066"/>
              <a:ext cx="284725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600"/>
                </a:spcAft>
              </a:pPr>
              <a:r>
                <a:rPr lang="en-US" sz="2400" dirty="0">
                  <a:solidFill>
                    <a:prstClr val="white"/>
                  </a:solidFill>
                  <a:latin typeface="Corbel" panose="020B0503020204020204"/>
                </a:rPr>
                <a:t>Encryption machines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BDDB87-06BF-851C-6B12-36998A1FAA6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11EA15-CBFF-5294-00AD-72BA2A25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7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120855F-A16A-BCCB-8837-088031D25C9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EF850-8F5A-B38D-A913-3FA6756D0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03" y="1526024"/>
            <a:ext cx="5069712" cy="38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32" y="721374"/>
            <a:ext cx="219964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“One-time pad”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9286" y="1796977"/>
            <a:ext cx="284553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A series of groups of letters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Two identical copies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Used agreed-upon day/time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Extremely secure (if pad is secure)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139652" y="1648756"/>
            <a:ext cx="765609" cy="729094"/>
            <a:chOff x="6826102" y="1440894"/>
            <a:chExt cx="765609" cy="729094"/>
          </a:xfrm>
        </p:grpSpPr>
        <p:sp>
          <p:nvSpPr>
            <p:cNvPr id="2" name="TextBox 1"/>
            <p:cNvSpPr txBox="1"/>
            <p:nvPr/>
          </p:nvSpPr>
          <p:spPr>
            <a:xfrm>
              <a:off x="6932428" y="1440894"/>
              <a:ext cx="659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Corbel" panose="020B0503020204020204"/>
                </a:rPr>
                <a:t>keys</a:t>
              </a:r>
            </a:p>
          </p:txBody>
        </p:sp>
        <p:cxnSp>
          <p:nvCxnSpPr>
            <p:cNvPr id="6" name="Straight Arrow Connector 5"/>
            <p:cNvCxnSpPr>
              <a:stCxn id="2" idx="2"/>
            </p:cNvCxnSpPr>
            <p:nvPr/>
          </p:nvCxnSpPr>
          <p:spPr>
            <a:xfrm flipH="1">
              <a:off x="6826102" y="1841004"/>
              <a:ext cx="435968" cy="3289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ight Arrow 6">
            <a:extLst>
              <a:ext uri="{FF2B5EF4-FFF2-40B4-BE49-F238E27FC236}">
                <a16:creationId xmlns:a16="http://schemas.microsoft.com/office/drawing/2014/main" id="{450D25EC-3AE4-49F1-BC32-2419CFCDBB3C}"/>
              </a:ext>
            </a:extLst>
          </p:cNvPr>
          <p:cNvSpPr/>
          <p:nvPr/>
        </p:nvSpPr>
        <p:spPr>
          <a:xfrm rot="18017810">
            <a:off x="5406124" y="2903563"/>
            <a:ext cx="2013336" cy="470041"/>
          </a:xfrm>
          <a:prstGeom prst="right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orbel" panose="020B0503020204020204"/>
            </a:endParaRP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A2261E5B-8C64-4236-B9FE-334496212288}"/>
              </a:ext>
            </a:extLst>
          </p:cNvPr>
          <p:cNvSpPr txBox="1"/>
          <p:nvPr/>
        </p:nvSpPr>
        <p:spPr>
          <a:xfrm>
            <a:off x="2184711" y="3138583"/>
            <a:ext cx="7822579" cy="33239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 lIns="731520" tIns="640080" rIns="731520" bIns="64008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AN EXAMPLE …  Let’s say …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First key is SBMHR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Your requirement is:  What is the enemy having for lunch?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F57C0-E583-05CF-5702-AAB9D4BD88C3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EC0704-A88B-92A1-43A8-FE8C2E73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802EAC-78C9-52BF-FF07-5C41C4D3AD5D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929B8-4FEB-3306-4E79-883A6FB1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1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51844" y="2178234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4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Message: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51844" y="2894295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0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22230" y="3677453"/>
          <a:ext cx="733137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9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Key: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247086" y="4394356"/>
          <a:ext cx="734008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Values: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222230" y="5133975"/>
          <a:ext cx="742659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6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Sum: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152646" y="5847045"/>
          <a:ext cx="751522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0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51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Ciphertext</a:t>
                      </a:r>
                      <a:r>
                        <a:rPr lang="en-US" dirty="0"/>
                        <a:t>: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247084" y="1218225"/>
            <a:ext cx="5519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Message you want to send:  PIZZA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8E314-EE6E-48AE-8787-F62C22B16BAE}"/>
              </a:ext>
            </a:extLst>
          </p:cNvPr>
          <p:cNvSpPr/>
          <p:nvPr/>
        </p:nvSpPr>
        <p:spPr>
          <a:xfrm>
            <a:off x="2247084" y="513943"/>
            <a:ext cx="391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Key begins with:  SBMHR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C03777-15E0-49BA-8271-3010A2893B1F}"/>
              </a:ext>
            </a:extLst>
          </p:cNvPr>
          <p:cNvGrpSpPr/>
          <p:nvPr/>
        </p:nvGrpSpPr>
        <p:grpSpPr>
          <a:xfrm>
            <a:off x="5006774" y="988220"/>
            <a:ext cx="1080655" cy="2429531"/>
            <a:chOff x="4001985" y="1076975"/>
            <a:chExt cx="1080655" cy="2429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620F9B2-4E2A-40BB-AC71-F27AF2F50CAD}"/>
                </a:ext>
              </a:extLst>
            </p:cNvPr>
            <p:cNvCxnSpPr/>
            <p:nvPr/>
          </p:nvCxnSpPr>
          <p:spPr>
            <a:xfrm>
              <a:off x="4001985" y="1076975"/>
              <a:ext cx="1080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8FA5580-7459-45A8-A063-1C1D55E0A89A}"/>
                </a:ext>
              </a:extLst>
            </p:cNvPr>
            <p:cNvCxnSpPr>
              <a:cxnSpLocks/>
            </p:cNvCxnSpPr>
            <p:nvPr/>
          </p:nvCxnSpPr>
          <p:spPr>
            <a:xfrm>
              <a:off x="4476997" y="1076975"/>
              <a:ext cx="154380" cy="24295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A8CB17-BA42-7F17-3914-F5510E78611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4947F-0AA8-DC39-560E-4B3F4AA4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5372" y="1338942"/>
            <a:ext cx="67938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MSG from HQS:</a:t>
            </a:r>
          </a:p>
          <a:p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  <a:p>
            <a:pPr lvl="1"/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What is the enemy going to eat for lunch?</a:t>
            </a:r>
          </a:p>
          <a:p>
            <a:pPr lvl="1"/>
            <a:endParaRPr lang="en-US" sz="28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5645" y="3034145"/>
            <a:ext cx="4853458" cy="1652986"/>
            <a:chOff x="772886" y="3461657"/>
            <a:chExt cx="4853458" cy="1652986"/>
          </a:xfrm>
        </p:grpSpPr>
        <p:sp>
          <p:nvSpPr>
            <p:cNvPr id="3" name="TextBox 2"/>
            <p:cNvSpPr txBox="1"/>
            <p:nvPr/>
          </p:nvSpPr>
          <p:spPr>
            <a:xfrm>
              <a:off x="2852058" y="4283646"/>
              <a:ext cx="27742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prstClr val="white"/>
                  </a:solidFill>
                  <a:latin typeface="Corbel" panose="020B0503020204020204"/>
                </a:rPr>
                <a:t>F  J  L  G  R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2886" y="3461657"/>
              <a:ext cx="333283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white"/>
                  </a:solidFill>
                  <a:latin typeface="Corbel" panose="020B0503020204020204"/>
                </a:rPr>
                <a:t>Your encoded REPLY:</a:t>
              </a:r>
            </a:p>
            <a:p>
              <a:endParaRPr lang="en-US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96889" y="5386199"/>
            <a:ext cx="742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On subsequent mentions of PIZZA, you will not repeat </a:t>
            </a:r>
            <a:br>
              <a:rPr lang="en-US" sz="2400" i="1" dirty="0">
                <a:solidFill>
                  <a:prstClr val="white"/>
                </a:solidFill>
                <a:latin typeface="Corbel" panose="020B0503020204020204"/>
              </a:rPr>
            </a:br>
            <a:r>
              <a:rPr lang="en-US" sz="2400" i="1" dirty="0">
                <a:solidFill>
                  <a:prstClr val="white"/>
                </a:solidFill>
                <a:latin typeface="Corbel" panose="020B0503020204020204"/>
              </a:rPr>
              <a:t>F J L G R, because you’ll use a different key from the OTP.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69F39-4AA0-D0C0-F810-DB6EB5563709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151A6B-E15A-7430-3CC8-932232827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8983" y="2011515"/>
            <a:ext cx="726077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Two identical copies of a 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Commercially available; doesn’t look like a codebook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Flexible date/time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Caution: Vocabulary has to be appropriate to intelligence information</a:t>
            </a:r>
            <a:endParaRPr lang="en-US" sz="2000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3F9D83-55DA-F812-D003-BCDC78380FE6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10905-8157-D6F0-0B78-DB400D88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58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176CA3-B9C9-4022-BDDD-D686B657B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739590"/>
              </p:ext>
            </p:extLst>
          </p:nvPr>
        </p:nvGraphicFramePr>
        <p:xfrm>
          <a:off x="4280399" y="229347"/>
          <a:ext cx="2840068" cy="64012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40068">
                  <a:extLst>
                    <a:ext uri="{9D8B030D-6E8A-4147-A177-3AD203B41FA5}">
                      <a16:colId xmlns:a16="http://schemas.microsoft.com/office/drawing/2014/main" val="2357130833"/>
                    </a:ext>
                  </a:extLst>
                </a:gridCol>
              </a:tblGrid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 anchor="ctr"/>
                </a:tc>
                <a:extLst>
                  <a:ext uri="{0D108BD9-81ED-4DB2-BD59-A6C34878D82A}">
                    <a16:rowId xmlns:a16="http://schemas.microsoft.com/office/drawing/2014/main" val="171890921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 (19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227447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2 (26 Jan)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98234728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3 (2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74802183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4 (9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72305046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5 (16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0088390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6 (23 Feb)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78206504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7 (1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1736576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8 (8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34227965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20633633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Week 9 (22 Mar)</a:t>
                      </a: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32463105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10 (29 Mar)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1655087477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11 (5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752612682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12 (12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596936450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13 (19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97206583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Week 14 (26 Apr)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2139022769"/>
                  </a:ext>
                </a:extLst>
              </a:tr>
              <a:tr h="278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71" marR="11285" marT="33467" marB="33467"/>
                </a:tc>
                <a:extLst>
                  <a:ext uri="{0D108BD9-81ED-4DB2-BD59-A6C34878D82A}">
                    <a16:rowId xmlns:a16="http://schemas.microsoft.com/office/drawing/2014/main" val="4043968430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91301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217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00338 0.5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22229" y="721371"/>
            <a:ext cx="2066976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orbel" panose="020B0503020204020204"/>
              </a:rPr>
              <a:t>“Book Code”</a:t>
            </a:r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920410" y="3666106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paragraph/word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1586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7556FC-717C-47F6-8415-AA93CAC2167A}"/>
              </a:ext>
            </a:extLst>
          </p:cNvPr>
          <p:cNvGraphicFramePr>
            <a:graphicFrameLocks noGrp="1"/>
          </p:cNvGraphicFramePr>
          <p:nvPr/>
        </p:nvGraphicFramePr>
        <p:xfrm>
          <a:off x="2920410" y="2604840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98759429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84731346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page/line/word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842914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36395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75DED3-FAE8-8554-8119-F09FA7997A84}"/>
              </a:ext>
            </a:extLst>
          </p:cNvPr>
          <p:cNvSpPr/>
          <p:nvPr/>
        </p:nvSpPr>
        <p:spPr>
          <a:xfrm>
            <a:off x="1454727" y="270164"/>
            <a:ext cx="8863446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AC88C-737A-7287-E1C4-B788C4CD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997151" y="224820"/>
            <a:ext cx="8294319" cy="6247707"/>
            <a:chOff x="473148" y="224817"/>
            <a:chExt cx="8294319" cy="624770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533">
              <a:off x="5373120" y="327756"/>
              <a:ext cx="3394347" cy="614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5586">
              <a:off x="473148" y="224817"/>
              <a:ext cx="3476424" cy="614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5602386" y="1804524"/>
            <a:ext cx="1101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121003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343409</a:t>
            </a:r>
          </a:p>
          <a:p>
            <a:endParaRPr lang="en-US" sz="2400" dirty="0">
              <a:solidFill>
                <a:prstClr val="white"/>
              </a:solidFill>
              <a:latin typeface="Corbel" panose="020B0503020204020204"/>
            </a:endParaRPr>
          </a:p>
          <a:p>
            <a:r>
              <a:rPr lang="en-US" sz="2400" dirty="0">
                <a:solidFill>
                  <a:prstClr val="white"/>
                </a:solidFill>
                <a:latin typeface="Corbel" panose="020B0503020204020204"/>
              </a:rPr>
              <a:t>340102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20473" y="1793737"/>
            <a:ext cx="3006579" cy="270409"/>
            <a:chOff x="1096470" y="1793734"/>
            <a:chExt cx="3006579" cy="270409"/>
          </a:xfrm>
        </p:grpSpPr>
        <p:sp>
          <p:nvSpPr>
            <p:cNvPr id="6" name="Oval 5"/>
            <p:cNvSpPr/>
            <p:nvPr/>
          </p:nvSpPr>
          <p:spPr>
            <a:xfrm>
              <a:off x="1096470" y="1793734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 flipV="1">
              <a:off x="1561763" y="1927252"/>
              <a:ext cx="2541286" cy="1368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703970" y="517890"/>
            <a:ext cx="1164186" cy="2950696"/>
            <a:chOff x="5179970" y="517890"/>
            <a:chExt cx="1164186" cy="2950696"/>
          </a:xfrm>
        </p:grpSpPr>
        <p:sp>
          <p:nvSpPr>
            <p:cNvPr id="3" name="Oval 2"/>
            <p:cNvSpPr/>
            <p:nvPr/>
          </p:nvSpPr>
          <p:spPr>
            <a:xfrm>
              <a:off x="5996198" y="517890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179970" y="841572"/>
              <a:ext cx="897149" cy="26270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6605802" y="2977872"/>
            <a:ext cx="2733759" cy="2312973"/>
            <a:chOff x="5081799" y="2977869"/>
            <a:chExt cx="2733759" cy="2312973"/>
          </a:xfrm>
        </p:grpSpPr>
        <p:sp>
          <p:nvSpPr>
            <p:cNvPr id="7" name="Oval 6"/>
            <p:cNvSpPr/>
            <p:nvPr/>
          </p:nvSpPr>
          <p:spPr>
            <a:xfrm>
              <a:off x="7467600" y="5023805"/>
              <a:ext cx="347958" cy="2670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081799" y="2977869"/>
              <a:ext cx="2385801" cy="20459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4F31812-1E1C-4F50-B6A9-0BFDB6D88EF6}"/>
              </a:ext>
            </a:extLst>
          </p:cNvPr>
          <p:cNvSpPr/>
          <p:nvPr/>
        </p:nvSpPr>
        <p:spPr>
          <a:xfrm>
            <a:off x="2456184" y="5426950"/>
            <a:ext cx="5411972" cy="1120985"/>
          </a:xfrm>
          <a:prstGeom prst="rect">
            <a:avLst/>
          </a:prstGeom>
          <a:solidFill>
            <a:srgbClr val="144A61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9FAEB-3E6E-4F70-B600-AAF14C42E5F7}"/>
              </a:ext>
            </a:extLst>
          </p:cNvPr>
          <p:cNvSpPr txBox="1"/>
          <p:nvPr/>
        </p:nvSpPr>
        <p:spPr>
          <a:xfrm flipH="1">
            <a:off x="3313476" y="5633498"/>
            <a:ext cx="7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E960-635B-459D-866C-CA4CE973C0C9}"/>
              </a:ext>
            </a:extLst>
          </p:cNvPr>
          <p:cNvSpPr txBox="1"/>
          <p:nvPr/>
        </p:nvSpPr>
        <p:spPr>
          <a:xfrm>
            <a:off x="4137798" y="5633498"/>
            <a:ext cx="13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LOVE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28E4E-35BF-489C-9FFC-D781A43019A3}"/>
              </a:ext>
            </a:extLst>
          </p:cNvPr>
          <p:cNvSpPr txBox="1"/>
          <p:nvPr/>
        </p:nvSpPr>
        <p:spPr>
          <a:xfrm>
            <a:off x="5841822" y="5633498"/>
            <a:ext cx="1198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Corbel" panose="020B0503020204020204"/>
              </a:rPr>
              <a:t>YOU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7BDA2-4BDE-C8DC-7BCF-E226BAAF046C}"/>
              </a:ext>
            </a:extLst>
          </p:cNvPr>
          <p:cNvSpPr/>
          <p:nvPr/>
        </p:nvSpPr>
        <p:spPr>
          <a:xfrm>
            <a:off x="1454726" y="270164"/>
            <a:ext cx="9247909" cy="638001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2D84AA-B0CF-837E-3547-C804CD19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69" y="362493"/>
            <a:ext cx="666843" cy="6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C1DBF-2CE3-21DB-F356-BD5ABDBA1576}"/>
              </a:ext>
            </a:extLst>
          </p:cNvPr>
          <p:cNvSpPr txBox="1"/>
          <p:nvPr/>
        </p:nvSpPr>
        <p:spPr>
          <a:xfrm>
            <a:off x="4149969" y="3198167"/>
            <a:ext cx="325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</a:t>
            </a:r>
          </a:p>
        </p:txBody>
      </p:sp>
    </p:spTree>
    <p:extLst>
      <p:ext uri="{BB962C8B-B14F-4D97-AF65-F5344CB8AC3E}">
        <p14:creationId xmlns:p14="http://schemas.microsoft.com/office/powerpoint/2010/main" val="3519429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7" y="2560320"/>
            <a:ext cx="47294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Vicki </a:t>
            </a:r>
            <a:r>
              <a:rPr lang="en-US" sz="3200" dirty="0" err="1"/>
              <a:t>Gass</a:t>
            </a:r>
            <a:endParaRPr lang="en-US" sz="3200" dirty="0"/>
          </a:p>
          <a:p>
            <a:pPr marL="182880" indent="-182880"/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Executive Director,</a:t>
            </a:r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 America Working Group</a:t>
            </a:r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Vaughn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8FC3C-5573-D3F9-4F45-B9C91FD1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6468">
            <a:off x="5628199" y="75676"/>
            <a:ext cx="5492781" cy="73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05EC6-58BF-1742-EB76-80A13BCA00BB}"/>
              </a:ext>
            </a:extLst>
          </p:cNvPr>
          <p:cNvSpPr txBox="1"/>
          <p:nvPr/>
        </p:nvSpPr>
        <p:spPr>
          <a:xfrm>
            <a:off x="5337544" y="2905780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987335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7" y="2560320"/>
            <a:ext cx="47294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David Brooks</a:t>
            </a:r>
          </a:p>
          <a:p>
            <a:pPr marL="182880" indent="-182880"/>
            <a:r>
              <a:rPr lang="en-US" sz="2400" dirty="0"/>
              <a:t>Bureau Chief and Senior Correspondent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Jornada 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M</a:t>
            </a:r>
            <a:r>
              <a:rPr lang="es-ES" sz="24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éxico</a:t>
            </a:r>
            <a:endParaRPr lang="en-US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by Emily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4B8F3-7335-07F6-1FF4-039534F08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932">
            <a:off x="5436671" y="200267"/>
            <a:ext cx="564642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3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033137" y="2560320"/>
            <a:ext cx="47294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Angelo Rivero Santos</a:t>
            </a:r>
          </a:p>
          <a:p>
            <a:pPr marL="182880" indent="-182880"/>
            <a:r>
              <a:rPr lang="en-US" sz="2400" dirty="0"/>
              <a:t>Professor</a:t>
            </a: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Georgetown University</a:t>
            </a:r>
          </a:p>
          <a:p>
            <a:pPr marL="182880" indent="-182880"/>
            <a:br>
              <a:rPr lang="en-US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introduced </a:t>
            </a:r>
            <a:r>
              <a:rPr lang="en-US" sz="20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Noah</a:t>
            </a:r>
            <a:endParaRPr lang="en-US" sz="2000" dirty="0">
              <a:effectLst/>
              <a:latin typeface="+mn-lt"/>
            </a:endParaRPr>
          </a:p>
          <a:p>
            <a:pPr marL="182880" indent="-182880"/>
            <a:endParaRPr lang="en-US" sz="2400" dirty="0"/>
          </a:p>
          <a:p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ADC55-C3F1-1307-19BA-80B607A61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7174">
            <a:off x="5434214" y="463654"/>
            <a:ext cx="5864232" cy="773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5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9F3CB-8D01-D2E1-4818-8CDD0C87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0" y="3230777"/>
            <a:ext cx="11564679" cy="291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99C9E4-05F7-A481-2194-FD6207891DB2}"/>
              </a:ext>
            </a:extLst>
          </p:cNvPr>
          <p:cNvSpPr txBox="1"/>
          <p:nvPr/>
        </p:nvSpPr>
        <p:spPr>
          <a:xfrm>
            <a:off x="864237" y="685916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G2 Metrobus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85781-9B9B-597D-4AC9-1A4F55D0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54" y="284054"/>
            <a:ext cx="2773342" cy="2761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625BD-6D91-A5A4-3CC6-1ABE9BE547CE}"/>
              </a:ext>
            </a:extLst>
          </p:cNvPr>
          <p:cNvSpPr txBox="1"/>
          <p:nvPr/>
        </p:nvSpPr>
        <p:spPr>
          <a:xfrm>
            <a:off x="10771946" y="849140"/>
            <a:ext cx="11320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~12:31</a:t>
            </a:r>
          </a:p>
          <a:p>
            <a:pPr algn="ctr"/>
            <a:r>
              <a:rPr lang="en-US" sz="2000" dirty="0"/>
              <a:t>~1:01</a:t>
            </a:r>
          </a:p>
          <a:p>
            <a:pPr algn="ctr"/>
            <a:r>
              <a:rPr lang="en-US" sz="2000" dirty="0"/>
              <a:t>~1:31</a:t>
            </a:r>
          </a:p>
          <a:p>
            <a:pPr algn="ctr"/>
            <a:r>
              <a:rPr lang="en-US" sz="2000" dirty="0"/>
              <a:t>~2:01</a:t>
            </a:r>
          </a:p>
          <a:p>
            <a:r>
              <a:rPr lang="en-US" sz="2000" b="1" dirty="0"/>
              <a:t>16th &amp; 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A549AA-47F2-1CBB-E99E-4C755AC0B228}"/>
              </a:ext>
            </a:extLst>
          </p:cNvPr>
          <p:cNvCxnSpPr>
            <a:cxnSpLocks/>
          </p:cNvCxnSpPr>
          <p:nvPr/>
        </p:nvCxnSpPr>
        <p:spPr>
          <a:xfrm>
            <a:off x="11287999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9BE44E-9FC2-8FA7-A6D2-2134285E177F}"/>
              </a:ext>
            </a:extLst>
          </p:cNvPr>
          <p:cNvCxnSpPr>
            <a:cxnSpLocks/>
          </p:cNvCxnSpPr>
          <p:nvPr/>
        </p:nvCxnSpPr>
        <p:spPr>
          <a:xfrm>
            <a:off x="11287999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D56BD2-361B-7490-6664-53A65833089A}"/>
              </a:ext>
            </a:extLst>
          </p:cNvPr>
          <p:cNvCxnSpPr>
            <a:cxnSpLocks/>
          </p:cNvCxnSpPr>
          <p:nvPr/>
        </p:nvCxnSpPr>
        <p:spPr>
          <a:xfrm>
            <a:off x="1096249" y="3202365"/>
            <a:ext cx="103901" cy="1382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71F2DF-6920-1A16-E1E4-C09EB49C3DCB}"/>
              </a:ext>
            </a:extLst>
          </p:cNvPr>
          <p:cNvCxnSpPr>
            <a:cxnSpLocks/>
          </p:cNvCxnSpPr>
          <p:nvPr/>
        </p:nvCxnSpPr>
        <p:spPr>
          <a:xfrm>
            <a:off x="1047750" y="2540000"/>
            <a:ext cx="48499" cy="685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0390F5-FC61-C8C5-CE66-065ADB3D7E88}"/>
              </a:ext>
            </a:extLst>
          </p:cNvPr>
          <p:cNvSpPr txBox="1"/>
          <p:nvPr/>
        </p:nvSpPr>
        <p:spPr>
          <a:xfrm>
            <a:off x="659777" y="2045699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37th &amp; O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EF8F5CF-13AA-6901-1892-9CF7DC3928B1}"/>
              </a:ext>
            </a:extLst>
          </p:cNvPr>
          <p:cNvSpPr/>
          <p:nvPr/>
        </p:nvSpPr>
        <p:spPr>
          <a:xfrm>
            <a:off x="9795753" y="849140"/>
            <a:ext cx="2247085" cy="1271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C6F47-6590-DD65-8AAC-46A96257C581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994AC-F480-DFEE-33B2-ACA1844151F6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76D9A3-6C48-653A-1CE9-12FE028864BE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47F616-157E-9C9B-6FD1-D0B4239606E7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598D53-01D3-BD7D-91D3-EAA37C6ACFBF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BAAA6C-A57C-3CA6-900B-D8C45961058D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</p:spTree>
    <p:extLst>
      <p:ext uri="{BB962C8B-B14F-4D97-AF65-F5344CB8AC3E}">
        <p14:creationId xmlns:p14="http://schemas.microsoft.com/office/powerpoint/2010/main" val="1224219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C6EEB-4EBC-7990-B63F-C35F53B40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75" y="141514"/>
            <a:ext cx="6072536" cy="65749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12F713-3500-16C0-4F1D-A83BE6676FCB}"/>
              </a:ext>
            </a:extLst>
          </p:cNvPr>
          <p:cNvSpPr/>
          <p:nvPr/>
        </p:nvSpPr>
        <p:spPr>
          <a:xfrm rot="16200000">
            <a:off x="7173685" y="2002191"/>
            <a:ext cx="718457" cy="489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us outline">
            <a:extLst>
              <a:ext uri="{FF2B5EF4-FFF2-40B4-BE49-F238E27FC236}">
                <a16:creationId xmlns:a16="http://schemas.microsoft.com/office/drawing/2014/main" id="{CBE8E6EE-737F-5BD7-5702-D8FC7F86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>
            <a:off x="7124698" y="1887891"/>
            <a:ext cx="816429" cy="816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14:cNvPr>
              <p14:cNvContentPartPr/>
              <p14:nvPr/>
            </p14:nvContentPartPr>
            <p14:xfrm>
              <a:off x="5051606" y="1042611"/>
              <a:ext cx="2198520" cy="169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161" y="1014171"/>
                <a:ext cx="2255409" cy="174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88DFC0-58AF-5FF5-BF7B-8F2A27DB5498}"/>
              </a:ext>
            </a:extLst>
          </p:cNvPr>
          <p:cNvSpPr txBox="1"/>
          <p:nvPr/>
        </p:nvSpPr>
        <p:spPr>
          <a:xfrm>
            <a:off x="609599" y="627112"/>
            <a:ext cx="1875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ICC</a:t>
            </a:r>
          </a:p>
          <a:p>
            <a:r>
              <a:rPr lang="en-US" sz="2400" dirty="0"/>
              <a:t>“Red Square”</a:t>
            </a:r>
          </a:p>
        </p:txBody>
      </p:sp>
    </p:spTree>
    <p:extLst>
      <p:ext uri="{BB962C8B-B14F-4D97-AF65-F5344CB8AC3E}">
        <p14:creationId xmlns:p14="http://schemas.microsoft.com/office/powerpoint/2010/main" val="3561563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4DD72-EEA8-4BA7-A6B8-1F168C5A7AD0}"/>
              </a:ext>
            </a:extLst>
          </p:cNvPr>
          <p:cNvSpPr txBox="1"/>
          <p:nvPr/>
        </p:nvSpPr>
        <p:spPr>
          <a:xfrm flipH="1">
            <a:off x="4837747" y="2771775"/>
            <a:ext cx="2516507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301BC-611B-46BF-B0DC-6545565A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59" y="1979676"/>
            <a:ext cx="4957481" cy="33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985348"/>
              </p:ext>
            </p:extLst>
          </p:nvPr>
        </p:nvGraphicFramePr>
        <p:xfrm>
          <a:off x="1247052" y="1288969"/>
          <a:ext cx="9438781" cy="574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Readings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Internship conversations: Abby, Jessica, Nicolas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Vicki Gass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Executive Director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Latin America Working Group (LAWG)</a:t>
                      </a:r>
                    </a:p>
                    <a:p>
                      <a:pPr lvl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Vaughn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David Brooks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Correspondent</a:t>
                      </a:r>
                      <a:b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S" sz="20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Jornada 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Mexico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16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</a:t>
                      </a:r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Emily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transportation to Georgetown University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Angelo Rivero Santos</a:t>
                      </a:r>
                    </a:p>
                    <a:p>
                      <a:pPr marL="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Professor, Walsh School of Foreign Service</a:t>
                      </a:r>
                    </a:p>
                    <a:p>
                      <a:pPr marL="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Georgetown University</a:t>
                      </a:r>
                    </a:p>
                    <a:p>
                      <a:pPr marL="342900" marR="0" lvl="1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Noah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endParaRPr lang="en-US" sz="2000" dirty="0">
                        <a:latin typeface="+mn-lt"/>
                      </a:endParaRP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06B39501-4177-6578-F160-DD857E9C46A2}"/>
              </a:ext>
            </a:extLst>
          </p:cNvPr>
          <p:cNvSpPr/>
          <p:nvPr/>
        </p:nvSpPr>
        <p:spPr>
          <a:xfrm>
            <a:off x="1138136" y="1288969"/>
            <a:ext cx="8239328" cy="977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34E7631-BCC2-5C37-A23E-B70C583D1F41}"/>
              </a:ext>
            </a:extLst>
          </p:cNvPr>
          <p:cNvSpPr/>
          <p:nvPr/>
        </p:nvSpPr>
        <p:spPr>
          <a:xfrm>
            <a:off x="1138136" y="2266544"/>
            <a:ext cx="8239328" cy="12847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94E5D35-0CE3-04E9-AE00-E6BF3B6C1E02}"/>
              </a:ext>
            </a:extLst>
          </p:cNvPr>
          <p:cNvSpPr/>
          <p:nvPr/>
        </p:nvSpPr>
        <p:spPr>
          <a:xfrm>
            <a:off x="1035354" y="3551272"/>
            <a:ext cx="8239328" cy="12847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E0EBE57-A6E4-B872-7892-2464F7E1BC39}"/>
              </a:ext>
            </a:extLst>
          </p:cNvPr>
          <p:cNvSpPr/>
          <p:nvPr/>
        </p:nvSpPr>
        <p:spPr>
          <a:xfrm>
            <a:off x="1035354" y="4805344"/>
            <a:ext cx="8239328" cy="468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E6B440-AA6A-2EB8-D1DB-55B0A41A23E2}"/>
              </a:ext>
            </a:extLst>
          </p:cNvPr>
          <p:cNvSpPr/>
          <p:nvPr/>
        </p:nvSpPr>
        <p:spPr>
          <a:xfrm>
            <a:off x="1035354" y="5258716"/>
            <a:ext cx="8239328" cy="1284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9431C-E771-C537-9584-164BE0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1957387"/>
            <a:ext cx="50196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22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ivener video">
            <a:hlinkClick r:id="" action="ppaction://media"/>
            <a:extLst>
              <a:ext uri="{FF2B5EF4-FFF2-40B4-BE49-F238E27FC236}">
                <a16:creationId xmlns:a16="http://schemas.microsoft.com/office/drawing/2014/main" id="{DB413BB7-04F7-E080-AC19-93501F19F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86" y="497840"/>
            <a:ext cx="11380605" cy="55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971CD3-C78F-F833-02AE-44BF507FD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2" r="3856"/>
          <a:stretch/>
        </p:blipFill>
        <p:spPr>
          <a:xfrm>
            <a:off x="2205405" y="1563053"/>
            <a:ext cx="3006675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EC6E4-8911-9CD7-8BB5-A1CA6B9CD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02" y="1563053"/>
            <a:ext cx="300667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3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76C86F-CBEE-286B-5607-CCB0ABFE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7792EAC-DC4C-A70D-E08E-41728D9470AD}"/>
              </a:ext>
            </a:extLst>
          </p:cNvPr>
          <p:cNvSpPr txBox="1"/>
          <p:nvPr/>
        </p:nvSpPr>
        <p:spPr>
          <a:xfrm>
            <a:off x="8958332" y="5312278"/>
            <a:ext cx="2247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95884B-C39C-DD41-94EA-D6D4C24534FB}"/>
              </a:ext>
            </a:extLst>
          </p:cNvPr>
          <p:cNvSpPr txBox="1"/>
          <p:nvPr/>
        </p:nvSpPr>
        <p:spPr>
          <a:xfrm>
            <a:off x="9615045" y="2601940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4995D-B585-9C8F-16FE-415F8B2E7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43" y="82550"/>
            <a:ext cx="6477000" cy="669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78C92-ADD1-8DA1-940D-4EFE391B7466}"/>
              </a:ext>
            </a:extLst>
          </p:cNvPr>
          <p:cNvSpPr txBox="1"/>
          <p:nvPr/>
        </p:nvSpPr>
        <p:spPr>
          <a:xfrm>
            <a:off x="9599592" y="2632718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FB1EF9-7BE2-4E74-C764-D0CDBC14019A}"/>
              </a:ext>
            </a:extLst>
          </p:cNvPr>
          <p:cNvGrpSpPr/>
          <p:nvPr/>
        </p:nvGrpSpPr>
        <p:grpSpPr>
          <a:xfrm>
            <a:off x="7738922" y="2492472"/>
            <a:ext cx="734248" cy="3672777"/>
            <a:chOff x="9124951" y="2725042"/>
            <a:chExt cx="734248" cy="36727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20F955-DD26-F1CC-E786-E45F75E75540}"/>
                </a:ext>
              </a:extLst>
            </p:cNvPr>
            <p:cNvSpPr txBox="1"/>
            <p:nvPr/>
          </p:nvSpPr>
          <p:spPr>
            <a:xfrm>
              <a:off x="9235951" y="453902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9FB0D5-7864-30D5-845B-161C015FDF67}"/>
                </a:ext>
              </a:extLst>
            </p:cNvPr>
            <p:cNvSpPr txBox="1"/>
            <p:nvPr/>
          </p:nvSpPr>
          <p:spPr>
            <a:xfrm>
              <a:off x="9228217" y="27250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7DAFDC-6F37-1672-D6B0-D997073A0CA5}"/>
                </a:ext>
              </a:extLst>
            </p:cNvPr>
            <p:cNvSpPr txBox="1"/>
            <p:nvPr/>
          </p:nvSpPr>
          <p:spPr>
            <a:xfrm>
              <a:off x="9124951" y="504076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47908-DF1D-67CD-5D68-CA74E2EAD7FC}"/>
                </a:ext>
              </a:extLst>
            </p:cNvPr>
            <p:cNvSpPr txBox="1"/>
            <p:nvPr/>
          </p:nvSpPr>
          <p:spPr>
            <a:xfrm>
              <a:off x="9352329" y="581304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F2597F-362C-E61A-3090-2C1C3E92EFD1}"/>
              </a:ext>
            </a:extLst>
          </p:cNvPr>
          <p:cNvGrpSpPr/>
          <p:nvPr/>
        </p:nvGrpSpPr>
        <p:grpSpPr>
          <a:xfrm>
            <a:off x="7692938" y="2793095"/>
            <a:ext cx="556335" cy="3696307"/>
            <a:chOff x="8900167" y="2473169"/>
            <a:chExt cx="556335" cy="369630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29B65-3D1C-C770-B5AA-32B17C2E4B8D}"/>
                </a:ext>
              </a:extLst>
            </p:cNvPr>
            <p:cNvSpPr txBox="1"/>
            <p:nvPr/>
          </p:nvSpPr>
          <p:spPr>
            <a:xfrm>
              <a:off x="8949632" y="247316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9875CE-72E5-7D00-5F61-55E2E2BB657C}"/>
                </a:ext>
              </a:extLst>
            </p:cNvPr>
            <p:cNvSpPr txBox="1"/>
            <p:nvPr/>
          </p:nvSpPr>
          <p:spPr>
            <a:xfrm>
              <a:off x="8900167" y="333231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ADCFA7-1B2F-6B89-BBB7-9695B5277153}"/>
                </a:ext>
              </a:extLst>
            </p:cNvPr>
            <p:cNvSpPr txBox="1"/>
            <p:nvPr/>
          </p:nvSpPr>
          <p:spPr>
            <a:xfrm>
              <a:off x="8943906" y="5584701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F48435C-C167-DFD5-3085-495373E4704D}"/>
              </a:ext>
            </a:extLst>
          </p:cNvPr>
          <p:cNvSpPr/>
          <p:nvPr/>
        </p:nvSpPr>
        <p:spPr>
          <a:xfrm>
            <a:off x="5998029" y="4237017"/>
            <a:ext cx="2358763" cy="1019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5" grpId="1"/>
      <p:bldP spid="6" grpId="0"/>
      <p:bldP spid="6" grpId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48574"/>
              </p:ext>
            </p:extLst>
          </p:nvPr>
        </p:nvGraphicFramePr>
        <p:xfrm>
          <a:off x="735171" y="526656"/>
          <a:ext cx="10721658" cy="62025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5197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Akosua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U.S.-Russia: How constrain Putin?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Ensuring microchip competition and supply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Nicolas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U.S.-North Korea: How constrain Kim?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Marcus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U.S.-Vietnam tech/</a:t>
                      </a:r>
                      <a:r>
                        <a:rPr lang="en-US" sz="1800" kern="10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ties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education deficits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Mimi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Youth homelessness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Vaughn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America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Israel-Palestine: Two-state solution possible?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Matt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in Haiti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Gavin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COVID on mental health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policy toward Yemen and </a:t>
                      </a:r>
                      <a:r>
                        <a:rPr lang="en-US" sz="1800" kern="100">
                          <a:effectLst/>
                          <a:latin typeface="+mn-lt"/>
                        </a:rPr>
                        <a:t>the Houthis</a:t>
                      </a:r>
                      <a:endParaRPr lang="en-US" sz="18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Noah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Reducing reliance on China trade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Meghan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Russia/Wagner influence in Africa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Impact of climate change on insurgency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Bryce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Improving gun control background checks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Emily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 WMD in wake of Ukraine war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How to deal with climate migrants/refugees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Tashakee</a:t>
                      </a:r>
                      <a:endParaRPr lang="en-US" sz="18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Negative impact of cobalt mining in DRC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Reese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South America climate migration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“War time policy”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38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U.S.-Mexico border deaths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Ding</a:t>
                      </a:r>
                    </a:p>
                  </a:txBody>
                  <a:tcPr marL="68580" marR="68580" marT="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Calming tensions on Korean peninsula</a:t>
                      </a:r>
                      <a:endParaRPr lang="en-US" sz="1800" b="1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border-state challenges from immigration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772187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Abby</a:t>
                      </a:r>
                    </a:p>
                  </a:txBody>
                  <a:tcPr marL="68580" marR="6858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Human trafficking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</a:rPr>
                        <a:t>U.S. support to Ukraine defense against Russia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57529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Jessica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Stopping the flow of fentanyl into U.S.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22174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6625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D9CD05-4557-D143-EE82-FFA0287A7A1F}"/>
              </a:ext>
            </a:extLst>
          </p:cNvPr>
          <p:cNvSpPr txBox="1"/>
          <p:nvPr/>
        </p:nvSpPr>
        <p:spPr>
          <a:xfrm>
            <a:off x="2791838" y="1712068"/>
            <a:ext cx="55899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Are you running into any difficulties?</a:t>
            </a:r>
          </a:p>
          <a:p>
            <a:endParaRPr lang="en-US" sz="2800" dirty="0"/>
          </a:p>
          <a:p>
            <a:r>
              <a:rPr lang="en-US" sz="2800" dirty="0"/>
              <a:t>- Finding information</a:t>
            </a:r>
          </a:p>
          <a:p>
            <a:r>
              <a:rPr lang="en-US" sz="2800" dirty="0"/>
              <a:t>- Doing analysis</a:t>
            </a:r>
          </a:p>
          <a:p>
            <a:r>
              <a:rPr lang="en-US" sz="2800" dirty="0"/>
              <a:t>- Developing 0ptions</a:t>
            </a:r>
          </a:p>
          <a:p>
            <a:r>
              <a:rPr lang="en-US" sz="2800" dirty="0"/>
              <a:t>- Formulating a recommendation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21C1A-AB64-48D9-CC8A-05DA45875EF7}"/>
              </a:ext>
            </a:extLst>
          </p:cNvPr>
          <p:cNvSpPr txBox="1"/>
          <p:nvPr/>
        </p:nvSpPr>
        <p:spPr>
          <a:xfrm>
            <a:off x="5145932" y="4922196"/>
            <a:ext cx="4849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 you remember the elements of a memo?</a:t>
            </a:r>
          </a:p>
          <a:p>
            <a:r>
              <a:rPr lang="en-US" sz="2000" dirty="0"/>
              <a:t>Are the templates working for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CDD22E-1E64-76A0-B24A-040EAC78EA33}"/>
              </a:ext>
            </a:extLst>
          </p:cNvPr>
          <p:cNvSpPr txBox="1"/>
          <p:nvPr/>
        </p:nvSpPr>
        <p:spPr>
          <a:xfrm>
            <a:off x="1283368" y="948763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(I </a:t>
            </a:r>
            <a:r>
              <a:rPr lang="es-ES_tradnl" sz="2400" dirty="0" err="1"/>
              <a:t>ask</a:t>
            </a:r>
            <a:r>
              <a:rPr lang="es-ES_tradnl" sz="2400" dirty="0"/>
              <a:t> </a:t>
            </a:r>
            <a:r>
              <a:rPr lang="es-ES_tradnl" sz="2400" dirty="0" err="1"/>
              <a:t>again</a:t>
            </a:r>
            <a:r>
              <a:rPr lang="es-ES_tradnl" sz="2400" dirty="0"/>
              <a:t> …)</a:t>
            </a:r>
          </a:p>
        </p:txBody>
      </p:sp>
    </p:spTree>
    <p:extLst>
      <p:ext uri="{BB962C8B-B14F-4D97-AF65-F5344CB8AC3E}">
        <p14:creationId xmlns:p14="http://schemas.microsoft.com/office/powerpoint/2010/main" val="2749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0DAB7A-15C3-4767-A53E-BF2AA39C969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REMINDER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2124-2385-4CBD-819F-39792360F4FF}"/>
              </a:ext>
            </a:extLst>
          </p:cNvPr>
          <p:cNvSpPr txBox="1"/>
          <p:nvPr/>
        </p:nvSpPr>
        <p:spPr>
          <a:xfrm>
            <a:off x="1508197" y="2041064"/>
            <a:ext cx="908203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In ANY meeting … if guest/speaker is repeating self, consider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Using body language to signal “message received”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Depending on your style, interrupting gently with a brief …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“thanks” or “I understand” or “I see”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paraphrasing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segue to colleague’s question/point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ask if you can ask </a:t>
            </a:r>
            <a:r>
              <a:rPr lang="en-US" sz="2400" dirty="0" err="1"/>
              <a:t>followup</a:t>
            </a:r>
            <a:endParaRPr lang="en-U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800" i="1" dirty="0"/>
              <a:t>UNDERSTAND this: some people feel obligated to fill the time.</a:t>
            </a:r>
          </a:p>
        </p:txBody>
      </p:sp>
    </p:spTree>
    <p:extLst>
      <p:ext uri="{BB962C8B-B14F-4D97-AF65-F5344CB8AC3E}">
        <p14:creationId xmlns:p14="http://schemas.microsoft.com/office/powerpoint/2010/main" val="21268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60304-FCC8-0D3D-1402-6867370CF162}"/>
              </a:ext>
            </a:extLst>
          </p:cNvPr>
          <p:cNvSpPr txBox="1"/>
          <p:nvPr/>
        </p:nvSpPr>
        <p:spPr>
          <a:xfrm>
            <a:off x="5388856" y="5692863"/>
            <a:ext cx="2055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Anything else?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5643-663F-8E5E-2CFA-3FE06E9BBF3B}"/>
              </a:ext>
            </a:extLst>
          </p:cNvPr>
          <p:cNvSpPr txBox="1"/>
          <p:nvPr/>
        </p:nvSpPr>
        <p:spPr>
          <a:xfrm>
            <a:off x="1299237" y="1531397"/>
            <a:ext cx="201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4464F-F577-012D-0270-11B1333500B8}"/>
              </a:ext>
            </a:extLst>
          </p:cNvPr>
          <p:cNvSpPr txBox="1"/>
          <p:nvPr/>
        </p:nvSpPr>
        <p:spPr>
          <a:xfrm>
            <a:off x="5466678" y="1654507"/>
            <a:ext cx="1948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Latin America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1A95-7AF1-DDDF-7911-800D5ED1C672}"/>
              </a:ext>
            </a:extLst>
          </p:cNvPr>
          <p:cNvSpPr txBox="1"/>
          <p:nvPr/>
        </p:nvSpPr>
        <p:spPr>
          <a:xfrm>
            <a:off x="5466678" y="4003163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INTERNSHIP discussions</a:t>
            </a:r>
            <a:br>
              <a:rPr lang="en-US" sz="2400" dirty="0"/>
            </a:br>
            <a:r>
              <a:rPr lang="en-US" sz="2400" dirty="0"/>
              <a:t>Three volunteers?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7A452-8E07-CE9A-54C3-C81E9EC6D015}"/>
              </a:ext>
            </a:extLst>
          </p:cNvPr>
          <p:cNvSpPr txBox="1"/>
          <p:nvPr/>
        </p:nvSpPr>
        <p:spPr>
          <a:xfrm>
            <a:off x="5518721" y="2459503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42608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049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29 March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8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E053C5-AE00-D958-F72E-D9A08278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FBB3-25EC-0433-7435-BA95C1B37A7E}"/>
              </a:ext>
            </a:extLst>
          </p:cNvPr>
          <p:cNvSpPr txBox="1"/>
          <p:nvPr/>
        </p:nvSpPr>
        <p:spPr>
          <a:xfrm>
            <a:off x="1247052" y="621708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58CE0A3-46F7-2F53-2502-BA5298B8E07D}"/>
              </a:ext>
            </a:extLst>
          </p:cNvPr>
          <p:cNvGraphicFramePr>
            <a:graphicFrameLocks noGrp="1"/>
          </p:cNvGraphicFramePr>
          <p:nvPr/>
        </p:nvGraphicFramePr>
        <p:xfrm>
          <a:off x="1247052" y="1288969"/>
          <a:ext cx="9438781" cy="5748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2394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986387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+mn-lt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Class Discussion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Readings</a:t>
                      </a:r>
                    </a:p>
                    <a:p>
                      <a:pPr marL="18288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Internship conversations: Abby, Jessica, Nicolas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DengXian" panose="02010600030101010101" pitchFamily="2" charset="-122"/>
                        </a:rPr>
                        <a:t>10:00</a:t>
                      </a: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Vicki Gass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Executive Director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Latin America Working Group (LAWG)</a:t>
                      </a:r>
                    </a:p>
                    <a:p>
                      <a:pPr lvl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Vaughn</a:t>
                      </a: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1944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11:30</a:t>
                      </a:r>
                      <a:endParaRPr lang="en-US" sz="20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tc>
                  <a:txBody>
                    <a:bodyPr/>
                    <a:lstStyle/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David Brooks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Senior 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Correspondent</a:t>
                      </a:r>
                      <a:b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S" sz="20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Jornada 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Mexico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s-ES" sz="16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Introduced</a:t>
                      </a:r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6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es-E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Emily</a:t>
                      </a:r>
                      <a:endParaRPr lang="en-US" sz="1600" dirty="0">
                        <a:effectLst/>
                        <a:latin typeface="+mn-lt"/>
                        <a:ea typeface="DengXian" panose="02010600030101010101" pitchFamily="2" charset="-122"/>
                      </a:endParaRPr>
                    </a:p>
                  </a:txBody>
                  <a:tcPr marL="73025" marR="73025" marT="0" marB="100330"/>
                </a:tc>
                <a:extLst>
                  <a:ext uri="{0D108BD9-81ED-4DB2-BD59-A6C34878D82A}">
                    <a16:rowId xmlns:a16="http://schemas.microsoft.com/office/drawing/2014/main" val="173338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12:45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Lunch and transportation to Georgetown University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999769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2:30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Angelo Rivero Santos</a:t>
                      </a:r>
                    </a:p>
                    <a:p>
                      <a:pPr marL="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Professor, Walsh School of Foreign Service</a:t>
                      </a:r>
                    </a:p>
                    <a:p>
                      <a:pPr marL="0" marR="0" indent="-182880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Georgetown University</a:t>
                      </a:r>
                    </a:p>
                    <a:p>
                      <a:pPr marL="342900" marR="0" lvl="1" algn="l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Noah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8649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endParaRPr lang="en-US" sz="2000" dirty="0">
                        <a:latin typeface="+mn-lt"/>
                      </a:endParaRP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marR="0" lvl="0" indent="-18288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477927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11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B9F3CB-8D01-D2E1-4818-8CDD0C87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60" y="3230777"/>
            <a:ext cx="11564679" cy="2915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99C9E4-05F7-A481-2194-FD6207891DB2}"/>
              </a:ext>
            </a:extLst>
          </p:cNvPr>
          <p:cNvSpPr txBox="1"/>
          <p:nvPr/>
        </p:nvSpPr>
        <p:spPr>
          <a:xfrm>
            <a:off x="864237" y="685916"/>
            <a:ext cx="2390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G2 Metrobus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85781-9B9B-597D-4AC9-1A4F55D0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54" y="284054"/>
            <a:ext cx="2773342" cy="2761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625BD-6D91-A5A4-3CC6-1ABE9BE547CE}"/>
              </a:ext>
            </a:extLst>
          </p:cNvPr>
          <p:cNvSpPr txBox="1"/>
          <p:nvPr/>
        </p:nvSpPr>
        <p:spPr>
          <a:xfrm>
            <a:off x="10771946" y="849140"/>
            <a:ext cx="11320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~12:31</a:t>
            </a:r>
          </a:p>
          <a:p>
            <a:pPr algn="ctr"/>
            <a:r>
              <a:rPr lang="en-US" sz="2000" dirty="0"/>
              <a:t>~1:01</a:t>
            </a:r>
          </a:p>
          <a:p>
            <a:pPr algn="ctr"/>
            <a:r>
              <a:rPr lang="en-US" sz="2000" dirty="0"/>
              <a:t>~1:31</a:t>
            </a:r>
          </a:p>
          <a:p>
            <a:pPr algn="ctr"/>
            <a:r>
              <a:rPr lang="en-US" sz="2000" dirty="0"/>
              <a:t>~2:01</a:t>
            </a:r>
          </a:p>
          <a:p>
            <a:r>
              <a:rPr lang="en-US" sz="2000" b="1" dirty="0"/>
              <a:t>16th &amp; 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A549AA-47F2-1CBB-E99E-4C755AC0B228}"/>
              </a:ext>
            </a:extLst>
          </p:cNvPr>
          <p:cNvCxnSpPr>
            <a:cxnSpLocks/>
          </p:cNvCxnSpPr>
          <p:nvPr/>
        </p:nvCxnSpPr>
        <p:spPr>
          <a:xfrm>
            <a:off x="11287999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9BE44E-9FC2-8FA7-A6D2-2134285E177F}"/>
              </a:ext>
            </a:extLst>
          </p:cNvPr>
          <p:cNvCxnSpPr>
            <a:cxnSpLocks/>
          </p:cNvCxnSpPr>
          <p:nvPr/>
        </p:nvCxnSpPr>
        <p:spPr>
          <a:xfrm>
            <a:off x="11287999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D56BD2-361B-7490-6664-53A65833089A}"/>
              </a:ext>
            </a:extLst>
          </p:cNvPr>
          <p:cNvCxnSpPr>
            <a:cxnSpLocks/>
          </p:cNvCxnSpPr>
          <p:nvPr/>
        </p:nvCxnSpPr>
        <p:spPr>
          <a:xfrm>
            <a:off x="1096249" y="3202365"/>
            <a:ext cx="103901" cy="13823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71F2DF-6920-1A16-E1E4-C09EB49C3DCB}"/>
              </a:ext>
            </a:extLst>
          </p:cNvPr>
          <p:cNvCxnSpPr>
            <a:cxnSpLocks/>
          </p:cNvCxnSpPr>
          <p:nvPr/>
        </p:nvCxnSpPr>
        <p:spPr>
          <a:xfrm>
            <a:off x="1047750" y="2540000"/>
            <a:ext cx="48499" cy="685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0390F5-FC61-C8C5-CE66-065ADB3D7E88}"/>
              </a:ext>
            </a:extLst>
          </p:cNvPr>
          <p:cNvSpPr txBox="1"/>
          <p:nvPr/>
        </p:nvSpPr>
        <p:spPr>
          <a:xfrm>
            <a:off x="659777" y="2045699"/>
            <a:ext cx="1088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37th &amp; O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5EF8F5CF-13AA-6901-1892-9CF7DC3928B1}"/>
              </a:ext>
            </a:extLst>
          </p:cNvPr>
          <p:cNvSpPr/>
          <p:nvPr/>
        </p:nvSpPr>
        <p:spPr>
          <a:xfrm>
            <a:off x="9795753" y="849140"/>
            <a:ext cx="2247085" cy="12714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FC6F47-6590-DD65-8AAC-46A96257C581}"/>
              </a:ext>
            </a:extLst>
          </p:cNvPr>
          <p:cNvSpPr txBox="1"/>
          <p:nvPr/>
        </p:nvSpPr>
        <p:spPr>
          <a:xfrm>
            <a:off x="9329507" y="2075538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18th &amp; 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9994AC-F480-DFEE-33B2-ACA1844151F6}"/>
              </a:ext>
            </a:extLst>
          </p:cNvPr>
          <p:cNvCxnSpPr>
            <a:cxnSpLocks/>
          </p:cNvCxnSpPr>
          <p:nvPr/>
        </p:nvCxnSpPr>
        <p:spPr>
          <a:xfrm>
            <a:off x="9671627" y="3202365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76D9A3-6C48-653A-1CE9-12FE028864BE}"/>
              </a:ext>
            </a:extLst>
          </p:cNvPr>
          <p:cNvCxnSpPr>
            <a:cxnSpLocks/>
          </p:cNvCxnSpPr>
          <p:nvPr/>
        </p:nvCxnSpPr>
        <p:spPr>
          <a:xfrm>
            <a:off x="9671627" y="2433533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47F616-157E-9C9B-6FD1-D0B4239606E7}"/>
              </a:ext>
            </a:extLst>
          </p:cNvPr>
          <p:cNvCxnSpPr>
            <a:cxnSpLocks/>
          </p:cNvCxnSpPr>
          <p:nvPr/>
        </p:nvCxnSpPr>
        <p:spPr>
          <a:xfrm>
            <a:off x="8909627" y="3179052"/>
            <a:ext cx="0" cy="5820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598D53-01D3-BD7D-91D3-EAA37C6ACFBF}"/>
              </a:ext>
            </a:extLst>
          </p:cNvPr>
          <p:cNvCxnSpPr>
            <a:cxnSpLocks/>
          </p:cNvCxnSpPr>
          <p:nvPr/>
        </p:nvCxnSpPr>
        <p:spPr>
          <a:xfrm>
            <a:off x="8909627" y="2410220"/>
            <a:ext cx="0" cy="792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BAAA6C-A57C-3CA6-900B-D8C45961058D}"/>
              </a:ext>
            </a:extLst>
          </p:cNvPr>
          <p:cNvSpPr txBox="1"/>
          <p:nvPr/>
        </p:nvSpPr>
        <p:spPr>
          <a:xfrm>
            <a:off x="8219836" y="2087068"/>
            <a:ext cx="1119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20th &amp; P</a:t>
            </a:r>
          </a:p>
        </p:txBody>
      </p:sp>
    </p:spTree>
    <p:extLst>
      <p:ext uri="{BB962C8B-B14F-4D97-AF65-F5344CB8AC3E}">
        <p14:creationId xmlns:p14="http://schemas.microsoft.com/office/powerpoint/2010/main" val="3461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CC6EEB-4EBC-7990-B63F-C35F53B40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375" y="141514"/>
            <a:ext cx="6072536" cy="65749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12F713-3500-16C0-4F1D-A83BE6676FCB}"/>
              </a:ext>
            </a:extLst>
          </p:cNvPr>
          <p:cNvSpPr/>
          <p:nvPr/>
        </p:nvSpPr>
        <p:spPr>
          <a:xfrm rot="16200000">
            <a:off x="7173685" y="2002191"/>
            <a:ext cx="718457" cy="489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us outline">
            <a:extLst>
              <a:ext uri="{FF2B5EF4-FFF2-40B4-BE49-F238E27FC236}">
                <a16:creationId xmlns:a16="http://schemas.microsoft.com/office/drawing/2014/main" id="{CBE8E6EE-737F-5BD7-5702-D8FC7F861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 flipH="1">
            <a:off x="7124698" y="1887891"/>
            <a:ext cx="816429" cy="816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14:cNvPr>
              <p14:cNvContentPartPr/>
              <p14:nvPr/>
            </p14:nvContentPartPr>
            <p14:xfrm>
              <a:off x="5051606" y="1042611"/>
              <a:ext cx="2198520" cy="1690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2573-1CAB-5A8A-A481-6D499F202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3161" y="1014171"/>
                <a:ext cx="2255409" cy="174744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88DFC0-58AF-5FF5-BF7B-8F2A27DB5498}"/>
              </a:ext>
            </a:extLst>
          </p:cNvPr>
          <p:cNvSpPr txBox="1"/>
          <p:nvPr/>
        </p:nvSpPr>
        <p:spPr>
          <a:xfrm>
            <a:off x="609599" y="627112"/>
            <a:ext cx="1875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ICC</a:t>
            </a:r>
          </a:p>
          <a:p>
            <a:r>
              <a:rPr lang="en-US" sz="2400" dirty="0"/>
              <a:t>“Red Square”</a:t>
            </a:r>
          </a:p>
        </p:txBody>
      </p:sp>
    </p:spTree>
    <p:extLst>
      <p:ext uri="{BB962C8B-B14F-4D97-AF65-F5344CB8AC3E}">
        <p14:creationId xmlns:p14="http://schemas.microsoft.com/office/powerpoint/2010/main" val="101380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BF5643-663F-8E5E-2CFA-3FE06E9BBF3B}"/>
              </a:ext>
            </a:extLst>
          </p:cNvPr>
          <p:cNvSpPr txBox="1"/>
          <p:nvPr/>
        </p:nvSpPr>
        <p:spPr>
          <a:xfrm>
            <a:off x="1299237" y="1531397"/>
            <a:ext cx="201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4464F-F577-012D-0270-11B1333500B8}"/>
              </a:ext>
            </a:extLst>
          </p:cNvPr>
          <p:cNvSpPr txBox="1"/>
          <p:nvPr/>
        </p:nvSpPr>
        <p:spPr>
          <a:xfrm>
            <a:off x="5466678" y="1654507"/>
            <a:ext cx="315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Six-Party Talks Exercise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1A95-7AF1-DDDF-7911-800D5ED1C672}"/>
              </a:ext>
            </a:extLst>
          </p:cNvPr>
          <p:cNvSpPr txBox="1"/>
          <p:nvPr/>
        </p:nvSpPr>
        <p:spPr>
          <a:xfrm>
            <a:off x="5466678" y="3339972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INTERNSHIP discussions</a:t>
            </a:r>
            <a:br>
              <a:rPr lang="en-US" sz="2400" dirty="0"/>
            </a:br>
            <a:r>
              <a:rPr lang="en-US" sz="2400" dirty="0"/>
              <a:t>Three volunteers?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7A452-8E07-CE9A-54C3-C81E9EC6D015}"/>
              </a:ext>
            </a:extLst>
          </p:cNvPr>
          <p:cNvSpPr txBox="1"/>
          <p:nvPr/>
        </p:nvSpPr>
        <p:spPr>
          <a:xfrm>
            <a:off x="5518721" y="2459503"/>
            <a:ext cx="1278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8536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6740AC-28B1-C4B0-4DB0-575EA7A86D30}"/>
              </a:ext>
            </a:extLst>
          </p:cNvPr>
          <p:cNvSpPr txBox="1"/>
          <p:nvPr/>
        </p:nvSpPr>
        <p:spPr>
          <a:xfrm>
            <a:off x="1495425" y="942975"/>
            <a:ext cx="2023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NEXT WEEK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B1B5C1-F80B-A875-11C6-ED863ED34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73713"/>
              </p:ext>
            </p:extLst>
          </p:nvPr>
        </p:nvGraphicFramePr>
        <p:xfrm>
          <a:off x="547686" y="2527094"/>
          <a:ext cx="11268078" cy="3584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50">
                  <a:extLst>
                    <a:ext uri="{9D8B030D-6E8A-4147-A177-3AD203B41FA5}">
                      <a16:colId xmlns:a16="http://schemas.microsoft.com/office/drawing/2014/main" val="758304087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003736849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7766987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820361288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69175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054154256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98587384"/>
                    </a:ext>
                  </a:extLst>
                </a:gridCol>
              </a:tblGrid>
              <a:tr h="166390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(South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Democratic People’s 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(North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People’s Republic of 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Russia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53058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extLst>
                  <a:ext uri="{0D108BD9-81ED-4DB2-BD59-A6C34878D82A}">
                    <a16:rowId xmlns:a16="http://schemas.microsoft.com/office/drawing/2014/main" val="41177366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extLst>
                  <a:ext uri="{0D108BD9-81ED-4DB2-BD59-A6C34878D82A}">
                    <a16:rowId xmlns:a16="http://schemas.microsoft.com/office/drawing/2014/main" val="17049711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b"/>
                </a:tc>
                <a:extLst>
                  <a:ext uri="{0D108BD9-81ED-4DB2-BD59-A6C34878D82A}">
                    <a16:rowId xmlns:a16="http://schemas.microsoft.com/office/drawing/2014/main" val="16682995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4013B30-46E8-EBD2-92EB-73B17F9C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2" y="906124"/>
            <a:ext cx="26765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93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A01406-2218-75E8-522D-B4A7B4289D16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382AF-DB73-662B-33FA-BD904E595BA7}"/>
              </a:ext>
            </a:extLst>
          </p:cNvPr>
          <p:cNvSpPr txBox="1"/>
          <p:nvPr/>
        </p:nvSpPr>
        <p:spPr>
          <a:xfrm>
            <a:off x="1477108" y="2146161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Immigration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BA196-69FF-0050-C626-93E3C1EACFCB}"/>
              </a:ext>
            </a:extLst>
          </p:cNvPr>
          <p:cNvSpPr txBox="1"/>
          <p:nvPr/>
        </p:nvSpPr>
        <p:spPr>
          <a:xfrm>
            <a:off x="4089679" y="2146160"/>
            <a:ext cx="32015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are the drivers?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in sending countries?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in transit countries?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on the border?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in the United States?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8CD1B0-8BF9-7256-B57D-F716FB6E47E5}"/>
              </a:ext>
            </a:extLst>
          </p:cNvPr>
          <p:cNvSpPr txBox="1"/>
          <p:nvPr/>
        </p:nvSpPr>
        <p:spPr>
          <a:xfrm>
            <a:off x="7638422" y="2146159"/>
            <a:ext cx="302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can the USG do?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00E89-A255-BEFA-16F7-C6547EF91478}"/>
              </a:ext>
            </a:extLst>
          </p:cNvPr>
          <p:cNvSpPr txBox="1"/>
          <p:nvPr/>
        </p:nvSpPr>
        <p:spPr>
          <a:xfrm>
            <a:off x="1477108" y="3115656"/>
            <a:ext cx="1501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Venezuela</a:t>
            </a:r>
            <a:br>
              <a:rPr lang="en-US" sz="2400" dirty="0"/>
            </a:br>
            <a:r>
              <a:rPr lang="en-US" sz="2400" dirty="0"/>
              <a:t>Cuba</a:t>
            </a:r>
            <a:br>
              <a:rPr lang="en-US" sz="2400" dirty="0"/>
            </a:br>
            <a:r>
              <a:rPr lang="en-US" sz="2400" dirty="0"/>
              <a:t>Nicaragua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CE6C8-2244-EB58-C6A2-A7130D51E391}"/>
              </a:ext>
            </a:extLst>
          </p:cNvPr>
          <p:cNvSpPr txBox="1"/>
          <p:nvPr/>
        </p:nvSpPr>
        <p:spPr>
          <a:xfrm>
            <a:off x="4089679" y="3115656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are the drivers?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historical?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current?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A94AA-1458-6A08-E4DE-3EFA47350FFA}"/>
              </a:ext>
            </a:extLst>
          </p:cNvPr>
          <p:cNvSpPr txBox="1"/>
          <p:nvPr/>
        </p:nvSpPr>
        <p:spPr>
          <a:xfrm>
            <a:off x="7638421" y="3115656"/>
            <a:ext cx="302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can the USG do?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52C20-7E16-AFB1-7FDE-6D2E5D42BCD7}"/>
              </a:ext>
            </a:extLst>
          </p:cNvPr>
          <p:cNvSpPr txBox="1"/>
          <p:nvPr/>
        </p:nvSpPr>
        <p:spPr>
          <a:xfrm>
            <a:off x="1477108" y="4511866"/>
            <a:ext cx="1534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Chinese</a:t>
            </a:r>
            <a:br>
              <a:rPr lang="en-US" sz="2400" dirty="0"/>
            </a:br>
            <a:r>
              <a:rPr lang="en-US" sz="2400" dirty="0"/>
              <a:t>   influence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430A27-B372-8FF8-67E2-77EDD95C1B85}"/>
              </a:ext>
            </a:extLst>
          </p:cNvPr>
          <p:cNvSpPr txBox="1"/>
          <p:nvPr/>
        </p:nvSpPr>
        <p:spPr>
          <a:xfrm>
            <a:off x="3990871" y="4532283"/>
            <a:ext cx="2887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are the drivers?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historical?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current?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48B6F-201F-FD60-DDAA-27682C705CB5}"/>
              </a:ext>
            </a:extLst>
          </p:cNvPr>
          <p:cNvSpPr txBox="1"/>
          <p:nvPr/>
        </p:nvSpPr>
        <p:spPr>
          <a:xfrm>
            <a:off x="7579976" y="4559478"/>
            <a:ext cx="3025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can the USG do?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E5F4EA-3C14-98BC-0F86-540CDC17A3AE}"/>
              </a:ext>
            </a:extLst>
          </p:cNvPr>
          <p:cNvSpPr txBox="1"/>
          <p:nvPr/>
        </p:nvSpPr>
        <p:spPr>
          <a:xfrm>
            <a:off x="5434535" y="5614810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Other?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2B84F2-6A34-1917-494F-EFACF91C701F}"/>
              </a:ext>
            </a:extLst>
          </p:cNvPr>
          <p:cNvSpPr txBox="1"/>
          <p:nvPr/>
        </p:nvSpPr>
        <p:spPr>
          <a:xfrm>
            <a:off x="1327079" y="1741876"/>
            <a:ext cx="912878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the big “threats” to U.S. interests in Latin America?</a:t>
            </a:r>
          </a:p>
        </p:txBody>
      </p:sp>
    </p:spTree>
    <p:extLst>
      <p:ext uri="{BB962C8B-B14F-4D97-AF65-F5344CB8AC3E}">
        <p14:creationId xmlns:p14="http://schemas.microsoft.com/office/powerpoint/2010/main" val="104846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  <p:bldP spid="7" grpId="1"/>
      <p:bldP spid="8" grpId="0"/>
      <p:bldP spid="9" grpId="0"/>
      <p:bldP spid="9" grpId="1"/>
      <p:bldP spid="10" grpId="0"/>
      <p:bldP spid="10" grpId="1"/>
      <p:bldP spid="11" grpId="0"/>
      <p:bldP spid="12" grpId="0"/>
      <p:bldP spid="12" grpId="1"/>
      <p:bldP spid="13" grpId="0"/>
      <p:bldP spid="13" grpId="1"/>
      <p:bldP spid="14" grpId="0"/>
      <p:bldP spid="15" grpId="0" uiExpand="1" build="allAtOnce" animBg="1"/>
      <p:bldP spid="15" grpId="1" build="allAtOnce" animBg="1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4356</TotalTime>
  <Words>1217</Words>
  <Application>Microsoft Office PowerPoint</Application>
  <PresentationFormat>Widescreen</PresentationFormat>
  <Paragraphs>352</Paragraphs>
  <Slides>39</Slides>
  <Notes>3</Notes>
  <HiddenSlides>12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</cp:lastModifiedBy>
  <cp:revision>210</cp:revision>
  <cp:lastPrinted>2024-03-26T15:29:33Z</cp:lastPrinted>
  <dcterms:created xsi:type="dcterms:W3CDTF">2020-01-10T15:37:44Z</dcterms:created>
  <dcterms:modified xsi:type="dcterms:W3CDTF">2024-03-26T21:51:07Z</dcterms:modified>
  <cp:category/>
</cp:coreProperties>
</file>