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52"/>
  </p:notesMasterIdLst>
  <p:sldIdLst>
    <p:sldId id="256" r:id="rId3"/>
    <p:sldId id="1011" r:id="rId4"/>
    <p:sldId id="1832" r:id="rId5"/>
    <p:sldId id="1848" r:id="rId6"/>
    <p:sldId id="1845" r:id="rId7"/>
    <p:sldId id="1779" r:id="rId8"/>
    <p:sldId id="1736" r:id="rId9"/>
    <p:sldId id="1731" r:id="rId10"/>
    <p:sldId id="1732" r:id="rId11"/>
    <p:sldId id="1851" r:id="rId12"/>
    <p:sldId id="985" r:id="rId13"/>
    <p:sldId id="1735" r:id="rId14"/>
    <p:sldId id="1854" r:id="rId15"/>
    <p:sldId id="1849" r:id="rId16"/>
    <p:sldId id="1099" r:id="rId17"/>
    <p:sldId id="1100" r:id="rId18"/>
    <p:sldId id="1101" r:id="rId19"/>
    <p:sldId id="1844" r:id="rId20"/>
    <p:sldId id="929" r:id="rId21"/>
    <p:sldId id="930" r:id="rId22"/>
    <p:sldId id="1054" r:id="rId23"/>
    <p:sldId id="1850" r:id="rId24"/>
    <p:sldId id="1743" r:id="rId25"/>
    <p:sldId id="1744" r:id="rId26"/>
    <p:sldId id="1852" r:id="rId27"/>
    <p:sldId id="1853" r:id="rId28"/>
    <p:sldId id="1050" r:id="rId29"/>
    <p:sldId id="1020" r:id="rId30"/>
    <p:sldId id="1738" r:id="rId31"/>
    <p:sldId id="1056" r:id="rId32"/>
    <p:sldId id="1059" r:id="rId33"/>
    <p:sldId id="1847" r:id="rId34"/>
    <p:sldId id="920" r:id="rId35"/>
    <p:sldId id="1808" r:id="rId36"/>
    <p:sldId id="1581" r:id="rId37"/>
    <p:sldId id="1825" r:id="rId38"/>
    <p:sldId id="1829" r:id="rId39"/>
    <p:sldId id="353" r:id="rId40"/>
    <p:sldId id="274" r:id="rId41"/>
    <p:sldId id="343" r:id="rId42"/>
    <p:sldId id="273" r:id="rId43"/>
    <p:sldId id="350" r:id="rId44"/>
    <p:sldId id="302" r:id="rId45"/>
    <p:sldId id="272" r:id="rId46"/>
    <p:sldId id="352" r:id="rId47"/>
    <p:sldId id="275" r:id="rId48"/>
    <p:sldId id="1725" r:id="rId49"/>
    <p:sldId id="1827" r:id="rId50"/>
    <p:sldId id="1841" r:id="rId5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724DE-3A08-4142-9295-E863FF9F71CB}" v="29" dt="2024-03-21T22:34:42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1" autoAdjust="0"/>
    <p:restoredTop sz="95740"/>
  </p:normalViewPr>
  <p:slideViewPr>
    <p:cSldViewPr snapToGrid="0">
      <p:cViewPr varScale="1">
        <p:scale>
          <a:sx n="86" d="100"/>
          <a:sy n="86" d="100"/>
        </p:scale>
        <p:origin x="120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1CC724DE-3A08-4142-9295-E863FF9F71CB}"/>
    <pc:docChg chg="modSld">
      <pc:chgData name="Fulton A" userId="6ce49bf28c24c9be" providerId="LiveId" clId="{1CC724DE-3A08-4142-9295-E863FF9F71CB}" dt="2024-03-21T22:34:42.997" v="28" actId="6549"/>
      <pc:docMkLst>
        <pc:docMk/>
      </pc:docMkLst>
      <pc:sldChg chg="modSp modAnim">
        <pc:chgData name="Fulton A" userId="6ce49bf28c24c9be" providerId="LiveId" clId="{1CC724DE-3A08-4142-9295-E863FF9F71CB}" dt="2024-03-21T22:30:43.049" v="4"/>
        <pc:sldMkLst>
          <pc:docMk/>
          <pc:sldMk cId="1307956250" sldId="1736"/>
        </pc:sldMkLst>
        <pc:spChg chg="mod">
          <ac:chgData name="Fulton A" userId="6ce49bf28c24c9be" providerId="LiveId" clId="{1CC724DE-3A08-4142-9295-E863FF9F71CB}" dt="2024-03-21T22:30:37.893" v="3" actId="20577"/>
          <ac:spMkLst>
            <pc:docMk/>
            <pc:sldMk cId="1307956250" sldId="1736"/>
            <ac:spMk id="2" creationId="{5B930F71-3242-7F89-DAD9-CE275A0F3D23}"/>
          </ac:spMkLst>
        </pc:spChg>
      </pc:sldChg>
      <pc:sldChg chg="modAnim">
        <pc:chgData name="Fulton A" userId="6ce49bf28c24c9be" providerId="LiveId" clId="{1CC724DE-3A08-4142-9295-E863FF9F71CB}" dt="2024-03-21T22:29:55.261" v="0"/>
        <pc:sldMkLst>
          <pc:docMk/>
          <pc:sldMk cId="1691194640" sldId="1779"/>
        </pc:sldMkLst>
      </pc:sldChg>
      <pc:sldChg chg="modAnim">
        <pc:chgData name="Fulton A" userId="6ce49bf28c24c9be" providerId="LiveId" clId="{1CC724DE-3A08-4142-9295-E863FF9F71CB}" dt="2024-03-21T22:33:58.221" v="5"/>
        <pc:sldMkLst>
          <pc:docMk/>
          <pc:sldMk cId="1381367082" sldId="1852"/>
        </pc:sldMkLst>
      </pc:sldChg>
      <pc:sldChg chg="modSp modAnim">
        <pc:chgData name="Fulton A" userId="6ce49bf28c24c9be" providerId="LiveId" clId="{1CC724DE-3A08-4142-9295-E863FF9F71CB}" dt="2024-03-21T22:34:42.997" v="28" actId="6549"/>
        <pc:sldMkLst>
          <pc:docMk/>
          <pc:sldMk cId="241931691" sldId="1853"/>
        </pc:sldMkLst>
        <pc:spChg chg="mod">
          <ac:chgData name="Fulton A" userId="6ce49bf28c24c9be" providerId="LiveId" clId="{1CC724DE-3A08-4142-9295-E863FF9F71CB}" dt="2024-03-21T22:34:42.997" v="28" actId="6549"/>
          <ac:spMkLst>
            <pc:docMk/>
            <pc:sldMk cId="241931691" sldId="1853"/>
            <ac:spMk id="10" creationId="{F43B1235-9121-73D4-5B64-5337ACFEB11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0T14:20:52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79 620 24575,'-1'4'0,"1"-1"0,-1 1 0,0 0 0,0 0 0,-1-1 0,1 1 0,-1-1 0,1 1 0,-1-1 0,0 0 0,-1 0 0,1 1 0,0-2 0,-1 1 0,0 0 0,-3 3 0,2-3 0,0 1 0,1-1 0,0 1 0,0 0 0,0 0 0,0 0 0,1 1 0,-1-1 0,1 0 0,-3 10 0,1 12 0,1-1 0,0 1 0,2 0 0,4 41 0,-1-57 0,0 0 0,1 0 0,0 0 0,1-1 0,7 15 0,7 17 0,-1 15 0,6-5 0,-7-17 0,13 13 0,-26-43 0,0 1 0,1-1 0,-1 1 0,1-1 0,0 0 0,0 0 0,0-1 0,1 1 0,-1-1 0,1 0 0,0 0 0,5 2 0,18 12 0,13 6 0,-35-21 0,0 1 0,1 0 0,-1 0 0,0 1 0,-1 0 0,1 0 0,7 8 0,-11-9 0,-1 0 0,0 0 0,0 0 0,0 0 0,0 0 0,0 0 0,-1 0 0,1 0 0,-1 0 0,0 0 0,0 0 0,0 1 0,-1-1 0,0 5 0,0-3 0,1-1 0,0 1 0,0 0 0,0 0 0,2 7 0,-1-7 0,1-1 0,0 0 0,1 1 0,-1-1 0,1 0 0,-1 0 0,1 0 0,0-1 0,1 1 0,-1-1 0,1 1 0,-1-1 0,1 0 0,0-1 0,0 1 0,0-1 0,1 0 0,-1 0 0,1 0 0,-1 0 0,1-1 0,-1 1 0,1-1 0,0-1 0,0 1 0,0-1 0,-1 1 0,1-1 0,0-1 0,0 1 0,0-1 0,8-2 0,-11 3 0,-1 0 0,0-1 0,1 1 0,-1-1 0,0 0 0,1 1 0,-1-1 0,0 0 0,0 0 0,0 0 0,0 0 0,0 0 0,0 0 0,0 0 0,0 0 0,0 0 0,0 0 0,0 0 0,-1-1 0,1 1 0,0 0 0,-1-1 0,0 1 0,1 0 0,-1-1 0,1 1 0,-1-3 0,0-3 0,0-1 0,0 1 0,0-1 0,-3-10 0,0-10 0,3 19 0,1 1 0,0-1 0,0 1 0,4-11 0,-2 7 0,-2 9 0,-1-1 0,0 0 0,0 1 0,0-1 0,0 0 0,-1 0 0,1 1 0,-1-1 0,0 0 0,-2-5 0,2 7 0,0-1 0,0 1 0,0 0 0,0-1 0,1 1 0,-1-1 0,1 0 0,-1 1 0,1-1 0,0 1 0,0-1 0,0 0 0,1 1 0,-1-1 0,1 1 0,-1-1 0,1 1 0,0-1 0,0 1 0,0-1 0,0 1 0,0 0 0,3-4 0,5-5 0,0 0 0,-1-1 0,-1 0 0,12-25 0,-2-3 0,14-50 0,-1-46 0,-28 122 0,0 0 0,0 0 0,-2 0 0,0 0 0,-2-23 0,-5-71 0,7 63 0,1-48 0,-1 90 0,1 0 0,0 0 0,1 0 0,-1 0 0,0 0 0,1 0 0,0 1 0,-1-1 0,1 1 0,4-5 0,11-17 0,-2-2 0,-13 23 0,0-1 0,0 1 0,0 0 0,0-1 0,-1 1 0,1-1 0,-1 1 0,0-1 0,0 0 0,0 1 0,-1-1 0,1-7 0,-1 4 0,1 1 0,-1 1 0,0 0 0,0-1 0,-1 1 0,1-1 0,-1 1 0,0 0 0,-1 0 0,1 0 0,-1-1 0,0 1 0,0 1 0,-1-1 0,1 0 0,-5-4 0,6 7 0,-1-1 0,1 1 0,0-1 0,0 1 0,0-1 0,0 1 0,0-1 0,0 1 0,1-1 0,-1 0 0,1 1 0,0-1 0,0 0 0,0 0 0,0 1 0,0-1 0,0 0 0,1 1 0,0-1 0,-1 0 0,1 1 0,0-1 0,0 1 0,0-1 0,1 1 0,-1 0 0,0-1 0,1 1 0,0 0 0,-1 0 0,1 0 0,0 0 0,3-2 0,-2 2 0,0-1 0,-1 1 0,1-1 0,-1 1 0,0-1 0,0 0 0,0 0 0,0 0 0,0 0 0,-1 0 0,1 0 0,-1 0 0,0-1 0,0 1 0,0 0 0,0-1 0,-1 1 0,1-1 0,-1 1 0,0-1 0,0 1 0,0-1 0,0 1 0,-1-1 0,1 1 0,-1-1 0,0 1 0,-2-5 0,2 7 0,0-1 0,0 1 0,0-1 0,0 1 0,0-1 0,0 1 0,0 0 0,-1 0 0,1-1 0,-1 1 0,1 0 0,-1 0 0,1 0 0,-1 0 0,0 1 0,1-1 0,-1 0 0,0 1 0,1-1 0,-1 1 0,0 0 0,-2-1 0,-5 0 0,1 1 0,-1 0 0,-12 2 0,11-1 0,5-1 0,-1-1 0,1 0 0,0 0 0,-1 0 0,1 0 0,0-1 0,0 0 0,-8-3 0,-20-7 0,26 10 0,0-1 0,0 1 0,1-1 0,-1 0 0,1 0 0,0-1 0,-8-5 0,3 2 0,9 6 0,0-1 0,0 1 0,0 1 0,0-1 0,0 0 0,0 0 0,0 1 0,0 0 0,0-1 0,-1 1 0,1 0 0,0 0 0,0 0 0,0 0 0,0 0 0,-1 1 0,-2 0 0,4-1 0,0 0 0,0 1 0,0-1 0,-1 1 0,1 0 0,0-1 0,0 1 0,0 0 0,0 0 0,0 0 0,0-1 0,0 1 0,0 0 0,0 0 0,1 0 0,-1 0 0,0 1 0,1-1 0,-1 0 0,1 0 0,-1 0 0,1 1 0,-1-1 0,1 0 0,0 0 0,0 1 0,-1-1 0,1 0 0,0 2 0,0 0 0,0 1 0,0-1 0,0 0 0,-1 1 0,1-1 0,-1 0 0,0 1 0,0-1 0,0 0 0,-3 6 0,0-3 0,-1 0 0,1-1 0,-12 11 0,16-16 0,-73 72 0,66-66 0,0 1 0,1 1 0,0-1 0,0 1 0,1 0 0,0 0 0,0 1 0,1-1 0,0 1 0,0 0 0,1 0 0,0 0 0,1 1 0,-2 12 0,3-16 0,0 0 0,-1 0 0,1 0 0,-2 0 0,1 0 0,-6 10 0,5-11 0,0 0 0,1 0 0,0 1 0,0-1 0,0 0 0,0 1 0,1-1 0,0 1 0,0 8 0,0-3 0,1 0 0,-2 0 0,1 0 0,-2 0 0,-5 19 0,3-22 67,0 0 0,0 0 0,0 0 0,-8 7 0,-15 24-1767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FIVE GROUPS OF FIVE LETTERS – because A=0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F3B67-7881-4E19-8A4F-DECDD96F8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67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FIVE GROUPS OF FIVE LETTERS – because A=0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F3B67-7881-4E19-8A4F-DECDD96F8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8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again!!!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F3B67-7881-4E19-8A4F-DECDD96F8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0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7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0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8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59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7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2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2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39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2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8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2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06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2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63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4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9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01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0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19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71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49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9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7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8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8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8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9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9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6" y="487376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5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4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9" y="487376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57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79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1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75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031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Nine</a:t>
            </a:r>
            <a:br>
              <a:rPr lang="en-US" sz="2400" dirty="0"/>
            </a:br>
            <a:r>
              <a:rPr lang="en-US" sz="2400" dirty="0"/>
              <a:t>22 March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6A3E2A-7069-CC4C-0C66-064F1F9A773C}"/>
              </a:ext>
            </a:extLst>
          </p:cNvPr>
          <p:cNvSpPr txBox="1"/>
          <p:nvPr/>
        </p:nvSpPr>
        <p:spPr>
          <a:xfrm>
            <a:off x="1685108" y="2044005"/>
            <a:ext cx="9130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One more quote … since we’re doing China stuff … and you’re (perhaps) appreciating the challenges of some policies.</a:t>
            </a:r>
          </a:p>
        </p:txBody>
      </p:sp>
    </p:spTree>
    <p:extLst>
      <p:ext uri="{BB962C8B-B14F-4D97-AF65-F5344CB8AC3E}">
        <p14:creationId xmlns:p14="http://schemas.microsoft.com/office/powerpoint/2010/main" val="410453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DF9B4-A499-47F3-BD1C-BC0B1B941662}"/>
              </a:ext>
            </a:extLst>
          </p:cNvPr>
          <p:cNvSpPr txBox="1"/>
          <p:nvPr/>
        </p:nvSpPr>
        <p:spPr>
          <a:xfrm>
            <a:off x="3288589" y="1200656"/>
            <a:ext cx="1161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Sun Tzu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E882A-ADCF-48BC-AC31-8DF4A8EDF2B3}"/>
              </a:ext>
            </a:extLst>
          </p:cNvPr>
          <p:cNvSpPr txBox="1"/>
          <p:nvPr/>
        </p:nvSpPr>
        <p:spPr>
          <a:xfrm>
            <a:off x="2932684" y="515391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Know yourself as you know your enemy, and you will win all battles. </a:t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DCB6E-0535-40B9-9DB9-5C05C5820CB3}"/>
              </a:ext>
            </a:extLst>
          </p:cNvPr>
          <p:cNvSpPr txBox="1"/>
          <p:nvPr/>
        </p:nvSpPr>
        <p:spPr>
          <a:xfrm>
            <a:off x="1809750" y="95443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/>
              <a:t>孙子</a:t>
            </a:r>
            <a:endParaRPr lang="en-US" sz="4400" dirty="0"/>
          </a:p>
        </p:txBody>
      </p:sp>
      <p:pic>
        <p:nvPicPr>
          <p:cNvPr id="10" name="Picture 9" descr="A picture containing qr code&#10;&#10;Description automatically generated">
            <a:extLst>
              <a:ext uri="{FF2B5EF4-FFF2-40B4-BE49-F238E27FC236}">
                <a16:creationId xmlns:a16="http://schemas.microsoft.com/office/drawing/2014/main" id="{DDB566FE-13F9-4BB7-BB2B-F26B61EB29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r="13507"/>
          <a:stretch/>
        </p:blipFill>
        <p:spPr>
          <a:xfrm>
            <a:off x="8886825" y="482025"/>
            <a:ext cx="2428875" cy="3314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68F11-6994-477D-BC2B-A9BBEA9DE9A3}"/>
              </a:ext>
            </a:extLst>
          </p:cNvPr>
          <p:cNvSpPr txBox="1"/>
          <p:nvPr/>
        </p:nvSpPr>
        <p:spPr>
          <a:xfrm>
            <a:off x="9243206" y="3876675"/>
            <a:ext cx="171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Art of War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01D7E-9A48-4C51-9854-18250B5D3FF4}"/>
              </a:ext>
            </a:extLst>
          </p:cNvPr>
          <p:cNvSpPr txBox="1"/>
          <p:nvPr/>
        </p:nvSpPr>
        <p:spPr>
          <a:xfrm>
            <a:off x="2505075" y="290881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/>
              <a:t>知己知彼，百战不殆。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55CAE-1909-4776-8447-E15F956D62C9}"/>
              </a:ext>
            </a:extLst>
          </p:cNvPr>
          <p:cNvSpPr txBox="1"/>
          <p:nvPr/>
        </p:nvSpPr>
        <p:spPr>
          <a:xfrm>
            <a:off x="3362325" y="386292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Zhījǐzhībǐ</a:t>
            </a:r>
            <a:r>
              <a:rPr lang="en-US" sz="2800" dirty="0"/>
              <a:t>, </a:t>
            </a:r>
            <a:r>
              <a:rPr lang="en-US" sz="2800" dirty="0" err="1"/>
              <a:t>bǎizhànbúdài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78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A0D7A7-DC0A-F992-6F38-69CB27B6ED45}"/>
              </a:ext>
            </a:extLst>
          </p:cNvPr>
          <p:cNvSpPr txBox="1"/>
          <p:nvPr/>
        </p:nvSpPr>
        <p:spPr>
          <a:xfrm>
            <a:off x="1093381" y="659219"/>
            <a:ext cx="248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Several examples: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37B81E-ABB1-8AEB-FE0A-4D3A4EAAA71B}"/>
              </a:ext>
            </a:extLst>
          </p:cNvPr>
          <p:cNvGraphicFramePr>
            <a:graphicFrameLocks noGrp="1"/>
          </p:cNvGraphicFramePr>
          <p:nvPr/>
        </p:nvGraphicFramePr>
        <p:xfrm>
          <a:off x="1242237" y="1420510"/>
          <a:ext cx="9707526" cy="489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842">
                  <a:extLst>
                    <a:ext uri="{9D8B030D-6E8A-4147-A177-3AD203B41FA5}">
                      <a16:colId xmlns:a16="http://schemas.microsoft.com/office/drawing/2014/main" val="2161522183"/>
                    </a:ext>
                  </a:extLst>
                </a:gridCol>
                <a:gridCol w="3235842">
                  <a:extLst>
                    <a:ext uri="{9D8B030D-6E8A-4147-A177-3AD203B41FA5}">
                      <a16:colId xmlns:a16="http://schemas.microsoft.com/office/drawing/2014/main" val="1733730055"/>
                    </a:ext>
                  </a:extLst>
                </a:gridCol>
                <a:gridCol w="3235842">
                  <a:extLst>
                    <a:ext uri="{9D8B030D-6E8A-4147-A177-3AD203B41FA5}">
                      <a16:colId xmlns:a16="http://schemas.microsoft.com/office/drawing/2014/main" val="1455523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Israel-Hamas War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Israel-Gaza War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Israel-Palestine War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86942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Hamas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Gazan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Palestinian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334504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Israeli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Jew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Zionist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375844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Illegal immigrant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Undocumented immigrant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Immigrant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15632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Contra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Freedom Fighter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Moral Equivalent of Founders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139722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Communist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Socialist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Social-Democrat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76599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[Nationality]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[Origin]-American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American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29612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30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4076F-05AA-FC0A-A40F-AEFE5F43A855}"/>
              </a:ext>
            </a:extLst>
          </p:cNvPr>
          <p:cNvSpPr txBox="1"/>
          <p:nvPr/>
        </p:nvSpPr>
        <p:spPr>
          <a:xfrm>
            <a:off x="1071154" y="718457"/>
            <a:ext cx="1673856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“Memo #2”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EB1CF-96E1-593D-7386-A5FEE947A4B3}"/>
              </a:ext>
            </a:extLst>
          </p:cNvPr>
          <p:cNvSpPr txBox="1"/>
          <p:nvPr/>
        </p:nvSpPr>
        <p:spPr>
          <a:xfrm>
            <a:off x="1071154" y="1449977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quick observations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DCDD7-5379-5629-34CB-636D33CF9D0D}"/>
              </a:ext>
            </a:extLst>
          </p:cNvPr>
          <p:cNvSpPr txBox="1"/>
          <p:nvPr/>
        </p:nvSpPr>
        <p:spPr>
          <a:xfrm>
            <a:off x="966651" y="2181497"/>
            <a:ext cx="991470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 said before, life is easier if you follow directions.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Heed feedback from other products (or tell your supervisor to stop giving feedback).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standard dates, use cardinal numbers (not ordinals), etc.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link between good drivers and good options (and recommendations) is real.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Mixing real words with “can, could, may, might,” etc. undermines your message.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Self-edit and read aloud – or at least re-read to make sure head matches tail.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person’s or country’s name shouldn’t change over the time it takes you to write a paper.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Proofread.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you’re writing for the National Security Advisor, you’re working for the President and the Administration.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You don’t want your work, or parts of it, to smell like </a:t>
            </a:r>
            <a:r>
              <a:rPr lang="en-US" sz="2000" dirty="0" err="1"/>
              <a:t>ChatGPTfish</a:t>
            </a:r>
            <a:r>
              <a:rPr lang="en-US" sz="2000" dirty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15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64C44-F8B4-8F40-82A0-1B8F9C721851}"/>
              </a:ext>
            </a:extLst>
          </p:cNvPr>
          <p:cNvSpPr txBox="1"/>
          <p:nvPr/>
        </p:nvSpPr>
        <p:spPr>
          <a:xfrm>
            <a:off x="4696933" y="1858624"/>
            <a:ext cx="403783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Taiwan</a:t>
            </a:r>
          </a:p>
          <a:p>
            <a:endParaRPr lang="en-US" sz="4400" dirty="0"/>
          </a:p>
          <a:p>
            <a:r>
              <a:rPr lang="en-US" sz="3200" dirty="0"/>
              <a:t>“The Taiwan Miracle”</a:t>
            </a:r>
          </a:p>
          <a:p>
            <a:r>
              <a:rPr lang="en-US" sz="3200" dirty="0"/>
              <a:t>“The Taiwan Problem”</a:t>
            </a:r>
          </a:p>
          <a:p>
            <a:r>
              <a:rPr lang="en-US" sz="3200" dirty="0"/>
              <a:t>“The Taiwan Question”</a:t>
            </a:r>
          </a:p>
          <a:p>
            <a:r>
              <a:rPr lang="en-US" sz="3200" dirty="0"/>
              <a:t>“The Taiwan Issue”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142B0-DECB-8082-CE5D-115483D29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1" b="89565" l="22747" r="81116">
                        <a14:foregroundMark x1="23641" y1="50000" x2="24249" y2="52464"/>
                        <a14:foregroundMark x1="23534" y1="49565" x2="23641" y2="50000"/>
                        <a14:foregroundMark x1="23391" y1="48986" x2="23534" y2="49565"/>
                        <a14:foregroundMark x1="22961" y1="61014" x2="22961" y2="61014"/>
                        <a14:foregroundMark x1="43562" y1="88841" x2="45279" y2="89855"/>
                        <a14:foregroundMark x1="60086" y1="12319" x2="73176" y2="11014"/>
                        <a14:foregroundMark x1="71245" y1="8261" x2="71245" y2="8261"/>
                        <a14:foregroundMark x1="80687" y1="14493" x2="80687" y2="14493"/>
                        <a14:backgroundMark x1="22103" y1="49565" x2="22103" y2="49565"/>
                        <a14:backgroundMark x1="22103" y1="50000" x2="22103" y2="50000"/>
                        <a14:backgroundMark x1="22103" y1="50000" x2="22103" y2="50000"/>
                        <a14:backgroundMark x1="22318" y1="50000" x2="22318" y2="50000"/>
                      </a14:backgroundRemoval>
                    </a14:imgEffect>
                  </a14:imgLayer>
                </a14:imgProps>
              </a:ext>
            </a:extLst>
          </a:blip>
          <a:srcRect l="18777" t="4022" r="11695" b="2718"/>
          <a:stretch/>
        </p:blipFill>
        <p:spPr>
          <a:xfrm>
            <a:off x="1657350" y="1600200"/>
            <a:ext cx="2117827" cy="4206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1514B-0B08-EF5A-AD60-09548853B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1" b="89565" l="22747" r="81116">
                        <a14:foregroundMark x1="23641" y1="50000" x2="24249" y2="52464"/>
                        <a14:foregroundMark x1="23534" y1="49565" x2="23641" y2="50000"/>
                        <a14:foregroundMark x1="23391" y1="48986" x2="23534" y2="49565"/>
                        <a14:foregroundMark x1="22961" y1="61014" x2="22961" y2="61014"/>
                        <a14:foregroundMark x1="43562" y1="88841" x2="45279" y2="89855"/>
                        <a14:foregroundMark x1="60086" y1="12319" x2="73176" y2="11014"/>
                        <a14:foregroundMark x1="71245" y1="8261" x2="71245" y2="8261"/>
                        <a14:foregroundMark x1="80687" y1="14493" x2="80687" y2="14493"/>
                        <a14:backgroundMark x1="22103" y1="49565" x2="22103" y2="49565"/>
                        <a14:backgroundMark x1="22103" y1="50000" x2="22103" y2="50000"/>
                        <a14:backgroundMark x1="22103" y1="50000" x2="22103" y2="50000"/>
                        <a14:backgroundMark x1="22318" y1="50000" x2="22318" y2="50000"/>
                      </a14:backgroundRemoval>
                    </a14:imgEffect>
                  </a14:imgLayer>
                </a14:imgProps>
              </a:ext>
            </a:extLst>
          </a:blip>
          <a:srcRect l="18777" t="4022" r="11695" b="2718"/>
          <a:stretch/>
        </p:blipFill>
        <p:spPr>
          <a:xfrm>
            <a:off x="1703389" y="1691640"/>
            <a:ext cx="202574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1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906CD-DF72-2F63-5122-AC62AB28C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82880"/>
            <a:ext cx="8767267" cy="6583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2A4019-A1EE-240F-4128-58771F99919C}"/>
                  </a:ext>
                </a:extLst>
              </p14:cNvPr>
              <p14:cNvContentPartPr/>
              <p14:nvPr/>
            </p14:nvContentPartPr>
            <p14:xfrm>
              <a:off x="8412205" y="5095376"/>
              <a:ext cx="254520" cy="53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2A4019-A1EE-240F-4128-58771F9991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3205" y="5086736"/>
                <a:ext cx="272160" cy="5551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047C60-01E6-B89F-0D13-2F31A87F5980}"/>
              </a:ext>
            </a:extLst>
          </p:cNvPr>
          <p:cNvSpPr/>
          <p:nvPr/>
        </p:nvSpPr>
        <p:spPr>
          <a:xfrm>
            <a:off x="8428807" y="5123486"/>
            <a:ext cx="217109" cy="485664"/>
          </a:xfrm>
          <a:custGeom>
            <a:avLst/>
            <a:gdLst>
              <a:gd name="connsiteX0" fmla="*/ 3598 w 217109"/>
              <a:gd name="connsiteY0" fmla="*/ 291754 h 485664"/>
              <a:gd name="connsiteX1" fmla="*/ 5377 w 217109"/>
              <a:gd name="connsiteY1" fmla="*/ 300649 h 485664"/>
              <a:gd name="connsiteX2" fmla="*/ 8935 w 217109"/>
              <a:gd name="connsiteY2" fmla="*/ 309544 h 485664"/>
              <a:gd name="connsiteX3" fmla="*/ 12493 w 217109"/>
              <a:gd name="connsiteY3" fmla="*/ 323776 h 485664"/>
              <a:gd name="connsiteX4" fmla="*/ 17830 w 217109"/>
              <a:gd name="connsiteY4" fmla="*/ 350461 h 485664"/>
              <a:gd name="connsiteX5" fmla="*/ 21388 w 217109"/>
              <a:gd name="connsiteY5" fmla="*/ 357577 h 485664"/>
              <a:gd name="connsiteX6" fmla="*/ 32061 w 217109"/>
              <a:gd name="connsiteY6" fmla="*/ 370030 h 485664"/>
              <a:gd name="connsiteX7" fmla="*/ 37398 w 217109"/>
              <a:gd name="connsiteY7" fmla="*/ 377146 h 485664"/>
              <a:gd name="connsiteX8" fmla="*/ 48072 w 217109"/>
              <a:gd name="connsiteY8" fmla="*/ 391378 h 485664"/>
              <a:gd name="connsiteX9" fmla="*/ 51630 w 217109"/>
              <a:gd name="connsiteY9" fmla="*/ 396715 h 485664"/>
              <a:gd name="connsiteX10" fmla="*/ 67641 w 217109"/>
              <a:gd name="connsiteY10" fmla="*/ 405610 h 485664"/>
              <a:gd name="connsiteX11" fmla="*/ 74757 w 217109"/>
              <a:gd name="connsiteY11" fmla="*/ 409168 h 485664"/>
              <a:gd name="connsiteX12" fmla="*/ 80094 w 217109"/>
              <a:gd name="connsiteY12" fmla="*/ 412726 h 485664"/>
              <a:gd name="connsiteX13" fmla="*/ 87210 w 217109"/>
              <a:gd name="connsiteY13" fmla="*/ 414505 h 485664"/>
              <a:gd name="connsiteX14" fmla="*/ 105000 w 217109"/>
              <a:gd name="connsiteY14" fmla="*/ 434074 h 485664"/>
              <a:gd name="connsiteX15" fmla="*/ 106779 w 217109"/>
              <a:gd name="connsiteY15" fmla="*/ 439410 h 485664"/>
              <a:gd name="connsiteX16" fmla="*/ 110337 w 217109"/>
              <a:gd name="connsiteY16" fmla="*/ 444747 h 485664"/>
              <a:gd name="connsiteX17" fmla="*/ 115674 w 217109"/>
              <a:gd name="connsiteY17" fmla="*/ 457200 h 485664"/>
              <a:gd name="connsiteX18" fmla="*/ 117453 w 217109"/>
              <a:gd name="connsiteY18" fmla="*/ 464316 h 485664"/>
              <a:gd name="connsiteX19" fmla="*/ 121011 w 217109"/>
              <a:gd name="connsiteY19" fmla="*/ 480327 h 485664"/>
              <a:gd name="connsiteX20" fmla="*/ 126348 w 217109"/>
              <a:gd name="connsiteY20" fmla="*/ 483885 h 485664"/>
              <a:gd name="connsiteX21" fmla="*/ 135243 w 217109"/>
              <a:gd name="connsiteY21" fmla="*/ 485664 h 485664"/>
              <a:gd name="connsiteX22" fmla="*/ 142359 w 217109"/>
              <a:gd name="connsiteY22" fmla="*/ 482106 h 485664"/>
              <a:gd name="connsiteX23" fmla="*/ 133464 w 217109"/>
              <a:gd name="connsiteY23" fmla="*/ 442968 h 485664"/>
              <a:gd name="connsiteX24" fmla="*/ 129906 w 217109"/>
              <a:gd name="connsiteY24" fmla="*/ 437632 h 485664"/>
              <a:gd name="connsiteX25" fmla="*/ 131685 w 217109"/>
              <a:gd name="connsiteY25" fmla="*/ 412726 h 485664"/>
              <a:gd name="connsiteX26" fmla="*/ 137022 w 217109"/>
              <a:gd name="connsiteY26" fmla="*/ 405610 h 485664"/>
              <a:gd name="connsiteX27" fmla="*/ 149475 w 217109"/>
              <a:gd name="connsiteY27" fmla="*/ 394936 h 485664"/>
              <a:gd name="connsiteX28" fmla="*/ 153033 w 217109"/>
              <a:gd name="connsiteY28" fmla="*/ 386041 h 485664"/>
              <a:gd name="connsiteX29" fmla="*/ 156591 w 217109"/>
              <a:gd name="connsiteY29" fmla="*/ 380704 h 485664"/>
              <a:gd name="connsiteX30" fmla="*/ 158370 w 217109"/>
              <a:gd name="connsiteY30" fmla="*/ 371809 h 485664"/>
              <a:gd name="connsiteX31" fmla="*/ 161928 w 217109"/>
              <a:gd name="connsiteY31" fmla="*/ 364693 h 485664"/>
              <a:gd name="connsiteX32" fmla="*/ 165486 w 217109"/>
              <a:gd name="connsiteY32" fmla="*/ 354019 h 485664"/>
              <a:gd name="connsiteX33" fmla="*/ 174381 w 217109"/>
              <a:gd name="connsiteY33" fmla="*/ 339787 h 485664"/>
              <a:gd name="connsiteX34" fmla="*/ 176160 w 217109"/>
              <a:gd name="connsiteY34" fmla="*/ 332671 h 485664"/>
              <a:gd name="connsiteX35" fmla="*/ 181497 w 217109"/>
              <a:gd name="connsiteY35" fmla="*/ 316660 h 485664"/>
              <a:gd name="connsiteX36" fmla="*/ 183275 w 217109"/>
              <a:gd name="connsiteY36" fmla="*/ 295312 h 485664"/>
              <a:gd name="connsiteX37" fmla="*/ 185054 w 217109"/>
              <a:gd name="connsiteY37" fmla="*/ 289975 h 485664"/>
              <a:gd name="connsiteX38" fmla="*/ 188612 w 217109"/>
              <a:gd name="connsiteY38" fmla="*/ 273965 h 485664"/>
              <a:gd name="connsiteX39" fmla="*/ 186833 w 217109"/>
              <a:gd name="connsiteY39" fmla="*/ 257954 h 485664"/>
              <a:gd name="connsiteX40" fmla="*/ 183275 w 217109"/>
              <a:gd name="connsiteY40" fmla="*/ 236606 h 485664"/>
              <a:gd name="connsiteX41" fmla="*/ 185054 w 217109"/>
              <a:gd name="connsiteY41" fmla="*/ 138761 h 485664"/>
              <a:gd name="connsiteX42" fmla="*/ 197507 w 217109"/>
              <a:gd name="connsiteY42" fmla="*/ 126309 h 485664"/>
              <a:gd name="connsiteX43" fmla="*/ 208181 w 217109"/>
              <a:gd name="connsiteY43" fmla="*/ 122751 h 485664"/>
              <a:gd name="connsiteX44" fmla="*/ 208181 w 217109"/>
              <a:gd name="connsiteY44" fmla="*/ 99624 h 485664"/>
              <a:gd name="connsiteX45" fmla="*/ 204623 w 217109"/>
              <a:gd name="connsiteY45" fmla="*/ 94287 h 485664"/>
              <a:gd name="connsiteX46" fmla="*/ 202844 w 217109"/>
              <a:gd name="connsiteY46" fmla="*/ 85392 h 485664"/>
              <a:gd name="connsiteX47" fmla="*/ 199286 w 217109"/>
              <a:gd name="connsiteY47" fmla="*/ 74718 h 485664"/>
              <a:gd name="connsiteX48" fmla="*/ 202844 w 217109"/>
              <a:gd name="connsiteY48" fmla="*/ 53370 h 485664"/>
              <a:gd name="connsiteX49" fmla="*/ 204623 w 217109"/>
              <a:gd name="connsiteY49" fmla="*/ 39138 h 485664"/>
              <a:gd name="connsiteX50" fmla="*/ 215297 w 217109"/>
              <a:gd name="connsiteY50" fmla="*/ 28464 h 485664"/>
              <a:gd name="connsiteX51" fmla="*/ 217076 w 217109"/>
              <a:gd name="connsiteY51" fmla="*/ 21348 h 485664"/>
              <a:gd name="connsiteX52" fmla="*/ 213518 w 217109"/>
              <a:gd name="connsiteY52" fmla="*/ 12453 h 485664"/>
              <a:gd name="connsiteX53" fmla="*/ 201065 w 217109"/>
              <a:gd name="connsiteY53" fmla="*/ 7116 h 485664"/>
              <a:gd name="connsiteX54" fmla="*/ 190391 w 217109"/>
              <a:gd name="connsiteY54" fmla="*/ 14232 h 485664"/>
              <a:gd name="connsiteX55" fmla="*/ 167265 w 217109"/>
              <a:gd name="connsiteY55" fmla="*/ 8895 h 485664"/>
              <a:gd name="connsiteX56" fmla="*/ 158370 w 217109"/>
              <a:gd name="connsiteY56" fmla="*/ 3558 h 485664"/>
              <a:gd name="connsiteX57" fmla="*/ 144138 w 217109"/>
              <a:gd name="connsiteY57" fmla="*/ 0 h 485664"/>
              <a:gd name="connsiteX58" fmla="*/ 135243 w 217109"/>
              <a:gd name="connsiteY58" fmla="*/ 7116 h 485664"/>
              <a:gd name="connsiteX59" fmla="*/ 131685 w 217109"/>
              <a:gd name="connsiteY59" fmla="*/ 14232 h 485664"/>
              <a:gd name="connsiteX60" fmla="*/ 122790 w 217109"/>
              <a:gd name="connsiteY60" fmla="*/ 28464 h 485664"/>
              <a:gd name="connsiteX61" fmla="*/ 115674 w 217109"/>
              <a:gd name="connsiteY61" fmla="*/ 44475 h 485664"/>
              <a:gd name="connsiteX62" fmla="*/ 110337 w 217109"/>
              <a:gd name="connsiteY62" fmla="*/ 49812 h 485664"/>
              <a:gd name="connsiteX63" fmla="*/ 103221 w 217109"/>
              <a:gd name="connsiteY63" fmla="*/ 51591 h 485664"/>
              <a:gd name="connsiteX64" fmla="*/ 97884 w 217109"/>
              <a:gd name="connsiteY64" fmla="*/ 55149 h 485664"/>
              <a:gd name="connsiteX65" fmla="*/ 81873 w 217109"/>
              <a:gd name="connsiteY65" fmla="*/ 72939 h 485664"/>
              <a:gd name="connsiteX66" fmla="*/ 78315 w 217109"/>
              <a:gd name="connsiteY66" fmla="*/ 92508 h 485664"/>
              <a:gd name="connsiteX67" fmla="*/ 74757 w 217109"/>
              <a:gd name="connsiteY67" fmla="*/ 97845 h 485664"/>
              <a:gd name="connsiteX68" fmla="*/ 71199 w 217109"/>
              <a:gd name="connsiteY68" fmla="*/ 104961 h 485664"/>
              <a:gd name="connsiteX69" fmla="*/ 67641 w 217109"/>
              <a:gd name="connsiteY69" fmla="*/ 119193 h 485664"/>
              <a:gd name="connsiteX70" fmla="*/ 64083 w 217109"/>
              <a:gd name="connsiteY70" fmla="*/ 126309 h 485664"/>
              <a:gd name="connsiteX71" fmla="*/ 60525 w 217109"/>
              <a:gd name="connsiteY71" fmla="*/ 142319 h 485664"/>
              <a:gd name="connsiteX72" fmla="*/ 58746 w 217109"/>
              <a:gd name="connsiteY72" fmla="*/ 147656 h 485664"/>
              <a:gd name="connsiteX73" fmla="*/ 56967 w 217109"/>
              <a:gd name="connsiteY73" fmla="*/ 154772 h 485664"/>
              <a:gd name="connsiteX74" fmla="*/ 49851 w 217109"/>
              <a:gd name="connsiteY74" fmla="*/ 167225 h 485664"/>
              <a:gd name="connsiteX75" fmla="*/ 40956 w 217109"/>
              <a:gd name="connsiteY75" fmla="*/ 185015 h 485664"/>
              <a:gd name="connsiteX76" fmla="*/ 37398 w 217109"/>
              <a:gd name="connsiteY76" fmla="*/ 190352 h 485664"/>
              <a:gd name="connsiteX77" fmla="*/ 35619 w 217109"/>
              <a:gd name="connsiteY77" fmla="*/ 195689 h 485664"/>
              <a:gd name="connsiteX78" fmla="*/ 30282 w 217109"/>
              <a:gd name="connsiteY78" fmla="*/ 201026 h 485664"/>
              <a:gd name="connsiteX79" fmla="*/ 28504 w 217109"/>
              <a:gd name="connsiteY79" fmla="*/ 208142 h 485664"/>
              <a:gd name="connsiteX80" fmla="*/ 23167 w 217109"/>
              <a:gd name="connsiteY80" fmla="*/ 215258 h 485664"/>
              <a:gd name="connsiteX81" fmla="*/ 19609 w 217109"/>
              <a:gd name="connsiteY81" fmla="*/ 220595 h 485664"/>
              <a:gd name="connsiteX82" fmla="*/ 17830 w 217109"/>
              <a:gd name="connsiteY82" fmla="*/ 225932 h 485664"/>
              <a:gd name="connsiteX83" fmla="*/ 8935 w 217109"/>
              <a:gd name="connsiteY83" fmla="*/ 238385 h 485664"/>
              <a:gd name="connsiteX84" fmla="*/ 5377 w 217109"/>
              <a:gd name="connsiteY84" fmla="*/ 254396 h 485664"/>
              <a:gd name="connsiteX85" fmla="*/ 40 w 217109"/>
              <a:gd name="connsiteY85" fmla="*/ 270407 h 485664"/>
              <a:gd name="connsiteX86" fmla="*/ 3598 w 217109"/>
              <a:gd name="connsiteY86" fmla="*/ 291754 h 4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17109" h="485664">
                <a:moveTo>
                  <a:pt x="3598" y="291754"/>
                </a:moveTo>
                <a:cubicBezTo>
                  <a:pt x="4487" y="296794"/>
                  <a:pt x="4508" y="297753"/>
                  <a:pt x="5377" y="300649"/>
                </a:cubicBezTo>
                <a:cubicBezTo>
                  <a:pt x="6295" y="303708"/>
                  <a:pt x="7814" y="306554"/>
                  <a:pt x="8935" y="309544"/>
                </a:cubicBezTo>
                <a:cubicBezTo>
                  <a:pt x="10997" y="315043"/>
                  <a:pt x="11431" y="317406"/>
                  <a:pt x="12493" y="323776"/>
                </a:cubicBezTo>
                <a:cubicBezTo>
                  <a:pt x="13620" y="330536"/>
                  <a:pt x="14822" y="344445"/>
                  <a:pt x="17830" y="350461"/>
                </a:cubicBezTo>
                <a:cubicBezTo>
                  <a:pt x="19016" y="352833"/>
                  <a:pt x="19982" y="355328"/>
                  <a:pt x="21388" y="357577"/>
                </a:cubicBezTo>
                <a:cubicBezTo>
                  <a:pt x="27389" y="367178"/>
                  <a:pt x="25346" y="362195"/>
                  <a:pt x="32061" y="370030"/>
                </a:cubicBezTo>
                <a:cubicBezTo>
                  <a:pt x="33990" y="372281"/>
                  <a:pt x="35619" y="374774"/>
                  <a:pt x="37398" y="377146"/>
                </a:cubicBezTo>
                <a:cubicBezTo>
                  <a:pt x="40855" y="387516"/>
                  <a:pt x="37065" y="378798"/>
                  <a:pt x="48072" y="391378"/>
                </a:cubicBezTo>
                <a:cubicBezTo>
                  <a:pt x="49480" y="392987"/>
                  <a:pt x="50021" y="395307"/>
                  <a:pt x="51630" y="396715"/>
                </a:cubicBezTo>
                <a:cubicBezTo>
                  <a:pt x="62725" y="406423"/>
                  <a:pt x="58747" y="401798"/>
                  <a:pt x="67641" y="405610"/>
                </a:cubicBezTo>
                <a:cubicBezTo>
                  <a:pt x="70079" y="406655"/>
                  <a:pt x="72454" y="407852"/>
                  <a:pt x="74757" y="409168"/>
                </a:cubicBezTo>
                <a:cubicBezTo>
                  <a:pt x="76613" y="410229"/>
                  <a:pt x="78129" y="411884"/>
                  <a:pt x="80094" y="412726"/>
                </a:cubicBezTo>
                <a:cubicBezTo>
                  <a:pt x="82341" y="413689"/>
                  <a:pt x="84838" y="413912"/>
                  <a:pt x="87210" y="414505"/>
                </a:cubicBezTo>
                <a:cubicBezTo>
                  <a:pt x="101760" y="429055"/>
                  <a:pt x="96141" y="422262"/>
                  <a:pt x="105000" y="434074"/>
                </a:cubicBezTo>
                <a:cubicBezTo>
                  <a:pt x="105593" y="435853"/>
                  <a:pt x="105940" y="437733"/>
                  <a:pt x="106779" y="439410"/>
                </a:cubicBezTo>
                <a:cubicBezTo>
                  <a:pt x="107735" y="441322"/>
                  <a:pt x="109495" y="442782"/>
                  <a:pt x="110337" y="444747"/>
                </a:cubicBezTo>
                <a:cubicBezTo>
                  <a:pt x="117230" y="460830"/>
                  <a:pt x="106741" y="443801"/>
                  <a:pt x="115674" y="457200"/>
                </a:cubicBezTo>
                <a:cubicBezTo>
                  <a:pt x="116267" y="459572"/>
                  <a:pt x="116973" y="461918"/>
                  <a:pt x="117453" y="464316"/>
                </a:cubicBezTo>
                <a:cubicBezTo>
                  <a:pt x="117476" y="464431"/>
                  <a:pt x="119164" y="478019"/>
                  <a:pt x="121011" y="480327"/>
                </a:cubicBezTo>
                <a:cubicBezTo>
                  <a:pt x="122347" y="481997"/>
                  <a:pt x="124346" y="483134"/>
                  <a:pt x="126348" y="483885"/>
                </a:cubicBezTo>
                <a:cubicBezTo>
                  <a:pt x="129179" y="484947"/>
                  <a:pt x="132278" y="485071"/>
                  <a:pt x="135243" y="485664"/>
                </a:cubicBezTo>
                <a:cubicBezTo>
                  <a:pt x="137615" y="484478"/>
                  <a:pt x="142119" y="484747"/>
                  <a:pt x="142359" y="482106"/>
                </a:cubicBezTo>
                <a:cubicBezTo>
                  <a:pt x="145376" y="448923"/>
                  <a:pt x="147501" y="452326"/>
                  <a:pt x="133464" y="442968"/>
                </a:cubicBezTo>
                <a:cubicBezTo>
                  <a:pt x="132278" y="441189"/>
                  <a:pt x="130032" y="439766"/>
                  <a:pt x="129906" y="437632"/>
                </a:cubicBezTo>
                <a:cubicBezTo>
                  <a:pt x="129417" y="429323"/>
                  <a:pt x="129879" y="420851"/>
                  <a:pt x="131685" y="412726"/>
                </a:cubicBezTo>
                <a:cubicBezTo>
                  <a:pt x="132328" y="409832"/>
                  <a:pt x="135070" y="407841"/>
                  <a:pt x="137022" y="405610"/>
                </a:cubicBezTo>
                <a:cubicBezTo>
                  <a:pt x="143062" y="398708"/>
                  <a:pt x="142997" y="399255"/>
                  <a:pt x="149475" y="394936"/>
                </a:cubicBezTo>
                <a:cubicBezTo>
                  <a:pt x="150661" y="391971"/>
                  <a:pt x="151605" y="388897"/>
                  <a:pt x="153033" y="386041"/>
                </a:cubicBezTo>
                <a:cubicBezTo>
                  <a:pt x="153989" y="384129"/>
                  <a:pt x="155840" y="382706"/>
                  <a:pt x="156591" y="380704"/>
                </a:cubicBezTo>
                <a:cubicBezTo>
                  <a:pt x="157653" y="377873"/>
                  <a:pt x="157414" y="374678"/>
                  <a:pt x="158370" y="371809"/>
                </a:cubicBezTo>
                <a:cubicBezTo>
                  <a:pt x="159209" y="369293"/>
                  <a:pt x="160943" y="367155"/>
                  <a:pt x="161928" y="364693"/>
                </a:cubicBezTo>
                <a:cubicBezTo>
                  <a:pt x="163321" y="361211"/>
                  <a:pt x="163556" y="357235"/>
                  <a:pt x="165486" y="354019"/>
                </a:cubicBezTo>
                <a:cubicBezTo>
                  <a:pt x="171923" y="343291"/>
                  <a:pt x="168905" y="348001"/>
                  <a:pt x="174381" y="339787"/>
                </a:cubicBezTo>
                <a:cubicBezTo>
                  <a:pt x="174974" y="337415"/>
                  <a:pt x="175387" y="334991"/>
                  <a:pt x="176160" y="332671"/>
                </a:cubicBezTo>
                <a:cubicBezTo>
                  <a:pt x="182859" y="312574"/>
                  <a:pt x="177234" y="333713"/>
                  <a:pt x="181497" y="316660"/>
                </a:cubicBezTo>
                <a:cubicBezTo>
                  <a:pt x="182090" y="309544"/>
                  <a:pt x="182332" y="302390"/>
                  <a:pt x="183275" y="295312"/>
                </a:cubicBezTo>
                <a:cubicBezTo>
                  <a:pt x="183523" y="293453"/>
                  <a:pt x="184539" y="291778"/>
                  <a:pt x="185054" y="289975"/>
                </a:cubicBezTo>
                <a:cubicBezTo>
                  <a:pt x="186730" y="284111"/>
                  <a:pt x="187389" y="280082"/>
                  <a:pt x="188612" y="273965"/>
                </a:cubicBezTo>
                <a:cubicBezTo>
                  <a:pt x="188019" y="268628"/>
                  <a:pt x="187592" y="263270"/>
                  <a:pt x="186833" y="257954"/>
                </a:cubicBezTo>
                <a:cubicBezTo>
                  <a:pt x="185813" y="250812"/>
                  <a:pt x="183275" y="236606"/>
                  <a:pt x="183275" y="236606"/>
                </a:cubicBezTo>
                <a:cubicBezTo>
                  <a:pt x="182263" y="198134"/>
                  <a:pt x="178399" y="173705"/>
                  <a:pt x="185054" y="138761"/>
                </a:cubicBezTo>
                <a:cubicBezTo>
                  <a:pt x="186439" y="131490"/>
                  <a:pt x="191189" y="129181"/>
                  <a:pt x="197507" y="126309"/>
                </a:cubicBezTo>
                <a:cubicBezTo>
                  <a:pt x="200921" y="124757"/>
                  <a:pt x="208181" y="122751"/>
                  <a:pt x="208181" y="122751"/>
                </a:cubicBezTo>
                <a:cubicBezTo>
                  <a:pt x="211367" y="113194"/>
                  <a:pt x="211665" y="114723"/>
                  <a:pt x="208181" y="99624"/>
                </a:cubicBezTo>
                <a:cubicBezTo>
                  <a:pt x="207700" y="97541"/>
                  <a:pt x="205809" y="96066"/>
                  <a:pt x="204623" y="94287"/>
                </a:cubicBezTo>
                <a:cubicBezTo>
                  <a:pt x="204030" y="91322"/>
                  <a:pt x="203640" y="88309"/>
                  <a:pt x="202844" y="85392"/>
                </a:cubicBezTo>
                <a:cubicBezTo>
                  <a:pt x="201857" y="81774"/>
                  <a:pt x="199553" y="78459"/>
                  <a:pt x="199286" y="74718"/>
                </a:cubicBezTo>
                <a:cubicBezTo>
                  <a:pt x="198503" y="63758"/>
                  <a:pt x="201371" y="62210"/>
                  <a:pt x="202844" y="53370"/>
                </a:cubicBezTo>
                <a:cubicBezTo>
                  <a:pt x="203630" y="48654"/>
                  <a:pt x="202485" y="43414"/>
                  <a:pt x="204623" y="39138"/>
                </a:cubicBezTo>
                <a:cubicBezTo>
                  <a:pt x="206873" y="34637"/>
                  <a:pt x="215297" y="28464"/>
                  <a:pt x="215297" y="28464"/>
                </a:cubicBezTo>
                <a:cubicBezTo>
                  <a:pt x="215890" y="26092"/>
                  <a:pt x="217346" y="23778"/>
                  <a:pt x="217076" y="21348"/>
                </a:cubicBezTo>
                <a:cubicBezTo>
                  <a:pt x="216723" y="18174"/>
                  <a:pt x="215596" y="14878"/>
                  <a:pt x="213518" y="12453"/>
                </a:cubicBezTo>
                <a:cubicBezTo>
                  <a:pt x="211759" y="10401"/>
                  <a:pt x="203944" y="8076"/>
                  <a:pt x="201065" y="7116"/>
                </a:cubicBezTo>
                <a:cubicBezTo>
                  <a:pt x="197507" y="9488"/>
                  <a:pt x="194609" y="14935"/>
                  <a:pt x="190391" y="14232"/>
                </a:cubicBezTo>
                <a:cubicBezTo>
                  <a:pt x="175460" y="11743"/>
                  <a:pt x="183186" y="13444"/>
                  <a:pt x="167265" y="8895"/>
                </a:cubicBezTo>
                <a:cubicBezTo>
                  <a:pt x="164300" y="7116"/>
                  <a:pt x="161463" y="5104"/>
                  <a:pt x="158370" y="3558"/>
                </a:cubicBezTo>
                <a:cubicBezTo>
                  <a:pt x="154723" y="1735"/>
                  <a:pt x="147521" y="677"/>
                  <a:pt x="144138" y="0"/>
                </a:cubicBezTo>
                <a:cubicBezTo>
                  <a:pt x="141173" y="2372"/>
                  <a:pt x="137743" y="4258"/>
                  <a:pt x="135243" y="7116"/>
                </a:cubicBezTo>
                <a:cubicBezTo>
                  <a:pt x="133497" y="9112"/>
                  <a:pt x="133091" y="11983"/>
                  <a:pt x="131685" y="14232"/>
                </a:cubicBezTo>
                <a:cubicBezTo>
                  <a:pt x="125738" y="23748"/>
                  <a:pt x="126797" y="18447"/>
                  <a:pt x="122790" y="28464"/>
                </a:cubicBezTo>
                <a:cubicBezTo>
                  <a:pt x="119210" y="37415"/>
                  <a:pt x="120940" y="38156"/>
                  <a:pt x="115674" y="44475"/>
                </a:cubicBezTo>
                <a:cubicBezTo>
                  <a:pt x="114063" y="46408"/>
                  <a:pt x="112521" y="48564"/>
                  <a:pt x="110337" y="49812"/>
                </a:cubicBezTo>
                <a:cubicBezTo>
                  <a:pt x="108214" y="51025"/>
                  <a:pt x="105593" y="50998"/>
                  <a:pt x="103221" y="51591"/>
                </a:cubicBezTo>
                <a:cubicBezTo>
                  <a:pt x="101442" y="52777"/>
                  <a:pt x="99473" y="53719"/>
                  <a:pt x="97884" y="55149"/>
                </a:cubicBezTo>
                <a:cubicBezTo>
                  <a:pt x="86247" y="65623"/>
                  <a:pt x="87840" y="63989"/>
                  <a:pt x="81873" y="72939"/>
                </a:cubicBezTo>
                <a:cubicBezTo>
                  <a:pt x="81461" y="75825"/>
                  <a:pt x="80112" y="88314"/>
                  <a:pt x="78315" y="92508"/>
                </a:cubicBezTo>
                <a:cubicBezTo>
                  <a:pt x="77473" y="94473"/>
                  <a:pt x="75818" y="95989"/>
                  <a:pt x="74757" y="97845"/>
                </a:cubicBezTo>
                <a:cubicBezTo>
                  <a:pt x="73441" y="100148"/>
                  <a:pt x="72244" y="102523"/>
                  <a:pt x="71199" y="104961"/>
                </a:cubicBezTo>
                <a:cubicBezTo>
                  <a:pt x="67205" y="114281"/>
                  <a:pt x="71818" y="106663"/>
                  <a:pt x="67641" y="119193"/>
                </a:cubicBezTo>
                <a:cubicBezTo>
                  <a:pt x="66802" y="121709"/>
                  <a:pt x="65128" y="123871"/>
                  <a:pt x="64083" y="126309"/>
                </a:cubicBezTo>
                <a:cubicBezTo>
                  <a:pt x="61311" y="132778"/>
                  <a:pt x="62329" y="134200"/>
                  <a:pt x="60525" y="142319"/>
                </a:cubicBezTo>
                <a:cubicBezTo>
                  <a:pt x="60118" y="144150"/>
                  <a:pt x="59261" y="145853"/>
                  <a:pt x="58746" y="147656"/>
                </a:cubicBezTo>
                <a:cubicBezTo>
                  <a:pt x="58074" y="150007"/>
                  <a:pt x="57825" y="152483"/>
                  <a:pt x="56967" y="154772"/>
                </a:cubicBezTo>
                <a:cubicBezTo>
                  <a:pt x="53418" y="164235"/>
                  <a:pt x="54102" y="159331"/>
                  <a:pt x="49851" y="167225"/>
                </a:cubicBezTo>
                <a:cubicBezTo>
                  <a:pt x="46708" y="173062"/>
                  <a:pt x="44634" y="179499"/>
                  <a:pt x="40956" y="185015"/>
                </a:cubicBezTo>
                <a:cubicBezTo>
                  <a:pt x="39770" y="186794"/>
                  <a:pt x="38354" y="188440"/>
                  <a:pt x="37398" y="190352"/>
                </a:cubicBezTo>
                <a:cubicBezTo>
                  <a:pt x="36559" y="192029"/>
                  <a:pt x="36659" y="194129"/>
                  <a:pt x="35619" y="195689"/>
                </a:cubicBezTo>
                <a:cubicBezTo>
                  <a:pt x="34223" y="197782"/>
                  <a:pt x="32061" y="199247"/>
                  <a:pt x="30282" y="201026"/>
                </a:cubicBezTo>
                <a:cubicBezTo>
                  <a:pt x="29689" y="203398"/>
                  <a:pt x="29597" y="205955"/>
                  <a:pt x="28504" y="208142"/>
                </a:cubicBezTo>
                <a:cubicBezTo>
                  <a:pt x="27178" y="210794"/>
                  <a:pt x="24890" y="212845"/>
                  <a:pt x="23167" y="215258"/>
                </a:cubicBezTo>
                <a:cubicBezTo>
                  <a:pt x="21924" y="216998"/>
                  <a:pt x="20565" y="218683"/>
                  <a:pt x="19609" y="220595"/>
                </a:cubicBezTo>
                <a:cubicBezTo>
                  <a:pt x="18770" y="222272"/>
                  <a:pt x="18870" y="224372"/>
                  <a:pt x="17830" y="225932"/>
                </a:cubicBezTo>
                <a:cubicBezTo>
                  <a:pt x="3406" y="247569"/>
                  <a:pt x="21220" y="213814"/>
                  <a:pt x="8935" y="238385"/>
                </a:cubicBezTo>
                <a:cubicBezTo>
                  <a:pt x="3569" y="265213"/>
                  <a:pt x="10402" y="231785"/>
                  <a:pt x="5377" y="254396"/>
                </a:cubicBezTo>
                <a:cubicBezTo>
                  <a:pt x="3331" y="263604"/>
                  <a:pt x="4728" y="262593"/>
                  <a:pt x="40" y="270407"/>
                </a:cubicBezTo>
                <a:cubicBezTo>
                  <a:pt x="-391" y="271126"/>
                  <a:pt x="2709" y="286714"/>
                  <a:pt x="3598" y="291754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A3561-77F6-461C-E3CF-C8CF9E381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63" y="137160"/>
            <a:ext cx="8763633" cy="65836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1FF26F-CF7E-CCE1-75AB-9B788EB73E17}"/>
              </a:ext>
            </a:extLst>
          </p:cNvPr>
          <p:cNvSpPr/>
          <p:nvPr/>
        </p:nvSpPr>
        <p:spPr>
          <a:xfrm>
            <a:off x="2775098" y="5284381"/>
            <a:ext cx="18394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A6276-DD9D-6024-6DF5-EB57133D3A86}"/>
              </a:ext>
            </a:extLst>
          </p:cNvPr>
          <p:cNvSpPr/>
          <p:nvPr/>
        </p:nvSpPr>
        <p:spPr>
          <a:xfrm>
            <a:off x="2775098" y="5188688"/>
            <a:ext cx="2009553" cy="1169582"/>
          </a:xfrm>
          <a:prstGeom prst="rect">
            <a:avLst/>
          </a:prstGeom>
          <a:solidFill>
            <a:srgbClr val="D4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35131-6575-7EB9-FD41-0FBEBDD1EAC4}"/>
              </a:ext>
            </a:extLst>
          </p:cNvPr>
          <p:cNvSpPr txBox="1"/>
          <p:nvPr/>
        </p:nvSpPr>
        <p:spPr>
          <a:xfrm>
            <a:off x="2245415" y="4647746"/>
            <a:ext cx="3068917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Population:   24 million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95-97 % ethnic Han</a:t>
            </a:r>
          </a:p>
          <a:p>
            <a:r>
              <a:rPr lang="en-US" sz="2000" dirty="0">
                <a:solidFill>
                  <a:schemeClr val="bg1"/>
                </a:solidFill>
              </a:rPr>
              <a:t>Languages: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	Taiwanese/</a:t>
            </a:r>
            <a:r>
              <a:rPr lang="en-US" sz="2000" dirty="0" err="1">
                <a:solidFill>
                  <a:schemeClr val="bg1"/>
                </a:solidFill>
              </a:rPr>
              <a:t>Hokkienese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Chinese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	Hakka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C1BA3-4B3E-CC69-B0BC-58C991583BAD}"/>
              </a:ext>
            </a:extLst>
          </p:cNvPr>
          <p:cNvSpPr/>
          <p:nvPr/>
        </p:nvSpPr>
        <p:spPr>
          <a:xfrm>
            <a:off x="8493837" y="4019106"/>
            <a:ext cx="1681522" cy="1041992"/>
          </a:xfrm>
          <a:prstGeom prst="rect">
            <a:avLst/>
          </a:prstGeom>
          <a:solidFill>
            <a:srgbClr val="D4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46A6C-0E1D-7074-F690-1A2BA0B8F350}"/>
              </a:ext>
            </a:extLst>
          </p:cNvPr>
          <p:cNvSpPr txBox="1"/>
          <p:nvPr/>
        </p:nvSpPr>
        <p:spPr>
          <a:xfrm>
            <a:off x="8086600" y="4019106"/>
            <a:ext cx="2299138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 little smaller than Maryland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250 miles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100 miles from mainland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2AD3DC-541D-2401-9372-26FCB4178ADF}"/>
              </a:ext>
            </a:extLst>
          </p:cNvPr>
          <p:cNvSpPr/>
          <p:nvPr/>
        </p:nvSpPr>
        <p:spPr>
          <a:xfrm>
            <a:off x="3625850" y="2952750"/>
            <a:ext cx="742950" cy="5651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81E33A-332C-596F-2B43-B5C7EE09E048}"/>
              </a:ext>
            </a:extLst>
          </p:cNvPr>
          <p:cNvSpPr/>
          <p:nvPr/>
        </p:nvSpPr>
        <p:spPr>
          <a:xfrm>
            <a:off x="5810250" y="247650"/>
            <a:ext cx="1270000" cy="5651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B2D40F-8141-8223-84F9-F3146738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193" y="497442"/>
            <a:ext cx="6462032" cy="6031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2DBA3-9762-C335-A8C0-F4EBCD5C3B61}"/>
              </a:ext>
            </a:extLst>
          </p:cNvPr>
          <p:cNvSpPr txBox="1"/>
          <p:nvPr/>
        </p:nvSpPr>
        <p:spPr>
          <a:xfrm>
            <a:off x="4779271" y="32822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廈門</a:t>
            </a:r>
            <a:endParaRPr 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CEF3A-D081-1EF7-F338-09A092A5D8DD}"/>
              </a:ext>
            </a:extLst>
          </p:cNvPr>
          <p:cNvSpPr txBox="1"/>
          <p:nvPr/>
        </p:nvSpPr>
        <p:spPr>
          <a:xfrm>
            <a:off x="5579490" y="192405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福州</a:t>
            </a:r>
            <a:endParaRPr 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FF5A2-F05D-592C-9517-329102C8C20F}"/>
              </a:ext>
            </a:extLst>
          </p:cNvPr>
          <p:cNvSpPr txBox="1"/>
          <p:nvPr/>
        </p:nvSpPr>
        <p:spPr>
          <a:xfrm>
            <a:off x="4513077" y="5353050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Jinmen-Xiamen = 2 mi.</a:t>
            </a:r>
          </a:p>
          <a:p>
            <a:r>
              <a:rPr lang="en-US" dirty="0" err="1">
                <a:solidFill>
                  <a:schemeClr val="bg1"/>
                </a:solidFill>
              </a:rPr>
              <a:t>Mazu</a:t>
            </a:r>
            <a:r>
              <a:rPr lang="en-US" dirty="0">
                <a:solidFill>
                  <a:schemeClr val="bg1"/>
                </a:solidFill>
              </a:rPr>
              <a:t>-Fuzhou = 10 mi.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9F1CF4-3ACD-45F4-2C9F-5DAF53987E08}"/>
              </a:ext>
            </a:extLst>
          </p:cNvPr>
          <p:cNvCxnSpPr>
            <a:cxnSpLocks/>
          </p:cNvCxnSpPr>
          <p:nvPr/>
        </p:nvCxnSpPr>
        <p:spPr>
          <a:xfrm>
            <a:off x="5391150" y="3743890"/>
            <a:ext cx="188340" cy="10233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74AB9D-ED7E-3CAB-D772-A5F000FAFB60}"/>
              </a:ext>
            </a:extLst>
          </p:cNvPr>
          <p:cNvCxnSpPr>
            <a:cxnSpLocks/>
          </p:cNvCxnSpPr>
          <p:nvPr/>
        </p:nvCxnSpPr>
        <p:spPr>
          <a:xfrm>
            <a:off x="6189209" y="2380683"/>
            <a:ext cx="188340" cy="10233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0A23278-BAC4-985F-4187-B505DFFE0C83}"/>
              </a:ext>
            </a:extLst>
          </p:cNvPr>
          <p:cNvSpPr/>
          <p:nvPr/>
        </p:nvSpPr>
        <p:spPr>
          <a:xfrm>
            <a:off x="8432800" y="3429000"/>
            <a:ext cx="304800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E44506-1621-BE92-686E-5CE6893908DE}"/>
              </a:ext>
            </a:extLst>
          </p:cNvPr>
          <p:cNvSpPr/>
          <p:nvPr/>
        </p:nvSpPr>
        <p:spPr>
          <a:xfrm rot="2061242">
            <a:off x="7839336" y="5253590"/>
            <a:ext cx="342482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92A57-5765-93B2-74A0-1D24C2A82C5C}"/>
              </a:ext>
            </a:extLst>
          </p:cNvPr>
          <p:cNvSpPr txBox="1"/>
          <p:nvPr/>
        </p:nvSpPr>
        <p:spPr>
          <a:xfrm>
            <a:off x="1299972" y="1883664"/>
            <a:ext cx="95920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What have been the main perspectives on Taiwan’s relationship with China?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How have those perspectives evolved since U.S.-China normalization (1979)?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What have been the drivers of that evolution?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What steps can China, Taiwan, the United States, and others take to avoid conflict?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What will happen, and 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1A1F3-6740-1E44-C2D5-E0C4F661B3C5}"/>
              </a:ext>
            </a:extLst>
          </p:cNvPr>
          <p:cNvSpPr txBox="1"/>
          <p:nvPr/>
        </p:nvSpPr>
        <p:spPr>
          <a:xfrm>
            <a:off x="4453128" y="685800"/>
            <a:ext cx="2351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P.R.C. and R.O.C.</a:t>
            </a:r>
          </a:p>
        </p:txBody>
      </p:sp>
    </p:spTree>
    <p:extLst>
      <p:ext uri="{BB962C8B-B14F-4D97-AF65-F5344CB8AC3E}">
        <p14:creationId xmlns:p14="http://schemas.microsoft.com/office/powerpoint/2010/main" val="27349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ADCC0F-1D8C-4998-84C9-FB515215E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26" y="508746"/>
            <a:ext cx="8592749" cy="6030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572BE1-66EB-46B7-AC56-2D7572AC5D91}"/>
              </a:ext>
            </a:extLst>
          </p:cNvPr>
          <p:cNvSpPr txBox="1"/>
          <p:nvPr/>
        </p:nvSpPr>
        <p:spPr>
          <a:xfrm>
            <a:off x="6305551" y="2447926"/>
            <a:ext cx="2661987" cy="584775"/>
          </a:xfrm>
          <a:prstGeom prst="rect">
            <a:avLst/>
          </a:prstGeom>
          <a:solidFill>
            <a:srgbClr val="2B9C5F">
              <a:alpha val="41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  SOUTH ASIA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45830A-A3B1-4888-8E0A-9C1A23DEBF5D}"/>
              </a:ext>
            </a:extLst>
          </p:cNvPr>
          <p:cNvSpPr/>
          <p:nvPr/>
        </p:nvSpPr>
        <p:spPr>
          <a:xfrm>
            <a:off x="5763225" y="6091238"/>
            <a:ext cx="1885950" cy="447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B9E59-76F7-48E2-8A92-6913C884651E}"/>
              </a:ext>
            </a:extLst>
          </p:cNvPr>
          <p:cNvSpPr txBox="1"/>
          <p:nvPr/>
        </p:nvSpPr>
        <p:spPr>
          <a:xfrm>
            <a:off x="1895475" y="2943880"/>
            <a:ext cx="73788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038D8-145D-4F46-B9FC-2C43CAAB4445}"/>
              </a:ext>
            </a:extLst>
          </p:cNvPr>
          <p:cNvSpPr txBox="1"/>
          <p:nvPr/>
        </p:nvSpPr>
        <p:spPr>
          <a:xfrm>
            <a:off x="6305551" y="4602450"/>
            <a:ext cx="53328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87F5C-0FA8-4F48-894A-0F2C81DB3914}"/>
              </a:ext>
            </a:extLst>
          </p:cNvPr>
          <p:cNvSpPr txBox="1"/>
          <p:nvPr/>
        </p:nvSpPr>
        <p:spPr>
          <a:xfrm>
            <a:off x="4827181" y="5313340"/>
            <a:ext cx="75804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8.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1E8E86-F3EE-4ECB-8482-84B97B04452E}"/>
              </a:ext>
            </a:extLst>
          </p:cNvPr>
          <p:cNvSpPr txBox="1"/>
          <p:nvPr/>
        </p:nvSpPr>
        <p:spPr>
          <a:xfrm>
            <a:off x="4676775" y="4228445"/>
            <a:ext cx="70485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BF5313-AA8E-4FD7-B1F5-980E48878A4C}"/>
              </a:ext>
            </a:extLst>
          </p:cNvPr>
          <p:cNvSpPr txBox="1"/>
          <p:nvPr/>
        </p:nvSpPr>
        <p:spPr>
          <a:xfrm>
            <a:off x="5972175" y="5574950"/>
            <a:ext cx="70810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7.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6707C1-6F8F-4689-AFCE-BF0B5A3AB005}"/>
              </a:ext>
            </a:extLst>
          </p:cNvPr>
          <p:cNvGrpSpPr/>
          <p:nvPr/>
        </p:nvGrpSpPr>
        <p:grpSpPr>
          <a:xfrm>
            <a:off x="5099447" y="4740950"/>
            <a:ext cx="796528" cy="523220"/>
            <a:chOff x="3575447" y="4740950"/>
            <a:chExt cx="796528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0477CD-C0CE-4A67-9CF0-3E4A1EB67FC0}"/>
                </a:ext>
              </a:extLst>
            </p:cNvPr>
            <p:cNvSpPr txBox="1"/>
            <p:nvPr/>
          </p:nvSpPr>
          <p:spPr>
            <a:xfrm>
              <a:off x="3575447" y="4740950"/>
              <a:ext cx="637875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  3.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71FAF8-91AF-4E7C-84F2-6F7441169746}"/>
                </a:ext>
              </a:extLst>
            </p:cNvPr>
            <p:cNvSpPr/>
            <p:nvPr/>
          </p:nvSpPr>
          <p:spPr>
            <a:xfrm>
              <a:off x="4163020" y="5088136"/>
              <a:ext cx="208955" cy="1760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0905A61-67AB-4DED-BE22-AB2AA890F5D2}"/>
              </a:ext>
            </a:extLst>
          </p:cNvPr>
          <p:cNvSpPr txBox="1"/>
          <p:nvPr/>
        </p:nvSpPr>
        <p:spPr>
          <a:xfrm>
            <a:off x="6980801" y="4551610"/>
            <a:ext cx="53328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5.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86A591-CAFB-4BE2-B7F4-DB848640EC5A}"/>
              </a:ext>
            </a:extLst>
          </p:cNvPr>
          <p:cNvSpPr txBox="1"/>
          <p:nvPr/>
        </p:nvSpPr>
        <p:spPr>
          <a:xfrm>
            <a:off x="6680278" y="5342096"/>
            <a:ext cx="60104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88018-6AE8-326E-C690-202DF685DB9E}"/>
              </a:ext>
            </a:extLst>
          </p:cNvPr>
          <p:cNvSpPr txBox="1"/>
          <p:nvPr/>
        </p:nvSpPr>
        <p:spPr>
          <a:xfrm>
            <a:off x="3993575" y="283615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6BED6-F130-1AB8-D2B9-380DCA80B6F2}"/>
              </a:ext>
            </a:extLst>
          </p:cNvPr>
          <p:cNvSpPr txBox="1"/>
          <p:nvPr/>
        </p:nvSpPr>
        <p:spPr>
          <a:xfrm>
            <a:off x="1895475" y="1541647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TURKMENISTAN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123184-B209-E5E2-60B8-111F812CE60C}"/>
              </a:ext>
            </a:extLst>
          </p:cNvPr>
          <p:cNvCxnSpPr>
            <a:cxnSpLocks/>
          </p:cNvCxnSpPr>
          <p:nvPr/>
        </p:nvCxnSpPr>
        <p:spPr>
          <a:xfrm>
            <a:off x="4335175" y="2323653"/>
            <a:ext cx="341600" cy="2341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1BC947-761C-C450-FC36-4BEA49586E85}"/>
              </a:ext>
            </a:extLst>
          </p:cNvPr>
          <p:cNvCxnSpPr/>
          <p:nvPr/>
        </p:nvCxnSpPr>
        <p:spPr>
          <a:xfrm>
            <a:off x="3620530" y="1813203"/>
            <a:ext cx="714645" cy="5104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05DD1E-C420-B100-82F5-AD532530AADD}"/>
              </a:ext>
            </a:extLst>
          </p:cNvPr>
          <p:cNvSpPr txBox="1"/>
          <p:nvPr/>
        </p:nvSpPr>
        <p:spPr>
          <a:xfrm>
            <a:off x="3194831" y="760455"/>
            <a:ext cx="148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UZBEKISTAN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A76E60-B873-7E8E-A2B2-1F0E326A857C}"/>
              </a:ext>
            </a:extLst>
          </p:cNvPr>
          <p:cNvCxnSpPr>
            <a:cxnSpLocks/>
          </p:cNvCxnSpPr>
          <p:nvPr/>
        </p:nvCxnSpPr>
        <p:spPr>
          <a:xfrm>
            <a:off x="4039785" y="1110850"/>
            <a:ext cx="124442" cy="1406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81CD44-207A-B1BE-18C1-F3CE45DAB938}"/>
              </a:ext>
            </a:extLst>
          </p:cNvPr>
          <p:cNvCxnSpPr>
            <a:cxnSpLocks/>
          </p:cNvCxnSpPr>
          <p:nvPr/>
        </p:nvCxnSpPr>
        <p:spPr>
          <a:xfrm>
            <a:off x="4164375" y="1251528"/>
            <a:ext cx="864825" cy="1072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4439EC-A7A9-35A4-415F-0133381E3E27}"/>
              </a:ext>
            </a:extLst>
          </p:cNvPr>
          <p:cNvSpPr txBox="1"/>
          <p:nvPr/>
        </p:nvSpPr>
        <p:spPr>
          <a:xfrm>
            <a:off x="4676775" y="476012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TURKMENISTAN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BCE6FE-A9D3-4EF2-7783-F4739C2F5C49}"/>
              </a:ext>
            </a:extLst>
          </p:cNvPr>
          <p:cNvCxnSpPr>
            <a:cxnSpLocks/>
          </p:cNvCxnSpPr>
          <p:nvPr/>
        </p:nvCxnSpPr>
        <p:spPr>
          <a:xfrm>
            <a:off x="5687020" y="760455"/>
            <a:ext cx="0" cy="1340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021F2C-A8C7-C928-B65D-0D186C258A40}"/>
              </a:ext>
            </a:extLst>
          </p:cNvPr>
          <p:cNvCxnSpPr>
            <a:cxnSpLocks/>
          </p:cNvCxnSpPr>
          <p:nvPr/>
        </p:nvCxnSpPr>
        <p:spPr>
          <a:xfrm flipH="1">
            <a:off x="5521729" y="894514"/>
            <a:ext cx="165291" cy="16447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A41F91-C49E-9318-0063-41C1635A2E8B}"/>
              </a:ext>
            </a:extLst>
          </p:cNvPr>
          <p:cNvCxnSpPr>
            <a:cxnSpLocks/>
          </p:cNvCxnSpPr>
          <p:nvPr/>
        </p:nvCxnSpPr>
        <p:spPr>
          <a:xfrm flipH="1">
            <a:off x="6501762" y="1043965"/>
            <a:ext cx="165291" cy="2759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986E8D-D7AA-C010-B985-4C0C879379B9}"/>
              </a:ext>
            </a:extLst>
          </p:cNvPr>
          <p:cNvCxnSpPr>
            <a:cxnSpLocks/>
          </p:cNvCxnSpPr>
          <p:nvPr/>
        </p:nvCxnSpPr>
        <p:spPr>
          <a:xfrm flipH="1">
            <a:off x="5895975" y="1319917"/>
            <a:ext cx="605787" cy="10037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08C467-2D94-94EE-2559-D9FD330075DD}"/>
              </a:ext>
            </a:extLst>
          </p:cNvPr>
          <p:cNvSpPr txBox="1"/>
          <p:nvPr/>
        </p:nvSpPr>
        <p:spPr>
          <a:xfrm>
            <a:off x="6572195" y="733992"/>
            <a:ext cx="162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KYRGYZSTAN</a:t>
            </a:r>
          </a:p>
        </p:txBody>
      </p:sp>
    </p:spTree>
    <p:extLst>
      <p:ext uri="{BB962C8B-B14F-4D97-AF65-F5344CB8AC3E}">
        <p14:creationId xmlns:p14="http://schemas.microsoft.com/office/powerpoint/2010/main" val="9673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7" grpId="0"/>
      <p:bldP spid="8" grpId="0"/>
      <p:bldP spid="22" grpId="0"/>
      <p:bldP spid="2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176CA3-B9C9-4022-BDDD-D686B657B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39590"/>
              </p:ext>
            </p:extLst>
          </p:nvPr>
        </p:nvGraphicFramePr>
        <p:xfrm>
          <a:off x="4280399" y="229347"/>
          <a:ext cx="2840068" cy="6401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40068">
                  <a:extLst>
                    <a:ext uri="{9D8B030D-6E8A-4147-A177-3AD203B41FA5}">
                      <a16:colId xmlns:a16="http://schemas.microsoft.com/office/drawing/2014/main" val="2357130833"/>
                    </a:ext>
                  </a:extLst>
                </a:gridCol>
              </a:tblGrid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 anchor="ctr"/>
                </a:tc>
                <a:extLst>
                  <a:ext uri="{0D108BD9-81ED-4DB2-BD59-A6C34878D82A}">
                    <a16:rowId xmlns:a16="http://schemas.microsoft.com/office/drawing/2014/main" val="171890921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 (19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227447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2 (26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98234728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3 (2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74802183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4 (9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7230504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5 (16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0088390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6 (23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820650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7 (1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1736576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8 (8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4227965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2063363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Week 9 (22 Mar)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32463105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10 (29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5508747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11 (5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526126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12 (12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596936450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13 (19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97206583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14 (26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39022769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04396843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91301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217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10578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742 0.4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8D516-09C2-4B4C-B6A3-0179C6037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1" y="0"/>
            <a:ext cx="7277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5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FC974-D703-C3E8-54D0-702AE024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31" y="0"/>
            <a:ext cx="6618789" cy="69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2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1D0E0-EB0B-1C69-232F-FF18E46B2AFF}"/>
              </a:ext>
            </a:extLst>
          </p:cNvPr>
          <p:cNvSpPr txBox="1"/>
          <p:nvPr/>
        </p:nvSpPr>
        <p:spPr>
          <a:xfrm>
            <a:off x="3024518" y="1540042"/>
            <a:ext cx="614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Afghanistan – What are the main issues?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EA269-6B6E-07E8-C3BF-F8A5CFA7E8D7}"/>
              </a:ext>
            </a:extLst>
          </p:cNvPr>
          <p:cNvSpPr txBox="1"/>
          <p:nvPr/>
        </p:nvSpPr>
        <p:spPr>
          <a:xfrm>
            <a:off x="3290616" y="2905780"/>
            <a:ext cx="561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Pakistan – What are the main issues?</a:t>
            </a:r>
          </a:p>
        </p:txBody>
      </p:sp>
    </p:spTree>
    <p:extLst>
      <p:ext uri="{BB962C8B-B14F-4D97-AF65-F5344CB8AC3E}">
        <p14:creationId xmlns:p14="http://schemas.microsoft.com/office/powerpoint/2010/main" val="2504785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37500-5738-2AD4-1CA0-3AB800218395}"/>
              </a:ext>
            </a:extLst>
          </p:cNvPr>
          <p:cNvSpPr txBox="1"/>
          <p:nvPr/>
        </p:nvSpPr>
        <p:spPr>
          <a:xfrm>
            <a:off x="1333500" y="828675"/>
            <a:ext cx="260985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pic>
        <p:nvPicPr>
          <p:cNvPr id="4" name="Picture 3" descr="May be an image of 2 people, people sitting and indoor">
            <a:extLst>
              <a:ext uri="{FF2B5EF4-FFF2-40B4-BE49-F238E27FC236}">
                <a16:creationId xmlns:a16="http://schemas.microsoft.com/office/drawing/2014/main" id="{2238199F-3A70-3881-EA71-42F7278BC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88234"/>
            <a:ext cx="2783623" cy="2781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284DC-1F33-81AA-7463-D376C421E8D3}"/>
              </a:ext>
            </a:extLst>
          </p:cNvPr>
          <p:cNvSpPr txBox="1"/>
          <p:nvPr/>
        </p:nvSpPr>
        <p:spPr>
          <a:xfrm>
            <a:off x="1748169" y="495477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Haroon HAKIMI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CE12D-10F7-48A7-FA36-788C9B0977E9}"/>
              </a:ext>
            </a:extLst>
          </p:cNvPr>
          <p:cNvSpPr txBox="1"/>
          <p:nvPr/>
        </p:nvSpPr>
        <p:spPr>
          <a:xfrm>
            <a:off x="4570121" y="914400"/>
            <a:ext cx="7009515" cy="584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Fourteen</a:t>
            </a: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Lessons from Afghanistan for Future U.S. Nation Building</a:t>
            </a:r>
            <a:b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CLEARLY DEFINE GOALS, HAVE A STRATEGY, AND STICK TO THEM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CHOOSE ALLIES AND PARTNERS CAREFULLY AND UNDERSTAND THEIR INTENTIONS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UNDERSTAND NEIGHBORS, THEIR RELATIONS, AND THE NEIGHBORHOOD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RECONCILE WITH FORMER ENEMIES AND ACCOMMODATE THEM TO MINIMIZE FUTURE THREATS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INCLUSIVENESS CREATES A STABLE AND EFFECTIVE GOVERNMENT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PRIORITIZING SECURITY INSTITUTIONS HELPS THE PROCESS AND LESSENS THE BURDEN ON U.S. FORCES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FUNCTIONAL GOVERNMENT IS BETTER THAN A REPRESENTATIVE GOVERNMENT THAT FAILS TO FUNCTION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DIVIDE NATION BUILDING RESPONSIBILITIES CAREFULLY, PUSH FOR WIDESPREAD COORDINATION, AND MONITOR AND EVALUATE PROGRESS PROPERLY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851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37500-5738-2AD4-1CA0-3AB800218395}"/>
              </a:ext>
            </a:extLst>
          </p:cNvPr>
          <p:cNvSpPr txBox="1"/>
          <p:nvPr/>
        </p:nvSpPr>
        <p:spPr>
          <a:xfrm>
            <a:off x="1333500" y="828675"/>
            <a:ext cx="260985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pic>
        <p:nvPicPr>
          <p:cNvPr id="4" name="Picture 3" descr="May be an image of 2 people, people sitting and indoor">
            <a:extLst>
              <a:ext uri="{FF2B5EF4-FFF2-40B4-BE49-F238E27FC236}">
                <a16:creationId xmlns:a16="http://schemas.microsoft.com/office/drawing/2014/main" id="{2238199F-3A70-3881-EA71-42F7278BC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88234"/>
            <a:ext cx="2783623" cy="2781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284DC-1F33-81AA-7463-D376C421E8D3}"/>
              </a:ext>
            </a:extLst>
          </p:cNvPr>
          <p:cNvSpPr txBox="1"/>
          <p:nvPr/>
        </p:nvSpPr>
        <p:spPr>
          <a:xfrm>
            <a:off x="1748169" y="495477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Haroon HAKIMI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CE12D-10F7-48A7-FA36-788C9B0977E9}"/>
              </a:ext>
            </a:extLst>
          </p:cNvPr>
          <p:cNvSpPr txBox="1"/>
          <p:nvPr/>
        </p:nvSpPr>
        <p:spPr>
          <a:xfrm>
            <a:off x="4570121" y="914400"/>
            <a:ext cx="7009515" cy="485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Fourteen</a:t>
            </a: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Lessons from Afghanistan for Future U.S. Nation Building</a:t>
            </a:r>
            <a:b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BE PREPARED TO PREVENT CORRUPTION, FIGHT IT AS AN INNER ENEMY IF AND WHEN IT APPEARS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ESTABLISHING AND ENFORCING THE RULE OF LAW MUST BE A PRIORITY WITHOUT COMPROMISE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PROMOTE LONG-TERM ECONOMIC SELF-SUFFICIENCY AND SUSTAINABILITY TO AVOID AID DEPENDENCY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FIX THE PROPERTY REGIME TO REDUCE CONFLICTS AND PROTECT THE RIGHT TO OWNERSHIP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SUPPORT NATIONALISM AND THE NATIONAL IDENTITY THAT IS FUNDAMENTAL FOR DEMOCRACY</a:t>
            </a:r>
          </a:p>
          <a:p>
            <a:pPr marL="347472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CONSISTENCY THROUGHOUT THE NATION BUILDING PROCESS HELPS TO ACHIEVING THE DESIRED GOALS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17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37500-5738-2AD4-1CA0-3AB800218395}"/>
              </a:ext>
            </a:extLst>
          </p:cNvPr>
          <p:cNvSpPr txBox="1"/>
          <p:nvPr/>
        </p:nvSpPr>
        <p:spPr>
          <a:xfrm>
            <a:off x="1333500" y="828675"/>
            <a:ext cx="260985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D6365-CF99-CC7B-DF8B-C4AE0D28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79" y="1351895"/>
            <a:ext cx="3790242" cy="4027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E82C33-C683-259A-E8D0-8BCA04229121}"/>
              </a:ext>
            </a:extLst>
          </p:cNvPr>
          <p:cNvSpPr txBox="1"/>
          <p:nvPr/>
        </p:nvSpPr>
        <p:spPr>
          <a:xfrm>
            <a:off x="4070250" y="5499684"/>
            <a:ext cx="6093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</a:rPr>
              <a:t>Prime Minister </a:t>
            </a:r>
            <a:r>
              <a:rPr lang="en-US" sz="2400" dirty="0" err="1">
                <a:effectLst/>
                <a:latin typeface="Calibri" panose="020F0502020204030204" pitchFamily="34" charset="0"/>
              </a:rPr>
              <a:t>Shehbaz</a:t>
            </a:r>
            <a:r>
              <a:rPr lang="en-US" sz="2400" dirty="0">
                <a:effectLst/>
                <a:latin typeface="Calibri" panose="020F0502020204030204" pitchFamily="34" charset="0"/>
              </a:rPr>
              <a:t> Sharif</a:t>
            </a:r>
          </a:p>
          <a:p>
            <a:r>
              <a:rPr lang="en-US" sz="2000" i="1" dirty="0"/>
              <a:t>Pakistan Muslim League-Nawaz Party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B1235-9121-73D4-5B64-5337ACFEB11A}"/>
              </a:ext>
            </a:extLst>
          </p:cNvPr>
          <p:cNvSpPr txBox="1"/>
          <p:nvPr/>
        </p:nvSpPr>
        <p:spPr>
          <a:xfrm>
            <a:off x="8583466" y="2274838"/>
            <a:ext cx="3161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Brother of former PM Nawaz Sharif.</a:t>
            </a:r>
          </a:p>
          <a:p>
            <a:endParaRPr lang="en-US" sz="2400" dirty="0"/>
          </a:p>
          <a:p>
            <a:r>
              <a:rPr lang="en-US" sz="2400" dirty="0"/>
              <a:t>Family linked to corruption charges.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3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37500-5738-2AD4-1CA0-3AB800218395}"/>
              </a:ext>
            </a:extLst>
          </p:cNvPr>
          <p:cNvSpPr txBox="1"/>
          <p:nvPr/>
        </p:nvSpPr>
        <p:spPr>
          <a:xfrm>
            <a:off x="1333500" y="828675"/>
            <a:ext cx="260985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D6365-CF99-CC7B-DF8B-C4AE0D28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769" y="493134"/>
            <a:ext cx="2108598" cy="2240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E82C33-C683-259A-E8D0-8BCA04229121}"/>
              </a:ext>
            </a:extLst>
          </p:cNvPr>
          <p:cNvSpPr txBox="1"/>
          <p:nvPr/>
        </p:nvSpPr>
        <p:spPr>
          <a:xfrm>
            <a:off x="8482776" y="2867756"/>
            <a:ext cx="609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</a:rPr>
              <a:t>Prime Minister </a:t>
            </a:r>
            <a:r>
              <a:rPr lang="en-US" sz="2000" dirty="0" err="1">
                <a:effectLst/>
                <a:latin typeface="Calibri" panose="020F0502020204030204" pitchFamily="34" charset="0"/>
              </a:rPr>
              <a:t>Shehbaz</a:t>
            </a:r>
            <a:r>
              <a:rPr lang="en-US" sz="2000" dirty="0">
                <a:effectLst/>
                <a:latin typeface="Calibri" panose="020F0502020204030204" pitchFamily="34" charset="0"/>
              </a:rPr>
              <a:t> Sharif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B1235-9121-73D4-5B64-5337ACFEB11A}"/>
              </a:ext>
            </a:extLst>
          </p:cNvPr>
          <p:cNvSpPr txBox="1"/>
          <p:nvPr/>
        </p:nvSpPr>
        <p:spPr>
          <a:xfrm>
            <a:off x="1755866" y="1782008"/>
            <a:ext cx="640842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Elections on February 8 inconclusive.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Parliament voted him second term, after weeks of upheaval and agreement for limited power-sharing.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Beat Omar Ayub – protégé of former PM Imran Khan.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Preferred </a:t>
            </a:r>
            <a:r>
              <a:rPr lang="en-US" sz="2000" dirty="0"/>
              <a:t>by military, which has been accused of tampering.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Fortune tied to Army Chief General Asim Munir.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Challenges ahead:</a:t>
            </a:r>
          </a:p>
          <a:p>
            <a:r>
              <a:rPr lang="en-US" sz="2000" dirty="0"/>
              <a:t>	Economy</a:t>
            </a:r>
          </a:p>
          <a:p>
            <a:r>
              <a:rPr lang="en-US" sz="2000" dirty="0"/>
              <a:t>	Civil-military relations</a:t>
            </a:r>
          </a:p>
          <a:p>
            <a:pPr lvl="1"/>
            <a:r>
              <a:rPr lang="en-US" sz="2000" dirty="0"/>
              <a:t>Relations with India and Afghanistan</a:t>
            </a:r>
          </a:p>
        </p:txBody>
      </p:sp>
    </p:spTree>
    <p:extLst>
      <p:ext uri="{BB962C8B-B14F-4D97-AF65-F5344CB8AC3E}">
        <p14:creationId xmlns:p14="http://schemas.microsoft.com/office/powerpoint/2010/main" val="2419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D21C9-8026-08FB-8B45-2783D1404B1A}"/>
              </a:ext>
            </a:extLst>
          </p:cNvPr>
          <p:cNvSpPr txBox="1"/>
          <p:nvPr/>
        </p:nvSpPr>
        <p:spPr>
          <a:xfrm>
            <a:off x="1322173" y="2037629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2-3 minutes each 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06023-C39B-B3CE-2DBC-77B8F78F9190}"/>
              </a:ext>
            </a:extLst>
          </p:cNvPr>
          <p:cNvSpPr txBox="1"/>
          <p:nvPr/>
        </p:nvSpPr>
        <p:spPr>
          <a:xfrm>
            <a:off x="3941342" y="2037629"/>
            <a:ext cx="609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Bryce</a:t>
            </a:r>
          </a:p>
          <a:p>
            <a:r>
              <a:rPr lang="en-US" sz="2400" dirty="0"/>
              <a:t>Vaughn</a:t>
            </a:r>
          </a:p>
          <a:p>
            <a:r>
              <a:rPr lang="en-US" sz="2400" dirty="0"/>
              <a:t>Matthew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18E9-E431-5311-A82C-7044FAED96D1}"/>
              </a:ext>
            </a:extLst>
          </p:cNvPr>
          <p:cNvSpPr txBox="1"/>
          <p:nvPr/>
        </p:nvSpPr>
        <p:spPr>
          <a:xfrm>
            <a:off x="1322173" y="1075038"/>
            <a:ext cx="32976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Internship conversations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6C9C8-3365-3A23-4E7D-F5D0A16ED6B1}"/>
              </a:ext>
            </a:extLst>
          </p:cNvPr>
          <p:cNvSpPr txBox="1"/>
          <p:nvPr/>
        </p:nvSpPr>
        <p:spPr>
          <a:xfrm>
            <a:off x="6396971" y="2817211"/>
            <a:ext cx="410400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INFORMAL DISCUSSION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2000" dirty="0"/>
              <a:t>Organization name and business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In-person, virtual, hybrid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My tasks and responsibilities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Communications and team dynamics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Fun things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22550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04CDA-5ADB-4A4B-8BBB-BF4D5040ED30}"/>
              </a:ext>
            </a:extLst>
          </p:cNvPr>
          <p:cNvSpPr txBox="1"/>
          <p:nvPr/>
        </p:nvSpPr>
        <p:spPr>
          <a:xfrm>
            <a:off x="1033138" y="2560320"/>
            <a:ext cx="41972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Jeff WU</a:t>
            </a:r>
          </a:p>
          <a:p>
            <a:r>
              <a:rPr lang="en-US" sz="2400" dirty="0" err="1"/>
              <a:t>Director,Political</a:t>
            </a:r>
            <a:r>
              <a:rPr lang="en-US" sz="2400" dirty="0"/>
              <a:t> Division</a:t>
            </a:r>
            <a:br>
              <a:rPr lang="en-US" sz="2400" dirty="0"/>
            </a:br>
            <a:r>
              <a:rPr lang="en-US" sz="2400" dirty="0"/>
              <a:t>Taipei Economic and Cultural Representative Office (TECRO)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BCCC-5FDF-9AB8-9825-0F7EB21B6133}"/>
              </a:ext>
            </a:extLst>
          </p:cNvPr>
          <p:cNvSpPr txBox="1"/>
          <p:nvPr/>
        </p:nvSpPr>
        <p:spPr>
          <a:xfrm>
            <a:off x="1181375" y="5182623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Emma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0097FE-C98F-41EB-43AB-0652E931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162">
            <a:off x="5469264" y="414427"/>
            <a:ext cx="523897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53EA4-8462-F009-DD26-77F9665E459E}"/>
              </a:ext>
            </a:extLst>
          </p:cNvPr>
          <p:cNvSpPr txBox="1"/>
          <p:nvPr/>
        </p:nvSpPr>
        <p:spPr>
          <a:xfrm>
            <a:off x="5332021" y="290578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67727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3C5-AE00-D958-F72E-D9A08278E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6FBB3-25EC-0433-7435-BA95C1B37A7E}"/>
              </a:ext>
            </a:extLst>
          </p:cNvPr>
          <p:cNvSpPr txBox="1"/>
          <p:nvPr/>
        </p:nvSpPr>
        <p:spPr>
          <a:xfrm>
            <a:off x="1247052" y="621708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8CE0A3-46F7-2F53-2502-BA5298B8E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689"/>
              </p:ext>
            </p:extLst>
          </p:nvPr>
        </p:nvGraphicFramePr>
        <p:xfrm>
          <a:off x="1376609" y="1201420"/>
          <a:ext cx="9438781" cy="544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Discussion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Readings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Internship conversations: Bryce, Vaughn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Matthew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10:00</a:t>
                      </a: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Jeff WU</a:t>
                      </a:r>
                      <a:endParaRPr lang="en-US" sz="14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Director, Political Division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Taipei Economic and Cultural Representative Office (TECRO)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2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Emma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1944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11:30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Mr. Haroon Hakimi</a:t>
                      </a:r>
                      <a:endParaRPr lang="en-US" sz="14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Former Deputy Minister for Information, Culture, Youth, and Tourism </a:t>
                      </a:r>
                      <a:endParaRPr lang="en-US" sz="14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Kabul, Afghanistan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Mimi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12:40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Former Senior Diplomat of Pakistan </a:t>
                      </a: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 Adjunct Professor, Georgetown University </a:t>
                      </a:r>
                    </a:p>
                    <a:p>
                      <a:pPr marL="52578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Marcus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3:15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Wrap-up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1CF8F156-74A8-20CB-A069-C49C24B0967A}"/>
              </a:ext>
            </a:extLst>
          </p:cNvPr>
          <p:cNvSpPr/>
          <p:nvPr/>
        </p:nvSpPr>
        <p:spPr>
          <a:xfrm>
            <a:off x="1376609" y="1201420"/>
            <a:ext cx="8693366" cy="99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65437B1-44F8-3F75-7449-E6B0F72CC84F}"/>
              </a:ext>
            </a:extLst>
          </p:cNvPr>
          <p:cNvSpPr/>
          <p:nvPr/>
        </p:nvSpPr>
        <p:spPr>
          <a:xfrm>
            <a:off x="1319203" y="2255682"/>
            <a:ext cx="8693366" cy="11733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F11A8-D8B1-17C0-BC48-B3B98C564DB5}"/>
              </a:ext>
            </a:extLst>
          </p:cNvPr>
          <p:cNvSpPr/>
          <p:nvPr/>
        </p:nvSpPr>
        <p:spPr>
          <a:xfrm>
            <a:off x="1247051" y="3540165"/>
            <a:ext cx="8822923" cy="11733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E2ED29B-BE09-33E7-63AE-641C76D95D67}"/>
              </a:ext>
            </a:extLst>
          </p:cNvPr>
          <p:cNvSpPr/>
          <p:nvPr/>
        </p:nvSpPr>
        <p:spPr>
          <a:xfrm>
            <a:off x="971796" y="4713483"/>
            <a:ext cx="8693366" cy="417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C92CF8-5C95-C0EF-F6EE-C113EAE39268}"/>
              </a:ext>
            </a:extLst>
          </p:cNvPr>
          <p:cNvSpPr/>
          <p:nvPr/>
        </p:nvSpPr>
        <p:spPr>
          <a:xfrm>
            <a:off x="1247051" y="5233186"/>
            <a:ext cx="8693366" cy="997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5DC4FA-29C2-5747-AFD6-3E6547E41E88}"/>
              </a:ext>
            </a:extLst>
          </p:cNvPr>
          <p:cNvSpPr/>
          <p:nvPr/>
        </p:nvSpPr>
        <p:spPr>
          <a:xfrm>
            <a:off x="971796" y="6270215"/>
            <a:ext cx="8693366" cy="5517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81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C5BB6C-A9C9-C9A0-C416-0B9F4CA0D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3696">
            <a:off x="5780053" y="238939"/>
            <a:ext cx="5932558" cy="7770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F740B-B0F2-E547-AEB3-78A12C547F1F}"/>
              </a:ext>
            </a:extLst>
          </p:cNvPr>
          <p:cNvSpPr txBox="1"/>
          <p:nvPr/>
        </p:nvSpPr>
        <p:spPr>
          <a:xfrm>
            <a:off x="1270000" y="825500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GUEST SPEAKER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1D6CB-FC16-4E60-28A8-3E31A20284EA}"/>
              </a:ext>
            </a:extLst>
          </p:cNvPr>
          <p:cNvSpPr txBox="1"/>
          <p:nvPr/>
        </p:nvSpPr>
        <p:spPr>
          <a:xfrm>
            <a:off x="1199734" y="1877242"/>
            <a:ext cx="43998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Mr. Haroon Hakimi</a:t>
            </a:r>
          </a:p>
          <a:p>
            <a:endParaRPr lang="en-US" sz="2800" dirty="0"/>
          </a:p>
          <a:p>
            <a:pPr marL="182880" indent="-182880"/>
            <a:r>
              <a:rPr lang="en-US" sz="2400" dirty="0"/>
              <a:t>Former Vice Minister</a:t>
            </a:r>
            <a:br>
              <a:rPr lang="en-US" sz="2400" dirty="0"/>
            </a:br>
            <a:r>
              <a:rPr lang="en-US" sz="2400" dirty="0"/>
              <a:t>Foreign and Information Ministry of Afghanistan, Kabul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i="1" dirty="0"/>
              <a:t>- Introduced by Mimi</a:t>
            </a:r>
          </a:p>
        </p:txBody>
      </p:sp>
    </p:spTree>
    <p:extLst>
      <p:ext uri="{BB962C8B-B14F-4D97-AF65-F5344CB8AC3E}">
        <p14:creationId xmlns:p14="http://schemas.microsoft.com/office/powerpoint/2010/main" val="163892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4DD72-EEA8-4BA7-A6B8-1F168C5A7AD0}"/>
              </a:ext>
            </a:extLst>
          </p:cNvPr>
          <p:cNvSpPr txBox="1"/>
          <p:nvPr/>
        </p:nvSpPr>
        <p:spPr>
          <a:xfrm flipH="1">
            <a:off x="4837747" y="2771775"/>
            <a:ext cx="2516507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301BC-611B-46BF-B0DC-6545565A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59" y="1979676"/>
            <a:ext cx="4957481" cy="33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67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DF740B-B0F2-E547-AEB3-78A12C547F1F}"/>
              </a:ext>
            </a:extLst>
          </p:cNvPr>
          <p:cNvSpPr txBox="1"/>
          <p:nvPr/>
        </p:nvSpPr>
        <p:spPr>
          <a:xfrm>
            <a:off x="1270000" y="825500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GUEST SPEAKER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1D6CB-FC16-4E60-28A8-3E31A20284EA}"/>
              </a:ext>
            </a:extLst>
          </p:cNvPr>
          <p:cNvSpPr txBox="1"/>
          <p:nvPr/>
        </p:nvSpPr>
        <p:spPr>
          <a:xfrm>
            <a:off x="1199734" y="1877242"/>
            <a:ext cx="43998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Amb</a:t>
            </a:r>
            <a:r>
              <a:rPr lang="en-US" sz="2800" dirty="0"/>
              <a:t>. </a:t>
            </a:r>
            <a:r>
              <a:rPr lang="en-US" sz="2800" dirty="0" err="1"/>
              <a:t>Touqir</a:t>
            </a:r>
            <a:r>
              <a:rPr lang="en-US" sz="2800" dirty="0"/>
              <a:t> Hussain</a:t>
            </a:r>
          </a:p>
          <a:p>
            <a:endParaRPr lang="en-US" sz="2800" dirty="0"/>
          </a:p>
          <a:p>
            <a:pPr marL="182880" indent="-182880"/>
            <a:r>
              <a:rPr lang="en-US" sz="2400" dirty="0"/>
              <a:t>Former </a:t>
            </a:r>
            <a:r>
              <a:rPr lang="en-US" sz="2400" dirty="0">
                <a:effectLst/>
              </a:rPr>
              <a:t>Senior Diplomat of Pakistan </a:t>
            </a:r>
          </a:p>
          <a:p>
            <a:pPr marL="182880" indent="-182880"/>
            <a:r>
              <a:rPr lang="en-US" sz="2400" dirty="0">
                <a:effectLst/>
              </a:rPr>
              <a:t>Current Adjunct Professor, Georgetown University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i="1" dirty="0"/>
              <a:t>- Introduced </a:t>
            </a:r>
            <a:r>
              <a:rPr lang="en-US" sz="2400" i="1"/>
              <a:t>by Marcus</a:t>
            </a:r>
            <a:endParaRPr lang="en-US" sz="24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BD57B-0261-1263-6306-FAD7FF8B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5486">
            <a:off x="5774550" y="244945"/>
            <a:ext cx="5673503" cy="71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8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6C86F-CBEE-286B-5607-CCB0ABFE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7792EAC-DC4C-A70D-E08E-41728D9470AD}"/>
              </a:ext>
            </a:extLst>
          </p:cNvPr>
          <p:cNvSpPr txBox="1"/>
          <p:nvPr/>
        </p:nvSpPr>
        <p:spPr>
          <a:xfrm>
            <a:off x="8958332" y="5312278"/>
            <a:ext cx="224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5884B-C39C-DD41-94EA-D6D4C24534FB}"/>
              </a:ext>
            </a:extLst>
          </p:cNvPr>
          <p:cNvSpPr txBox="1"/>
          <p:nvPr/>
        </p:nvSpPr>
        <p:spPr>
          <a:xfrm>
            <a:off x="9615045" y="260194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4995D-B585-9C8F-16FE-415F8B2E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43" y="82550"/>
            <a:ext cx="6477000" cy="669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B78C92-ADD1-8DA1-940D-4EFE391B7466}"/>
              </a:ext>
            </a:extLst>
          </p:cNvPr>
          <p:cNvSpPr txBox="1"/>
          <p:nvPr/>
        </p:nvSpPr>
        <p:spPr>
          <a:xfrm>
            <a:off x="9599592" y="2632718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FB1EF9-7BE2-4E74-C764-D0CDBC14019A}"/>
              </a:ext>
            </a:extLst>
          </p:cNvPr>
          <p:cNvGrpSpPr/>
          <p:nvPr/>
        </p:nvGrpSpPr>
        <p:grpSpPr>
          <a:xfrm>
            <a:off x="7738922" y="2492472"/>
            <a:ext cx="734248" cy="3672777"/>
            <a:chOff x="9124951" y="2725042"/>
            <a:chExt cx="734248" cy="3672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20F955-DD26-F1CC-E786-E45F75E75540}"/>
                </a:ext>
              </a:extLst>
            </p:cNvPr>
            <p:cNvSpPr txBox="1"/>
            <p:nvPr/>
          </p:nvSpPr>
          <p:spPr>
            <a:xfrm>
              <a:off x="9235951" y="453902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9FB0D5-7864-30D5-845B-161C015FDF67}"/>
                </a:ext>
              </a:extLst>
            </p:cNvPr>
            <p:cNvSpPr txBox="1"/>
            <p:nvPr/>
          </p:nvSpPr>
          <p:spPr>
            <a:xfrm>
              <a:off x="9228217" y="27250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7DAFDC-6F37-1672-D6B0-D997073A0CA5}"/>
                </a:ext>
              </a:extLst>
            </p:cNvPr>
            <p:cNvSpPr txBox="1"/>
            <p:nvPr/>
          </p:nvSpPr>
          <p:spPr>
            <a:xfrm>
              <a:off x="9124951" y="504076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447908-DF1D-67CD-5D68-CA74E2EAD7FC}"/>
                </a:ext>
              </a:extLst>
            </p:cNvPr>
            <p:cNvSpPr txBox="1"/>
            <p:nvPr/>
          </p:nvSpPr>
          <p:spPr>
            <a:xfrm>
              <a:off x="9352329" y="581304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F2597F-362C-E61A-3090-2C1C3E92EFD1}"/>
              </a:ext>
            </a:extLst>
          </p:cNvPr>
          <p:cNvGrpSpPr/>
          <p:nvPr/>
        </p:nvGrpSpPr>
        <p:grpSpPr>
          <a:xfrm>
            <a:off x="7692938" y="2793095"/>
            <a:ext cx="556335" cy="3696307"/>
            <a:chOff x="8900167" y="2473169"/>
            <a:chExt cx="556335" cy="36963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29B65-3D1C-C770-B5AA-32B17C2E4B8D}"/>
                </a:ext>
              </a:extLst>
            </p:cNvPr>
            <p:cNvSpPr txBox="1"/>
            <p:nvPr/>
          </p:nvSpPr>
          <p:spPr>
            <a:xfrm>
              <a:off x="8949632" y="247316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9875CE-72E5-7D00-5F61-55E2E2BB657C}"/>
                </a:ext>
              </a:extLst>
            </p:cNvPr>
            <p:cNvSpPr txBox="1"/>
            <p:nvPr/>
          </p:nvSpPr>
          <p:spPr>
            <a:xfrm>
              <a:off x="8900167" y="333231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ADCFA7-1B2F-6B89-BBB7-9695B5277153}"/>
                </a:ext>
              </a:extLst>
            </p:cNvPr>
            <p:cNvSpPr txBox="1"/>
            <p:nvPr/>
          </p:nvSpPr>
          <p:spPr>
            <a:xfrm>
              <a:off x="8943906" y="5584701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F48435C-C167-DFD5-3085-495373E4704D}"/>
              </a:ext>
            </a:extLst>
          </p:cNvPr>
          <p:cNvSpPr/>
          <p:nvPr/>
        </p:nvSpPr>
        <p:spPr>
          <a:xfrm>
            <a:off x="5998029" y="4237017"/>
            <a:ext cx="2358763" cy="10193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5" grpId="1"/>
      <p:bldP spid="6" grpId="0"/>
      <p:bldP spid="6" grpId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D3517-FC87-F38F-FC2E-6B9B8F79E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48574"/>
              </p:ext>
            </p:extLst>
          </p:nvPr>
        </p:nvGraphicFramePr>
        <p:xfrm>
          <a:off x="735171" y="526656"/>
          <a:ext cx="10721658" cy="6202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197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602480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Akosua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U.S.-Russia: How constrain Putin?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Ensuring microchip competition and supply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U.S.-North Korea: How constrain Kim?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Marcus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U.S.-Vietnam tech/</a:t>
                      </a:r>
                      <a:r>
                        <a:rPr lang="en-US" sz="1800" kern="10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innovation ties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education deficits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Mimi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Youth homelessness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Vaughn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Israel-Palestine: Two-state solution possible?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Matt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in Haiti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Gavin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COVID on mental health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policy toward Yemen and </a:t>
                      </a:r>
                      <a:r>
                        <a:rPr lang="en-US" sz="1800" kern="100">
                          <a:effectLst/>
                          <a:latin typeface="+mn-lt"/>
                        </a:rPr>
                        <a:t>the Houthis</a:t>
                      </a:r>
                      <a:endParaRPr lang="en-US" sz="18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Reducing reliance on China trade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Russia/Wagner influence in Africa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Impact of climate change on insurgency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Bryce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Improving gun control background checks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Emily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 WMD in wake of Ukraine war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How to deal with climate migrants/refugees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Tashakee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Negative impact of cobalt mining in DRC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Reese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South America climate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“War time policy”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38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U.S.-Mexico border deaths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Ding</a:t>
                      </a: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Calming tensions on Korean peninsula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border-state challenges from immigration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72187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Abby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Human trafficking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support to Ukraine defense against Russia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7529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Jessica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Stopping the flow of fentanyl into U.S.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2217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C87BE0-A2A6-FA72-414F-62BF22749C98}"/>
              </a:ext>
            </a:extLst>
          </p:cNvPr>
          <p:cNvSpPr txBox="1"/>
          <p:nvPr/>
        </p:nvSpPr>
        <p:spPr>
          <a:xfrm>
            <a:off x="5087302" y="126546"/>
            <a:ext cx="19271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662529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9CD05-4557-D143-EE82-FFA0287A7A1F}"/>
              </a:ext>
            </a:extLst>
          </p:cNvPr>
          <p:cNvSpPr txBox="1"/>
          <p:nvPr/>
        </p:nvSpPr>
        <p:spPr>
          <a:xfrm>
            <a:off x="2791838" y="1712068"/>
            <a:ext cx="55899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Are you running into any difficulties?</a:t>
            </a:r>
          </a:p>
          <a:p>
            <a:endParaRPr lang="en-US" sz="2800" dirty="0"/>
          </a:p>
          <a:p>
            <a:r>
              <a:rPr lang="en-US" sz="2800" dirty="0"/>
              <a:t>- Finding information</a:t>
            </a:r>
          </a:p>
          <a:p>
            <a:r>
              <a:rPr lang="en-US" sz="2800" dirty="0"/>
              <a:t>- Doing analysis</a:t>
            </a:r>
          </a:p>
          <a:p>
            <a:r>
              <a:rPr lang="en-US" sz="2800" dirty="0"/>
              <a:t>- Developing 0ptions</a:t>
            </a:r>
          </a:p>
          <a:p>
            <a:r>
              <a:rPr lang="en-US" sz="2800" dirty="0"/>
              <a:t>- Formulating a recommendation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21C1A-AB64-48D9-CC8A-05DA45875EF7}"/>
              </a:ext>
            </a:extLst>
          </p:cNvPr>
          <p:cNvSpPr txBox="1"/>
          <p:nvPr/>
        </p:nvSpPr>
        <p:spPr>
          <a:xfrm>
            <a:off x="5145932" y="4922196"/>
            <a:ext cx="4849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 you remember the elements of a memo?</a:t>
            </a:r>
          </a:p>
          <a:p>
            <a:r>
              <a:rPr lang="en-US" sz="2000" dirty="0"/>
              <a:t>Are the templates working for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DD22E-1E64-76A0-B24A-040EAC78EA33}"/>
              </a:ext>
            </a:extLst>
          </p:cNvPr>
          <p:cNvSpPr txBox="1"/>
          <p:nvPr/>
        </p:nvSpPr>
        <p:spPr>
          <a:xfrm>
            <a:off x="1283368" y="948763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(I </a:t>
            </a:r>
            <a:r>
              <a:rPr lang="es-ES_tradnl" sz="2400" dirty="0" err="1"/>
              <a:t>ask</a:t>
            </a:r>
            <a:r>
              <a:rPr lang="es-ES_tradnl" sz="2400" dirty="0"/>
              <a:t> </a:t>
            </a:r>
            <a:r>
              <a:rPr lang="es-ES_tradnl" sz="2400" dirty="0" err="1"/>
              <a:t>again</a:t>
            </a:r>
            <a:r>
              <a:rPr lang="es-ES_tradnl" sz="2400" dirty="0"/>
              <a:t> …)</a:t>
            </a:r>
          </a:p>
        </p:txBody>
      </p:sp>
    </p:spTree>
    <p:extLst>
      <p:ext uri="{BB962C8B-B14F-4D97-AF65-F5344CB8AC3E}">
        <p14:creationId xmlns:p14="http://schemas.microsoft.com/office/powerpoint/2010/main" val="2749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B4A3C-3254-CCD6-BCE7-69D7A50C3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269" y="1950027"/>
            <a:ext cx="1937086" cy="19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38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3452" y="695915"/>
            <a:ext cx="179889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Encryption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6402" y="2054711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Securely sending information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61AD89-D58A-4859-87AE-801C1F11FDF4}"/>
              </a:ext>
            </a:extLst>
          </p:cNvPr>
          <p:cNvGrpSpPr/>
          <p:nvPr/>
        </p:nvGrpSpPr>
        <p:grpSpPr>
          <a:xfrm>
            <a:off x="4378207" y="5121812"/>
            <a:ext cx="2900153" cy="880847"/>
            <a:chOff x="2854206" y="5121811"/>
            <a:chExt cx="2900153" cy="880847"/>
          </a:xfrm>
        </p:grpSpPr>
        <p:sp>
          <p:nvSpPr>
            <p:cNvPr id="2" name="TextBox 1"/>
            <p:cNvSpPr txBox="1"/>
            <p:nvPr/>
          </p:nvSpPr>
          <p:spPr>
            <a:xfrm>
              <a:off x="2854206" y="5540993"/>
              <a:ext cx="2900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Corbel" panose="020B0503020204020204"/>
                </a:rPr>
                <a:t>Computer encryption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104168" y="5121811"/>
              <a:ext cx="382772" cy="353959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F22B9A3-7884-4CFA-8E1F-B86D6840D0E7}"/>
              </a:ext>
            </a:extLst>
          </p:cNvPr>
          <p:cNvSpPr/>
          <p:nvPr/>
        </p:nvSpPr>
        <p:spPr>
          <a:xfrm>
            <a:off x="4719734" y="2768288"/>
            <a:ext cx="219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“One-time pad”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14D3A7-B2EA-48E5-822E-07ECA8C85C71}"/>
              </a:ext>
            </a:extLst>
          </p:cNvPr>
          <p:cNvGrpSpPr/>
          <p:nvPr/>
        </p:nvGrpSpPr>
        <p:grpSpPr>
          <a:xfrm>
            <a:off x="4292273" y="3456043"/>
            <a:ext cx="3401893" cy="762326"/>
            <a:chOff x="2768272" y="3456043"/>
            <a:chExt cx="3401893" cy="762326"/>
          </a:xfrm>
        </p:grpSpPr>
        <p:sp>
          <p:nvSpPr>
            <p:cNvPr id="8" name="Down Arrow 7"/>
            <p:cNvSpPr/>
            <p:nvPr/>
          </p:nvSpPr>
          <p:spPr>
            <a:xfrm>
              <a:off x="4086447" y="3456043"/>
              <a:ext cx="382772" cy="353959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D24FC6-6A76-435D-B510-A5C909EE954B}"/>
                </a:ext>
              </a:extLst>
            </p:cNvPr>
            <p:cNvSpPr/>
            <p:nvPr/>
          </p:nvSpPr>
          <p:spPr>
            <a:xfrm>
              <a:off x="2768272" y="3756704"/>
              <a:ext cx="3401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Corbel" panose="020B0503020204020204"/>
                </a:rPr>
                <a:t>Book code or book cipher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64DADD-04B1-4035-B0D7-74C70FC1CD58}"/>
              </a:ext>
            </a:extLst>
          </p:cNvPr>
          <p:cNvGrpSpPr/>
          <p:nvPr/>
        </p:nvGrpSpPr>
        <p:grpSpPr>
          <a:xfrm>
            <a:off x="4378206" y="4285107"/>
            <a:ext cx="2847254" cy="815624"/>
            <a:chOff x="2854206" y="4285107"/>
            <a:chExt cx="2847254" cy="815624"/>
          </a:xfrm>
        </p:grpSpPr>
        <p:sp>
          <p:nvSpPr>
            <p:cNvPr id="9" name="Down Arrow 8"/>
            <p:cNvSpPr/>
            <p:nvPr/>
          </p:nvSpPr>
          <p:spPr>
            <a:xfrm>
              <a:off x="4104168" y="4285107"/>
              <a:ext cx="382772" cy="353959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8CED79F-4C03-4552-983B-017DD075A354}"/>
                </a:ext>
              </a:extLst>
            </p:cNvPr>
            <p:cNvSpPr/>
            <p:nvPr/>
          </p:nvSpPr>
          <p:spPr>
            <a:xfrm>
              <a:off x="2854206" y="4639066"/>
              <a:ext cx="2847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3600"/>
                </a:spcAft>
              </a:pPr>
              <a:r>
                <a:rPr lang="en-US" sz="2400" dirty="0">
                  <a:solidFill>
                    <a:prstClr val="white"/>
                  </a:solidFill>
                  <a:latin typeface="Corbel" panose="020B0503020204020204"/>
                </a:rPr>
                <a:t>Encryption machines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DDB87-06BF-851C-6B12-36998A1FAA69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11EA15-CBFF-5294-00AD-72BA2A25A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03" y="1526024"/>
            <a:ext cx="5069712" cy="3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2232" y="721374"/>
            <a:ext cx="2199641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“One-time pad”</a:t>
            </a:r>
            <a:endParaRPr lang="en-US" sz="20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286" y="1796977"/>
            <a:ext cx="28455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A series of groups of letters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Two identical copies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Used agreed-upon day/time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Extremely secure (if pad is secure)</a:t>
            </a:r>
          </a:p>
          <a:p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39652" y="1648756"/>
            <a:ext cx="765609" cy="729094"/>
            <a:chOff x="6826102" y="1440894"/>
            <a:chExt cx="765609" cy="729094"/>
          </a:xfrm>
        </p:grpSpPr>
        <p:sp>
          <p:nvSpPr>
            <p:cNvPr id="2" name="TextBox 1"/>
            <p:cNvSpPr txBox="1"/>
            <p:nvPr/>
          </p:nvSpPr>
          <p:spPr>
            <a:xfrm>
              <a:off x="6932428" y="1440894"/>
              <a:ext cx="659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orbel" panose="020B0503020204020204"/>
                </a:rPr>
                <a:t>keys</a:t>
              </a:r>
            </a:p>
          </p:txBody>
        </p:sp>
        <p:cxnSp>
          <p:nvCxnSpPr>
            <p:cNvPr id="6" name="Straight Arrow Connector 5"/>
            <p:cNvCxnSpPr>
              <a:stCxn id="2" idx="2"/>
            </p:cNvCxnSpPr>
            <p:nvPr/>
          </p:nvCxnSpPr>
          <p:spPr>
            <a:xfrm flipH="1">
              <a:off x="6826102" y="1841004"/>
              <a:ext cx="435968" cy="32898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120855F-A16A-BCCB-8837-088031D25C9D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EF850-8F5A-B38D-A913-3FA6756D0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E053C5-AE00-D958-F72E-D9A08278E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6FBB3-25EC-0433-7435-BA95C1B37A7E}"/>
              </a:ext>
            </a:extLst>
          </p:cNvPr>
          <p:cNvSpPr txBox="1"/>
          <p:nvPr/>
        </p:nvSpPr>
        <p:spPr>
          <a:xfrm>
            <a:off x="1247052" y="621708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8CE0A3-46F7-2F53-2502-BA5298B8E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88630"/>
              </p:ext>
            </p:extLst>
          </p:nvPr>
        </p:nvGraphicFramePr>
        <p:xfrm>
          <a:off x="1376609" y="1201420"/>
          <a:ext cx="9438781" cy="544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 Discussion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Readings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Internship conversations: Bryce, Vaughn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Matthew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10:00</a:t>
                      </a: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Jeff WU</a:t>
                      </a:r>
                      <a:endParaRPr lang="en-US" sz="14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Director, Political Division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Taipei Economic and Cultural Representative Office (TECRO)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2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Emma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1944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11:30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Mr. Haroon Hakimi</a:t>
                      </a:r>
                      <a:endParaRPr lang="en-US" sz="14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Former Deputy Minister for Information, Culture, Youth, and Tourism </a:t>
                      </a:r>
                      <a:endParaRPr lang="en-US" sz="14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Kabul, Afghanistan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1" algn="l" defTabSz="685800" rtl="0" eaLnBrk="1" latinLnBrk="0" hangingPunct="1"/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Mimi</a:t>
                      </a: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12:40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</a:t>
                      </a:r>
                      <a:endParaRPr lang="en-US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99976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Former Senior Diplomat of Pakistan</a:t>
                      </a: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 Adjunct Professor, Georgetown University </a:t>
                      </a:r>
                    </a:p>
                    <a:p>
                      <a:pPr marL="525780" marR="0" lvl="1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Marcus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3:15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Wrap-up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006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03" y="1526024"/>
            <a:ext cx="5069712" cy="3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2232" y="721374"/>
            <a:ext cx="2199641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“One-time pad”</a:t>
            </a:r>
            <a:endParaRPr lang="en-US" sz="20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286" y="1796977"/>
            <a:ext cx="28455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A series of groups of letters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Two identical copies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Used agreed-upon day/time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Extremely secure (if pad is secure)</a:t>
            </a:r>
          </a:p>
          <a:p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39652" y="1648756"/>
            <a:ext cx="765609" cy="729094"/>
            <a:chOff x="6826102" y="1440894"/>
            <a:chExt cx="765609" cy="729094"/>
          </a:xfrm>
        </p:grpSpPr>
        <p:sp>
          <p:nvSpPr>
            <p:cNvPr id="2" name="TextBox 1"/>
            <p:cNvSpPr txBox="1"/>
            <p:nvPr/>
          </p:nvSpPr>
          <p:spPr>
            <a:xfrm>
              <a:off x="6932428" y="1440894"/>
              <a:ext cx="659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orbel" panose="020B0503020204020204"/>
                </a:rPr>
                <a:t>keys</a:t>
              </a:r>
            </a:p>
          </p:txBody>
        </p:sp>
        <p:cxnSp>
          <p:nvCxnSpPr>
            <p:cNvPr id="6" name="Straight Arrow Connector 5"/>
            <p:cNvCxnSpPr>
              <a:stCxn id="2" idx="2"/>
            </p:cNvCxnSpPr>
            <p:nvPr/>
          </p:nvCxnSpPr>
          <p:spPr>
            <a:xfrm flipH="1">
              <a:off x="6826102" y="1841004"/>
              <a:ext cx="435968" cy="32898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ight Arrow 6">
            <a:extLst>
              <a:ext uri="{FF2B5EF4-FFF2-40B4-BE49-F238E27FC236}">
                <a16:creationId xmlns:a16="http://schemas.microsoft.com/office/drawing/2014/main" id="{450D25EC-3AE4-49F1-BC32-2419CFCDBB3C}"/>
              </a:ext>
            </a:extLst>
          </p:cNvPr>
          <p:cNvSpPr/>
          <p:nvPr/>
        </p:nvSpPr>
        <p:spPr>
          <a:xfrm rot="18017810">
            <a:off x="5406124" y="2903563"/>
            <a:ext cx="2013336" cy="470041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rbel" panose="020B0503020204020204"/>
            </a:endParaRP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A2261E5B-8C64-4236-B9FE-334496212288}"/>
              </a:ext>
            </a:extLst>
          </p:cNvPr>
          <p:cNvSpPr txBox="1"/>
          <p:nvPr/>
        </p:nvSpPr>
        <p:spPr>
          <a:xfrm>
            <a:off x="2184711" y="3138583"/>
            <a:ext cx="7822579" cy="332398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lIns="731520" tIns="640080" rIns="731520" bIns="64008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AN EXAMPLE …  Let’s say …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First key is SBMHR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Your requirement is:  What is the enemy having for lunch?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F57C0-E583-05CF-5702-AAB9D4BD88C3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C0704-A88B-92A1-43A8-FE8C2E738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51844" y="2178234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Message: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51844" y="2894295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22230" y="3677453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47086" y="4394356"/>
          <a:ext cx="734008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22230" y="5133975"/>
          <a:ext cx="742659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52646" y="5847045"/>
          <a:ext cx="751522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Ciphertext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47084" y="1218225"/>
            <a:ext cx="5519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Message you want to send:  PIZZA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8E314-EE6E-48AE-8787-F62C22B16BAE}"/>
              </a:ext>
            </a:extLst>
          </p:cNvPr>
          <p:cNvSpPr/>
          <p:nvPr/>
        </p:nvSpPr>
        <p:spPr>
          <a:xfrm>
            <a:off x="2247084" y="513943"/>
            <a:ext cx="391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Key begins with:  SBMHR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03777-15E0-49BA-8271-3010A2893B1F}"/>
              </a:ext>
            </a:extLst>
          </p:cNvPr>
          <p:cNvGrpSpPr/>
          <p:nvPr/>
        </p:nvGrpSpPr>
        <p:grpSpPr>
          <a:xfrm>
            <a:off x="5006774" y="988220"/>
            <a:ext cx="1080655" cy="2429531"/>
            <a:chOff x="4001985" y="1076975"/>
            <a:chExt cx="1080655" cy="24295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20F9B2-4E2A-40BB-AC71-F27AF2F50CAD}"/>
                </a:ext>
              </a:extLst>
            </p:cNvPr>
            <p:cNvCxnSpPr/>
            <p:nvPr/>
          </p:nvCxnSpPr>
          <p:spPr>
            <a:xfrm>
              <a:off x="4001985" y="1076975"/>
              <a:ext cx="10806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8FA5580-7459-45A8-A063-1C1D55E0A89A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97" y="1076975"/>
              <a:ext cx="154380" cy="24295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7802EAC-78C9-52BF-FF07-5C41C4D3AD5D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929B8-4FEB-3306-4E79-883A6FB1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51844" y="2178234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Message: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51844" y="2894295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22230" y="3677453"/>
          <a:ext cx="733137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47086" y="4394356"/>
          <a:ext cx="734008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5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22230" y="5133975"/>
          <a:ext cx="742659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9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52646" y="5847045"/>
          <a:ext cx="751522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0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Ciphertext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47084" y="1218225"/>
            <a:ext cx="5519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Message you want to send:  PIZZA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8E314-EE6E-48AE-8787-F62C22B16BAE}"/>
              </a:ext>
            </a:extLst>
          </p:cNvPr>
          <p:cNvSpPr/>
          <p:nvPr/>
        </p:nvSpPr>
        <p:spPr>
          <a:xfrm>
            <a:off x="2247084" y="513943"/>
            <a:ext cx="391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Key begins with:  SBMHR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03777-15E0-49BA-8271-3010A2893B1F}"/>
              </a:ext>
            </a:extLst>
          </p:cNvPr>
          <p:cNvGrpSpPr/>
          <p:nvPr/>
        </p:nvGrpSpPr>
        <p:grpSpPr>
          <a:xfrm>
            <a:off x="5006774" y="988220"/>
            <a:ext cx="1080655" cy="2429531"/>
            <a:chOff x="4001985" y="1076975"/>
            <a:chExt cx="1080655" cy="24295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20F9B2-4E2A-40BB-AC71-F27AF2F50CAD}"/>
                </a:ext>
              </a:extLst>
            </p:cNvPr>
            <p:cNvCxnSpPr/>
            <p:nvPr/>
          </p:nvCxnSpPr>
          <p:spPr>
            <a:xfrm>
              <a:off x="4001985" y="1076975"/>
              <a:ext cx="10806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8FA5580-7459-45A8-A063-1C1D55E0A89A}"/>
                </a:ext>
              </a:extLst>
            </p:cNvPr>
            <p:cNvCxnSpPr>
              <a:cxnSpLocks/>
            </p:cNvCxnSpPr>
            <p:nvPr/>
          </p:nvCxnSpPr>
          <p:spPr>
            <a:xfrm>
              <a:off x="4476997" y="1076975"/>
              <a:ext cx="154380" cy="24295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0A8CB17-BA42-7F17-3914-F5510E786116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4947F-0AA8-DC39-560E-4B3F4AA4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372" y="1338942"/>
            <a:ext cx="67938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MSG from HQS:</a:t>
            </a:r>
          </a:p>
          <a:p>
            <a:endParaRPr lang="en-US" sz="2800" dirty="0">
              <a:solidFill>
                <a:prstClr val="white"/>
              </a:solidFill>
              <a:latin typeface="Corbel" panose="020B0503020204020204"/>
            </a:endParaRPr>
          </a:p>
          <a:p>
            <a:pPr lvl="1"/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What is the enemy going to eat for lunch?</a:t>
            </a:r>
          </a:p>
          <a:p>
            <a:pPr lvl="1"/>
            <a:endParaRPr lang="en-US" sz="2800" dirty="0">
              <a:solidFill>
                <a:prstClr val="white"/>
              </a:solidFill>
              <a:latin typeface="Corbel" panose="020B050302020402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05645" y="3034145"/>
            <a:ext cx="4853458" cy="1652986"/>
            <a:chOff x="772886" y="3461657"/>
            <a:chExt cx="4853458" cy="1652986"/>
          </a:xfrm>
        </p:grpSpPr>
        <p:sp>
          <p:nvSpPr>
            <p:cNvPr id="3" name="TextBox 2"/>
            <p:cNvSpPr txBox="1"/>
            <p:nvPr/>
          </p:nvSpPr>
          <p:spPr>
            <a:xfrm>
              <a:off x="2852058" y="4283646"/>
              <a:ext cx="27742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prstClr val="white"/>
                  </a:solidFill>
                  <a:latin typeface="Corbel" panose="020B0503020204020204"/>
                </a:rPr>
                <a:t>F  J  L  G  R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2886" y="3461657"/>
              <a:ext cx="333283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Corbel" panose="020B0503020204020204"/>
                </a:rPr>
                <a:t>Your encoded REPLY:</a:t>
              </a:r>
            </a:p>
            <a:p>
              <a:endParaRPr lang="en-US" dirty="0">
                <a:solidFill>
                  <a:prstClr val="white"/>
                </a:solidFill>
                <a:latin typeface="Corbel" panose="020B050302020402020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96889" y="5386199"/>
            <a:ext cx="742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prstClr val="white"/>
                </a:solidFill>
                <a:latin typeface="Corbel" panose="020B0503020204020204"/>
              </a:rPr>
              <a:t>On subsequent mentions of PIZZA, you will not repeat </a:t>
            </a:r>
            <a:br>
              <a:rPr lang="en-US" sz="2400" i="1" dirty="0">
                <a:solidFill>
                  <a:prstClr val="white"/>
                </a:solidFill>
                <a:latin typeface="Corbel" panose="020B0503020204020204"/>
              </a:rPr>
            </a:br>
            <a:r>
              <a:rPr lang="en-US" sz="2400" i="1" dirty="0">
                <a:solidFill>
                  <a:prstClr val="white"/>
                </a:solidFill>
                <a:latin typeface="Corbel" panose="020B0503020204020204"/>
              </a:rPr>
              <a:t>F J L G R, because you’ll use a different key from the OTP.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C69F39-4AA0-D0C0-F810-DB6EB5563709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51A6B-E15A-7430-3CC8-932232827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22229" y="721371"/>
            <a:ext cx="2066976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“Book Code”</a:t>
            </a:r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8983" y="2011515"/>
            <a:ext cx="726077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Two identical copies of a book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Commercially available; doesn’t look like a codebook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Flexible date/time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Caution: Vocabulary has to be appropriate to intelligence information</a:t>
            </a:r>
            <a:endParaRPr lang="en-US" sz="20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3F9D83-55DA-F812-D003-BCDC78380FE6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10905-8157-D6F0-0B78-DB400D88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6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22229" y="721371"/>
            <a:ext cx="2066976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rbel" panose="020B0503020204020204"/>
              </a:rPr>
              <a:t>“Book Code”</a:t>
            </a:r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20410" y="3666106"/>
          <a:ext cx="6096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paragraph/word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556FC-717C-47F6-8415-AA93CAC2167A}"/>
              </a:ext>
            </a:extLst>
          </p:cNvPr>
          <p:cNvGraphicFramePr>
            <a:graphicFrameLocks noGrp="1"/>
          </p:cNvGraphicFramePr>
          <p:nvPr/>
        </p:nvGraphicFramePr>
        <p:xfrm>
          <a:off x="2920410" y="2604840"/>
          <a:ext cx="60960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875942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8473134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page/line/word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842914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6395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875DED3-FAE8-8554-8119-F09FA7997A84}"/>
              </a:ext>
            </a:extLst>
          </p:cNvPr>
          <p:cNvSpPr/>
          <p:nvPr/>
        </p:nvSpPr>
        <p:spPr>
          <a:xfrm>
            <a:off x="1454727" y="270164"/>
            <a:ext cx="8863446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AC88C-737A-7287-E1C4-B788C4CD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97151" y="224820"/>
            <a:ext cx="8294319" cy="6247707"/>
            <a:chOff x="473148" y="224817"/>
            <a:chExt cx="8294319" cy="62477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33">
              <a:off x="5373120" y="327756"/>
              <a:ext cx="3394347" cy="614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5586">
              <a:off x="473148" y="224817"/>
              <a:ext cx="3476424" cy="614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602386" y="1804524"/>
            <a:ext cx="1101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121003</a:t>
            </a:r>
          </a:p>
          <a:p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343409</a:t>
            </a:r>
          </a:p>
          <a:p>
            <a:endParaRPr lang="en-US" sz="2400" dirty="0">
              <a:solidFill>
                <a:prstClr val="white"/>
              </a:solidFill>
              <a:latin typeface="Corbel" panose="020B0503020204020204"/>
            </a:endParaRPr>
          </a:p>
          <a:p>
            <a:r>
              <a:rPr lang="en-US" sz="2400" dirty="0">
                <a:solidFill>
                  <a:prstClr val="white"/>
                </a:solidFill>
                <a:latin typeface="Corbel" panose="020B0503020204020204"/>
              </a:rPr>
              <a:t>340102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20473" y="1793737"/>
            <a:ext cx="3006579" cy="270409"/>
            <a:chOff x="1096470" y="1793734"/>
            <a:chExt cx="3006579" cy="270409"/>
          </a:xfrm>
        </p:grpSpPr>
        <p:sp>
          <p:nvSpPr>
            <p:cNvPr id="6" name="Oval 5"/>
            <p:cNvSpPr/>
            <p:nvPr/>
          </p:nvSpPr>
          <p:spPr>
            <a:xfrm>
              <a:off x="1096470" y="1793734"/>
              <a:ext cx="347958" cy="2670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1561763" y="1927252"/>
              <a:ext cx="2541286" cy="1368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703970" y="517890"/>
            <a:ext cx="1164186" cy="2950696"/>
            <a:chOff x="5179970" y="517890"/>
            <a:chExt cx="1164186" cy="2950696"/>
          </a:xfrm>
        </p:grpSpPr>
        <p:sp>
          <p:nvSpPr>
            <p:cNvPr id="3" name="Oval 2"/>
            <p:cNvSpPr/>
            <p:nvPr/>
          </p:nvSpPr>
          <p:spPr>
            <a:xfrm>
              <a:off x="5996198" y="517890"/>
              <a:ext cx="347958" cy="2670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179970" y="841572"/>
              <a:ext cx="897149" cy="26270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605802" y="2977872"/>
            <a:ext cx="2733759" cy="2312973"/>
            <a:chOff x="5081799" y="2977869"/>
            <a:chExt cx="2733759" cy="2312973"/>
          </a:xfrm>
        </p:grpSpPr>
        <p:sp>
          <p:nvSpPr>
            <p:cNvPr id="7" name="Oval 6"/>
            <p:cNvSpPr/>
            <p:nvPr/>
          </p:nvSpPr>
          <p:spPr>
            <a:xfrm>
              <a:off x="7467600" y="5023805"/>
              <a:ext cx="347958" cy="2670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081799" y="2977869"/>
              <a:ext cx="2385801" cy="20459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4F31812-1E1C-4F50-B6A9-0BFDB6D88EF6}"/>
              </a:ext>
            </a:extLst>
          </p:cNvPr>
          <p:cNvSpPr/>
          <p:nvPr/>
        </p:nvSpPr>
        <p:spPr>
          <a:xfrm>
            <a:off x="2456184" y="5426950"/>
            <a:ext cx="5411972" cy="1120985"/>
          </a:xfrm>
          <a:prstGeom prst="rect">
            <a:avLst/>
          </a:prstGeom>
          <a:solidFill>
            <a:srgbClr val="144A61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9FAEB-3E6E-4F70-B600-AAF14C42E5F7}"/>
              </a:ext>
            </a:extLst>
          </p:cNvPr>
          <p:cNvSpPr txBox="1"/>
          <p:nvPr/>
        </p:nvSpPr>
        <p:spPr>
          <a:xfrm flipH="1">
            <a:off x="3313476" y="5633498"/>
            <a:ext cx="76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orbel" panose="020B0503020204020204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BE960-635B-459D-866C-CA4CE973C0C9}"/>
              </a:ext>
            </a:extLst>
          </p:cNvPr>
          <p:cNvSpPr txBox="1"/>
          <p:nvPr/>
        </p:nvSpPr>
        <p:spPr>
          <a:xfrm>
            <a:off x="4137798" y="5633498"/>
            <a:ext cx="1395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orbel" panose="020B0503020204020204"/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28E4E-35BF-489C-9FFC-D781A43019A3}"/>
              </a:ext>
            </a:extLst>
          </p:cNvPr>
          <p:cNvSpPr txBox="1"/>
          <p:nvPr/>
        </p:nvSpPr>
        <p:spPr>
          <a:xfrm>
            <a:off x="5841822" y="5633498"/>
            <a:ext cx="1198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orbel" panose="020B0503020204020204"/>
              </a:rPr>
              <a:t>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E7BDA2-4BDE-C8DC-7BCF-E226BAAF046C}"/>
              </a:ext>
            </a:extLst>
          </p:cNvPr>
          <p:cNvSpPr/>
          <p:nvPr/>
        </p:nvSpPr>
        <p:spPr>
          <a:xfrm>
            <a:off x="1454726" y="270164"/>
            <a:ext cx="9247909" cy="638001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2D84AA-B0CF-837E-3547-C804CD190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69" y="362493"/>
            <a:ext cx="666843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0DAB7A-15C3-4767-A53E-BF2AA39C969F}"/>
              </a:ext>
            </a:extLst>
          </p:cNvPr>
          <p:cNvSpPr txBox="1"/>
          <p:nvPr/>
        </p:nvSpPr>
        <p:spPr>
          <a:xfrm>
            <a:off x="819151" y="771525"/>
            <a:ext cx="5276849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REMINDER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62124-2385-4CBD-819F-39792360F4FF}"/>
              </a:ext>
            </a:extLst>
          </p:cNvPr>
          <p:cNvSpPr txBox="1"/>
          <p:nvPr/>
        </p:nvSpPr>
        <p:spPr>
          <a:xfrm>
            <a:off x="1508197" y="2041064"/>
            <a:ext cx="908203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In ANY meeting … if guest/speaker is repeating self, consider …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Using body language to signal “message received”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Depending on your style, interrupting gently with a brief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“thanks” or “I understand” or “I see”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paraphrasing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segue to colleague’s question/point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ask if you can ask </a:t>
            </a:r>
            <a:r>
              <a:rPr lang="en-US" sz="2400" dirty="0" err="1"/>
              <a:t>followup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800" i="1" dirty="0"/>
              <a:t>UNDERSTAND this: some people feel obligated to fill the time.</a:t>
            </a:r>
          </a:p>
        </p:txBody>
      </p:sp>
    </p:spTree>
    <p:extLst>
      <p:ext uri="{BB962C8B-B14F-4D97-AF65-F5344CB8AC3E}">
        <p14:creationId xmlns:p14="http://schemas.microsoft.com/office/powerpoint/2010/main" val="21268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660304-FCC8-0D3D-1402-6867370CF162}"/>
              </a:ext>
            </a:extLst>
          </p:cNvPr>
          <p:cNvSpPr txBox="1"/>
          <p:nvPr/>
        </p:nvSpPr>
        <p:spPr>
          <a:xfrm>
            <a:off x="5388856" y="5692863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Anything else?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F5643-663F-8E5E-2CFA-3FE06E9BBF3B}"/>
              </a:ext>
            </a:extLst>
          </p:cNvPr>
          <p:cNvSpPr txBox="1"/>
          <p:nvPr/>
        </p:nvSpPr>
        <p:spPr>
          <a:xfrm>
            <a:off x="1299237" y="1531397"/>
            <a:ext cx="201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4464F-F577-012D-0270-11B1333500B8}"/>
              </a:ext>
            </a:extLst>
          </p:cNvPr>
          <p:cNvSpPr txBox="1"/>
          <p:nvPr/>
        </p:nvSpPr>
        <p:spPr>
          <a:xfrm>
            <a:off x="5466678" y="1654507"/>
            <a:ext cx="1948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Latin America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D1A95-7AF1-DDDF-7911-800D5ED1C672}"/>
              </a:ext>
            </a:extLst>
          </p:cNvPr>
          <p:cNvSpPr txBox="1"/>
          <p:nvPr/>
        </p:nvSpPr>
        <p:spPr>
          <a:xfrm>
            <a:off x="5466678" y="4003163"/>
            <a:ext cx="4063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INTERNSHIP discussions</a:t>
            </a:r>
            <a:br>
              <a:rPr lang="en-US" sz="2400" dirty="0"/>
            </a:br>
            <a:r>
              <a:rPr lang="en-US" sz="2400" dirty="0"/>
              <a:t>Three volunteers?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7A452-8E07-CE9A-54C3-C81E9EC6D015}"/>
              </a:ext>
            </a:extLst>
          </p:cNvPr>
          <p:cNvSpPr txBox="1"/>
          <p:nvPr/>
        </p:nvSpPr>
        <p:spPr>
          <a:xfrm>
            <a:off x="5518721" y="2459503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42608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031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Nine</a:t>
            </a:r>
            <a:br>
              <a:rPr lang="en-US" sz="2400" dirty="0"/>
            </a:br>
            <a:r>
              <a:rPr lang="en-US" sz="2400" dirty="0"/>
              <a:t>22 March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74274E-3397-2EAC-50C5-1BCCDA446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56576"/>
              </p:ext>
            </p:extLst>
          </p:nvPr>
        </p:nvGraphicFramePr>
        <p:xfrm>
          <a:off x="2761140" y="795478"/>
          <a:ext cx="4892001" cy="5864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469">
                  <a:extLst>
                    <a:ext uri="{9D8B030D-6E8A-4147-A177-3AD203B41FA5}">
                      <a16:colId xmlns:a16="http://schemas.microsoft.com/office/drawing/2014/main" val="2927522775"/>
                    </a:ext>
                  </a:extLst>
                </a:gridCol>
                <a:gridCol w="3848532">
                  <a:extLst>
                    <a:ext uri="{9D8B030D-6E8A-4147-A177-3AD203B41FA5}">
                      <a16:colId xmlns:a16="http://schemas.microsoft.com/office/drawing/2014/main" val="2522300456"/>
                    </a:ext>
                  </a:extLst>
                </a:gridCol>
              </a:tblGrid>
              <a:tr h="732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9:00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Class Discussion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Readings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Project Updates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Internship Discussions:  Bryce, Vaughn, Matthew</a:t>
                      </a:r>
                      <a:endParaRPr lang="en-US" sz="1100" dirty="0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extLst>
                  <a:ext uri="{0D108BD9-81ED-4DB2-BD59-A6C34878D82A}">
                    <a16:rowId xmlns:a16="http://schemas.microsoft.com/office/drawing/2014/main" val="2209947947"/>
                  </a:ext>
                </a:extLst>
              </a:tr>
              <a:tr h="1087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10:00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Jeff WU</a:t>
                      </a:r>
                      <a:endParaRPr lang="en-US" sz="11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Director,Political</a:t>
                      </a:r>
                      <a:r>
                        <a:rPr lang="en-US" sz="1600" dirty="0">
                          <a:effectLst/>
                        </a:rPr>
                        <a:t> Division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Taipei Economic and Cultural Representative Office (TECRO)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Bio attached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Introduced by Emma</a:t>
                      </a:r>
                      <a:endParaRPr lang="en-US" sz="1100" dirty="0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extLst>
                  <a:ext uri="{0D108BD9-81ED-4DB2-BD59-A6C34878D82A}">
                    <a16:rowId xmlns:a16="http://schemas.microsoft.com/office/drawing/2014/main" val="3884985112"/>
                  </a:ext>
                </a:extLst>
              </a:tr>
              <a:tr h="10872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11:30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Mr. Haroon Hakimi</a:t>
                      </a:r>
                      <a:endParaRPr lang="en-US" sz="11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Former Deputy Minister for Information, Culture, Youth, and Tourism </a:t>
                      </a:r>
                      <a:endParaRPr lang="en-US" sz="11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Kabul, Afghanistan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Bio attached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Introduced by Mimi</a:t>
                      </a:r>
                      <a:endParaRPr lang="en-US" sz="1100" dirty="0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extLst>
                  <a:ext uri="{0D108BD9-81ED-4DB2-BD59-A6C34878D82A}">
                    <a16:rowId xmlns:a16="http://schemas.microsoft.com/office/drawing/2014/main" val="210183408"/>
                  </a:ext>
                </a:extLst>
              </a:tr>
              <a:tr h="263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12:45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Lunch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extLst>
                  <a:ext uri="{0D108BD9-81ED-4DB2-BD59-A6C34878D82A}">
                    <a16:rowId xmlns:a16="http://schemas.microsoft.com/office/drawing/2014/main" val="4128456433"/>
                  </a:ext>
                </a:extLst>
              </a:tr>
              <a:tr h="916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2:00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Amb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Touqir</a:t>
                      </a:r>
                      <a:r>
                        <a:rPr lang="en-US" sz="1600" dirty="0">
                          <a:effectLst/>
                        </a:rPr>
                        <a:t> Hussain</a:t>
                      </a:r>
                      <a:endParaRPr lang="en-US" sz="1100" dirty="0">
                        <a:effectLst/>
                      </a:endParaRPr>
                    </a:p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Former Senior Diplomat of Pakistan and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Current Adjunct Professor, Georgetown University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Bio attached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itchFamily="2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Introduced by Marcus</a:t>
                      </a:r>
                      <a:endParaRPr lang="en-US" sz="1100" dirty="0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extLst>
                  <a:ext uri="{0D108BD9-81ED-4DB2-BD59-A6C34878D82A}">
                    <a16:rowId xmlns:a16="http://schemas.microsoft.com/office/drawing/2014/main" val="1619932802"/>
                  </a:ext>
                </a:extLst>
              </a:tr>
              <a:tr h="263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3:15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Wrap-up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</a:txBody>
                  <a:tcPr marL="68027" marR="68027" marT="0" marB="93463"/>
                </a:tc>
                <a:extLst>
                  <a:ext uri="{0D108BD9-81ED-4DB2-BD59-A6C34878D82A}">
                    <a16:rowId xmlns:a16="http://schemas.microsoft.com/office/drawing/2014/main" val="412059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31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F84F7-C034-6BAB-B2B6-64767539E462}"/>
              </a:ext>
            </a:extLst>
          </p:cNvPr>
          <p:cNvSpPr txBox="1"/>
          <p:nvPr/>
        </p:nvSpPr>
        <p:spPr>
          <a:xfrm>
            <a:off x="1303506" y="1264596"/>
            <a:ext cx="5847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Washington dialect (0r general advice)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C53AD-99E7-8360-9CE7-5AE9F61640A9}"/>
              </a:ext>
            </a:extLst>
          </p:cNvPr>
          <p:cNvSpPr txBox="1"/>
          <p:nvPr/>
        </p:nvSpPr>
        <p:spPr>
          <a:xfrm>
            <a:off x="1930304" y="2771632"/>
            <a:ext cx="80698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you ask your “boss” for advice …</a:t>
            </a:r>
          </a:p>
          <a:p>
            <a:endParaRPr lang="en-US" sz="2400" dirty="0"/>
          </a:p>
          <a:p>
            <a:r>
              <a:rPr lang="en-US" sz="2400" dirty="0"/>
              <a:t>if you don’t say thank you …</a:t>
            </a:r>
          </a:p>
          <a:p>
            <a:endParaRPr lang="en-US" sz="2400" dirty="0"/>
          </a:p>
          <a:p>
            <a:r>
              <a:rPr lang="en-US" sz="2400" dirty="0"/>
              <a:t>understand that your message is that the help was not helpful.</a:t>
            </a:r>
          </a:p>
        </p:txBody>
      </p:sp>
    </p:spTree>
    <p:extLst>
      <p:ext uri="{BB962C8B-B14F-4D97-AF65-F5344CB8AC3E}">
        <p14:creationId xmlns:p14="http://schemas.microsoft.com/office/powerpoint/2010/main" val="16911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5B930F71-3242-7F89-DAD9-CE275A0F3D23}"/>
              </a:ext>
            </a:extLst>
          </p:cNvPr>
          <p:cNvSpPr txBox="1"/>
          <p:nvPr/>
        </p:nvSpPr>
        <p:spPr>
          <a:xfrm>
            <a:off x="1552581" y="2167821"/>
            <a:ext cx="9086838" cy="2400657"/>
          </a:xfrm>
          <a:prstGeom prst="rect">
            <a:avLst/>
          </a:prstGeom>
          <a:ln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2400" dirty="0"/>
              <a:t>Also … in general professional context … consider this advice:</a:t>
            </a:r>
            <a:br>
              <a:rPr lang="en-US" sz="2400" dirty="0"/>
            </a:br>
            <a:endParaRPr lang="en-US" sz="2400" dirty="0"/>
          </a:p>
          <a:p>
            <a:pPr algn="ctr"/>
            <a:r>
              <a:rPr lang="en-US" sz="2800" dirty="0"/>
              <a:t>KNOW WHAT YOU’RE BEING HEARD TO SAY,</a:t>
            </a:r>
          </a:p>
          <a:p>
            <a:pPr algn="ctr"/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NOT JUST WHAT YOU’RE SAYING.</a:t>
            </a:r>
          </a:p>
        </p:txBody>
      </p:sp>
    </p:spTree>
    <p:extLst>
      <p:ext uri="{BB962C8B-B14F-4D97-AF65-F5344CB8AC3E}">
        <p14:creationId xmlns:p14="http://schemas.microsoft.com/office/powerpoint/2010/main" val="13079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0D81E-A8B0-F2E5-5900-165DE1A91407}"/>
              </a:ext>
            </a:extLst>
          </p:cNvPr>
          <p:cNvSpPr txBox="1"/>
          <p:nvPr/>
        </p:nvSpPr>
        <p:spPr>
          <a:xfrm>
            <a:off x="1127051" y="946297"/>
            <a:ext cx="877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Remember that words matter for clear analysis and policy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837A1-49E2-EB1E-8AC9-BE6C482CFC46}"/>
              </a:ext>
            </a:extLst>
          </p:cNvPr>
          <p:cNvSpPr txBox="1"/>
          <p:nvPr/>
        </p:nvSpPr>
        <p:spPr>
          <a:xfrm>
            <a:off x="3062177" y="3646968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9F0A8-9C9F-90A0-6F89-A88622D3BFAA}"/>
              </a:ext>
            </a:extLst>
          </p:cNvPr>
          <p:cNvSpPr txBox="1"/>
          <p:nvPr/>
        </p:nvSpPr>
        <p:spPr>
          <a:xfrm>
            <a:off x="6671138" y="3646967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connotation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84C25EB-C3C5-AD5F-FE4A-2D0A5CA838B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13541" y="1596951"/>
            <a:ext cx="3875009" cy="869802"/>
          </a:xfrm>
          <a:prstGeom prst="bentConnector3">
            <a:avLst>
              <a:gd name="adj1" fmla="val 607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5C120D-AA95-9872-FCB8-B37D2629BFC2}"/>
              </a:ext>
            </a:extLst>
          </p:cNvPr>
          <p:cNvSpPr txBox="1"/>
          <p:nvPr/>
        </p:nvSpPr>
        <p:spPr>
          <a:xfrm>
            <a:off x="982043" y="2235920"/>
            <a:ext cx="453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 your intended meaning is clear.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8517D-9B4B-EB19-8EF8-691AF60E6C29}"/>
              </a:ext>
            </a:extLst>
          </p:cNvPr>
          <p:cNvSpPr txBox="1"/>
          <p:nvPr/>
        </p:nvSpPr>
        <p:spPr>
          <a:xfrm>
            <a:off x="2700547" y="4674964"/>
            <a:ext cx="3048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“direct specific meaning as distinct from additional suggestion”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60452-BE1D-97A7-9915-ACD94EF06AEB}"/>
              </a:ext>
            </a:extLst>
          </p:cNvPr>
          <p:cNvSpPr txBox="1"/>
          <p:nvPr/>
        </p:nvSpPr>
        <p:spPr>
          <a:xfrm>
            <a:off x="6266120" y="4658076"/>
            <a:ext cx="41218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“the conveying or suggesting a meaning by a word along with or apart from the thing it explicitly names or describes”</a:t>
            </a:r>
          </a:p>
        </p:txBody>
      </p:sp>
    </p:spTree>
    <p:extLst>
      <p:ext uri="{BB962C8B-B14F-4D97-AF65-F5344CB8AC3E}">
        <p14:creationId xmlns:p14="http://schemas.microsoft.com/office/powerpoint/2010/main" val="35770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0D81E-A8B0-F2E5-5900-165DE1A91407}"/>
              </a:ext>
            </a:extLst>
          </p:cNvPr>
          <p:cNvSpPr txBox="1"/>
          <p:nvPr/>
        </p:nvSpPr>
        <p:spPr>
          <a:xfrm>
            <a:off x="1127051" y="946297"/>
            <a:ext cx="877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Remember that words matter for clear analysis and policy 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84C25EB-C3C5-AD5F-FE4A-2D0A5CA838B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13541" y="1596951"/>
            <a:ext cx="3875009" cy="869802"/>
          </a:xfrm>
          <a:prstGeom prst="bentConnector3">
            <a:avLst>
              <a:gd name="adj1" fmla="val 607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5C120D-AA95-9872-FCB8-B37D2629BFC2}"/>
              </a:ext>
            </a:extLst>
          </p:cNvPr>
          <p:cNvSpPr txBox="1"/>
          <p:nvPr/>
        </p:nvSpPr>
        <p:spPr>
          <a:xfrm>
            <a:off x="982043" y="2235920"/>
            <a:ext cx="453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 your intended meaning is clear.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DC35F-EDC6-8BD2-A650-0CD585F74C0C}"/>
              </a:ext>
            </a:extLst>
          </p:cNvPr>
          <p:cNvSpPr txBox="1"/>
          <p:nvPr/>
        </p:nvSpPr>
        <p:spPr>
          <a:xfrm>
            <a:off x="1127051" y="3429000"/>
            <a:ext cx="100226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My experience: </a:t>
            </a:r>
          </a:p>
          <a:p>
            <a:pPr algn="ctr"/>
            <a:r>
              <a:rPr lang="en-US" sz="2400" dirty="0"/>
              <a:t>If you want a successful communication, you should know the other side’s codes and a) use them, or b) clarify yours and seek agreement to use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9F913-14FD-4955-A262-490ABA576F12}"/>
              </a:ext>
            </a:extLst>
          </p:cNvPr>
          <p:cNvSpPr txBox="1"/>
          <p:nvPr/>
        </p:nvSpPr>
        <p:spPr>
          <a:xfrm>
            <a:off x="2690037" y="5120761"/>
            <a:ext cx="7612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Sort of like code-switching, but with pure purpose of ensuring effective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996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4244</TotalTime>
  <Words>2052</Words>
  <Application>Microsoft Office PowerPoint</Application>
  <PresentationFormat>Widescreen</PresentationFormat>
  <Paragraphs>467</Paragraphs>
  <Slides>49</Slides>
  <Notes>3</Notes>
  <HiddenSlides>14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Microsoft YaHei</vt:lpstr>
      <vt:lpstr>Aptos</vt:lpstr>
      <vt:lpstr>Arial</vt:lpstr>
      <vt:lpstr>Calibri</vt:lpstr>
      <vt:lpstr>Corbel</vt:lpstr>
      <vt:lpstr>Symbol</vt:lpstr>
      <vt:lpstr>Wingdings</vt:lpstr>
      <vt:lpstr>AU_analysis_class_theme</vt:lpstr>
      <vt:lpstr>Depth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</cp:lastModifiedBy>
  <cp:revision>205</cp:revision>
  <cp:lastPrinted>2024-03-05T14:51:35Z</cp:lastPrinted>
  <dcterms:created xsi:type="dcterms:W3CDTF">2020-01-10T15:37:44Z</dcterms:created>
  <dcterms:modified xsi:type="dcterms:W3CDTF">2024-03-22T00:36:21Z</dcterms:modified>
  <cp:category/>
</cp:coreProperties>
</file>