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91" r:id="rId2"/>
    <p:sldId id="285" r:id="rId3"/>
    <p:sldId id="284" r:id="rId4"/>
    <p:sldId id="280" r:id="rId5"/>
    <p:sldId id="266" r:id="rId6"/>
    <p:sldId id="268" r:id="rId7"/>
    <p:sldId id="286" r:id="rId8"/>
    <p:sldId id="269" r:id="rId9"/>
    <p:sldId id="270" r:id="rId10"/>
    <p:sldId id="287" r:id="rId11"/>
    <p:sldId id="293" r:id="rId12"/>
    <p:sldId id="292" r:id="rId13"/>
    <p:sldId id="288" r:id="rId14"/>
    <p:sldId id="289" r:id="rId15"/>
    <p:sldId id="290" r:id="rId16"/>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E9EF"/>
    <a:srgbClr val="EA4714"/>
    <a:srgbClr val="FFFF00"/>
    <a:srgbClr val="595DA4"/>
    <a:srgbClr val="2529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F60427-384E-4FCA-8CE2-99DF62B69964}" v="138" dt="2024-02-12T15:48:44.6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31"/>
    <p:restoredTop sz="94694"/>
  </p:normalViewPr>
  <p:slideViewPr>
    <p:cSldViewPr>
      <p:cViewPr varScale="1">
        <p:scale>
          <a:sx n="79" d="100"/>
          <a:sy n="79" d="100"/>
        </p:scale>
        <p:origin x="854" y="7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6725"/>
          </a:xfrm>
          <a:prstGeom prst="rect">
            <a:avLst/>
          </a:prstGeom>
        </p:spPr>
        <p:txBody>
          <a:bodyPr vert="horz" lIns="91440" tIns="45720" rIns="91440" bIns="45720" rtlCol="0"/>
          <a:lstStyle>
            <a:lvl1pPr algn="r">
              <a:defRPr sz="1200"/>
            </a:lvl1pPr>
          </a:lstStyle>
          <a:p>
            <a:fld id="{51A08642-920C-BD43-B353-AABD2C37A9C9}" type="datetimeFigureOut">
              <a:rPr lang="en-US" smtClean="0"/>
              <a:t>2/12/2024</a:t>
            </a:fld>
            <a:endParaRPr lang="en-US"/>
          </a:p>
        </p:txBody>
      </p:sp>
      <p:sp>
        <p:nvSpPr>
          <p:cNvPr id="4" name="Slide Image Placeholder 3"/>
          <p:cNvSpPr>
            <a:spLocks noGrp="1" noRot="1" noChangeAspect="1"/>
          </p:cNvSpPr>
          <p:nvPr>
            <p:ph type="sldImg" idx="2"/>
          </p:nvPr>
        </p:nvSpPr>
        <p:spPr>
          <a:xfrm>
            <a:off x="1382713" y="1163638"/>
            <a:ext cx="4189412"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79925"/>
            <a:ext cx="5564188"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842375"/>
            <a:ext cx="3013075" cy="466725"/>
          </a:xfrm>
          <a:prstGeom prst="rect">
            <a:avLst/>
          </a:prstGeom>
        </p:spPr>
        <p:txBody>
          <a:bodyPr vert="horz" lIns="91440" tIns="45720" rIns="91440" bIns="45720" rtlCol="0" anchor="b"/>
          <a:lstStyle>
            <a:lvl1pPr algn="r">
              <a:defRPr sz="1200"/>
            </a:lvl1pPr>
          </a:lstStyle>
          <a:p>
            <a:fld id="{0056B18E-DF39-1B45-8CDE-2B61A5162ECA}" type="slidenum">
              <a:rPr lang="en-US" smtClean="0"/>
              <a:t>‹#›</a:t>
            </a:fld>
            <a:endParaRPr lang="en-US"/>
          </a:p>
        </p:txBody>
      </p:sp>
    </p:spTree>
    <p:extLst>
      <p:ext uri="{BB962C8B-B14F-4D97-AF65-F5344CB8AC3E}">
        <p14:creationId xmlns:p14="http://schemas.microsoft.com/office/powerpoint/2010/main" val="148282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56B18E-DF39-1B45-8CDE-2B61A5162ECA}" type="slidenum">
              <a:rPr lang="en-US" smtClean="0"/>
              <a:t>3</a:t>
            </a:fld>
            <a:endParaRPr lang="en-US"/>
          </a:p>
        </p:txBody>
      </p:sp>
    </p:spTree>
    <p:extLst>
      <p:ext uri="{BB962C8B-B14F-4D97-AF65-F5344CB8AC3E}">
        <p14:creationId xmlns:p14="http://schemas.microsoft.com/office/powerpoint/2010/main" val="852442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56B18E-DF39-1B45-8CDE-2B61A5162ECA}" type="slidenum">
              <a:rPr lang="en-US" smtClean="0"/>
              <a:t>4</a:t>
            </a:fld>
            <a:endParaRPr lang="en-US"/>
          </a:p>
        </p:txBody>
      </p:sp>
    </p:spTree>
    <p:extLst>
      <p:ext uri="{BB962C8B-B14F-4D97-AF65-F5344CB8AC3E}">
        <p14:creationId xmlns:p14="http://schemas.microsoft.com/office/powerpoint/2010/main" val="2737335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4EFBF560-FEF3-4055-82C7-15A5B07D25FF}" type="datetimeFigureOut">
              <a:rPr lang="en-US" smtClean="0"/>
              <a:t>2/12/2024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5C6A993-5AEB-4936-A7FC-4A98BE4E51EB}"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FBF560-FEF3-4055-82C7-15A5B07D25FF}"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C6A993-5AEB-4936-A7FC-4A98BE4E51E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5C6A993-5AEB-4936-A7FC-4A98BE4E51EB}"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FBF560-FEF3-4055-82C7-15A5B07D25FF}"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4EFBF560-FEF3-4055-82C7-15A5B07D25FF}"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5C6A993-5AEB-4936-A7FC-4A98BE4E51EB}"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lvl4pPr marL="1097280" indent="-228600">
              <a:buFont typeface="System Font Regular"/>
              <a:buChar char="⁃"/>
              <a:defRPr/>
            </a:lvl4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EFBF560-FEF3-4055-82C7-15A5B07D25FF}" type="datetimeFigureOut">
              <a:rPr lang="en-US" smtClean="0"/>
              <a:t>2/12/2024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5C6A993-5AEB-4936-A7FC-4A98BE4E51EB}"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4EFBF560-FEF3-4055-82C7-15A5B07D25FF}" type="datetimeFigureOut">
              <a:rPr lang="en-US" smtClean="0"/>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C6A993-5AEB-4936-A7FC-4A98BE4E51EB}"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4EFBF560-FEF3-4055-82C7-15A5B07D25FF}" type="datetimeFigureOut">
              <a:rPr lang="en-US" smtClean="0"/>
              <a:t>2/12/2024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5C6A993-5AEB-4936-A7FC-4A98BE4E51EB}"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EFBF560-FEF3-4055-82C7-15A5B07D25FF}" type="datetimeFigureOut">
              <a:rPr lang="en-US" smtClean="0"/>
              <a:t>2/12/2024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5C6A993-5AEB-4936-A7FC-4A98BE4E51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EFBF560-FEF3-4055-82C7-15A5B07D25FF}" type="datetimeFigureOut">
              <a:rPr lang="en-US" smtClean="0"/>
              <a:t>2/12/2024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5C6A993-5AEB-4936-A7FC-4A98BE4E51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5C6A993-5AEB-4936-A7FC-4A98BE4E51EB}"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EFBF560-FEF3-4055-82C7-15A5B07D25FF}" type="datetimeFigureOut">
              <a:rPr lang="en-US" smtClean="0"/>
              <a:t>2/12/2024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5C6A993-5AEB-4936-A7FC-4A98BE4E51EB}"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EFBF560-FEF3-4055-82C7-15A5B07D25FF}" type="datetimeFigureOut">
              <a:rPr lang="en-US" smtClean="0"/>
              <a:t>2/12/2024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EFBF560-FEF3-4055-82C7-15A5B07D25FF}" type="datetimeFigureOut">
              <a:rPr lang="en-US" smtClean="0"/>
              <a:t>2/12/2024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5C6A993-5AEB-4936-A7FC-4A98BE4E51EB}"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400" kern="1200">
          <a:solidFill>
            <a:schemeClr val="accent4"/>
          </a:solidFill>
          <a:latin typeface="+mn-lt"/>
          <a:ea typeface="+mn-ea"/>
          <a:cs typeface="+mn-cs"/>
        </a:defRPr>
      </a:lvl1pPr>
      <a:lvl2pPr marL="548640" indent="-274320" algn="l" rtl="0" eaLnBrk="1" latinLnBrk="0" hangingPunct="1">
        <a:spcBef>
          <a:spcPct val="20000"/>
        </a:spcBef>
        <a:buClr>
          <a:schemeClr val="accent4"/>
        </a:buClr>
        <a:buSzPct val="70000"/>
        <a:buFont typeface="Courier New" panose="02070309020205020404" pitchFamily="49" charset="0"/>
        <a:buChar char="o"/>
        <a:defRPr kumimoji="0" sz="2400" kern="1200">
          <a:solidFill>
            <a:schemeClr val="accent4"/>
          </a:solidFill>
          <a:latin typeface="+mn-lt"/>
          <a:ea typeface="+mn-ea"/>
          <a:cs typeface="+mn-cs"/>
        </a:defRPr>
      </a:lvl2pPr>
      <a:lvl3pPr marL="822960" indent="-228600" algn="l" rtl="0" eaLnBrk="1" latinLnBrk="0" hangingPunct="1">
        <a:spcBef>
          <a:spcPct val="20000"/>
        </a:spcBef>
        <a:buClr>
          <a:schemeClr val="accent4"/>
        </a:buClr>
        <a:buSzPct val="75000"/>
        <a:buFont typeface="Arial" panose="020B0604020202020204" pitchFamily="34" charset="0"/>
        <a:buChar char="•"/>
        <a:defRPr kumimoji="0" sz="2400" kern="1200">
          <a:solidFill>
            <a:schemeClr val="accent4"/>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400" kern="1200">
          <a:solidFill>
            <a:schemeClr val="accent4"/>
          </a:solidFill>
          <a:latin typeface="+mn-lt"/>
          <a:ea typeface="+mn-ea"/>
          <a:cs typeface="+mn-cs"/>
        </a:defRPr>
      </a:lvl4pPr>
      <a:lvl5pPr marL="1371600" indent="-228600" algn="l" rtl="0" eaLnBrk="1" latinLnBrk="0" hangingPunct="1">
        <a:spcBef>
          <a:spcPct val="20000"/>
        </a:spcBef>
        <a:buClr>
          <a:schemeClr val="accent5"/>
        </a:buClr>
        <a:buFontTx/>
        <a:buChar char="•"/>
        <a:defRPr kumimoji="0" sz="2400" kern="1200">
          <a:solidFill>
            <a:schemeClr val="accent4"/>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AEEE62-0EE4-4CBB-050D-40161C12CBBB}"/>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77645161-6F36-CDB9-FDE2-A04F8BB3A35E}"/>
              </a:ext>
            </a:extLst>
          </p:cNvPr>
          <p:cNvSpPr>
            <a:spLocks noGrp="1"/>
          </p:cNvSpPr>
          <p:nvPr>
            <p:ph type="subTitle" idx="1"/>
          </p:nvPr>
        </p:nvSpPr>
        <p:spPr>
          <a:xfrm>
            <a:off x="1371599" y="2971800"/>
            <a:ext cx="6400800" cy="1752600"/>
          </a:xfrm>
        </p:spPr>
        <p:txBody>
          <a:bodyPr/>
          <a:lstStyle/>
          <a:p>
            <a:r>
              <a:rPr lang="en-US" dirty="0"/>
              <a:t>SPRING 2024</a:t>
            </a:r>
          </a:p>
        </p:txBody>
      </p:sp>
      <p:sp>
        <p:nvSpPr>
          <p:cNvPr id="2" name="Title 1">
            <a:extLst>
              <a:ext uri="{FF2B5EF4-FFF2-40B4-BE49-F238E27FC236}">
                <a16:creationId xmlns:a16="http://schemas.microsoft.com/office/drawing/2014/main" id="{C7D47B77-5384-3F9A-6B8F-E2335104A36B}"/>
              </a:ext>
            </a:extLst>
          </p:cNvPr>
          <p:cNvSpPr>
            <a:spLocks noGrp="1"/>
          </p:cNvSpPr>
          <p:nvPr>
            <p:ph type="ctrTitle"/>
          </p:nvPr>
        </p:nvSpPr>
        <p:spPr>
          <a:xfrm>
            <a:off x="685800" y="381000"/>
            <a:ext cx="7772400" cy="1143000"/>
          </a:xfrm>
        </p:spPr>
        <p:txBody>
          <a:bodyPr/>
          <a:lstStyle/>
          <a:p>
            <a:r>
              <a:rPr lang="en-US" dirty="0"/>
              <a:t>Job Search and Networking</a:t>
            </a:r>
          </a:p>
        </p:txBody>
      </p:sp>
      <p:pic>
        <p:nvPicPr>
          <p:cNvPr id="4" name="Picture 3" descr="Text&#10;&#10;Description automatically generated">
            <a:extLst>
              <a:ext uri="{FF2B5EF4-FFF2-40B4-BE49-F238E27FC236}">
                <a16:creationId xmlns:a16="http://schemas.microsoft.com/office/drawing/2014/main" id="{131430CB-D89C-05D6-42BD-C2889CBF58A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0987" y="5582285"/>
            <a:ext cx="2181225" cy="570230"/>
          </a:xfrm>
          <a:prstGeom prst="rect">
            <a:avLst/>
          </a:prstGeom>
          <a:noFill/>
          <a:ln>
            <a:noFill/>
          </a:ln>
        </p:spPr>
      </p:pic>
      <p:sp>
        <p:nvSpPr>
          <p:cNvPr id="6" name="TextBox 5">
            <a:extLst>
              <a:ext uri="{FF2B5EF4-FFF2-40B4-BE49-F238E27FC236}">
                <a16:creationId xmlns:a16="http://schemas.microsoft.com/office/drawing/2014/main" id="{18035560-D580-78B7-3AAA-00FF80516BA1}"/>
              </a:ext>
            </a:extLst>
          </p:cNvPr>
          <p:cNvSpPr txBox="1"/>
          <p:nvPr/>
        </p:nvSpPr>
        <p:spPr>
          <a:xfrm>
            <a:off x="4114800" y="4965460"/>
            <a:ext cx="4572000" cy="1175706"/>
          </a:xfrm>
          <a:prstGeom prst="rect">
            <a:avLst/>
          </a:prstGeom>
          <a:noFill/>
        </p:spPr>
        <p:txBody>
          <a:bodyPr wrap="square">
            <a:spAutoFit/>
          </a:bodyPr>
          <a:lstStyle/>
          <a:p>
            <a:pPr algn="r">
              <a:spcBef>
                <a:spcPct val="20000"/>
              </a:spcBef>
              <a:buClr>
                <a:schemeClr val="accent1"/>
              </a:buClr>
              <a:buSzPct val="85000"/>
            </a:pPr>
            <a:br>
              <a:rPr lang="en-US" sz="1600" cap="all" spc="250" dirty="0">
                <a:solidFill>
                  <a:schemeClr val="tx2"/>
                </a:solidFill>
                <a:latin typeface="Georgia" panose="02040502050405020303" pitchFamily="18" charset="0"/>
              </a:rPr>
            </a:br>
            <a:r>
              <a:rPr lang="en-US" sz="1600" cap="all" spc="250" dirty="0">
                <a:solidFill>
                  <a:schemeClr val="tx2"/>
                </a:solidFill>
                <a:latin typeface="Georgia" panose="02040502050405020303" pitchFamily="18" charset="0"/>
              </a:rPr>
              <a:t>Fulton Armstrong</a:t>
            </a:r>
          </a:p>
          <a:p>
            <a:pPr algn="r">
              <a:spcBef>
                <a:spcPct val="20000"/>
              </a:spcBef>
              <a:buClr>
                <a:schemeClr val="accent1"/>
              </a:buClr>
              <a:buSzPct val="85000"/>
            </a:pPr>
            <a:endParaRPr lang="en-US" sz="1600" cap="all" spc="250" dirty="0">
              <a:solidFill>
                <a:schemeClr val="tx2"/>
              </a:solidFill>
              <a:latin typeface="Georgia" panose="02040502050405020303" pitchFamily="18" charset="0"/>
            </a:endParaRPr>
          </a:p>
          <a:p>
            <a:pPr algn="r">
              <a:spcBef>
                <a:spcPct val="20000"/>
              </a:spcBef>
              <a:buClr>
                <a:schemeClr val="accent1"/>
              </a:buClr>
              <a:buSzPct val="85000"/>
            </a:pPr>
            <a:r>
              <a:rPr lang="en-US" sz="1600" i="1" cap="all" spc="250" dirty="0">
                <a:solidFill>
                  <a:schemeClr val="tx2"/>
                </a:solidFill>
                <a:latin typeface="Georgia" panose="02040502050405020303" pitchFamily="18" charset="0"/>
              </a:rPr>
              <a:t>by: Samantha Clemence</a:t>
            </a:r>
          </a:p>
        </p:txBody>
      </p:sp>
    </p:spTree>
    <p:extLst>
      <p:ext uri="{BB962C8B-B14F-4D97-AF65-F5344CB8AC3E}">
        <p14:creationId xmlns:p14="http://schemas.microsoft.com/office/powerpoint/2010/main" val="2089830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ELEVATOR PITCH - EXERCISE</a:t>
            </a:r>
            <a:endParaRPr lang="en-US" dirty="0"/>
          </a:p>
        </p:txBody>
      </p:sp>
      <p:sp>
        <p:nvSpPr>
          <p:cNvPr id="3" name="Content Placeholder 2"/>
          <p:cNvSpPr>
            <a:spLocks noGrp="1"/>
          </p:cNvSpPr>
          <p:nvPr>
            <p:ph sz="quarter" idx="1"/>
          </p:nvPr>
        </p:nvSpPr>
        <p:spPr>
          <a:xfrm>
            <a:off x="0" y="2253574"/>
            <a:ext cx="8503920" cy="4572000"/>
          </a:xfrm>
        </p:spPr>
        <p:txBody>
          <a:bodyPr>
            <a:normAutofit/>
          </a:bodyPr>
          <a:lstStyle/>
          <a:p>
            <a:pPr marL="594360" lvl="2" indent="0">
              <a:buNone/>
            </a:pPr>
            <a:r>
              <a:rPr lang="en-US" dirty="0"/>
              <a:t>I’m a senior at Syracuse University studying international relations with a focus on human rights and the Middle East. …</a:t>
            </a:r>
          </a:p>
          <a:p>
            <a:pPr marL="594360" lvl="2" indent="0">
              <a:buNone/>
            </a:pPr>
            <a:r>
              <a:rPr lang="en-US" dirty="0"/>
              <a:t>My volunteer work with refugees being resettled in the US, and hearing first-hand their experiences of living in refugee camps, has made me want …</a:t>
            </a:r>
          </a:p>
          <a:p>
            <a:pPr marL="594360" lvl="2" indent="0">
              <a:buNone/>
            </a:pPr>
            <a:r>
              <a:rPr lang="en-US" dirty="0"/>
              <a:t>to use my advocacy and communication skills </a:t>
            </a:r>
          </a:p>
          <a:p>
            <a:pPr marL="594360" lvl="2" indent="0">
              <a:buNone/>
            </a:pPr>
            <a:r>
              <a:rPr lang="en-US" dirty="0"/>
              <a:t>to help increase awareness of and find solutions for displaced persons. …</a:t>
            </a:r>
          </a:p>
          <a:p>
            <a:pPr marL="594360" lvl="2" indent="0">
              <a:buNone/>
            </a:pPr>
            <a:r>
              <a:rPr lang="en-US" dirty="0"/>
              <a:t>Would you have any suggestions for how I could… ?</a:t>
            </a:r>
          </a:p>
          <a:p>
            <a:pPr lvl="2"/>
            <a:endParaRPr lang="en-US" dirty="0"/>
          </a:p>
        </p:txBody>
      </p:sp>
      <p:sp>
        <p:nvSpPr>
          <p:cNvPr id="4" name="TextBox 3">
            <a:extLst>
              <a:ext uri="{FF2B5EF4-FFF2-40B4-BE49-F238E27FC236}">
                <a16:creationId xmlns:a16="http://schemas.microsoft.com/office/drawing/2014/main" id="{D7A431D8-F125-0740-A1A4-A47ABDBC0DC1}"/>
              </a:ext>
            </a:extLst>
          </p:cNvPr>
          <p:cNvSpPr txBox="1"/>
          <p:nvPr/>
        </p:nvSpPr>
        <p:spPr>
          <a:xfrm>
            <a:off x="4560125" y="748145"/>
            <a:ext cx="184731" cy="369332"/>
          </a:xfrm>
          <a:prstGeom prst="rect">
            <a:avLst/>
          </a:prstGeom>
          <a:noFill/>
        </p:spPr>
        <p:txBody>
          <a:bodyPr wrap="none" rtlCol="0">
            <a:spAutoFit/>
          </a:bodyPr>
          <a:lstStyle/>
          <a:p>
            <a:endParaRPr lang="en-US" dirty="0"/>
          </a:p>
        </p:txBody>
      </p:sp>
      <p:sp>
        <p:nvSpPr>
          <p:cNvPr id="6" name="Rectangle 5">
            <a:extLst>
              <a:ext uri="{FF2B5EF4-FFF2-40B4-BE49-F238E27FC236}">
                <a16:creationId xmlns:a16="http://schemas.microsoft.com/office/drawing/2014/main" id="{61F2C46D-3B7D-C837-A7F3-18C3CAE0778C}"/>
              </a:ext>
            </a:extLst>
          </p:cNvPr>
          <p:cNvSpPr/>
          <p:nvPr/>
        </p:nvSpPr>
        <p:spPr>
          <a:xfrm>
            <a:off x="2787299" y="1622828"/>
            <a:ext cx="1219200" cy="492443"/>
          </a:xfrm>
          <a:prstGeom prst="rect">
            <a:avLst/>
          </a:prstGeom>
          <a:noFill/>
          <a:ln>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lIns="91440" tIns="91440" rIns="91440" bIns="91440" rtlCol="0" anchor="ctr">
            <a:spAutoFit/>
          </a:bodyPr>
          <a:lstStyle/>
          <a:p>
            <a:pPr algn="ctr"/>
            <a:r>
              <a:rPr lang="en-US" sz="2000" dirty="0">
                <a:solidFill>
                  <a:schemeClr val="accent4"/>
                </a:solidFill>
              </a:rPr>
              <a:t>WHO</a:t>
            </a:r>
          </a:p>
        </p:txBody>
      </p:sp>
      <p:sp>
        <p:nvSpPr>
          <p:cNvPr id="7" name="Rectangle 6">
            <a:extLst>
              <a:ext uri="{FF2B5EF4-FFF2-40B4-BE49-F238E27FC236}">
                <a16:creationId xmlns:a16="http://schemas.microsoft.com/office/drawing/2014/main" id="{39D71913-5693-2F9E-AB50-847C47CD1818}"/>
              </a:ext>
            </a:extLst>
          </p:cNvPr>
          <p:cNvSpPr/>
          <p:nvPr/>
        </p:nvSpPr>
        <p:spPr>
          <a:xfrm>
            <a:off x="4046123" y="1622828"/>
            <a:ext cx="1219200" cy="492443"/>
          </a:xfrm>
          <a:prstGeom prst="rect">
            <a:avLst/>
          </a:prstGeom>
          <a:noFill/>
          <a:ln>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lIns="91440" tIns="91440" rIns="91440" bIns="91440" rtlCol="0" anchor="ctr">
            <a:spAutoFit/>
          </a:bodyPr>
          <a:lstStyle/>
          <a:p>
            <a:pPr algn="ctr"/>
            <a:r>
              <a:rPr lang="en-US" sz="2000" dirty="0">
                <a:solidFill>
                  <a:schemeClr val="accent4"/>
                </a:solidFill>
              </a:rPr>
              <a:t>WHY</a:t>
            </a:r>
          </a:p>
        </p:txBody>
      </p:sp>
      <p:sp>
        <p:nvSpPr>
          <p:cNvPr id="8" name="Rectangle 7">
            <a:extLst>
              <a:ext uri="{FF2B5EF4-FFF2-40B4-BE49-F238E27FC236}">
                <a16:creationId xmlns:a16="http://schemas.microsoft.com/office/drawing/2014/main" id="{AB02A7D6-ED90-A392-B3CA-C15554D6E7E3}"/>
              </a:ext>
            </a:extLst>
          </p:cNvPr>
          <p:cNvSpPr/>
          <p:nvPr/>
        </p:nvSpPr>
        <p:spPr>
          <a:xfrm>
            <a:off x="5304947" y="1622828"/>
            <a:ext cx="1219200" cy="492443"/>
          </a:xfrm>
          <a:prstGeom prst="rect">
            <a:avLst/>
          </a:prstGeom>
          <a:noFill/>
          <a:ln>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lIns="91440" tIns="91440" rIns="91440" bIns="91440" rtlCol="0" anchor="ctr">
            <a:spAutoFit/>
          </a:bodyPr>
          <a:lstStyle/>
          <a:p>
            <a:pPr algn="ctr"/>
            <a:r>
              <a:rPr lang="en-US" sz="2000" dirty="0">
                <a:solidFill>
                  <a:schemeClr val="accent4"/>
                </a:solidFill>
              </a:rPr>
              <a:t>SKILLS</a:t>
            </a:r>
          </a:p>
        </p:txBody>
      </p:sp>
      <p:sp>
        <p:nvSpPr>
          <p:cNvPr id="9" name="Rectangle 8">
            <a:extLst>
              <a:ext uri="{FF2B5EF4-FFF2-40B4-BE49-F238E27FC236}">
                <a16:creationId xmlns:a16="http://schemas.microsoft.com/office/drawing/2014/main" id="{20150355-F3AD-3F19-EC33-8D25492B6D9D}"/>
              </a:ext>
            </a:extLst>
          </p:cNvPr>
          <p:cNvSpPr/>
          <p:nvPr/>
        </p:nvSpPr>
        <p:spPr>
          <a:xfrm>
            <a:off x="6576741" y="1622828"/>
            <a:ext cx="1219200" cy="492443"/>
          </a:xfrm>
          <a:prstGeom prst="rect">
            <a:avLst/>
          </a:prstGeom>
          <a:noFill/>
          <a:ln>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lIns="91440" tIns="91440" rIns="91440" bIns="91440" rtlCol="0" anchor="ctr">
            <a:spAutoFit/>
          </a:bodyPr>
          <a:lstStyle/>
          <a:p>
            <a:pPr algn="ctr"/>
            <a:r>
              <a:rPr lang="en-US" sz="2000" dirty="0">
                <a:solidFill>
                  <a:schemeClr val="accent4"/>
                </a:solidFill>
              </a:rPr>
              <a:t>GOAL</a:t>
            </a:r>
          </a:p>
        </p:txBody>
      </p:sp>
      <p:sp>
        <p:nvSpPr>
          <p:cNvPr id="10" name="Rectangle 9">
            <a:extLst>
              <a:ext uri="{FF2B5EF4-FFF2-40B4-BE49-F238E27FC236}">
                <a16:creationId xmlns:a16="http://schemas.microsoft.com/office/drawing/2014/main" id="{EA4ACB79-3351-980F-9F53-62960C99C62D}"/>
              </a:ext>
            </a:extLst>
          </p:cNvPr>
          <p:cNvSpPr/>
          <p:nvPr/>
        </p:nvSpPr>
        <p:spPr>
          <a:xfrm>
            <a:off x="7865267" y="1630934"/>
            <a:ext cx="908304" cy="492443"/>
          </a:xfrm>
          <a:prstGeom prst="rect">
            <a:avLst/>
          </a:prstGeom>
          <a:noFill/>
          <a:ln>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lIns="91440" tIns="91440" rIns="91440" bIns="91440" rtlCol="0" anchor="ctr">
            <a:spAutoFit/>
          </a:bodyPr>
          <a:lstStyle/>
          <a:p>
            <a:pPr algn="ctr"/>
            <a:r>
              <a:rPr lang="en-US" sz="2000" dirty="0">
                <a:solidFill>
                  <a:schemeClr val="accent4"/>
                </a:solidFill>
              </a:rPr>
              <a:t>ASK</a:t>
            </a:r>
          </a:p>
        </p:txBody>
      </p:sp>
      <p:sp>
        <p:nvSpPr>
          <p:cNvPr id="12" name="TextBox 11">
            <a:extLst>
              <a:ext uri="{FF2B5EF4-FFF2-40B4-BE49-F238E27FC236}">
                <a16:creationId xmlns:a16="http://schemas.microsoft.com/office/drawing/2014/main" id="{A09879E9-C803-46DD-6442-BEF6C80C91D3}"/>
              </a:ext>
            </a:extLst>
          </p:cNvPr>
          <p:cNvSpPr txBox="1"/>
          <p:nvPr/>
        </p:nvSpPr>
        <p:spPr>
          <a:xfrm>
            <a:off x="406097" y="1635772"/>
            <a:ext cx="2381202" cy="461665"/>
          </a:xfrm>
          <a:prstGeom prst="rect">
            <a:avLst/>
          </a:prstGeom>
          <a:noFill/>
        </p:spPr>
        <p:txBody>
          <a:bodyPr wrap="square">
            <a:spAutoFit/>
          </a:bodyPr>
          <a:lstStyle/>
          <a:p>
            <a:pPr marL="274320" lvl="1" indent="0">
              <a:buNone/>
            </a:pPr>
            <a:r>
              <a:rPr lang="en-US" sz="2400" dirty="0">
                <a:solidFill>
                  <a:schemeClr val="accent4"/>
                </a:solidFill>
              </a:rPr>
              <a:t>Sample pitch:</a:t>
            </a:r>
          </a:p>
        </p:txBody>
      </p:sp>
      <p:sp>
        <p:nvSpPr>
          <p:cNvPr id="13" name="Rectangle 12">
            <a:extLst>
              <a:ext uri="{FF2B5EF4-FFF2-40B4-BE49-F238E27FC236}">
                <a16:creationId xmlns:a16="http://schemas.microsoft.com/office/drawing/2014/main" id="{116EF1B2-737D-B313-D72E-9DADA6044D32}"/>
              </a:ext>
            </a:extLst>
          </p:cNvPr>
          <p:cNvSpPr/>
          <p:nvPr/>
        </p:nvSpPr>
        <p:spPr>
          <a:xfrm>
            <a:off x="533400" y="2253574"/>
            <a:ext cx="7970520" cy="1175426"/>
          </a:xfrm>
          <a:prstGeom prst="rect">
            <a:avLst/>
          </a:prstGeom>
          <a:solidFill>
            <a:srgbClr val="E4E9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DD06755-C1BC-B23F-731E-909FA3A7689D}"/>
              </a:ext>
            </a:extLst>
          </p:cNvPr>
          <p:cNvSpPr/>
          <p:nvPr/>
        </p:nvSpPr>
        <p:spPr>
          <a:xfrm>
            <a:off x="417446" y="3440348"/>
            <a:ext cx="7970520" cy="1175426"/>
          </a:xfrm>
          <a:prstGeom prst="rect">
            <a:avLst/>
          </a:prstGeom>
          <a:solidFill>
            <a:srgbClr val="E4E9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E5404DA-8C2D-B3F7-D80D-552DF3ED073C}"/>
              </a:ext>
            </a:extLst>
          </p:cNvPr>
          <p:cNvSpPr/>
          <p:nvPr/>
        </p:nvSpPr>
        <p:spPr>
          <a:xfrm>
            <a:off x="406097" y="4642014"/>
            <a:ext cx="7970520" cy="468429"/>
          </a:xfrm>
          <a:prstGeom prst="rect">
            <a:avLst/>
          </a:prstGeom>
          <a:solidFill>
            <a:srgbClr val="E4E9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31706B8-0021-7C96-BD1A-CFE8A83C55D3}"/>
              </a:ext>
            </a:extLst>
          </p:cNvPr>
          <p:cNvSpPr/>
          <p:nvPr/>
        </p:nvSpPr>
        <p:spPr>
          <a:xfrm>
            <a:off x="435280" y="5101600"/>
            <a:ext cx="7970520" cy="780196"/>
          </a:xfrm>
          <a:prstGeom prst="rect">
            <a:avLst/>
          </a:prstGeom>
          <a:solidFill>
            <a:srgbClr val="E4E9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AA329DF-7F37-FBA7-8C4F-923314581F3B}"/>
              </a:ext>
            </a:extLst>
          </p:cNvPr>
          <p:cNvSpPr/>
          <p:nvPr/>
        </p:nvSpPr>
        <p:spPr>
          <a:xfrm>
            <a:off x="464463" y="5803718"/>
            <a:ext cx="7970520" cy="468429"/>
          </a:xfrm>
          <a:prstGeom prst="rect">
            <a:avLst/>
          </a:prstGeom>
          <a:solidFill>
            <a:srgbClr val="E4E9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76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3"/>
                                        </p:tgtEl>
                                      </p:cBhvr>
                                    </p:animEffect>
                                    <p:set>
                                      <p:cBhvr>
                                        <p:cTn id="7" dur="1" fill="hold">
                                          <p:stCondLst>
                                            <p:cond delay="499"/>
                                          </p:stCondLst>
                                        </p:cTn>
                                        <p:tgtEl>
                                          <p:spTgt spid="1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4"/>
                                        </p:tgtEl>
                                      </p:cBhvr>
                                    </p:animEffect>
                                    <p:set>
                                      <p:cBhvr>
                                        <p:cTn id="17" dur="1" fill="hold">
                                          <p:stCondLst>
                                            <p:cond delay="499"/>
                                          </p:stCondLst>
                                        </p:cTn>
                                        <p:tgtEl>
                                          <p:spTgt spid="1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15"/>
                                        </p:tgtEl>
                                      </p:cBhvr>
                                    </p:animEffect>
                                    <p:set>
                                      <p:cBhvr>
                                        <p:cTn id="27" dur="1" fill="hold">
                                          <p:stCondLst>
                                            <p:cond delay="499"/>
                                          </p:stCondLst>
                                        </p:cTn>
                                        <p:tgtEl>
                                          <p:spTgt spid="1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6"/>
                                        </p:tgtEl>
                                      </p:cBhvr>
                                    </p:animEffect>
                                    <p:set>
                                      <p:cBhvr>
                                        <p:cTn id="37" dur="1" fill="hold">
                                          <p:stCondLst>
                                            <p:cond delay="499"/>
                                          </p:stCondLst>
                                        </p:cTn>
                                        <p:tgtEl>
                                          <p:spTgt spid="1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0" nodeType="clickEffect">
                                  <p:stCondLst>
                                    <p:cond delay="0"/>
                                  </p:stCondLst>
                                  <p:childTnLst>
                                    <p:animEffect transition="out" filter="fade">
                                      <p:cBhvr>
                                        <p:cTn id="46" dur="500"/>
                                        <p:tgtEl>
                                          <p:spTgt spid="17"/>
                                        </p:tgtEl>
                                      </p:cBhvr>
                                    </p:animEffect>
                                    <p:set>
                                      <p:cBhvr>
                                        <p:cTn id="47" dur="1" fill="hold">
                                          <p:stCondLst>
                                            <p:cond delay="499"/>
                                          </p:stCondLst>
                                        </p:cTn>
                                        <p:tgtEl>
                                          <p:spTgt spid="17"/>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3" grpId="0" animBg="1"/>
      <p:bldP spid="14" grpId="0" animBg="1"/>
      <p:bldP spid="15" grpId="0" animBg="1"/>
      <p:bldP spid="16"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48963C-4194-1972-E633-2074088E82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F09DA4-160C-5D64-D294-D7B4E3D67F37}"/>
              </a:ext>
            </a:extLst>
          </p:cNvPr>
          <p:cNvSpPr>
            <a:spLocks noGrp="1"/>
          </p:cNvSpPr>
          <p:nvPr>
            <p:ph type="title"/>
          </p:nvPr>
        </p:nvSpPr>
        <p:spPr/>
        <p:txBody>
          <a:bodyPr/>
          <a:lstStyle/>
          <a:p>
            <a:r>
              <a:rPr lang="en-US" dirty="0">
                <a:solidFill>
                  <a:schemeClr val="accent1"/>
                </a:solidFill>
              </a:rPr>
              <a:t>ELEVATOR PITCH - EXERCISE</a:t>
            </a:r>
            <a:endParaRPr lang="en-US" dirty="0"/>
          </a:p>
        </p:txBody>
      </p:sp>
      <p:sp>
        <p:nvSpPr>
          <p:cNvPr id="3" name="Content Placeholder 2">
            <a:extLst>
              <a:ext uri="{FF2B5EF4-FFF2-40B4-BE49-F238E27FC236}">
                <a16:creationId xmlns:a16="http://schemas.microsoft.com/office/drawing/2014/main" id="{B21071E4-1B72-8711-DD8B-76181F77D05B}"/>
              </a:ext>
            </a:extLst>
          </p:cNvPr>
          <p:cNvSpPr>
            <a:spLocks noGrp="1"/>
          </p:cNvSpPr>
          <p:nvPr>
            <p:ph sz="quarter" idx="1"/>
          </p:nvPr>
        </p:nvSpPr>
        <p:spPr>
          <a:xfrm>
            <a:off x="0" y="2253574"/>
            <a:ext cx="8503920" cy="4572000"/>
          </a:xfrm>
        </p:spPr>
        <p:txBody>
          <a:bodyPr>
            <a:normAutofit/>
          </a:bodyPr>
          <a:lstStyle/>
          <a:p>
            <a:pPr marL="594360" lvl="2" indent="0">
              <a:buNone/>
            </a:pPr>
            <a:r>
              <a:rPr lang="en-US" dirty="0"/>
              <a:t>I’m a senior at Syracuse University studying international relations with a focus on human rights and the Middle East. …</a:t>
            </a:r>
          </a:p>
          <a:p>
            <a:pPr marL="594360" lvl="2" indent="0">
              <a:buNone/>
            </a:pPr>
            <a:r>
              <a:rPr lang="en-US" dirty="0"/>
              <a:t>My volunteer work with refugees being resettled in the US, and hearing first-hand their experiences of living in refugee camps, has made me want …</a:t>
            </a:r>
          </a:p>
          <a:p>
            <a:pPr marL="594360" lvl="2" indent="0">
              <a:buNone/>
            </a:pPr>
            <a:r>
              <a:rPr lang="en-US" dirty="0"/>
              <a:t>to use my advocacy and communication skills </a:t>
            </a:r>
          </a:p>
          <a:p>
            <a:pPr marL="594360" lvl="2" indent="0">
              <a:buNone/>
            </a:pPr>
            <a:r>
              <a:rPr lang="en-US" dirty="0"/>
              <a:t>to help increase awareness of and find solutions for displaced persons. …</a:t>
            </a:r>
          </a:p>
          <a:p>
            <a:pPr marL="594360" lvl="2" indent="0">
              <a:buNone/>
            </a:pPr>
            <a:r>
              <a:rPr lang="en-US" dirty="0"/>
              <a:t>Would you have any suggestions for how I could… ?</a:t>
            </a:r>
          </a:p>
          <a:p>
            <a:pPr lvl="2"/>
            <a:endParaRPr lang="en-US" dirty="0"/>
          </a:p>
        </p:txBody>
      </p:sp>
      <p:sp>
        <p:nvSpPr>
          <p:cNvPr id="4" name="TextBox 3">
            <a:extLst>
              <a:ext uri="{FF2B5EF4-FFF2-40B4-BE49-F238E27FC236}">
                <a16:creationId xmlns:a16="http://schemas.microsoft.com/office/drawing/2014/main" id="{376444AB-2705-4FBD-A235-DD612DAFC2EE}"/>
              </a:ext>
            </a:extLst>
          </p:cNvPr>
          <p:cNvSpPr txBox="1"/>
          <p:nvPr/>
        </p:nvSpPr>
        <p:spPr>
          <a:xfrm>
            <a:off x="4560125" y="748145"/>
            <a:ext cx="184731" cy="369332"/>
          </a:xfrm>
          <a:prstGeom prst="rect">
            <a:avLst/>
          </a:prstGeom>
          <a:noFill/>
        </p:spPr>
        <p:txBody>
          <a:bodyPr wrap="none" rtlCol="0">
            <a:spAutoFit/>
          </a:bodyPr>
          <a:lstStyle/>
          <a:p>
            <a:endParaRPr lang="en-US" dirty="0"/>
          </a:p>
        </p:txBody>
      </p:sp>
      <p:sp>
        <p:nvSpPr>
          <p:cNvPr id="6" name="Rectangle 5">
            <a:extLst>
              <a:ext uri="{FF2B5EF4-FFF2-40B4-BE49-F238E27FC236}">
                <a16:creationId xmlns:a16="http://schemas.microsoft.com/office/drawing/2014/main" id="{6E831A93-6674-A121-0D50-F62908CC3CD4}"/>
              </a:ext>
            </a:extLst>
          </p:cNvPr>
          <p:cNvSpPr/>
          <p:nvPr/>
        </p:nvSpPr>
        <p:spPr>
          <a:xfrm>
            <a:off x="2787299" y="1622828"/>
            <a:ext cx="1219200" cy="492443"/>
          </a:xfrm>
          <a:prstGeom prst="rect">
            <a:avLst/>
          </a:prstGeom>
          <a:noFill/>
          <a:ln>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lIns="91440" tIns="91440" rIns="91440" bIns="91440" rtlCol="0" anchor="ctr">
            <a:spAutoFit/>
          </a:bodyPr>
          <a:lstStyle/>
          <a:p>
            <a:pPr algn="ctr"/>
            <a:r>
              <a:rPr lang="en-US" sz="2000" dirty="0">
                <a:solidFill>
                  <a:schemeClr val="accent4"/>
                </a:solidFill>
              </a:rPr>
              <a:t>WHO</a:t>
            </a:r>
          </a:p>
        </p:txBody>
      </p:sp>
      <p:sp>
        <p:nvSpPr>
          <p:cNvPr id="7" name="Rectangle 6">
            <a:extLst>
              <a:ext uri="{FF2B5EF4-FFF2-40B4-BE49-F238E27FC236}">
                <a16:creationId xmlns:a16="http://schemas.microsoft.com/office/drawing/2014/main" id="{D871C095-5934-D454-77AE-F45121849C28}"/>
              </a:ext>
            </a:extLst>
          </p:cNvPr>
          <p:cNvSpPr/>
          <p:nvPr/>
        </p:nvSpPr>
        <p:spPr>
          <a:xfrm>
            <a:off x="4046123" y="1622828"/>
            <a:ext cx="1219200" cy="492443"/>
          </a:xfrm>
          <a:prstGeom prst="rect">
            <a:avLst/>
          </a:prstGeom>
          <a:noFill/>
          <a:ln>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lIns="91440" tIns="91440" rIns="91440" bIns="91440" rtlCol="0" anchor="ctr">
            <a:spAutoFit/>
          </a:bodyPr>
          <a:lstStyle/>
          <a:p>
            <a:pPr algn="ctr"/>
            <a:r>
              <a:rPr lang="en-US" sz="2000" dirty="0">
                <a:solidFill>
                  <a:schemeClr val="accent4"/>
                </a:solidFill>
              </a:rPr>
              <a:t>WHY</a:t>
            </a:r>
          </a:p>
        </p:txBody>
      </p:sp>
      <p:sp>
        <p:nvSpPr>
          <p:cNvPr id="8" name="Rectangle 7">
            <a:extLst>
              <a:ext uri="{FF2B5EF4-FFF2-40B4-BE49-F238E27FC236}">
                <a16:creationId xmlns:a16="http://schemas.microsoft.com/office/drawing/2014/main" id="{02856351-2FB6-A113-1408-BD032DB62B3F}"/>
              </a:ext>
            </a:extLst>
          </p:cNvPr>
          <p:cNvSpPr/>
          <p:nvPr/>
        </p:nvSpPr>
        <p:spPr>
          <a:xfrm>
            <a:off x="5304947" y="1622828"/>
            <a:ext cx="1219200" cy="492443"/>
          </a:xfrm>
          <a:prstGeom prst="rect">
            <a:avLst/>
          </a:prstGeom>
          <a:noFill/>
          <a:ln>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lIns="91440" tIns="91440" rIns="91440" bIns="91440" rtlCol="0" anchor="ctr">
            <a:spAutoFit/>
          </a:bodyPr>
          <a:lstStyle/>
          <a:p>
            <a:pPr algn="ctr"/>
            <a:r>
              <a:rPr lang="en-US" sz="2000" dirty="0">
                <a:solidFill>
                  <a:schemeClr val="accent4"/>
                </a:solidFill>
              </a:rPr>
              <a:t>SKILLS</a:t>
            </a:r>
          </a:p>
        </p:txBody>
      </p:sp>
      <p:sp>
        <p:nvSpPr>
          <p:cNvPr id="9" name="Rectangle 8">
            <a:extLst>
              <a:ext uri="{FF2B5EF4-FFF2-40B4-BE49-F238E27FC236}">
                <a16:creationId xmlns:a16="http://schemas.microsoft.com/office/drawing/2014/main" id="{8A12FBA5-9564-918D-822A-656E32EABB62}"/>
              </a:ext>
            </a:extLst>
          </p:cNvPr>
          <p:cNvSpPr/>
          <p:nvPr/>
        </p:nvSpPr>
        <p:spPr>
          <a:xfrm>
            <a:off x="6576741" y="1622828"/>
            <a:ext cx="1219200" cy="492443"/>
          </a:xfrm>
          <a:prstGeom prst="rect">
            <a:avLst/>
          </a:prstGeom>
          <a:noFill/>
          <a:ln>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lIns="91440" tIns="91440" rIns="91440" bIns="91440" rtlCol="0" anchor="ctr">
            <a:spAutoFit/>
          </a:bodyPr>
          <a:lstStyle/>
          <a:p>
            <a:pPr algn="ctr"/>
            <a:r>
              <a:rPr lang="en-US" sz="2000" dirty="0">
                <a:solidFill>
                  <a:schemeClr val="accent4"/>
                </a:solidFill>
              </a:rPr>
              <a:t>GOAL</a:t>
            </a:r>
          </a:p>
        </p:txBody>
      </p:sp>
      <p:sp>
        <p:nvSpPr>
          <p:cNvPr id="10" name="Rectangle 9">
            <a:extLst>
              <a:ext uri="{FF2B5EF4-FFF2-40B4-BE49-F238E27FC236}">
                <a16:creationId xmlns:a16="http://schemas.microsoft.com/office/drawing/2014/main" id="{8889D377-0CFD-21B7-945A-21A724B5A3D7}"/>
              </a:ext>
            </a:extLst>
          </p:cNvPr>
          <p:cNvSpPr/>
          <p:nvPr/>
        </p:nvSpPr>
        <p:spPr>
          <a:xfrm>
            <a:off x="7865267" y="1630934"/>
            <a:ext cx="908304" cy="492443"/>
          </a:xfrm>
          <a:prstGeom prst="rect">
            <a:avLst/>
          </a:prstGeom>
          <a:noFill/>
          <a:ln>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lIns="91440" tIns="91440" rIns="91440" bIns="91440" rtlCol="0" anchor="ctr">
            <a:spAutoFit/>
          </a:bodyPr>
          <a:lstStyle/>
          <a:p>
            <a:pPr algn="ctr"/>
            <a:r>
              <a:rPr lang="en-US" sz="2000" dirty="0">
                <a:solidFill>
                  <a:schemeClr val="accent4"/>
                </a:solidFill>
              </a:rPr>
              <a:t>ASK</a:t>
            </a:r>
          </a:p>
        </p:txBody>
      </p:sp>
      <p:sp>
        <p:nvSpPr>
          <p:cNvPr id="12" name="TextBox 11">
            <a:extLst>
              <a:ext uri="{FF2B5EF4-FFF2-40B4-BE49-F238E27FC236}">
                <a16:creationId xmlns:a16="http://schemas.microsoft.com/office/drawing/2014/main" id="{118CCD11-16D5-16B9-B834-55A0F396BA44}"/>
              </a:ext>
            </a:extLst>
          </p:cNvPr>
          <p:cNvSpPr txBox="1"/>
          <p:nvPr/>
        </p:nvSpPr>
        <p:spPr>
          <a:xfrm>
            <a:off x="406097" y="1635772"/>
            <a:ext cx="2381202" cy="461665"/>
          </a:xfrm>
          <a:prstGeom prst="rect">
            <a:avLst/>
          </a:prstGeom>
          <a:noFill/>
        </p:spPr>
        <p:txBody>
          <a:bodyPr wrap="square">
            <a:spAutoFit/>
          </a:bodyPr>
          <a:lstStyle/>
          <a:p>
            <a:pPr marL="274320" lvl="1" indent="0">
              <a:buNone/>
            </a:pPr>
            <a:r>
              <a:rPr lang="en-US" sz="2400" dirty="0">
                <a:solidFill>
                  <a:schemeClr val="accent4"/>
                </a:solidFill>
              </a:rPr>
              <a:t>Sample pitch:</a:t>
            </a:r>
          </a:p>
        </p:txBody>
      </p:sp>
      <p:sp>
        <p:nvSpPr>
          <p:cNvPr id="5" name="TextBox 4">
            <a:extLst>
              <a:ext uri="{FF2B5EF4-FFF2-40B4-BE49-F238E27FC236}">
                <a16:creationId xmlns:a16="http://schemas.microsoft.com/office/drawing/2014/main" id="{DB7907EF-E1DC-CB34-FF58-BA94FC0721D5}"/>
              </a:ext>
            </a:extLst>
          </p:cNvPr>
          <p:cNvSpPr txBox="1"/>
          <p:nvPr/>
        </p:nvSpPr>
        <p:spPr>
          <a:xfrm rot="215781">
            <a:off x="1447800" y="3459804"/>
            <a:ext cx="5867400" cy="677108"/>
          </a:xfrm>
          <a:prstGeom prst="rect">
            <a:avLst/>
          </a:prstGeom>
          <a:solidFill>
            <a:srgbClr val="FFFF00"/>
          </a:solidFill>
          <a:ln>
            <a:solidFill>
              <a:schemeClr val="accent1"/>
            </a:solidFill>
          </a:ln>
        </p:spPr>
        <p:txBody>
          <a:bodyPr wrap="square" lIns="274320" tIns="182880" rIns="274320" bIns="182880" rtlCol="0">
            <a:spAutoFit/>
          </a:bodyPr>
          <a:lstStyle/>
          <a:p>
            <a:pPr algn="ctr"/>
            <a:r>
              <a:rPr lang="en-US" sz="2000" i="1" dirty="0"/>
              <a:t>Take a minute to write your elevator pitch.</a:t>
            </a:r>
          </a:p>
        </p:txBody>
      </p:sp>
    </p:spTree>
    <p:extLst>
      <p:ext uri="{BB962C8B-B14F-4D97-AF65-F5344CB8AC3E}">
        <p14:creationId xmlns:p14="http://schemas.microsoft.com/office/powerpoint/2010/main" val="3596932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2F92BA61-6C28-5890-8452-D5A174EAEF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057925-962C-14D8-2421-EA8F43C294E4}"/>
              </a:ext>
            </a:extLst>
          </p:cNvPr>
          <p:cNvSpPr>
            <a:spLocks noGrp="1"/>
          </p:cNvSpPr>
          <p:nvPr>
            <p:ph type="title"/>
          </p:nvPr>
        </p:nvSpPr>
        <p:spPr/>
        <p:txBody>
          <a:bodyPr/>
          <a:lstStyle/>
          <a:p>
            <a:r>
              <a:rPr lang="en-US" dirty="0">
                <a:solidFill>
                  <a:schemeClr val="accent1"/>
                </a:solidFill>
              </a:rPr>
              <a:t>ELEVATOR PITCH - EXERCISE</a:t>
            </a:r>
            <a:endParaRPr lang="en-US" dirty="0"/>
          </a:p>
        </p:txBody>
      </p:sp>
      <p:sp>
        <p:nvSpPr>
          <p:cNvPr id="3" name="Content Placeholder 2">
            <a:extLst>
              <a:ext uri="{FF2B5EF4-FFF2-40B4-BE49-F238E27FC236}">
                <a16:creationId xmlns:a16="http://schemas.microsoft.com/office/drawing/2014/main" id="{E0951010-3A39-2B99-FCF3-EB20AD99BFCD}"/>
              </a:ext>
            </a:extLst>
          </p:cNvPr>
          <p:cNvSpPr>
            <a:spLocks noGrp="1"/>
          </p:cNvSpPr>
          <p:nvPr>
            <p:ph sz="quarter" idx="1"/>
          </p:nvPr>
        </p:nvSpPr>
        <p:spPr/>
        <p:txBody>
          <a:bodyPr>
            <a:normAutofit lnSpcReduction="10000"/>
          </a:bodyPr>
          <a:lstStyle/>
          <a:p>
            <a:pPr marL="274320" lvl="1" indent="0">
              <a:buNone/>
            </a:pPr>
            <a:endParaRPr lang="en-US" dirty="0"/>
          </a:p>
          <a:p>
            <a:pPr marL="274320" lvl="1" indent="0">
              <a:buNone/>
            </a:pPr>
            <a:r>
              <a:rPr lang="en-US" sz="2600" dirty="0"/>
              <a:t>Sample pitch:</a:t>
            </a:r>
          </a:p>
          <a:p>
            <a:pPr marL="274320" lvl="1" indent="0">
              <a:buNone/>
            </a:pPr>
            <a:endParaRPr lang="en-US" sz="2600" dirty="0"/>
          </a:p>
          <a:p>
            <a:pPr marL="594360" lvl="2" indent="0">
              <a:buNone/>
            </a:pPr>
            <a:r>
              <a:rPr lang="en-US" dirty="0"/>
              <a:t>I’m a senior at Syracuse University studying international relations with a focus on human rights and the Middle East (WHO). My volunteer work with refugees being resettled in the US, and hearing first-hand their experiences of living in refugee camps (WHY), has made me want to use my advocacy and communication skills (SKILLS) to help increase awareness of and find solutions for displaced persons (GOAL).  Would you have any suggestions for how I could… (ASK)?</a:t>
            </a:r>
          </a:p>
          <a:p>
            <a:pPr lvl="2"/>
            <a:endParaRPr lang="en-US" dirty="0"/>
          </a:p>
        </p:txBody>
      </p:sp>
      <p:sp>
        <p:nvSpPr>
          <p:cNvPr id="4" name="TextBox 3">
            <a:extLst>
              <a:ext uri="{FF2B5EF4-FFF2-40B4-BE49-F238E27FC236}">
                <a16:creationId xmlns:a16="http://schemas.microsoft.com/office/drawing/2014/main" id="{F9AE753C-A3A4-BC70-B537-116123FF5BB2}"/>
              </a:ext>
            </a:extLst>
          </p:cNvPr>
          <p:cNvSpPr txBox="1"/>
          <p:nvPr/>
        </p:nvSpPr>
        <p:spPr>
          <a:xfrm>
            <a:off x="4560125" y="748145"/>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12D47D3B-4474-0D68-7E9C-EED5352DC320}"/>
              </a:ext>
            </a:extLst>
          </p:cNvPr>
          <p:cNvSpPr txBox="1"/>
          <p:nvPr/>
        </p:nvSpPr>
        <p:spPr>
          <a:xfrm>
            <a:off x="1718790" y="5407169"/>
            <a:ext cx="5867400" cy="677108"/>
          </a:xfrm>
          <a:prstGeom prst="rect">
            <a:avLst/>
          </a:prstGeom>
          <a:solidFill>
            <a:srgbClr val="FFFF00"/>
          </a:solidFill>
          <a:ln>
            <a:solidFill>
              <a:schemeClr val="accent1"/>
            </a:solidFill>
          </a:ln>
        </p:spPr>
        <p:txBody>
          <a:bodyPr wrap="square" lIns="274320" tIns="182880" rIns="274320" bIns="182880" rtlCol="0">
            <a:spAutoFit/>
          </a:bodyPr>
          <a:lstStyle/>
          <a:p>
            <a:pPr algn="ctr"/>
            <a:r>
              <a:rPr lang="en-US" sz="2000" i="1" dirty="0"/>
              <a:t>Your turn.  Write your 30- or 45-second pitch.</a:t>
            </a:r>
          </a:p>
        </p:txBody>
      </p:sp>
    </p:spTree>
    <p:extLst>
      <p:ext uri="{BB962C8B-B14F-4D97-AF65-F5344CB8AC3E}">
        <p14:creationId xmlns:p14="http://schemas.microsoft.com/office/powerpoint/2010/main" val="1031577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ELEVATOR PITCH - EXERCISE</a:t>
            </a:r>
            <a:endParaRPr lang="en-US" dirty="0"/>
          </a:p>
        </p:txBody>
      </p:sp>
      <p:sp>
        <p:nvSpPr>
          <p:cNvPr id="3" name="Content Placeholder 2"/>
          <p:cNvSpPr>
            <a:spLocks noGrp="1"/>
          </p:cNvSpPr>
          <p:nvPr>
            <p:ph sz="quarter" idx="1"/>
          </p:nvPr>
        </p:nvSpPr>
        <p:spPr/>
        <p:txBody>
          <a:bodyPr>
            <a:normAutofit/>
          </a:bodyPr>
          <a:lstStyle/>
          <a:p>
            <a:pPr marL="274320" lvl="1" indent="0">
              <a:buNone/>
            </a:pPr>
            <a:endParaRPr lang="en-US" dirty="0"/>
          </a:p>
          <a:p>
            <a:pPr marL="594360" lvl="2" indent="0">
              <a:buNone/>
            </a:pPr>
            <a:endParaRPr lang="en-US" dirty="0"/>
          </a:p>
          <a:p>
            <a:pPr marL="594360" lvl="2" indent="0">
              <a:buNone/>
            </a:pPr>
            <a:endParaRPr lang="en-US" dirty="0"/>
          </a:p>
          <a:p>
            <a:pPr marL="594360" lvl="2" indent="0">
              <a:buNone/>
            </a:pPr>
            <a:endParaRPr lang="en-US" dirty="0"/>
          </a:p>
          <a:p>
            <a:pPr marL="594360" lvl="2" indent="0">
              <a:buNone/>
            </a:pPr>
            <a:endParaRPr lang="en-US" dirty="0"/>
          </a:p>
          <a:p>
            <a:pPr marL="0" lvl="2" indent="0" algn="ctr">
              <a:buNone/>
            </a:pPr>
            <a:r>
              <a:rPr lang="en-US" sz="3000" dirty="0"/>
              <a:t>What do you have?</a:t>
            </a:r>
          </a:p>
        </p:txBody>
      </p:sp>
      <p:sp>
        <p:nvSpPr>
          <p:cNvPr id="4" name="TextBox 3">
            <a:extLst>
              <a:ext uri="{FF2B5EF4-FFF2-40B4-BE49-F238E27FC236}">
                <a16:creationId xmlns:a16="http://schemas.microsoft.com/office/drawing/2014/main" id="{D7A431D8-F125-0740-A1A4-A47ABDBC0DC1}"/>
              </a:ext>
            </a:extLst>
          </p:cNvPr>
          <p:cNvSpPr txBox="1"/>
          <p:nvPr/>
        </p:nvSpPr>
        <p:spPr>
          <a:xfrm>
            <a:off x="4560125" y="74814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14092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3A7CA-50B6-4728-AFF0-D24A65235F88}"/>
              </a:ext>
            </a:extLst>
          </p:cNvPr>
          <p:cNvSpPr>
            <a:spLocks noGrp="1"/>
          </p:cNvSpPr>
          <p:nvPr>
            <p:ph type="title" idx="4294967295"/>
          </p:nvPr>
        </p:nvSpPr>
        <p:spPr>
          <a:xfrm>
            <a:off x="0" y="228600"/>
            <a:ext cx="8534400" cy="758825"/>
          </a:xfrm>
        </p:spPr>
        <p:txBody>
          <a:bodyPr/>
          <a:lstStyle/>
          <a:p>
            <a:r>
              <a:rPr lang="en-US"/>
              <a:t>Networking: The Big Ideas</a:t>
            </a:r>
            <a:endParaRPr lang="en-US" dirty="0"/>
          </a:p>
        </p:txBody>
      </p:sp>
      <p:sp>
        <p:nvSpPr>
          <p:cNvPr id="3" name="Content Placeholder 2">
            <a:extLst>
              <a:ext uri="{FF2B5EF4-FFF2-40B4-BE49-F238E27FC236}">
                <a16:creationId xmlns:a16="http://schemas.microsoft.com/office/drawing/2014/main" id="{3FAF5996-C59B-43A2-8732-167259B92638}"/>
              </a:ext>
            </a:extLst>
          </p:cNvPr>
          <p:cNvSpPr>
            <a:spLocks noGrp="1"/>
          </p:cNvSpPr>
          <p:nvPr>
            <p:ph sz="quarter" idx="4294967295"/>
          </p:nvPr>
        </p:nvSpPr>
        <p:spPr>
          <a:xfrm>
            <a:off x="533401" y="1295400"/>
            <a:ext cx="4038599" cy="4800600"/>
          </a:xfrm>
          <a:ln>
            <a:solidFill>
              <a:schemeClr val="tx2">
                <a:lumMod val="40000"/>
                <a:lumOff val="60000"/>
              </a:schemeClr>
            </a:solidFill>
          </a:ln>
        </p:spPr>
        <p:txBody>
          <a:bodyPr/>
          <a:lstStyle/>
          <a:p>
            <a:r>
              <a:rPr lang="en-US" dirty="0"/>
              <a:t>Where do I want to go? </a:t>
            </a:r>
          </a:p>
          <a:p>
            <a:pPr lvl="2"/>
            <a:r>
              <a:rPr lang="en-US" dirty="0"/>
              <a:t>What inspires me?</a:t>
            </a:r>
          </a:p>
          <a:p>
            <a:pPr lvl="2"/>
            <a:r>
              <a:rPr lang="en-US" dirty="0"/>
              <a:t>Who do I admire?</a:t>
            </a:r>
          </a:p>
          <a:p>
            <a:r>
              <a:rPr lang="en-US" dirty="0"/>
              <a:t>How do I get there?</a:t>
            </a:r>
          </a:p>
          <a:p>
            <a:pPr lvl="2"/>
            <a:r>
              <a:rPr lang="en-US" dirty="0"/>
              <a:t>Preparation/develop-</a:t>
            </a:r>
            <a:r>
              <a:rPr lang="en-US" dirty="0" err="1"/>
              <a:t>ment</a:t>
            </a:r>
            <a:endParaRPr lang="en-US" dirty="0"/>
          </a:p>
          <a:p>
            <a:pPr lvl="2"/>
            <a:r>
              <a:rPr lang="en-US" dirty="0"/>
              <a:t>Networking</a:t>
            </a:r>
          </a:p>
          <a:p>
            <a:r>
              <a:rPr lang="en-US" dirty="0"/>
              <a:t>Who can help me get there?</a:t>
            </a:r>
          </a:p>
          <a:p>
            <a:pPr lvl="2"/>
            <a:r>
              <a:rPr lang="en-US" dirty="0"/>
              <a:t>Horizontal network</a:t>
            </a:r>
          </a:p>
          <a:p>
            <a:pPr lvl="2"/>
            <a:r>
              <a:rPr lang="en-US" dirty="0"/>
              <a:t>Vertical network</a:t>
            </a:r>
          </a:p>
        </p:txBody>
      </p:sp>
      <p:sp>
        <p:nvSpPr>
          <p:cNvPr id="4" name="TextBox 3">
            <a:extLst>
              <a:ext uri="{FF2B5EF4-FFF2-40B4-BE49-F238E27FC236}">
                <a16:creationId xmlns:a16="http://schemas.microsoft.com/office/drawing/2014/main" id="{5C29F56F-0E8E-51BF-C0CC-03516AFFF9E6}"/>
              </a:ext>
            </a:extLst>
          </p:cNvPr>
          <p:cNvSpPr txBox="1"/>
          <p:nvPr/>
        </p:nvSpPr>
        <p:spPr>
          <a:xfrm>
            <a:off x="4724400" y="1202710"/>
            <a:ext cx="4038599" cy="4985980"/>
          </a:xfrm>
          <a:prstGeom prst="rect">
            <a:avLst/>
          </a:prstGeom>
          <a:noFill/>
        </p:spPr>
        <p:txBody>
          <a:bodyPr wrap="square" rtlCol="0">
            <a:spAutoFit/>
          </a:bodyPr>
          <a:lstStyle/>
          <a:p>
            <a:pPr marL="457200" indent="-457200">
              <a:spcAft>
                <a:spcPts val="600"/>
              </a:spcAft>
              <a:buFont typeface="+mj-lt"/>
              <a:buAutoNum type="arabicPeriod"/>
            </a:pPr>
            <a:r>
              <a:rPr lang="es-ES_tradnl" sz="2400" dirty="0" err="1">
                <a:solidFill>
                  <a:schemeClr val="accent4"/>
                </a:solidFill>
              </a:rPr>
              <a:t>Know</a:t>
            </a:r>
            <a:r>
              <a:rPr lang="es-ES_tradnl" sz="2400" dirty="0">
                <a:solidFill>
                  <a:schemeClr val="accent4"/>
                </a:solidFill>
              </a:rPr>
              <a:t> </a:t>
            </a:r>
            <a:r>
              <a:rPr lang="es-ES_tradnl" sz="2400" dirty="0" err="1">
                <a:solidFill>
                  <a:schemeClr val="accent4"/>
                </a:solidFill>
              </a:rPr>
              <a:t>yourself</a:t>
            </a:r>
            <a:r>
              <a:rPr lang="es-ES_tradnl" sz="2400" dirty="0">
                <a:solidFill>
                  <a:schemeClr val="accent4"/>
                </a:solidFill>
              </a:rPr>
              <a:t>, </a:t>
            </a:r>
            <a:r>
              <a:rPr lang="es-ES_tradnl" sz="2400" dirty="0" err="1">
                <a:solidFill>
                  <a:schemeClr val="accent4"/>
                </a:solidFill>
              </a:rPr>
              <a:t>your</a:t>
            </a:r>
            <a:r>
              <a:rPr lang="es-ES_tradnl" sz="2400" dirty="0">
                <a:solidFill>
                  <a:schemeClr val="accent4"/>
                </a:solidFill>
              </a:rPr>
              <a:t> </a:t>
            </a:r>
            <a:r>
              <a:rPr lang="es-ES_tradnl" sz="2400" dirty="0" err="1">
                <a:solidFill>
                  <a:schemeClr val="accent4"/>
                </a:solidFill>
              </a:rPr>
              <a:t>wishes</a:t>
            </a:r>
            <a:r>
              <a:rPr lang="es-ES_tradnl" sz="2400" dirty="0">
                <a:solidFill>
                  <a:schemeClr val="accent4"/>
                </a:solidFill>
              </a:rPr>
              <a:t>, </a:t>
            </a:r>
            <a:r>
              <a:rPr lang="es-ES_tradnl" sz="2400" dirty="0" err="1">
                <a:solidFill>
                  <a:schemeClr val="accent4"/>
                </a:solidFill>
              </a:rPr>
              <a:t>your</a:t>
            </a:r>
            <a:r>
              <a:rPr lang="es-ES_tradnl" sz="2400" dirty="0">
                <a:solidFill>
                  <a:schemeClr val="accent4"/>
                </a:solidFill>
              </a:rPr>
              <a:t> </a:t>
            </a:r>
            <a:r>
              <a:rPr lang="es-ES_tradnl" sz="2400" dirty="0" err="1">
                <a:solidFill>
                  <a:schemeClr val="accent4"/>
                </a:solidFill>
              </a:rPr>
              <a:t>capabilities</a:t>
            </a:r>
            <a:r>
              <a:rPr lang="es-ES_tradnl" sz="2400" dirty="0">
                <a:solidFill>
                  <a:schemeClr val="accent4"/>
                </a:solidFill>
              </a:rPr>
              <a:t>.</a:t>
            </a:r>
          </a:p>
          <a:p>
            <a:pPr marL="457200" indent="-457200">
              <a:spcAft>
                <a:spcPts val="600"/>
              </a:spcAft>
              <a:buFont typeface="+mj-lt"/>
              <a:buAutoNum type="arabicPeriod"/>
            </a:pPr>
            <a:r>
              <a:rPr lang="es-ES_tradnl" sz="2400" dirty="0">
                <a:solidFill>
                  <a:schemeClr val="accent4"/>
                </a:solidFill>
              </a:rPr>
              <a:t>Prepare </a:t>
            </a:r>
            <a:r>
              <a:rPr lang="es-ES_tradnl" sz="2400" dirty="0" err="1">
                <a:solidFill>
                  <a:schemeClr val="accent4"/>
                </a:solidFill>
              </a:rPr>
              <a:t>yourself</a:t>
            </a:r>
            <a:r>
              <a:rPr lang="es-ES_tradnl" sz="2400" dirty="0">
                <a:solidFill>
                  <a:schemeClr val="accent4"/>
                </a:solidFill>
              </a:rPr>
              <a:t>.</a:t>
            </a:r>
          </a:p>
          <a:p>
            <a:pPr marL="457200" indent="-457200">
              <a:spcAft>
                <a:spcPts val="600"/>
              </a:spcAft>
              <a:buFont typeface="+mj-lt"/>
              <a:buAutoNum type="arabicPeriod"/>
            </a:pPr>
            <a:r>
              <a:rPr lang="es-ES_tradnl" sz="2400" dirty="0" err="1">
                <a:solidFill>
                  <a:schemeClr val="accent4"/>
                </a:solidFill>
              </a:rPr>
              <a:t>Identify</a:t>
            </a:r>
            <a:r>
              <a:rPr lang="es-ES_tradnl" sz="2400" dirty="0">
                <a:solidFill>
                  <a:schemeClr val="accent4"/>
                </a:solidFill>
              </a:rPr>
              <a:t> </a:t>
            </a:r>
            <a:r>
              <a:rPr lang="es-ES_tradnl" sz="2400" dirty="0" err="1">
                <a:solidFill>
                  <a:schemeClr val="accent4"/>
                </a:solidFill>
              </a:rPr>
              <a:t>your</a:t>
            </a:r>
            <a:r>
              <a:rPr lang="es-ES_tradnl" sz="2400" dirty="0">
                <a:solidFill>
                  <a:schemeClr val="accent4"/>
                </a:solidFill>
              </a:rPr>
              <a:t> </a:t>
            </a:r>
            <a:r>
              <a:rPr lang="es-ES_tradnl" sz="2400" dirty="0" err="1">
                <a:solidFill>
                  <a:schemeClr val="accent4"/>
                </a:solidFill>
              </a:rPr>
              <a:t>market</a:t>
            </a:r>
            <a:r>
              <a:rPr lang="es-ES_tradnl" sz="2400" dirty="0">
                <a:solidFill>
                  <a:schemeClr val="accent4"/>
                </a:solidFill>
              </a:rPr>
              <a:t>.</a:t>
            </a:r>
          </a:p>
          <a:p>
            <a:pPr marL="457200" indent="-457200">
              <a:spcAft>
                <a:spcPts val="600"/>
              </a:spcAft>
              <a:buFont typeface="+mj-lt"/>
              <a:buAutoNum type="arabicPeriod"/>
            </a:pPr>
            <a:r>
              <a:rPr lang="es-ES_tradnl" sz="2400" dirty="0" err="1">
                <a:solidFill>
                  <a:schemeClr val="accent4"/>
                </a:solidFill>
              </a:rPr>
              <a:t>Develop</a:t>
            </a:r>
            <a:r>
              <a:rPr lang="es-ES_tradnl" sz="2400" dirty="0">
                <a:solidFill>
                  <a:schemeClr val="accent4"/>
                </a:solidFill>
              </a:rPr>
              <a:t> horizontal, vertical </a:t>
            </a:r>
            <a:r>
              <a:rPr lang="es-ES_tradnl" sz="2400" dirty="0" err="1">
                <a:solidFill>
                  <a:schemeClr val="accent4"/>
                </a:solidFill>
              </a:rPr>
              <a:t>contacts</a:t>
            </a:r>
            <a:r>
              <a:rPr lang="es-ES_tradnl" sz="2400" dirty="0">
                <a:solidFill>
                  <a:schemeClr val="accent4"/>
                </a:solidFill>
              </a:rPr>
              <a:t>.</a:t>
            </a:r>
          </a:p>
          <a:p>
            <a:pPr marL="457200" indent="-457200">
              <a:spcAft>
                <a:spcPts val="600"/>
              </a:spcAft>
              <a:buFont typeface="+mj-lt"/>
              <a:buAutoNum type="arabicPeriod"/>
            </a:pPr>
            <a:r>
              <a:rPr lang="es-ES_tradnl" sz="2400" dirty="0" err="1">
                <a:solidFill>
                  <a:schemeClr val="accent4"/>
                </a:solidFill>
              </a:rPr>
              <a:t>Collect</a:t>
            </a:r>
            <a:r>
              <a:rPr lang="es-ES_tradnl" sz="2400" dirty="0">
                <a:solidFill>
                  <a:schemeClr val="accent4"/>
                </a:solidFill>
              </a:rPr>
              <a:t> </a:t>
            </a:r>
            <a:r>
              <a:rPr lang="es-ES_tradnl" sz="2400" dirty="0" err="1">
                <a:solidFill>
                  <a:schemeClr val="accent4"/>
                </a:solidFill>
              </a:rPr>
              <a:t>information</a:t>
            </a:r>
            <a:r>
              <a:rPr lang="es-ES_tradnl" sz="2400" dirty="0">
                <a:solidFill>
                  <a:schemeClr val="accent4"/>
                </a:solidFill>
              </a:rPr>
              <a:t> and prepare a </a:t>
            </a:r>
            <a:r>
              <a:rPr lang="es-ES_tradnl" sz="2400" dirty="0" err="1">
                <a:solidFill>
                  <a:schemeClr val="accent4"/>
                </a:solidFill>
              </a:rPr>
              <a:t>market</a:t>
            </a:r>
            <a:r>
              <a:rPr lang="es-ES_tradnl" sz="2400" dirty="0">
                <a:solidFill>
                  <a:schemeClr val="accent4"/>
                </a:solidFill>
              </a:rPr>
              <a:t> </a:t>
            </a:r>
            <a:r>
              <a:rPr lang="es-ES_tradnl" sz="2400" dirty="0" err="1">
                <a:solidFill>
                  <a:schemeClr val="accent4"/>
                </a:solidFill>
              </a:rPr>
              <a:t>strategy</a:t>
            </a:r>
            <a:r>
              <a:rPr lang="es-ES_tradnl" sz="2400" dirty="0">
                <a:solidFill>
                  <a:schemeClr val="accent4"/>
                </a:solidFill>
              </a:rPr>
              <a:t>.</a:t>
            </a:r>
          </a:p>
          <a:p>
            <a:pPr marL="457200" indent="-457200">
              <a:spcAft>
                <a:spcPts val="600"/>
              </a:spcAft>
              <a:buFont typeface="+mj-lt"/>
              <a:buAutoNum type="arabicPeriod"/>
            </a:pPr>
            <a:r>
              <a:rPr lang="es-ES_tradnl" sz="2400" dirty="0" err="1">
                <a:solidFill>
                  <a:schemeClr val="accent4"/>
                </a:solidFill>
              </a:rPr>
              <a:t>Have</a:t>
            </a:r>
            <a:r>
              <a:rPr lang="es-ES_tradnl" sz="2400" dirty="0">
                <a:solidFill>
                  <a:schemeClr val="accent4"/>
                </a:solidFill>
              </a:rPr>
              <a:t> </a:t>
            </a:r>
            <a:r>
              <a:rPr lang="es-ES_tradnl" sz="2400" dirty="0" err="1">
                <a:solidFill>
                  <a:schemeClr val="accent4"/>
                </a:solidFill>
              </a:rPr>
              <a:t>your</a:t>
            </a:r>
            <a:r>
              <a:rPr lang="es-ES_tradnl" sz="2400" dirty="0">
                <a:solidFill>
                  <a:schemeClr val="accent4"/>
                </a:solidFill>
              </a:rPr>
              <a:t> pitch </a:t>
            </a:r>
            <a:r>
              <a:rPr lang="es-ES_tradnl" sz="2400" dirty="0" err="1">
                <a:solidFill>
                  <a:schemeClr val="accent4"/>
                </a:solidFill>
              </a:rPr>
              <a:t>ready</a:t>
            </a:r>
            <a:r>
              <a:rPr lang="es-ES_tradnl" sz="2400" dirty="0">
                <a:solidFill>
                  <a:schemeClr val="accent4"/>
                </a:solidFill>
              </a:rPr>
              <a:t>.</a:t>
            </a:r>
          </a:p>
          <a:p>
            <a:pPr marL="457200" indent="-457200">
              <a:spcAft>
                <a:spcPts val="600"/>
              </a:spcAft>
              <a:buFont typeface="+mj-lt"/>
              <a:buAutoNum type="arabicPeriod"/>
            </a:pPr>
            <a:r>
              <a:rPr lang="es-ES_tradnl" sz="2400" dirty="0" err="1">
                <a:solidFill>
                  <a:schemeClr val="accent4"/>
                </a:solidFill>
              </a:rPr>
              <a:t>Get</a:t>
            </a:r>
            <a:r>
              <a:rPr lang="es-ES_tradnl" sz="2400" dirty="0">
                <a:solidFill>
                  <a:schemeClr val="accent4"/>
                </a:solidFill>
              </a:rPr>
              <a:t> </a:t>
            </a:r>
            <a:r>
              <a:rPr lang="es-ES_tradnl" sz="2400" dirty="0" err="1">
                <a:solidFill>
                  <a:schemeClr val="accent4"/>
                </a:solidFill>
              </a:rPr>
              <a:t>on</a:t>
            </a:r>
            <a:r>
              <a:rPr lang="es-ES_tradnl" sz="2400" dirty="0">
                <a:solidFill>
                  <a:schemeClr val="accent4"/>
                </a:solidFill>
              </a:rPr>
              <a:t> </a:t>
            </a:r>
            <a:r>
              <a:rPr lang="es-ES_tradnl" sz="2400" dirty="0" err="1">
                <a:solidFill>
                  <a:schemeClr val="accent4"/>
                </a:solidFill>
              </a:rPr>
              <a:t>the</a:t>
            </a:r>
            <a:r>
              <a:rPr lang="es-ES_tradnl" sz="2400" dirty="0">
                <a:solidFill>
                  <a:schemeClr val="accent4"/>
                </a:solidFill>
              </a:rPr>
              <a:t> </a:t>
            </a:r>
            <a:r>
              <a:rPr lang="es-ES_tradnl" sz="2400" dirty="0" err="1">
                <a:solidFill>
                  <a:schemeClr val="accent4"/>
                </a:solidFill>
              </a:rPr>
              <a:t>field</a:t>
            </a:r>
            <a:r>
              <a:rPr lang="es-ES_tradnl" sz="2400" dirty="0">
                <a:solidFill>
                  <a:schemeClr val="accent4"/>
                </a:solidFill>
              </a:rPr>
              <a:t> … and </a:t>
            </a:r>
            <a:r>
              <a:rPr lang="es-ES_tradnl" sz="2400" dirty="0" err="1">
                <a:solidFill>
                  <a:schemeClr val="accent4"/>
                </a:solidFill>
              </a:rPr>
              <a:t>go</a:t>
            </a:r>
            <a:r>
              <a:rPr lang="es-ES_tradnl" sz="2400" dirty="0">
                <a:solidFill>
                  <a:schemeClr val="accent4"/>
                </a:solidFill>
              </a:rPr>
              <a:t>!</a:t>
            </a:r>
          </a:p>
        </p:txBody>
      </p:sp>
    </p:spTree>
    <p:extLst>
      <p:ext uri="{BB962C8B-B14F-4D97-AF65-F5344CB8AC3E}">
        <p14:creationId xmlns:p14="http://schemas.microsoft.com/office/powerpoint/2010/main" val="166620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SPRING 2024</a:t>
            </a:r>
          </a:p>
        </p:txBody>
      </p:sp>
      <p:sp>
        <p:nvSpPr>
          <p:cNvPr id="2" name="Title 1"/>
          <p:cNvSpPr>
            <a:spLocks noGrp="1"/>
          </p:cNvSpPr>
          <p:nvPr>
            <p:ph type="ctrTitle"/>
          </p:nvPr>
        </p:nvSpPr>
        <p:spPr>
          <a:xfrm>
            <a:off x="685800" y="381000"/>
            <a:ext cx="7772400" cy="1143000"/>
          </a:xfrm>
        </p:spPr>
        <p:txBody>
          <a:bodyPr/>
          <a:lstStyle/>
          <a:p>
            <a:r>
              <a:rPr lang="en-US" dirty="0"/>
              <a:t>Job Search and Networking</a:t>
            </a:r>
          </a:p>
        </p:txBody>
      </p:sp>
      <p:pic>
        <p:nvPicPr>
          <p:cNvPr id="4" name="Picture 3" descr="Text&#10;&#10;Description automatically generated">
            <a:extLst>
              <a:ext uri="{FF2B5EF4-FFF2-40B4-BE49-F238E27FC236}">
                <a16:creationId xmlns:a16="http://schemas.microsoft.com/office/drawing/2014/main" id="{C66BA28E-968F-4CFC-BEA6-B767BF52D18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0987" y="5582285"/>
            <a:ext cx="2181225" cy="570230"/>
          </a:xfrm>
          <a:prstGeom prst="rect">
            <a:avLst/>
          </a:prstGeom>
          <a:noFill/>
          <a:ln>
            <a:noFill/>
          </a:ln>
        </p:spPr>
      </p:pic>
      <p:sp>
        <p:nvSpPr>
          <p:cNvPr id="6" name="TextBox 5">
            <a:extLst>
              <a:ext uri="{FF2B5EF4-FFF2-40B4-BE49-F238E27FC236}">
                <a16:creationId xmlns:a16="http://schemas.microsoft.com/office/drawing/2014/main" id="{5EA69590-91E1-83D8-2E94-ED422A3D38B2}"/>
              </a:ext>
            </a:extLst>
          </p:cNvPr>
          <p:cNvSpPr txBox="1"/>
          <p:nvPr/>
        </p:nvSpPr>
        <p:spPr>
          <a:xfrm>
            <a:off x="4114800" y="4965460"/>
            <a:ext cx="4572000" cy="1175706"/>
          </a:xfrm>
          <a:prstGeom prst="rect">
            <a:avLst/>
          </a:prstGeom>
          <a:noFill/>
        </p:spPr>
        <p:txBody>
          <a:bodyPr wrap="square">
            <a:spAutoFit/>
          </a:bodyPr>
          <a:lstStyle/>
          <a:p>
            <a:pPr algn="r">
              <a:spcBef>
                <a:spcPct val="20000"/>
              </a:spcBef>
              <a:buClr>
                <a:schemeClr val="accent1"/>
              </a:buClr>
              <a:buSzPct val="85000"/>
            </a:pPr>
            <a:br>
              <a:rPr lang="en-US" sz="1600" cap="all" spc="250" dirty="0">
                <a:solidFill>
                  <a:schemeClr val="tx2"/>
                </a:solidFill>
                <a:latin typeface="Georgia" panose="02040502050405020303" pitchFamily="18" charset="0"/>
              </a:rPr>
            </a:br>
            <a:r>
              <a:rPr lang="en-US" sz="1600" cap="all" spc="250" dirty="0">
                <a:solidFill>
                  <a:schemeClr val="tx2"/>
                </a:solidFill>
                <a:latin typeface="Georgia" panose="02040502050405020303" pitchFamily="18" charset="0"/>
              </a:rPr>
              <a:t>Fulton Armstrong</a:t>
            </a:r>
          </a:p>
          <a:p>
            <a:pPr algn="r">
              <a:spcBef>
                <a:spcPct val="20000"/>
              </a:spcBef>
              <a:buClr>
                <a:schemeClr val="accent1"/>
              </a:buClr>
              <a:buSzPct val="85000"/>
            </a:pPr>
            <a:endParaRPr lang="en-US" sz="1600" cap="all" spc="250" dirty="0">
              <a:solidFill>
                <a:schemeClr val="tx2"/>
              </a:solidFill>
              <a:latin typeface="Georgia" panose="02040502050405020303" pitchFamily="18" charset="0"/>
            </a:endParaRPr>
          </a:p>
          <a:p>
            <a:pPr algn="r">
              <a:spcBef>
                <a:spcPct val="20000"/>
              </a:spcBef>
              <a:buClr>
                <a:schemeClr val="accent1"/>
              </a:buClr>
              <a:buSzPct val="85000"/>
            </a:pPr>
            <a:r>
              <a:rPr lang="en-US" sz="1600" i="1" cap="all" spc="250" dirty="0">
                <a:solidFill>
                  <a:schemeClr val="tx2"/>
                </a:solidFill>
                <a:latin typeface="Georgia" panose="02040502050405020303" pitchFamily="18" charset="0"/>
              </a:rPr>
              <a:t>by: Samantha Clemence</a:t>
            </a:r>
          </a:p>
        </p:txBody>
      </p:sp>
    </p:spTree>
    <p:extLst>
      <p:ext uri="{BB962C8B-B14F-4D97-AF65-F5344CB8AC3E}">
        <p14:creationId xmlns:p14="http://schemas.microsoft.com/office/powerpoint/2010/main" val="3644591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3A7CA-50B6-4728-AFF0-D24A65235F88}"/>
              </a:ext>
            </a:extLst>
          </p:cNvPr>
          <p:cNvSpPr>
            <a:spLocks noGrp="1"/>
          </p:cNvSpPr>
          <p:nvPr>
            <p:ph type="title" idx="4294967295"/>
          </p:nvPr>
        </p:nvSpPr>
        <p:spPr>
          <a:xfrm>
            <a:off x="0" y="228600"/>
            <a:ext cx="8534400" cy="758825"/>
          </a:xfrm>
        </p:spPr>
        <p:txBody>
          <a:bodyPr/>
          <a:lstStyle/>
          <a:p>
            <a:r>
              <a:rPr lang="en-US"/>
              <a:t>Networking: The Big Ideas</a:t>
            </a:r>
            <a:endParaRPr lang="en-US" dirty="0"/>
          </a:p>
        </p:txBody>
      </p:sp>
      <p:sp>
        <p:nvSpPr>
          <p:cNvPr id="3" name="Content Placeholder 2">
            <a:extLst>
              <a:ext uri="{FF2B5EF4-FFF2-40B4-BE49-F238E27FC236}">
                <a16:creationId xmlns:a16="http://schemas.microsoft.com/office/drawing/2014/main" id="{3FAF5996-C59B-43A2-8732-167259B92638}"/>
              </a:ext>
            </a:extLst>
          </p:cNvPr>
          <p:cNvSpPr>
            <a:spLocks noGrp="1"/>
          </p:cNvSpPr>
          <p:nvPr>
            <p:ph sz="quarter" idx="4294967295"/>
          </p:nvPr>
        </p:nvSpPr>
        <p:spPr>
          <a:xfrm>
            <a:off x="1767681" y="1600200"/>
            <a:ext cx="5608637" cy="4572000"/>
          </a:xfrm>
        </p:spPr>
        <p:txBody>
          <a:bodyPr/>
          <a:lstStyle/>
          <a:p>
            <a:r>
              <a:rPr lang="en-US" dirty="0"/>
              <a:t>Where do I want to go? </a:t>
            </a:r>
          </a:p>
          <a:p>
            <a:pPr lvl="2"/>
            <a:r>
              <a:rPr lang="en-US" dirty="0"/>
              <a:t>What inspires me?</a:t>
            </a:r>
          </a:p>
          <a:p>
            <a:pPr lvl="2"/>
            <a:r>
              <a:rPr lang="en-US" dirty="0"/>
              <a:t>Who do I admire?</a:t>
            </a:r>
          </a:p>
          <a:p>
            <a:r>
              <a:rPr lang="en-US" dirty="0"/>
              <a:t>How do I get there?</a:t>
            </a:r>
          </a:p>
          <a:p>
            <a:pPr lvl="2"/>
            <a:r>
              <a:rPr lang="en-US" dirty="0"/>
              <a:t>Preparation /development</a:t>
            </a:r>
          </a:p>
          <a:p>
            <a:pPr lvl="2"/>
            <a:r>
              <a:rPr lang="en-US" dirty="0"/>
              <a:t>Networking</a:t>
            </a:r>
          </a:p>
          <a:p>
            <a:r>
              <a:rPr lang="en-US" dirty="0"/>
              <a:t>Who can help me get there?</a:t>
            </a:r>
          </a:p>
          <a:p>
            <a:pPr lvl="2"/>
            <a:r>
              <a:rPr lang="en-US" dirty="0"/>
              <a:t>Horizontal network</a:t>
            </a:r>
          </a:p>
          <a:p>
            <a:pPr lvl="2"/>
            <a:r>
              <a:rPr lang="en-US" dirty="0"/>
              <a:t>Vertical network</a:t>
            </a:r>
          </a:p>
        </p:txBody>
      </p:sp>
    </p:spTree>
    <p:extLst>
      <p:ext uri="{BB962C8B-B14F-4D97-AF65-F5344CB8AC3E}">
        <p14:creationId xmlns:p14="http://schemas.microsoft.com/office/powerpoint/2010/main" val="266566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76D6FF"/>
                                      </p:to>
                                    </p:animClr>
                                  </p:sub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76D6FF"/>
                                      </p:to>
                                    </p:animClr>
                                  </p:sub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76D6FF"/>
                                      </p:to>
                                    </p:animClr>
                                  </p:sub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76D6FF"/>
                                      </p:to>
                                    </p:animClr>
                                  </p:subTnLst>
                                </p:cTn>
                              </p:par>
                              <p:par>
                                <p:cTn id="19" presetID="9"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76D6FF"/>
                                      </p:to>
                                    </p:animClr>
                                  </p:subTnLst>
                                </p:cTn>
                              </p:par>
                              <p:par>
                                <p:cTn id="22" presetID="9"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rgbClr val="76D6FF"/>
                                      </p:to>
                                    </p:animClr>
                                  </p:sub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ssolve">
                                      <p:cBhvr>
                                        <p:cTn id="29" dur="500"/>
                                        <p:tgtEl>
                                          <p:spTgt spid="3">
                                            <p:txEl>
                                              <p:pRg st="6" end="6"/>
                                            </p:txEl>
                                          </p:spTgt>
                                        </p:tgtEl>
                                      </p:cBhvr>
                                    </p:animEffect>
                                  </p:childTnLst>
                                </p:cTn>
                              </p:par>
                              <p:par>
                                <p:cTn id="30" presetID="9"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par>
                                <p:cTn id="33" presetID="9"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dissolv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How do we network? </a:t>
            </a:r>
          </a:p>
        </p:txBody>
      </p:sp>
      <p:sp>
        <p:nvSpPr>
          <p:cNvPr id="3" name="Content Placeholder 2"/>
          <p:cNvSpPr>
            <a:spLocks noGrp="1"/>
          </p:cNvSpPr>
          <p:nvPr>
            <p:ph sz="quarter" idx="1"/>
          </p:nvPr>
        </p:nvSpPr>
        <p:spPr>
          <a:xfrm>
            <a:off x="314647" y="1752600"/>
            <a:ext cx="8503920" cy="4572000"/>
          </a:xfrm>
        </p:spPr>
        <p:txBody>
          <a:bodyPr>
            <a:normAutofit/>
          </a:bodyPr>
          <a:lstStyle/>
          <a:p>
            <a:r>
              <a:rPr lang="en-US" b="1" dirty="0"/>
              <a:t>Vertical Networking - Traditional</a:t>
            </a:r>
          </a:p>
          <a:p>
            <a:pPr lvl="1">
              <a:buFont typeface="Wingdings" pitchFamily="2" charset="2"/>
              <a:buChar char="v"/>
            </a:pPr>
            <a:r>
              <a:rPr lang="en-US" sz="2400" dirty="0"/>
              <a:t>Mentors, supervisors, etc.</a:t>
            </a:r>
          </a:p>
          <a:p>
            <a:pPr lvl="1">
              <a:buFont typeface="Wingdings" pitchFamily="2" charset="2"/>
              <a:buChar char="v"/>
            </a:pPr>
            <a:r>
              <a:rPr lang="en-US" sz="2400" dirty="0"/>
              <a:t>An allure and beneficial but not the whole story</a:t>
            </a:r>
          </a:p>
          <a:p>
            <a:pPr marL="274320" lvl="1" indent="0">
              <a:buNone/>
            </a:pPr>
            <a:endParaRPr lang="en-US" sz="2400" dirty="0"/>
          </a:p>
          <a:p>
            <a:r>
              <a:rPr lang="en-US" b="1" dirty="0"/>
              <a:t>Horizontal Networking – More important?</a:t>
            </a:r>
          </a:p>
          <a:p>
            <a:pPr lvl="1">
              <a:buFont typeface="Wingdings" pitchFamily="2" charset="2"/>
              <a:buChar char="v"/>
            </a:pPr>
            <a:r>
              <a:rPr lang="en-US" sz="2400" dirty="0"/>
              <a:t>Fellow students</a:t>
            </a:r>
          </a:p>
          <a:p>
            <a:pPr lvl="1">
              <a:buFont typeface="Wingdings" pitchFamily="2" charset="2"/>
              <a:buChar char="v"/>
            </a:pPr>
            <a:r>
              <a:rPr lang="en-US" sz="2400" dirty="0"/>
              <a:t>Fellow interns, junior staff</a:t>
            </a:r>
          </a:p>
          <a:p>
            <a:pPr lvl="1">
              <a:buFont typeface="Wingdings" pitchFamily="2" charset="2"/>
              <a:buChar char="v"/>
            </a:pPr>
            <a:r>
              <a:rPr lang="en-US" sz="2400" dirty="0"/>
              <a:t>Fellow event attendees </a:t>
            </a:r>
          </a:p>
          <a:p>
            <a:pPr marL="274320" lvl="1" indent="0">
              <a:buNone/>
            </a:pPr>
            <a:endParaRPr lang="en-US" sz="2400" i="1" dirty="0"/>
          </a:p>
        </p:txBody>
      </p:sp>
      <p:sp>
        <p:nvSpPr>
          <p:cNvPr id="5" name="TextBox 4">
            <a:extLst>
              <a:ext uri="{FF2B5EF4-FFF2-40B4-BE49-F238E27FC236}">
                <a16:creationId xmlns:a16="http://schemas.microsoft.com/office/drawing/2014/main" id="{96580A60-89EA-7508-8BE5-B1A2BEB82732}"/>
              </a:ext>
            </a:extLst>
          </p:cNvPr>
          <p:cNvSpPr txBox="1"/>
          <p:nvPr/>
        </p:nvSpPr>
        <p:spPr>
          <a:xfrm>
            <a:off x="478596" y="5257800"/>
            <a:ext cx="8176022" cy="830997"/>
          </a:xfrm>
          <a:prstGeom prst="rect">
            <a:avLst/>
          </a:prstGeom>
          <a:solidFill>
            <a:srgbClr val="FFFF00"/>
          </a:solidFill>
          <a:ln>
            <a:solidFill>
              <a:schemeClr val="tx2">
                <a:lumMod val="40000"/>
                <a:lumOff val="60000"/>
              </a:schemeClr>
            </a:solidFill>
          </a:ln>
        </p:spPr>
        <p:txBody>
          <a:bodyPr wrap="square" rtlCol="0">
            <a:spAutoFit/>
          </a:bodyPr>
          <a:lstStyle/>
          <a:p>
            <a:pPr algn="ctr"/>
            <a:r>
              <a:rPr lang="en-US" sz="2400" i="1" dirty="0">
                <a:solidFill>
                  <a:schemeClr val="accent4"/>
                </a:solidFill>
              </a:rPr>
              <a:t>Some of these are people you will know </a:t>
            </a:r>
            <a:br>
              <a:rPr lang="en-US" sz="2400" i="1" dirty="0">
                <a:solidFill>
                  <a:schemeClr val="accent4"/>
                </a:solidFill>
              </a:rPr>
            </a:br>
            <a:r>
              <a:rPr lang="en-US" sz="2400" i="1" dirty="0">
                <a:solidFill>
                  <a:schemeClr val="accent4"/>
                </a:solidFill>
              </a:rPr>
              <a:t>throughout your career ! </a:t>
            </a:r>
          </a:p>
        </p:txBody>
      </p:sp>
    </p:spTree>
    <p:extLst>
      <p:ext uri="{BB962C8B-B14F-4D97-AF65-F5344CB8AC3E}">
        <p14:creationId xmlns:p14="http://schemas.microsoft.com/office/powerpoint/2010/main" val="1621761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50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50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50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5" fill="hold">
                            <p:stCondLst>
                              <p:cond delay="1000"/>
                            </p:stCondLst>
                            <p:childTnLst>
                              <p:par>
                                <p:cTn id="36" presetID="1" presetClass="entr" presetSubtype="0" fill="hold" grpId="0" nodeType="afterEffect">
                                  <p:stCondLst>
                                    <p:cond delay="150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Networking Strategies </a:t>
            </a:r>
          </a:p>
        </p:txBody>
      </p:sp>
      <p:sp>
        <p:nvSpPr>
          <p:cNvPr id="3" name="Content Placeholder 2"/>
          <p:cNvSpPr>
            <a:spLocks noGrp="1"/>
          </p:cNvSpPr>
          <p:nvPr>
            <p:ph sz="quarter" idx="1"/>
          </p:nvPr>
        </p:nvSpPr>
        <p:spPr/>
        <p:txBody>
          <a:bodyPr>
            <a:normAutofit lnSpcReduction="10000"/>
          </a:bodyPr>
          <a:lstStyle/>
          <a:p>
            <a:r>
              <a:rPr lang="en-US" b="1" dirty="0"/>
              <a:t>Develop list of networking opportunities</a:t>
            </a:r>
          </a:p>
          <a:p>
            <a:pPr lvl="1">
              <a:buFont typeface="Wingdings" pitchFamily="2" charset="2"/>
              <a:buChar char="v"/>
            </a:pPr>
            <a:r>
              <a:rPr lang="en-US" sz="2400" dirty="0"/>
              <a:t>What public events should I attend?</a:t>
            </a:r>
          </a:p>
          <a:p>
            <a:pPr lvl="1">
              <a:buFont typeface="Wingdings" pitchFamily="2" charset="2"/>
              <a:buChar char="v"/>
            </a:pPr>
            <a:r>
              <a:rPr lang="en-US" sz="2400" dirty="0"/>
              <a:t>What people do I want to meet?</a:t>
            </a:r>
          </a:p>
          <a:p>
            <a:pPr lvl="1">
              <a:buFont typeface="Wingdings" pitchFamily="2" charset="2"/>
              <a:buChar char="v"/>
            </a:pPr>
            <a:r>
              <a:rPr lang="en-US" sz="2400" dirty="0"/>
              <a:t>Work happy hours</a:t>
            </a:r>
          </a:p>
          <a:p>
            <a:r>
              <a:rPr lang="en-US" b="1" dirty="0"/>
              <a:t>Who do I know in each field?</a:t>
            </a:r>
          </a:p>
          <a:p>
            <a:pPr lvl="1">
              <a:buFont typeface="Wingdings" pitchFamily="2" charset="2"/>
              <a:buChar char="v"/>
            </a:pPr>
            <a:r>
              <a:rPr lang="en-US" sz="2400" dirty="0"/>
              <a:t>Fellow students</a:t>
            </a:r>
          </a:p>
          <a:p>
            <a:pPr lvl="1">
              <a:buFont typeface="Wingdings" pitchFamily="2" charset="2"/>
              <a:buChar char="v"/>
            </a:pPr>
            <a:r>
              <a:rPr lang="en-US" sz="2400" dirty="0"/>
              <a:t>Alums</a:t>
            </a:r>
          </a:p>
          <a:p>
            <a:pPr lvl="1">
              <a:buFont typeface="Wingdings" pitchFamily="2" charset="2"/>
              <a:buChar char="v"/>
            </a:pPr>
            <a:r>
              <a:rPr lang="en-US" sz="2400" dirty="0"/>
              <a:t>Friends and family</a:t>
            </a:r>
          </a:p>
          <a:p>
            <a:pPr lvl="1">
              <a:buFont typeface="Wingdings" pitchFamily="2" charset="2"/>
              <a:buChar char="v"/>
            </a:pPr>
            <a:r>
              <a:rPr lang="en-US" sz="2400" dirty="0"/>
              <a:t>Internship supervisors, other colleagues</a:t>
            </a:r>
          </a:p>
          <a:p>
            <a:pPr lvl="1">
              <a:buFont typeface="Wingdings" pitchFamily="2" charset="2"/>
              <a:buChar char="v"/>
            </a:pPr>
            <a:r>
              <a:rPr lang="en-US" sz="2400" dirty="0"/>
              <a:t>Faculty, academic advisors, mentors</a:t>
            </a:r>
          </a:p>
          <a:p>
            <a:pPr lvl="1">
              <a:buFont typeface="Wingdings" pitchFamily="2" charset="2"/>
              <a:buChar char="v"/>
            </a:pPr>
            <a:r>
              <a:rPr lang="en-US" sz="2400" dirty="0"/>
              <a:t>Professionals/experts from conferences</a:t>
            </a:r>
          </a:p>
        </p:txBody>
      </p:sp>
    </p:spTree>
    <p:extLst>
      <p:ext uri="{BB962C8B-B14F-4D97-AF65-F5344CB8AC3E}">
        <p14:creationId xmlns:p14="http://schemas.microsoft.com/office/powerpoint/2010/main" val="186752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76D6FF"/>
                                      </p:to>
                                    </p:animClr>
                                  </p:subTnLst>
                                </p:cTn>
                              </p:par>
                              <p:par>
                                <p:cTn id="8" presetID="9" presetClass="entr" presetSubtype="0" fill="hold" nodeType="withEffect">
                                  <p:stCondLst>
                                    <p:cond delay="50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76D6FF"/>
                                      </p:to>
                                    </p:animClr>
                                  </p:subTnLst>
                                </p:cTn>
                              </p:par>
                              <p:par>
                                <p:cTn id="11" presetID="9" presetClass="entr" presetSubtype="0" fill="hold" nodeType="withEffect">
                                  <p:stCondLst>
                                    <p:cond delay="50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76D6FF"/>
                                      </p:to>
                                    </p:animClr>
                                  </p:subTnLst>
                                </p:cTn>
                              </p:par>
                              <p:par>
                                <p:cTn id="14" presetID="9" presetClass="entr" presetSubtype="0" fill="hold" nodeType="withEffect">
                                  <p:stCondLst>
                                    <p:cond delay="50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76D6FF"/>
                                      </p:to>
                                    </p:animClr>
                                  </p:sub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par>
                                <p:cTn id="28" presetID="9"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dissolve">
                                      <p:cBhvr>
                                        <p:cTn id="30" dur="500"/>
                                        <p:tgtEl>
                                          <p:spTgt spid="3">
                                            <p:txEl>
                                              <p:pRg st="7" end="7"/>
                                            </p:txEl>
                                          </p:spTgt>
                                        </p:tgtEl>
                                      </p:cBhvr>
                                    </p:animEffect>
                                  </p:childTnLst>
                                </p:cTn>
                              </p:par>
                              <p:par>
                                <p:cTn id="31" presetID="9"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dissolve">
                                      <p:cBhvr>
                                        <p:cTn id="33" dur="500"/>
                                        <p:tgtEl>
                                          <p:spTgt spid="3">
                                            <p:txEl>
                                              <p:pRg st="8" end="8"/>
                                            </p:txEl>
                                          </p:spTgt>
                                        </p:tgtEl>
                                      </p:cBhvr>
                                    </p:animEffect>
                                  </p:childTnLst>
                                </p:cTn>
                              </p:par>
                              <p:par>
                                <p:cTn id="34" presetID="9" presetClass="entr" presetSubtype="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dissolve">
                                      <p:cBhvr>
                                        <p:cTn id="36" dur="500"/>
                                        <p:tgtEl>
                                          <p:spTgt spid="3">
                                            <p:txEl>
                                              <p:pRg st="9" end="9"/>
                                            </p:txEl>
                                          </p:spTgt>
                                        </p:tgtEl>
                                      </p:cBhvr>
                                    </p:animEffect>
                                  </p:childTnLst>
                                </p:cTn>
                              </p:par>
                              <p:par>
                                <p:cTn id="37" presetID="9"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dissolve">
                                      <p:cBhvr>
                                        <p:cTn id="3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INFORMATIONAL INTERVIEW</a:t>
            </a:r>
          </a:p>
        </p:txBody>
      </p:sp>
      <p:sp>
        <p:nvSpPr>
          <p:cNvPr id="3" name="Content Placeholder 2"/>
          <p:cNvSpPr>
            <a:spLocks noGrp="1"/>
          </p:cNvSpPr>
          <p:nvPr>
            <p:ph sz="quarter" idx="1"/>
          </p:nvPr>
        </p:nvSpPr>
        <p:spPr>
          <a:xfrm>
            <a:off x="301752" y="1527048"/>
            <a:ext cx="8503920" cy="4721352"/>
          </a:xfrm>
        </p:spPr>
        <p:txBody>
          <a:bodyPr>
            <a:normAutofit/>
          </a:bodyPr>
          <a:lstStyle/>
          <a:p>
            <a:r>
              <a:rPr lang="en-US" b="1" dirty="0"/>
              <a:t>The informational interview?</a:t>
            </a:r>
          </a:p>
          <a:p>
            <a:pPr lvl="1">
              <a:buFont typeface="Wingdings" pitchFamily="2" charset="2"/>
              <a:buChar char="v"/>
            </a:pPr>
            <a:r>
              <a:rPr lang="en-US" sz="2400" dirty="0"/>
              <a:t>Try to obtain a reference before contacting</a:t>
            </a:r>
          </a:p>
          <a:p>
            <a:pPr lvl="1">
              <a:buFont typeface="Wingdings" pitchFamily="2" charset="2"/>
              <a:buChar char="v"/>
            </a:pPr>
            <a:r>
              <a:rPr lang="en-US" sz="2400" dirty="0"/>
              <a:t>Email or phone – brief, direct pitch</a:t>
            </a:r>
          </a:p>
          <a:p>
            <a:pPr lvl="1">
              <a:buFont typeface="Wingdings" pitchFamily="2" charset="2"/>
              <a:buChar char="v"/>
            </a:pPr>
            <a:r>
              <a:rPr lang="en-US" sz="2400" dirty="0">
                <a:solidFill>
                  <a:srgbClr val="EA4714"/>
                </a:solidFill>
              </a:rPr>
              <a:t>Come prepared – do your homework!</a:t>
            </a:r>
          </a:p>
          <a:p>
            <a:pPr lvl="1">
              <a:buFont typeface="Wingdings" pitchFamily="2" charset="2"/>
              <a:buChar char="v"/>
            </a:pPr>
            <a:r>
              <a:rPr lang="en-US" sz="2400" dirty="0"/>
              <a:t>Look for overlapping interests – people like to talk about themselves (“</a:t>
            </a:r>
            <a:r>
              <a:rPr lang="en-US" sz="2400" i="1" dirty="0"/>
              <a:t>Can you tell me about…”)</a:t>
            </a:r>
            <a:endParaRPr lang="en-US" sz="2400" dirty="0"/>
          </a:p>
          <a:p>
            <a:pPr lvl="1">
              <a:buFont typeface="Wingdings" pitchFamily="2" charset="2"/>
              <a:buChar char="v"/>
            </a:pPr>
            <a:r>
              <a:rPr lang="en-US" sz="2400" dirty="0"/>
              <a:t>Prepare an “</a:t>
            </a:r>
            <a:r>
              <a:rPr lang="en-US" dirty="0"/>
              <a:t>elevator briefing” (below) and </a:t>
            </a:r>
            <a:r>
              <a:rPr lang="en-US" sz="2400" dirty="0"/>
              <a:t>a 2-minute, quick bio/narrative</a:t>
            </a:r>
          </a:p>
          <a:p>
            <a:pPr lvl="1">
              <a:buFont typeface="Wingdings" pitchFamily="2" charset="2"/>
              <a:buChar char="v"/>
            </a:pPr>
            <a:r>
              <a:rPr lang="en-US" dirty="0"/>
              <a:t>Seek possible</a:t>
            </a:r>
            <a:r>
              <a:rPr lang="en-US" sz="2400" dirty="0"/>
              <a:t> new contacts</a:t>
            </a:r>
          </a:p>
          <a:p>
            <a:pPr lvl="1">
              <a:buFont typeface="Wingdings" pitchFamily="2" charset="2"/>
              <a:buChar char="v"/>
            </a:pPr>
            <a:r>
              <a:rPr lang="en-US" sz="2400" dirty="0"/>
              <a:t>Follow-up with thank-you note</a:t>
            </a:r>
          </a:p>
          <a:p>
            <a:pPr lvl="1">
              <a:buFont typeface="Wingdings" pitchFamily="2" charset="2"/>
              <a:buChar char="v"/>
            </a:pPr>
            <a:r>
              <a:rPr lang="en-US" sz="2400" dirty="0"/>
              <a:t>Find ways to stay in touch – even if only </a:t>
            </a:r>
            <a:r>
              <a:rPr lang="en-US" dirty="0"/>
              <a:t>once a </a:t>
            </a:r>
            <a:r>
              <a:rPr lang="en-US" sz="2400" dirty="0"/>
              <a:t>year</a:t>
            </a:r>
          </a:p>
          <a:p>
            <a:pPr lvl="1"/>
            <a:endParaRPr lang="en-US" dirty="0"/>
          </a:p>
        </p:txBody>
      </p:sp>
      <p:sp>
        <p:nvSpPr>
          <p:cNvPr id="4" name="TextBox 3">
            <a:extLst>
              <a:ext uri="{FF2B5EF4-FFF2-40B4-BE49-F238E27FC236}">
                <a16:creationId xmlns:a16="http://schemas.microsoft.com/office/drawing/2014/main" id="{CBE90068-BD13-5E42-EC1A-9A2DA135279A}"/>
              </a:ext>
            </a:extLst>
          </p:cNvPr>
          <p:cNvSpPr txBox="1"/>
          <p:nvPr/>
        </p:nvSpPr>
        <p:spPr>
          <a:xfrm rot="1541806">
            <a:off x="6341594" y="1894042"/>
            <a:ext cx="2501006" cy="400110"/>
          </a:xfrm>
          <a:prstGeom prst="rect">
            <a:avLst/>
          </a:prstGeom>
          <a:noFill/>
        </p:spPr>
        <p:txBody>
          <a:bodyPr wrap="none" rtlCol="0">
            <a:spAutoFit/>
          </a:bodyPr>
          <a:lstStyle/>
          <a:p>
            <a:r>
              <a:rPr lang="en-US" sz="2000" dirty="0">
                <a:solidFill>
                  <a:schemeClr val="accent4"/>
                </a:solidFill>
              </a:rPr>
              <a:t>An ADVANCED tool</a:t>
            </a:r>
          </a:p>
        </p:txBody>
      </p:sp>
    </p:spTree>
    <p:extLst>
      <p:ext uri="{BB962C8B-B14F-4D97-AF65-F5344CB8AC3E}">
        <p14:creationId xmlns:p14="http://schemas.microsoft.com/office/powerpoint/2010/main" val="193395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par>
                          <p:cTn id="8" fill="hold">
                            <p:stCondLst>
                              <p:cond delay="500"/>
                            </p:stCondLst>
                            <p:childTnLst>
                              <p:par>
                                <p:cTn id="9" presetID="9" presetClass="entr" presetSubtype="0"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ssolv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dissolv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dissolve">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dissolve">
                                      <p:cBhvr>
                                        <p:cTn id="41" dur="5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dissolve">
                                      <p:cBhvr>
                                        <p:cTn id="4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THE ELEVATOR PITCH</a:t>
            </a:r>
            <a:endParaRPr lang="en-US" dirty="0"/>
          </a:p>
        </p:txBody>
      </p:sp>
      <p:sp>
        <p:nvSpPr>
          <p:cNvPr id="3" name="Content Placeholder 2"/>
          <p:cNvSpPr>
            <a:spLocks noGrp="1"/>
          </p:cNvSpPr>
          <p:nvPr>
            <p:ph sz="quarter" idx="1"/>
          </p:nvPr>
        </p:nvSpPr>
        <p:spPr/>
        <p:txBody>
          <a:bodyPr>
            <a:normAutofit/>
          </a:bodyPr>
          <a:lstStyle/>
          <a:p>
            <a:pPr marL="0" indent="0">
              <a:buNone/>
            </a:pPr>
            <a:endParaRPr lang="en-US" dirty="0"/>
          </a:p>
          <a:p>
            <a:pPr marL="640080" indent="0">
              <a:buNone/>
            </a:pPr>
            <a:r>
              <a:rPr lang="en-US" dirty="0"/>
              <a:t>When opportunity arises (in any contact) … </a:t>
            </a:r>
          </a:p>
          <a:p>
            <a:pPr marL="640080" indent="0">
              <a:buNone/>
            </a:pPr>
            <a:endParaRPr lang="en-US" dirty="0"/>
          </a:p>
          <a:p>
            <a:pPr marL="640080" indent="0">
              <a:buNone/>
            </a:pPr>
            <a:r>
              <a:rPr lang="en-US" dirty="0"/>
              <a:t>Quickly articulate</a:t>
            </a:r>
          </a:p>
          <a:p>
            <a:pPr marL="1188720" lvl="4"/>
            <a:r>
              <a:rPr lang="en-US" dirty="0"/>
              <a:t>Who you are</a:t>
            </a:r>
          </a:p>
          <a:p>
            <a:pPr marL="1188720" lvl="4"/>
            <a:r>
              <a:rPr lang="en-US" dirty="0"/>
              <a:t>What you want to do</a:t>
            </a:r>
          </a:p>
          <a:p>
            <a:pPr marL="1188720" lvl="4"/>
            <a:r>
              <a:rPr lang="en-US" dirty="0"/>
              <a:t>How you’re qualified</a:t>
            </a:r>
          </a:p>
          <a:p>
            <a:pPr marL="1188720" lvl="4"/>
            <a:r>
              <a:rPr lang="en-US" dirty="0"/>
              <a:t>WHY you want to do it</a:t>
            </a:r>
          </a:p>
          <a:p>
            <a:pPr marL="0" indent="0">
              <a:buNone/>
            </a:pPr>
            <a:endParaRPr lang="en-US" dirty="0"/>
          </a:p>
          <a:p>
            <a:pPr marL="594360" lvl="2" indent="0">
              <a:buNone/>
            </a:pPr>
            <a:endParaRPr lang="en-US" dirty="0"/>
          </a:p>
        </p:txBody>
      </p:sp>
      <p:sp>
        <p:nvSpPr>
          <p:cNvPr id="5" name="TextBox 4">
            <a:extLst>
              <a:ext uri="{FF2B5EF4-FFF2-40B4-BE49-F238E27FC236}">
                <a16:creationId xmlns:a16="http://schemas.microsoft.com/office/drawing/2014/main" id="{98D6B807-532D-2543-8390-4261E3C243FA}"/>
              </a:ext>
            </a:extLst>
          </p:cNvPr>
          <p:cNvSpPr txBox="1"/>
          <p:nvPr/>
        </p:nvSpPr>
        <p:spPr>
          <a:xfrm>
            <a:off x="1752600" y="5313384"/>
            <a:ext cx="5867400" cy="677108"/>
          </a:xfrm>
          <a:prstGeom prst="rect">
            <a:avLst/>
          </a:prstGeom>
          <a:solidFill>
            <a:srgbClr val="FFFF00"/>
          </a:solidFill>
          <a:ln>
            <a:solidFill>
              <a:schemeClr val="accent1"/>
            </a:solidFill>
          </a:ln>
        </p:spPr>
        <p:txBody>
          <a:bodyPr wrap="square" lIns="274320" tIns="182880" rIns="274320" bIns="182880" rtlCol="0">
            <a:spAutoFit/>
          </a:bodyPr>
          <a:lstStyle/>
          <a:p>
            <a:pPr algn="ctr"/>
            <a:r>
              <a:rPr lang="en-US" sz="2000" i="1" dirty="0"/>
              <a:t>Have an “elevator pitch” at the ready.</a:t>
            </a:r>
          </a:p>
        </p:txBody>
      </p:sp>
    </p:spTree>
    <p:extLst>
      <p:ext uri="{BB962C8B-B14F-4D97-AF65-F5344CB8AC3E}">
        <p14:creationId xmlns:p14="http://schemas.microsoft.com/office/powerpoint/2010/main" val="3494740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par>
                          <p:cTn id="8" fill="hold">
                            <p:stCondLst>
                              <p:cond delay="1000"/>
                            </p:stCondLst>
                            <p:childTnLst>
                              <p:par>
                                <p:cTn id="9" presetID="9" presetClass="entr" presetSubtype="0" fill="hold" nodeType="afterEffect">
                                  <p:stCondLst>
                                    <p:cond delay="100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dissolve">
                                      <p:cBhvr>
                                        <p:cTn id="11" dur="500"/>
                                        <p:tgtEl>
                                          <p:spTgt spid="3">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dissolv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dissolv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dissolve">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dissolve">
                                      <p:cBhvr>
                                        <p:cTn id="31" dur="5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THE ELEVATOR PITCH</a:t>
            </a:r>
            <a:endParaRPr lang="en-US" dirty="0"/>
          </a:p>
        </p:txBody>
      </p:sp>
      <p:sp>
        <p:nvSpPr>
          <p:cNvPr id="3" name="Content Placeholder 2"/>
          <p:cNvSpPr>
            <a:spLocks noGrp="1"/>
          </p:cNvSpPr>
          <p:nvPr>
            <p:ph sz="quarter" idx="1"/>
          </p:nvPr>
        </p:nvSpPr>
        <p:spPr>
          <a:xfrm>
            <a:off x="332232" y="1752600"/>
            <a:ext cx="8503920" cy="4572000"/>
          </a:xfrm>
        </p:spPr>
        <p:txBody>
          <a:bodyPr>
            <a:normAutofit/>
          </a:bodyPr>
          <a:lstStyle/>
          <a:p>
            <a:pPr marL="0" indent="0">
              <a:buNone/>
            </a:pPr>
            <a:r>
              <a:rPr lang="en-US" sz="2800" dirty="0"/>
              <a:t>The  Formula = Who + Why + Skills + Goal (+ Ask)</a:t>
            </a:r>
            <a:br>
              <a:rPr lang="en-US" sz="2800" dirty="0"/>
            </a:br>
            <a:endParaRPr lang="en-US" sz="2800" dirty="0"/>
          </a:p>
          <a:p>
            <a:r>
              <a:rPr lang="en-US" sz="2800" dirty="0"/>
              <a:t>Be prepared to say WHO you are</a:t>
            </a:r>
          </a:p>
          <a:p>
            <a:pPr lvl="3">
              <a:buFont typeface="System Font Regular"/>
              <a:buChar char="⁃"/>
            </a:pPr>
            <a:r>
              <a:rPr lang="en-US" sz="2200" dirty="0"/>
              <a:t>(Major) student at Maxwell, recent graduate, intern</a:t>
            </a:r>
            <a:br>
              <a:rPr lang="en-US" dirty="0"/>
            </a:br>
            <a:endParaRPr lang="en-US" dirty="0"/>
          </a:p>
          <a:p>
            <a:r>
              <a:rPr lang="en-US" sz="2800" dirty="0"/>
              <a:t>Understand and say WHY you want something</a:t>
            </a:r>
          </a:p>
          <a:p>
            <a:pPr lvl="3"/>
            <a:r>
              <a:rPr lang="en-US" sz="2200" dirty="0"/>
              <a:t>Intrinsic motivator that inspires you to pursue something?</a:t>
            </a:r>
          </a:p>
          <a:p>
            <a:pPr lvl="3"/>
            <a:r>
              <a:rPr lang="en-US" sz="2200" dirty="0"/>
              <a:t>Why is it important? </a:t>
            </a:r>
          </a:p>
          <a:p>
            <a:pPr lvl="3"/>
            <a:r>
              <a:rPr lang="en-US" sz="2200" dirty="0"/>
              <a:t>Who does it help?</a:t>
            </a:r>
          </a:p>
          <a:p>
            <a:pPr marL="594360" lvl="2" indent="0">
              <a:buNone/>
            </a:pPr>
            <a:endParaRPr lang="en-US" dirty="0"/>
          </a:p>
        </p:txBody>
      </p:sp>
      <p:sp>
        <p:nvSpPr>
          <p:cNvPr id="4" name="TextBox 3">
            <a:extLst>
              <a:ext uri="{FF2B5EF4-FFF2-40B4-BE49-F238E27FC236}">
                <a16:creationId xmlns:a16="http://schemas.microsoft.com/office/drawing/2014/main" id="{9EFF150A-62D5-97C3-C5A7-40177C6374A0}"/>
              </a:ext>
            </a:extLst>
          </p:cNvPr>
          <p:cNvSpPr txBox="1"/>
          <p:nvPr/>
        </p:nvSpPr>
        <p:spPr>
          <a:xfrm>
            <a:off x="6705600" y="5712131"/>
            <a:ext cx="1526380" cy="369332"/>
          </a:xfrm>
          <a:prstGeom prst="rect">
            <a:avLst/>
          </a:prstGeom>
          <a:noFill/>
        </p:spPr>
        <p:txBody>
          <a:bodyPr wrap="none" rtlCol="0">
            <a:spAutoFit/>
          </a:bodyPr>
          <a:lstStyle/>
          <a:p>
            <a:r>
              <a:rPr lang="es-ES_tradnl" dirty="0">
                <a:solidFill>
                  <a:schemeClr val="tx2"/>
                </a:solidFill>
              </a:rPr>
              <a:t>&gt;&gt;&gt;&gt;&gt;&gt;&gt;&gt;&gt;</a:t>
            </a:r>
          </a:p>
        </p:txBody>
      </p:sp>
    </p:spTree>
    <p:extLst>
      <p:ext uri="{BB962C8B-B14F-4D97-AF65-F5344CB8AC3E}">
        <p14:creationId xmlns:p14="http://schemas.microsoft.com/office/powerpoint/2010/main" val="89059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par>
                                <p:cTn id="12" presetID="9" presetClass="entr" presetSubtype="0"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dissolve">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ssolve">
                                      <p:cBhvr>
                                        <p:cTn id="28" dur="500"/>
                                        <p:tgtEl>
                                          <p:spTgt spid="3">
                                            <p:txEl>
                                              <p:pRg st="6" end="6"/>
                                            </p:txEl>
                                          </p:spTgt>
                                        </p:tgtEl>
                                      </p:cBhvr>
                                    </p:animEffect>
                                  </p:childTnLst>
                                </p:cTn>
                              </p:par>
                            </p:childTnLst>
                          </p:cTn>
                        </p:par>
                        <p:par>
                          <p:cTn id="29" fill="hold">
                            <p:stCondLst>
                              <p:cond delay="500"/>
                            </p:stCondLst>
                            <p:childTnLst>
                              <p:par>
                                <p:cTn id="30" presetID="22" presetClass="entr" presetSubtype="8" repeatCount="2000" fill="hold" grpId="0" nodeType="afterEffect">
                                  <p:stCondLst>
                                    <p:cond delay="150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ELEVATOR PITCH</a:t>
            </a:r>
            <a:endParaRPr lang="en-US" dirty="0"/>
          </a:p>
        </p:txBody>
      </p:sp>
      <p:sp>
        <p:nvSpPr>
          <p:cNvPr id="3" name="Content Placeholder 2"/>
          <p:cNvSpPr>
            <a:spLocks noGrp="1"/>
          </p:cNvSpPr>
          <p:nvPr>
            <p:ph sz="quarter" idx="1"/>
          </p:nvPr>
        </p:nvSpPr>
        <p:spPr/>
        <p:txBody>
          <a:bodyPr>
            <a:normAutofit fontScale="92500" lnSpcReduction="10000"/>
          </a:bodyPr>
          <a:lstStyle/>
          <a:p>
            <a:pPr lvl="1"/>
            <a:r>
              <a:rPr lang="en-US" sz="3000" dirty="0"/>
              <a:t>Package your SKILLS</a:t>
            </a:r>
          </a:p>
          <a:p>
            <a:pPr lvl="2"/>
            <a:r>
              <a:rPr lang="en-US" sz="2400" dirty="0"/>
              <a:t>Objective view of yourself</a:t>
            </a:r>
          </a:p>
          <a:p>
            <a:pPr lvl="2"/>
            <a:r>
              <a:rPr lang="en-US" sz="2400" dirty="0"/>
              <a:t>What are you good at? </a:t>
            </a:r>
          </a:p>
          <a:p>
            <a:pPr lvl="2"/>
            <a:r>
              <a:rPr lang="en-US" sz="2400" dirty="0"/>
              <a:t>Research, analysis, communication, organization, etc.</a:t>
            </a:r>
            <a:br>
              <a:rPr lang="en-US" sz="2400" dirty="0"/>
            </a:br>
            <a:endParaRPr lang="en-US" dirty="0"/>
          </a:p>
          <a:p>
            <a:pPr lvl="1"/>
            <a:r>
              <a:rPr lang="en-US" sz="3000" dirty="0"/>
              <a:t>Know your GOAL (+ASK)</a:t>
            </a:r>
          </a:p>
          <a:p>
            <a:pPr lvl="2"/>
            <a:r>
              <a:rPr lang="en-US" sz="2400" dirty="0"/>
              <a:t>I am hoping to gain exposure to or learn something about…</a:t>
            </a:r>
          </a:p>
          <a:p>
            <a:pPr lvl="2"/>
            <a:r>
              <a:rPr lang="en-US" sz="2400" dirty="0"/>
              <a:t>I am looking to find a role in…</a:t>
            </a:r>
          </a:p>
          <a:p>
            <a:pPr lvl="2"/>
            <a:r>
              <a:rPr lang="en-US" sz="2400" dirty="0"/>
              <a:t>Would you have any suggestions for how I could…</a:t>
            </a:r>
          </a:p>
          <a:p>
            <a:pPr lvl="2"/>
            <a:r>
              <a:rPr lang="en-US" sz="2400" dirty="0"/>
              <a:t>I am looking for opportunities to help develop…</a:t>
            </a:r>
          </a:p>
          <a:p>
            <a:pPr lvl="2"/>
            <a:r>
              <a:rPr lang="en-US" sz="2400" dirty="0"/>
              <a:t>I am seeking insights on…</a:t>
            </a:r>
          </a:p>
          <a:p>
            <a:pPr marL="274320" lvl="1" indent="0">
              <a:buNone/>
            </a:pPr>
            <a:endParaRPr lang="en-US" sz="2400" dirty="0"/>
          </a:p>
        </p:txBody>
      </p:sp>
      <p:sp>
        <p:nvSpPr>
          <p:cNvPr id="4" name="TextBox 3">
            <a:extLst>
              <a:ext uri="{FF2B5EF4-FFF2-40B4-BE49-F238E27FC236}">
                <a16:creationId xmlns:a16="http://schemas.microsoft.com/office/drawing/2014/main" id="{8342849A-0F0A-2A4C-81D3-5018F4A8A308}"/>
              </a:ext>
            </a:extLst>
          </p:cNvPr>
          <p:cNvSpPr txBox="1"/>
          <p:nvPr/>
        </p:nvSpPr>
        <p:spPr>
          <a:xfrm>
            <a:off x="4845132" y="68876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572312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50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50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50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par>
                                <p:cTn id="28" presetID="9"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dissolve">
                                      <p:cBhvr>
                                        <p:cTn id="30" dur="500"/>
                                        <p:tgtEl>
                                          <p:spTgt spid="3">
                                            <p:txEl>
                                              <p:pRg st="7" end="7"/>
                                            </p:txEl>
                                          </p:spTgt>
                                        </p:tgtEl>
                                      </p:cBhvr>
                                    </p:animEffect>
                                  </p:childTnLst>
                                </p:cTn>
                              </p:par>
                              <p:par>
                                <p:cTn id="31" presetID="9"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dissolve">
                                      <p:cBhvr>
                                        <p:cTn id="33" dur="500"/>
                                        <p:tgtEl>
                                          <p:spTgt spid="3">
                                            <p:txEl>
                                              <p:pRg st="8" end="8"/>
                                            </p:txEl>
                                          </p:spTgt>
                                        </p:tgtEl>
                                      </p:cBhvr>
                                    </p:animEffect>
                                  </p:childTnLst>
                                </p:cTn>
                              </p:par>
                              <p:par>
                                <p:cTn id="34" presetID="9" presetClass="entr" presetSubtype="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dissolve">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ELEVATOR PITCH - EXERCISE</a:t>
            </a:r>
            <a:endParaRPr lang="en-US" dirty="0"/>
          </a:p>
        </p:txBody>
      </p:sp>
      <p:sp>
        <p:nvSpPr>
          <p:cNvPr id="3" name="Content Placeholder 2"/>
          <p:cNvSpPr>
            <a:spLocks noGrp="1"/>
          </p:cNvSpPr>
          <p:nvPr>
            <p:ph sz="quarter" idx="1"/>
          </p:nvPr>
        </p:nvSpPr>
        <p:spPr/>
        <p:txBody>
          <a:bodyPr>
            <a:normAutofit/>
          </a:bodyPr>
          <a:lstStyle/>
          <a:p>
            <a:endParaRPr lang="en-US" dirty="0"/>
          </a:p>
          <a:p>
            <a:endParaRPr lang="en-US" dirty="0"/>
          </a:p>
          <a:p>
            <a:pPr marL="0" indent="0">
              <a:buNone/>
            </a:pPr>
            <a:r>
              <a:rPr lang="en-US" dirty="0"/>
              <a:t>What would be YOUR elevator pitch?</a:t>
            </a:r>
          </a:p>
          <a:p>
            <a:endParaRPr lang="en-US" dirty="0"/>
          </a:p>
          <a:p>
            <a:pPr marL="0" indent="0" algn="ctr">
              <a:buNone/>
            </a:pPr>
            <a:r>
              <a:rPr lang="en-US" dirty="0"/>
              <a:t>FORMULA = Who + Why + What + Goal (+ Ask)</a:t>
            </a:r>
          </a:p>
          <a:p>
            <a:pPr lvl="1"/>
            <a:endParaRPr lang="en-US" dirty="0"/>
          </a:p>
          <a:p>
            <a:pPr marL="274320" lvl="1" indent="0">
              <a:buNone/>
            </a:pPr>
            <a:r>
              <a:rPr lang="en-US" dirty="0"/>
              <a:t>Guidelines:</a:t>
            </a:r>
          </a:p>
          <a:p>
            <a:pPr lvl="1"/>
            <a:r>
              <a:rPr lang="en-US" dirty="0"/>
              <a:t>Keep it under a 45 seconds.</a:t>
            </a:r>
          </a:p>
          <a:p>
            <a:pPr lvl="1"/>
            <a:r>
              <a:rPr lang="en-US" dirty="0"/>
              <a:t>Make it personal; your strengths should be clear.</a:t>
            </a:r>
          </a:p>
          <a:p>
            <a:pPr lvl="1"/>
            <a:r>
              <a:rPr lang="en-US" dirty="0"/>
              <a:t>Include a goal.</a:t>
            </a:r>
          </a:p>
          <a:p>
            <a:pPr lvl="2"/>
            <a:endParaRPr lang="en-US" dirty="0"/>
          </a:p>
        </p:txBody>
      </p:sp>
      <p:sp>
        <p:nvSpPr>
          <p:cNvPr id="4" name="TextBox 3">
            <a:extLst>
              <a:ext uri="{FF2B5EF4-FFF2-40B4-BE49-F238E27FC236}">
                <a16:creationId xmlns:a16="http://schemas.microsoft.com/office/drawing/2014/main" id="{D7A431D8-F125-0740-A1A4-A47ABDBC0DC1}"/>
              </a:ext>
            </a:extLst>
          </p:cNvPr>
          <p:cNvSpPr txBox="1"/>
          <p:nvPr/>
        </p:nvSpPr>
        <p:spPr>
          <a:xfrm>
            <a:off x="4560125" y="748145"/>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14477D79-A1CE-DCE5-7AB0-1F088BB8329A}"/>
              </a:ext>
            </a:extLst>
          </p:cNvPr>
          <p:cNvSpPr txBox="1"/>
          <p:nvPr/>
        </p:nvSpPr>
        <p:spPr>
          <a:xfrm>
            <a:off x="6705600" y="5712131"/>
            <a:ext cx="1526380" cy="369332"/>
          </a:xfrm>
          <a:prstGeom prst="rect">
            <a:avLst/>
          </a:prstGeom>
          <a:noFill/>
        </p:spPr>
        <p:txBody>
          <a:bodyPr wrap="none" rtlCol="0">
            <a:spAutoFit/>
          </a:bodyPr>
          <a:lstStyle/>
          <a:p>
            <a:r>
              <a:rPr lang="es-ES_tradnl" dirty="0">
                <a:solidFill>
                  <a:schemeClr val="tx2"/>
                </a:solidFill>
              </a:rPr>
              <a:t>&gt;&gt;&gt;&gt;&gt;&gt;&gt;&gt;&gt;</a:t>
            </a:r>
          </a:p>
        </p:txBody>
      </p:sp>
    </p:spTree>
    <p:extLst>
      <p:ext uri="{BB962C8B-B14F-4D97-AF65-F5344CB8AC3E}">
        <p14:creationId xmlns:p14="http://schemas.microsoft.com/office/powerpoint/2010/main" val="3099726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par>
                          <p:cTn id="7" fill="hold">
                            <p:stCondLst>
                              <p:cond delay="500"/>
                            </p:stCondLst>
                            <p:childTnLst>
                              <p:par>
                                <p:cTn id="8" presetID="9" presetClass="entr" presetSubtype="0" fill="hold" nodeType="afterEffect">
                                  <p:stCondLst>
                                    <p:cond delay="100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dissolve">
                                      <p:cBhvr>
                                        <p:cTn id="10" dur="500"/>
                                        <p:tgtEl>
                                          <p:spTgt spid="3">
                                            <p:txEl>
                                              <p:pRg st="6" end="6"/>
                                            </p:txEl>
                                          </p:spTgt>
                                        </p:tgtEl>
                                      </p:cBhvr>
                                    </p:animEffect>
                                  </p:childTnLst>
                                </p:cTn>
                              </p:par>
                              <p:par>
                                <p:cTn id="11" presetID="9" presetClass="entr" presetSubtype="0" fill="hold" nodeType="withEffect">
                                  <p:stCondLst>
                                    <p:cond delay="100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dissolve">
                                      <p:cBhvr>
                                        <p:cTn id="13" dur="500"/>
                                        <p:tgtEl>
                                          <p:spTgt spid="3">
                                            <p:txEl>
                                              <p:pRg st="7" end="7"/>
                                            </p:txEl>
                                          </p:spTgt>
                                        </p:tgtEl>
                                      </p:cBhvr>
                                    </p:animEffect>
                                  </p:childTnLst>
                                </p:cTn>
                              </p:par>
                              <p:par>
                                <p:cTn id="14" presetID="9" presetClass="entr" presetSubtype="0" fill="hold" nodeType="withEffect">
                                  <p:stCondLst>
                                    <p:cond delay="100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dissolve">
                                      <p:cBhvr>
                                        <p:cTn id="16" dur="500"/>
                                        <p:tgtEl>
                                          <p:spTgt spid="3">
                                            <p:txEl>
                                              <p:pRg st="8" end="8"/>
                                            </p:txEl>
                                          </p:spTgt>
                                        </p:tgtEl>
                                      </p:cBhvr>
                                    </p:animEffect>
                                  </p:childTnLst>
                                </p:cTn>
                              </p:par>
                              <p:par>
                                <p:cTn id="17" presetID="9" presetClass="entr" presetSubtype="0" fill="hold" nodeType="withEffect">
                                  <p:stCondLst>
                                    <p:cond delay="100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dissolve">
                                      <p:cBhvr>
                                        <p:cTn id="19" dur="500"/>
                                        <p:tgtEl>
                                          <p:spTgt spid="3">
                                            <p:txEl>
                                              <p:pRg st="9" end="9"/>
                                            </p:txEl>
                                          </p:spTgt>
                                        </p:tgtEl>
                                      </p:cBhvr>
                                    </p:animEffect>
                                  </p:childTnLst>
                                </p:cTn>
                              </p:par>
                            </p:childTnLst>
                          </p:cTn>
                        </p:par>
                        <p:par>
                          <p:cTn id="20" fill="hold">
                            <p:stCondLst>
                              <p:cond delay="2000"/>
                            </p:stCondLst>
                            <p:childTnLst>
                              <p:par>
                                <p:cTn id="21" presetID="22" presetClass="entr" presetSubtype="8" repeatCount="2000" fill="hold" grpId="0" nodeType="afterEffect">
                                  <p:stCondLst>
                                    <p:cond delay="200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
      <a:dk1>
        <a:sysClr val="windowText" lastClr="000000"/>
      </a:dk1>
      <a:lt1>
        <a:sysClr val="window" lastClr="FFFFFF"/>
      </a:lt1>
      <a:dk2>
        <a:srgbClr val="2F5897"/>
      </a:dk2>
      <a:lt2>
        <a:srgbClr val="E4E9EF"/>
      </a:lt2>
      <a:accent1>
        <a:srgbClr val="6076B4"/>
      </a:accent1>
      <a:accent2>
        <a:srgbClr val="EF772D"/>
      </a:accent2>
      <a:accent3>
        <a:srgbClr val="F46414"/>
      </a:accent3>
      <a:accent4>
        <a:srgbClr val="1717B5"/>
      </a:accent4>
      <a:accent5>
        <a:srgbClr val="9C9CF2"/>
      </a:accent5>
      <a:accent6>
        <a:srgbClr val="1717B5"/>
      </a:accent6>
      <a:hlink>
        <a:srgbClr val="3399FF"/>
      </a:hlink>
      <a:folHlink>
        <a:srgbClr val="1717B5"/>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2889</TotalTime>
  <Words>883</Words>
  <Application>Microsoft Office PowerPoint</Application>
  <PresentationFormat>On-screen Show (4:3)</PresentationFormat>
  <Paragraphs>152</Paragraphs>
  <Slides>15</Slides>
  <Notes>2</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System Font Regular</vt:lpstr>
      <vt:lpstr>Arial</vt:lpstr>
      <vt:lpstr>Calibri</vt:lpstr>
      <vt:lpstr>Courier New</vt:lpstr>
      <vt:lpstr>Georgia</vt:lpstr>
      <vt:lpstr>Wingdings</vt:lpstr>
      <vt:lpstr>Wingdings 2</vt:lpstr>
      <vt:lpstr>Civic</vt:lpstr>
      <vt:lpstr>Job Search and Networking</vt:lpstr>
      <vt:lpstr>Networking: The Big Ideas</vt:lpstr>
      <vt:lpstr>How do we network? </vt:lpstr>
      <vt:lpstr>Networking Strategies </vt:lpstr>
      <vt:lpstr>INFORMATIONAL INTERVIEW</vt:lpstr>
      <vt:lpstr>THE ELEVATOR PITCH</vt:lpstr>
      <vt:lpstr>THE ELEVATOR PITCH</vt:lpstr>
      <vt:lpstr>ELEVATOR PITCH</vt:lpstr>
      <vt:lpstr>ELEVATOR PITCH - EXERCISE</vt:lpstr>
      <vt:lpstr>ELEVATOR PITCH - EXERCISE</vt:lpstr>
      <vt:lpstr>ELEVATOR PITCH - EXERCISE</vt:lpstr>
      <vt:lpstr>ELEVATOR PITCH - EXERCISE</vt:lpstr>
      <vt:lpstr>ELEVATOR PITCH - EXERCISE</vt:lpstr>
      <vt:lpstr>Networking: The Big Ideas</vt:lpstr>
      <vt:lpstr>Job Search and Networking</vt:lpstr>
    </vt:vector>
  </TitlesOfParts>
  <Company>Syracuse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plan for your job search</dc:title>
  <dc:creator>rywillia</dc:creator>
  <cp:lastModifiedBy>Fulton A</cp:lastModifiedBy>
  <cp:revision>57</cp:revision>
  <cp:lastPrinted>2012-02-08T21:52:19Z</cp:lastPrinted>
  <dcterms:created xsi:type="dcterms:W3CDTF">2012-02-08T19:52:15Z</dcterms:created>
  <dcterms:modified xsi:type="dcterms:W3CDTF">2024-02-12T15:49:53Z</dcterms:modified>
</cp:coreProperties>
</file>