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handoutMasterIdLst>
    <p:handoutMasterId r:id="rId147"/>
  </p:handoutMasterIdLst>
  <p:sldIdLst>
    <p:sldId id="256" r:id="rId2"/>
    <p:sldId id="274" r:id="rId3"/>
    <p:sldId id="528" r:id="rId4"/>
    <p:sldId id="509" r:id="rId5"/>
    <p:sldId id="510" r:id="rId6"/>
    <p:sldId id="529" r:id="rId7"/>
    <p:sldId id="530" r:id="rId8"/>
    <p:sldId id="507" r:id="rId9"/>
    <p:sldId id="258" r:id="rId10"/>
    <p:sldId id="261" r:id="rId11"/>
    <p:sldId id="286" r:id="rId12"/>
    <p:sldId id="479" r:id="rId13"/>
    <p:sldId id="531" r:id="rId14"/>
    <p:sldId id="497" r:id="rId15"/>
    <p:sldId id="275" r:id="rId16"/>
    <p:sldId id="259" r:id="rId17"/>
    <p:sldId id="257" r:id="rId18"/>
    <p:sldId id="532" r:id="rId19"/>
    <p:sldId id="335" r:id="rId20"/>
    <p:sldId id="336" r:id="rId21"/>
    <p:sldId id="263" r:id="rId22"/>
    <p:sldId id="296" r:id="rId23"/>
    <p:sldId id="277" r:id="rId24"/>
    <p:sldId id="533" r:id="rId25"/>
    <p:sldId id="279" r:id="rId26"/>
    <p:sldId id="534" r:id="rId27"/>
    <p:sldId id="278" r:id="rId28"/>
    <p:sldId id="281" r:id="rId29"/>
    <p:sldId id="282" r:id="rId30"/>
    <p:sldId id="280" r:id="rId31"/>
    <p:sldId id="297" r:id="rId32"/>
    <p:sldId id="300" r:id="rId33"/>
    <p:sldId id="301" r:id="rId34"/>
    <p:sldId id="298" r:id="rId35"/>
    <p:sldId id="304" r:id="rId36"/>
    <p:sldId id="305" r:id="rId37"/>
    <p:sldId id="266" r:id="rId38"/>
    <p:sldId id="307" r:id="rId39"/>
    <p:sldId id="273" r:id="rId40"/>
    <p:sldId id="283" r:id="rId41"/>
    <p:sldId id="285" r:id="rId42"/>
    <p:sldId id="288" r:id="rId43"/>
    <p:sldId id="553" r:id="rId44"/>
    <p:sldId id="554" r:id="rId45"/>
    <p:sldId id="555" r:id="rId46"/>
    <p:sldId id="556" r:id="rId47"/>
    <p:sldId id="515" r:id="rId48"/>
    <p:sldId id="552" r:id="rId49"/>
    <p:sldId id="498" r:id="rId50"/>
    <p:sldId id="517" r:id="rId51"/>
    <p:sldId id="518" r:id="rId52"/>
    <p:sldId id="535" r:id="rId53"/>
    <p:sldId id="264" r:id="rId54"/>
    <p:sldId id="287" r:id="rId55"/>
    <p:sldId id="308" r:id="rId56"/>
    <p:sldId id="309" r:id="rId57"/>
    <p:sldId id="519" r:id="rId58"/>
    <p:sldId id="271" r:id="rId59"/>
    <p:sldId id="272" r:id="rId60"/>
    <p:sldId id="265" r:id="rId61"/>
    <p:sldId id="310" r:id="rId62"/>
    <p:sldId id="311" r:id="rId63"/>
    <p:sldId id="541" r:id="rId64"/>
    <p:sldId id="551" r:id="rId65"/>
    <p:sldId id="542" r:id="rId66"/>
    <p:sldId id="543" r:id="rId67"/>
    <p:sldId id="545" r:id="rId68"/>
    <p:sldId id="546" r:id="rId69"/>
    <p:sldId id="547" r:id="rId70"/>
    <p:sldId id="548" r:id="rId71"/>
    <p:sldId id="489" r:id="rId72"/>
    <p:sldId id="490" r:id="rId73"/>
    <p:sldId id="491" r:id="rId74"/>
    <p:sldId id="492" r:id="rId75"/>
    <p:sldId id="493" r:id="rId76"/>
    <p:sldId id="494" r:id="rId77"/>
    <p:sldId id="495" r:id="rId78"/>
    <p:sldId id="496" r:id="rId79"/>
    <p:sldId id="478" r:id="rId80"/>
    <p:sldId id="362" r:id="rId81"/>
    <p:sldId id="364" r:id="rId82"/>
    <p:sldId id="370" r:id="rId83"/>
    <p:sldId id="373" r:id="rId84"/>
    <p:sldId id="374" r:id="rId85"/>
    <p:sldId id="375" r:id="rId86"/>
    <p:sldId id="381" r:id="rId87"/>
    <p:sldId id="382" r:id="rId88"/>
    <p:sldId id="384" r:id="rId89"/>
    <p:sldId id="383" r:id="rId90"/>
    <p:sldId id="385" r:id="rId91"/>
    <p:sldId id="501" r:id="rId92"/>
    <p:sldId id="502" r:id="rId93"/>
    <p:sldId id="386" r:id="rId94"/>
    <p:sldId id="387" r:id="rId95"/>
    <p:sldId id="565" r:id="rId96"/>
    <p:sldId id="388" r:id="rId97"/>
    <p:sldId id="389" r:id="rId98"/>
    <p:sldId id="566" r:id="rId99"/>
    <p:sldId id="390" r:id="rId100"/>
    <p:sldId id="391" r:id="rId101"/>
    <p:sldId id="392" r:id="rId102"/>
    <p:sldId id="567" r:id="rId103"/>
    <p:sldId id="394" r:id="rId104"/>
    <p:sldId id="505" r:id="rId105"/>
    <p:sldId id="395" r:id="rId106"/>
    <p:sldId id="396" r:id="rId107"/>
    <p:sldId id="397" r:id="rId108"/>
    <p:sldId id="398" r:id="rId109"/>
    <p:sldId id="399" r:id="rId110"/>
    <p:sldId id="400" r:id="rId111"/>
    <p:sldId id="401" r:id="rId112"/>
    <p:sldId id="402" r:id="rId113"/>
    <p:sldId id="403" r:id="rId114"/>
    <p:sldId id="404" r:id="rId115"/>
    <p:sldId id="405" r:id="rId116"/>
    <p:sldId id="406" r:id="rId117"/>
    <p:sldId id="407" r:id="rId118"/>
    <p:sldId id="408" r:id="rId119"/>
    <p:sldId id="409" r:id="rId120"/>
    <p:sldId id="410" r:id="rId121"/>
    <p:sldId id="413" r:id="rId122"/>
    <p:sldId id="487" r:id="rId123"/>
    <p:sldId id="520" r:id="rId124"/>
    <p:sldId id="503" r:id="rId125"/>
    <p:sldId id="504" r:id="rId126"/>
    <p:sldId id="563" r:id="rId127"/>
    <p:sldId id="564" r:id="rId128"/>
    <p:sldId id="562" r:id="rId129"/>
    <p:sldId id="522" r:id="rId130"/>
    <p:sldId id="557" r:id="rId131"/>
    <p:sldId id="558" r:id="rId132"/>
    <p:sldId id="481" r:id="rId133"/>
    <p:sldId id="525" r:id="rId134"/>
    <p:sldId id="526" r:id="rId135"/>
    <p:sldId id="484" r:id="rId136"/>
    <p:sldId id="524" r:id="rId137"/>
    <p:sldId id="559" r:id="rId138"/>
    <p:sldId id="457" r:id="rId139"/>
    <p:sldId id="431" r:id="rId140"/>
    <p:sldId id="432" r:id="rId141"/>
    <p:sldId id="456" r:id="rId142"/>
    <p:sldId id="560" r:id="rId143"/>
    <p:sldId id="439" r:id="rId144"/>
    <p:sldId id="561" r:id="rId14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sorterViewPr>
    <p:cViewPr>
      <p:scale>
        <a:sx n="130" d="100"/>
        <a:sy n="130" d="100"/>
      </p:scale>
      <p:origin x="0" y="1463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04A0A-FA42-4734-84CF-D8021EA233ED}"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1B5410E6-A159-420A-94D7-38531ABCBEEC}">
      <dgm:prSet phldrT="[Text]"/>
      <dgm:spPr/>
      <dgm:t>
        <a:bodyPr/>
        <a:lstStyle/>
        <a:p>
          <a:r>
            <a:rPr lang="en-US" dirty="0" smtClean="0"/>
            <a:t>Educates and Equips</a:t>
          </a:r>
          <a:endParaRPr lang="en-US" dirty="0"/>
        </a:p>
      </dgm:t>
    </dgm:pt>
    <dgm:pt modelId="{245CDB74-F2D6-43D0-BE98-1AE71221E2A5}" type="parTrans" cxnId="{BA61A087-A0B1-4A4E-A61D-478FF27FD534}">
      <dgm:prSet/>
      <dgm:spPr/>
      <dgm:t>
        <a:bodyPr/>
        <a:lstStyle/>
        <a:p>
          <a:endParaRPr lang="en-US"/>
        </a:p>
      </dgm:t>
    </dgm:pt>
    <dgm:pt modelId="{469DE81A-377A-4A08-BCCF-291ECE4EFF48}" type="sibTrans" cxnId="{BA61A087-A0B1-4A4E-A61D-478FF27FD534}">
      <dgm:prSet/>
      <dgm:spPr/>
      <dgm:t>
        <a:bodyPr/>
        <a:lstStyle/>
        <a:p>
          <a:endParaRPr lang="en-US"/>
        </a:p>
      </dgm:t>
    </dgm:pt>
    <dgm:pt modelId="{9F014A51-25E9-4ADF-B6E2-B2A8EEAFCA73}">
      <dgm:prSet phldrT="[Text]"/>
      <dgm:spPr/>
      <dgm:t>
        <a:bodyPr/>
        <a:lstStyle/>
        <a:p>
          <a:r>
            <a:rPr lang="en-US" dirty="0" smtClean="0"/>
            <a:t>Transparent, honest, neutral</a:t>
          </a:r>
        </a:p>
      </dgm:t>
    </dgm:pt>
    <dgm:pt modelId="{1B2CDEDB-553B-4FEB-A2E5-2D4C1BAC9213}" type="parTrans" cxnId="{B6074355-731B-4FC5-8602-A53480F22BCB}">
      <dgm:prSet/>
      <dgm:spPr/>
      <dgm:t>
        <a:bodyPr/>
        <a:lstStyle/>
        <a:p>
          <a:endParaRPr lang="en-US"/>
        </a:p>
      </dgm:t>
    </dgm:pt>
    <dgm:pt modelId="{5AFBB16E-6219-4C08-A0BB-59D098ABFE30}" type="sibTrans" cxnId="{B6074355-731B-4FC5-8602-A53480F22BCB}">
      <dgm:prSet/>
      <dgm:spPr/>
      <dgm:t>
        <a:bodyPr/>
        <a:lstStyle/>
        <a:p>
          <a:endParaRPr lang="en-US"/>
        </a:p>
      </dgm:t>
    </dgm:pt>
    <dgm:pt modelId="{52D4BF5C-FD6E-4662-8A62-2A7F8E9961DF}">
      <dgm:prSet phldrT="[Text]"/>
      <dgm:spPr/>
      <dgm:t>
        <a:bodyPr/>
        <a:lstStyle/>
        <a:p>
          <a:endParaRPr lang="en-US"/>
        </a:p>
      </dgm:t>
    </dgm:pt>
    <dgm:pt modelId="{3D47A339-DCC3-4900-984B-ACB1C1F1B5EA}" type="parTrans" cxnId="{FAD8BEC6-0ABE-46C0-AF03-5BDB1AD21695}">
      <dgm:prSet/>
      <dgm:spPr/>
      <dgm:t>
        <a:bodyPr/>
        <a:lstStyle/>
        <a:p>
          <a:endParaRPr lang="en-US"/>
        </a:p>
      </dgm:t>
    </dgm:pt>
    <dgm:pt modelId="{6783B9A8-0F46-4278-B97E-1AAD7CEFB7A1}" type="sibTrans" cxnId="{FAD8BEC6-0ABE-46C0-AF03-5BDB1AD21695}">
      <dgm:prSet/>
      <dgm:spPr/>
      <dgm:t>
        <a:bodyPr/>
        <a:lstStyle/>
        <a:p>
          <a:endParaRPr lang="en-US"/>
        </a:p>
      </dgm:t>
    </dgm:pt>
    <dgm:pt modelId="{3D0C1BEE-8E7E-4165-BCF0-5D7A6707CBCC}">
      <dgm:prSet phldrT="[Text]" phldr="1"/>
      <dgm:spPr/>
      <dgm:t>
        <a:bodyPr/>
        <a:lstStyle/>
        <a:p>
          <a:endParaRPr lang="en-US" dirty="0"/>
        </a:p>
      </dgm:t>
    </dgm:pt>
    <dgm:pt modelId="{567E5DED-1F54-402F-86FF-1001413E4DC8}" type="parTrans" cxnId="{682B33E8-6D66-4450-966C-4D7AA6665187}">
      <dgm:prSet/>
      <dgm:spPr/>
      <dgm:t>
        <a:bodyPr/>
        <a:lstStyle/>
        <a:p>
          <a:endParaRPr lang="en-US"/>
        </a:p>
      </dgm:t>
    </dgm:pt>
    <dgm:pt modelId="{62F31E32-B730-4E67-9669-6E29B4D5321F}" type="sibTrans" cxnId="{682B33E8-6D66-4450-966C-4D7AA6665187}">
      <dgm:prSet/>
      <dgm:spPr/>
      <dgm:t>
        <a:bodyPr/>
        <a:lstStyle/>
        <a:p>
          <a:endParaRPr lang="en-US"/>
        </a:p>
      </dgm:t>
    </dgm:pt>
    <dgm:pt modelId="{148DDB25-2F96-4980-820E-EA9CD693BC38}">
      <dgm:prSet phldrT="[Text]"/>
      <dgm:spPr/>
      <dgm:t>
        <a:bodyPr/>
        <a:lstStyle/>
        <a:p>
          <a:r>
            <a:rPr lang="en-US" dirty="0" smtClean="0"/>
            <a:t>Identifies drivers</a:t>
          </a:r>
          <a:endParaRPr lang="en-US" dirty="0"/>
        </a:p>
      </dgm:t>
    </dgm:pt>
    <dgm:pt modelId="{46244498-7771-40E3-829B-8E0301349E1D}" type="parTrans" cxnId="{18B4C7DB-1B6D-451E-899C-283D106BF364}">
      <dgm:prSet/>
      <dgm:spPr/>
      <dgm:t>
        <a:bodyPr/>
        <a:lstStyle/>
        <a:p>
          <a:endParaRPr lang="en-US"/>
        </a:p>
      </dgm:t>
    </dgm:pt>
    <dgm:pt modelId="{B504B140-F2A3-4E6C-A12A-2B57D85BA6AE}" type="sibTrans" cxnId="{18B4C7DB-1B6D-451E-899C-283D106BF364}">
      <dgm:prSet/>
      <dgm:spPr/>
      <dgm:t>
        <a:bodyPr/>
        <a:lstStyle/>
        <a:p>
          <a:endParaRPr lang="en-US"/>
        </a:p>
      </dgm:t>
    </dgm:pt>
    <dgm:pt modelId="{EDB5C682-2516-4808-8569-4324D55DC5CA}">
      <dgm:prSet phldrT="[Text]"/>
      <dgm:spPr/>
      <dgm:t>
        <a:bodyPr/>
        <a:lstStyle/>
        <a:p>
          <a:endParaRPr lang="en-US"/>
        </a:p>
      </dgm:t>
    </dgm:pt>
    <dgm:pt modelId="{434BAE41-6D6B-425B-AFB1-A54D7653CAE5}" type="parTrans" cxnId="{BA7EE039-E636-46DD-ABC6-24D36D3FFBF5}">
      <dgm:prSet/>
      <dgm:spPr/>
      <dgm:t>
        <a:bodyPr/>
        <a:lstStyle/>
        <a:p>
          <a:endParaRPr lang="en-US"/>
        </a:p>
      </dgm:t>
    </dgm:pt>
    <dgm:pt modelId="{FA42AD33-1B45-42E4-8AD8-CCC1E4B10E97}" type="sibTrans" cxnId="{BA7EE039-E636-46DD-ABC6-24D36D3FFBF5}">
      <dgm:prSet/>
      <dgm:spPr/>
      <dgm:t>
        <a:bodyPr/>
        <a:lstStyle/>
        <a:p>
          <a:endParaRPr lang="en-US"/>
        </a:p>
      </dgm:t>
    </dgm:pt>
    <dgm:pt modelId="{CCEAA9C3-963F-4103-AC37-38EA21009C70}">
      <dgm:prSet phldrT="[Text]"/>
      <dgm:spPr/>
      <dgm:t>
        <a:bodyPr/>
        <a:lstStyle/>
        <a:p>
          <a:r>
            <a:rPr lang="en-US" dirty="0" smtClean="0"/>
            <a:t>Identifies trends and probable outcomes</a:t>
          </a:r>
          <a:endParaRPr lang="en-US" dirty="0"/>
        </a:p>
      </dgm:t>
    </dgm:pt>
    <dgm:pt modelId="{DC6D4D3A-28C8-410D-A3A8-3B03380C3C62}" type="parTrans" cxnId="{7D3E1FAF-5D07-45FB-A0BD-F28D266B8D07}">
      <dgm:prSet/>
      <dgm:spPr/>
      <dgm:t>
        <a:bodyPr/>
        <a:lstStyle/>
        <a:p>
          <a:endParaRPr lang="en-US"/>
        </a:p>
      </dgm:t>
    </dgm:pt>
    <dgm:pt modelId="{7E6503F0-9355-4D60-977C-2CA1D4F3C775}" type="sibTrans" cxnId="{7D3E1FAF-5D07-45FB-A0BD-F28D266B8D07}">
      <dgm:prSet/>
      <dgm:spPr/>
      <dgm:t>
        <a:bodyPr/>
        <a:lstStyle/>
        <a:p>
          <a:endParaRPr lang="en-US"/>
        </a:p>
      </dgm:t>
    </dgm:pt>
    <dgm:pt modelId="{A3D6B1A0-A56A-46DE-98F6-8D72247DAF34}">
      <dgm:prSet phldrT="[Text]"/>
      <dgm:spPr/>
      <dgm:t>
        <a:bodyPr/>
        <a:lstStyle/>
        <a:p>
          <a:r>
            <a:rPr lang="en-US" dirty="0" smtClean="0"/>
            <a:t>Considers range of interests</a:t>
          </a:r>
          <a:endParaRPr lang="en-US" dirty="0"/>
        </a:p>
      </dgm:t>
    </dgm:pt>
    <dgm:pt modelId="{D60171CB-A1D8-4960-8A1F-D6D713C6C9DC}" type="parTrans" cxnId="{D97A3BD1-A0C4-4609-B38B-DB914761E9CA}">
      <dgm:prSet/>
      <dgm:spPr/>
      <dgm:t>
        <a:bodyPr/>
        <a:lstStyle/>
        <a:p>
          <a:endParaRPr lang="en-US"/>
        </a:p>
      </dgm:t>
    </dgm:pt>
    <dgm:pt modelId="{91420393-12BF-436B-9E38-E507E568A1AB}" type="sibTrans" cxnId="{D97A3BD1-A0C4-4609-B38B-DB914761E9CA}">
      <dgm:prSet/>
      <dgm:spPr/>
      <dgm:t>
        <a:bodyPr/>
        <a:lstStyle/>
        <a:p>
          <a:endParaRPr lang="en-US"/>
        </a:p>
      </dgm:t>
    </dgm:pt>
    <dgm:pt modelId="{F67FA6C3-D4FE-4CA2-87D0-AA52F634BE47}">
      <dgm:prSet phldrT="[Text]"/>
      <dgm:spPr/>
      <dgm:t>
        <a:bodyPr/>
        <a:lstStyle/>
        <a:p>
          <a:r>
            <a:rPr lang="en-US" dirty="0" smtClean="0"/>
            <a:t>Builds on policymaker’s expertise</a:t>
          </a:r>
          <a:endParaRPr lang="en-US" dirty="0"/>
        </a:p>
      </dgm:t>
    </dgm:pt>
    <dgm:pt modelId="{C3EF7E0E-2199-404C-ADE4-05BBADFACEB9}" type="parTrans" cxnId="{8A9D04F4-8ED0-42ED-8FF4-FD5DBC76A1C7}">
      <dgm:prSet/>
      <dgm:spPr/>
      <dgm:t>
        <a:bodyPr/>
        <a:lstStyle/>
        <a:p>
          <a:endParaRPr lang="en-US"/>
        </a:p>
      </dgm:t>
    </dgm:pt>
    <dgm:pt modelId="{08D84411-F564-499A-8D5D-87ABB001D494}" type="sibTrans" cxnId="{8A9D04F4-8ED0-42ED-8FF4-FD5DBC76A1C7}">
      <dgm:prSet/>
      <dgm:spPr/>
      <dgm:t>
        <a:bodyPr/>
        <a:lstStyle/>
        <a:p>
          <a:endParaRPr lang="en-US"/>
        </a:p>
      </dgm:t>
    </dgm:pt>
    <dgm:pt modelId="{4251C5E5-9927-45B7-B3E6-E16E265E6868}">
      <dgm:prSet phldrT="[Text]"/>
      <dgm:spPr/>
      <dgm:t>
        <a:bodyPr/>
        <a:lstStyle/>
        <a:p>
          <a:r>
            <a:rPr lang="en-US" dirty="0" smtClean="0"/>
            <a:t>Informed by policy </a:t>
          </a:r>
          <a:endParaRPr lang="en-US" dirty="0"/>
        </a:p>
      </dgm:t>
    </dgm:pt>
    <dgm:pt modelId="{69CF6E7B-876D-4057-83AE-F3F096FDDE39}" type="parTrans" cxnId="{860B3AB7-9DAB-4836-B5A1-B049B03EC9E6}">
      <dgm:prSet/>
      <dgm:spPr/>
      <dgm:t>
        <a:bodyPr/>
        <a:lstStyle/>
        <a:p>
          <a:endParaRPr lang="en-US"/>
        </a:p>
      </dgm:t>
    </dgm:pt>
    <dgm:pt modelId="{FE78A1C9-8E4B-4DBA-A6FC-A0443A1F2FEB}" type="sibTrans" cxnId="{860B3AB7-9DAB-4836-B5A1-B049B03EC9E6}">
      <dgm:prSet/>
      <dgm:spPr/>
      <dgm:t>
        <a:bodyPr/>
        <a:lstStyle/>
        <a:p>
          <a:endParaRPr lang="en-US"/>
        </a:p>
      </dgm:t>
    </dgm:pt>
    <dgm:pt modelId="{6204087C-AD88-4B14-8F12-B96323A39C94}">
      <dgm:prSet phldrT="[Text]"/>
      <dgm:spPr/>
      <dgm:t>
        <a:bodyPr/>
        <a:lstStyle/>
        <a:p>
          <a:r>
            <a:rPr lang="en-US" dirty="0" smtClean="0"/>
            <a:t>Identifies threats and opportunities</a:t>
          </a:r>
          <a:endParaRPr lang="en-US" dirty="0"/>
        </a:p>
      </dgm:t>
    </dgm:pt>
    <dgm:pt modelId="{C21BA85A-634D-4DCF-ADCA-FCABD728C4DB}" type="parTrans" cxnId="{013C293F-AF73-4A57-A6AC-47866D5D824B}">
      <dgm:prSet/>
      <dgm:spPr/>
      <dgm:t>
        <a:bodyPr/>
        <a:lstStyle/>
        <a:p>
          <a:endParaRPr lang="en-US"/>
        </a:p>
      </dgm:t>
    </dgm:pt>
    <dgm:pt modelId="{1F0BBDFC-6328-4F01-8D6A-12A3673DC722}" type="sibTrans" cxnId="{013C293F-AF73-4A57-A6AC-47866D5D824B}">
      <dgm:prSet/>
      <dgm:spPr/>
      <dgm:t>
        <a:bodyPr/>
        <a:lstStyle/>
        <a:p>
          <a:endParaRPr lang="en-US"/>
        </a:p>
      </dgm:t>
    </dgm:pt>
    <dgm:pt modelId="{CFF22067-EAF2-444C-9B80-FEB5D8B7616B}" type="pres">
      <dgm:prSet presAssocID="{17104A0A-FA42-4734-84CF-D8021EA233ED}" presName="Name0" presStyleCnt="0">
        <dgm:presLayoutVars>
          <dgm:chMax val="1"/>
          <dgm:dir/>
          <dgm:animLvl val="ctr"/>
          <dgm:resizeHandles val="exact"/>
        </dgm:presLayoutVars>
      </dgm:prSet>
      <dgm:spPr/>
      <dgm:t>
        <a:bodyPr/>
        <a:lstStyle/>
        <a:p>
          <a:endParaRPr lang="en-US"/>
        </a:p>
      </dgm:t>
    </dgm:pt>
    <dgm:pt modelId="{D0A8F9FC-13D8-49B5-9BBE-FD34F8B3981C}" type="pres">
      <dgm:prSet presAssocID="{1B5410E6-A159-420A-94D7-38531ABCBEEC}" presName="centerShape" presStyleLbl="node0" presStyleIdx="0" presStyleCnt="1"/>
      <dgm:spPr/>
      <dgm:t>
        <a:bodyPr/>
        <a:lstStyle/>
        <a:p>
          <a:endParaRPr lang="en-US"/>
        </a:p>
      </dgm:t>
    </dgm:pt>
    <dgm:pt modelId="{A485B30B-89A8-4281-8E8E-B31EFB5EE8B7}" type="pres">
      <dgm:prSet presAssocID="{148DDB25-2F96-4980-820E-EA9CD693BC38}" presName="node" presStyleLbl="node1" presStyleIdx="0" presStyleCnt="7" custScaleX="123904">
        <dgm:presLayoutVars>
          <dgm:bulletEnabled val="1"/>
        </dgm:presLayoutVars>
      </dgm:prSet>
      <dgm:spPr/>
      <dgm:t>
        <a:bodyPr/>
        <a:lstStyle/>
        <a:p>
          <a:endParaRPr lang="en-US"/>
        </a:p>
      </dgm:t>
    </dgm:pt>
    <dgm:pt modelId="{B0B9736A-672A-4ADF-9FC0-49DD422B9796}" type="pres">
      <dgm:prSet presAssocID="{148DDB25-2F96-4980-820E-EA9CD693BC38}" presName="dummy" presStyleCnt="0"/>
      <dgm:spPr/>
    </dgm:pt>
    <dgm:pt modelId="{D742CE8B-EF1D-4AB3-A02A-17531A082B50}" type="pres">
      <dgm:prSet presAssocID="{B504B140-F2A3-4E6C-A12A-2B57D85BA6AE}" presName="sibTrans" presStyleLbl="sibTrans2D1" presStyleIdx="0" presStyleCnt="7"/>
      <dgm:spPr/>
      <dgm:t>
        <a:bodyPr/>
        <a:lstStyle/>
        <a:p>
          <a:endParaRPr lang="en-US"/>
        </a:p>
      </dgm:t>
    </dgm:pt>
    <dgm:pt modelId="{72B7B200-F7DD-4731-B0CD-254829914DEB}" type="pres">
      <dgm:prSet presAssocID="{CCEAA9C3-963F-4103-AC37-38EA21009C70}" presName="node" presStyleLbl="node1" presStyleIdx="1" presStyleCnt="7" custScaleX="131762">
        <dgm:presLayoutVars>
          <dgm:bulletEnabled val="1"/>
        </dgm:presLayoutVars>
      </dgm:prSet>
      <dgm:spPr/>
      <dgm:t>
        <a:bodyPr/>
        <a:lstStyle/>
        <a:p>
          <a:endParaRPr lang="en-US"/>
        </a:p>
      </dgm:t>
    </dgm:pt>
    <dgm:pt modelId="{6BB43BB4-3FD7-4466-9DE9-FA5E23644234}" type="pres">
      <dgm:prSet presAssocID="{CCEAA9C3-963F-4103-AC37-38EA21009C70}" presName="dummy" presStyleCnt="0"/>
      <dgm:spPr/>
    </dgm:pt>
    <dgm:pt modelId="{70805A0D-E485-4A03-AC28-8FB655210BD1}" type="pres">
      <dgm:prSet presAssocID="{7E6503F0-9355-4D60-977C-2CA1D4F3C775}" presName="sibTrans" presStyleLbl="sibTrans2D1" presStyleIdx="1" presStyleCnt="7"/>
      <dgm:spPr/>
      <dgm:t>
        <a:bodyPr/>
        <a:lstStyle/>
        <a:p>
          <a:endParaRPr lang="en-US"/>
        </a:p>
      </dgm:t>
    </dgm:pt>
    <dgm:pt modelId="{C56E20B5-07D0-47FD-B622-BBD95FB2A956}" type="pres">
      <dgm:prSet presAssocID="{A3D6B1A0-A56A-46DE-98F6-8D72247DAF34}" presName="node" presStyleLbl="node1" presStyleIdx="2" presStyleCnt="7" custScaleX="131980">
        <dgm:presLayoutVars>
          <dgm:bulletEnabled val="1"/>
        </dgm:presLayoutVars>
      </dgm:prSet>
      <dgm:spPr/>
      <dgm:t>
        <a:bodyPr/>
        <a:lstStyle/>
        <a:p>
          <a:endParaRPr lang="en-US"/>
        </a:p>
      </dgm:t>
    </dgm:pt>
    <dgm:pt modelId="{1C7895E7-47EC-47E7-9B2E-71580124C225}" type="pres">
      <dgm:prSet presAssocID="{A3D6B1A0-A56A-46DE-98F6-8D72247DAF34}" presName="dummy" presStyleCnt="0"/>
      <dgm:spPr/>
    </dgm:pt>
    <dgm:pt modelId="{A749DEC4-E78E-4ABB-8C7A-F695975AE795}" type="pres">
      <dgm:prSet presAssocID="{91420393-12BF-436B-9E38-E507E568A1AB}" presName="sibTrans" presStyleLbl="sibTrans2D1" presStyleIdx="2" presStyleCnt="7"/>
      <dgm:spPr/>
      <dgm:t>
        <a:bodyPr/>
        <a:lstStyle/>
        <a:p>
          <a:endParaRPr lang="en-US"/>
        </a:p>
      </dgm:t>
    </dgm:pt>
    <dgm:pt modelId="{FF5E7B6A-A285-4045-9377-E9DA8993CB37}" type="pres">
      <dgm:prSet presAssocID="{6204087C-AD88-4B14-8F12-B96323A39C94}" presName="node" presStyleLbl="node1" presStyleIdx="3" presStyleCnt="7" custScaleX="166480">
        <dgm:presLayoutVars>
          <dgm:bulletEnabled val="1"/>
        </dgm:presLayoutVars>
      </dgm:prSet>
      <dgm:spPr/>
      <dgm:t>
        <a:bodyPr/>
        <a:lstStyle/>
        <a:p>
          <a:endParaRPr lang="en-US"/>
        </a:p>
      </dgm:t>
    </dgm:pt>
    <dgm:pt modelId="{50DC141B-A8EC-4512-B4FB-D10A3802F96F}" type="pres">
      <dgm:prSet presAssocID="{6204087C-AD88-4B14-8F12-B96323A39C94}" presName="dummy" presStyleCnt="0"/>
      <dgm:spPr/>
    </dgm:pt>
    <dgm:pt modelId="{D1F4F8BF-27DE-4137-867E-AB8B4537D28C}" type="pres">
      <dgm:prSet presAssocID="{1F0BBDFC-6328-4F01-8D6A-12A3673DC722}" presName="sibTrans" presStyleLbl="sibTrans2D1" presStyleIdx="3" presStyleCnt="7"/>
      <dgm:spPr/>
      <dgm:t>
        <a:bodyPr/>
        <a:lstStyle/>
        <a:p>
          <a:endParaRPr lang="en-US"/>
        </a:p>
      </dgm:t>
    </dgm:pt>
    <dgm:pt modelId="{FC257240-81FC-4542-8C52-8CBEF27634CD}" type="pres">
      <dgm:prSet presAssocID="{9F014A51-25E9-4ADF-B6E2-B2A8EEAFCA73}" presName="node" presStyleLbl="node1" presStyleIdx="4" presStyleCnt="7" custScaleX="139657">
        <dgm:presLayoutVars>
          <dgm:bulletEnabled val="1"/>
        </dgm:presLayoutVars>
      </dgm:prSet>
      <dgm:spPr/>
      <dgm:t>
        <a:bodyPr/>
        <a:lstStyle/>
        <a:p>
          <a:endParaRPr lang="en-US"/>
        </a:p>
      </dgm:t>
    </dgm:pt>
    <dgm:pt modelId="{A00D70D0-F360-4E95-BB72-8D58506038B8}" type="pres">
      <dgm:prSet presAssocID="{9F014A51-25E9-4ADF-B6E2-B2A8EEAFCA73}" presName="dummy" presStyleCnt="0"/>
      <dgm:spPr/>
    </dgm:pt>
    <dgm:pt modelId="{D6F69CCD-DE80-4645-B56F-32B33B1604B5}" type="pres">
      <dgm:prSet presAssocID="{5AFBB16E-6219-4C08-A0BB-59D098ABFE30}" presName="sibTrans" presStyleLbl="sibTrans2D1" presStyleIdx="4" presStyleCnt="7"/>
      <dgm:spPr/>
      <dgm:t>
        <a:bodyPr/>
        <a:lstStyle/>
        <a:p>
          <a:endParaRPr lang="en-US"/>
        </a:p>
      </dgm:t>
    </dgm:pt>
    <dgm:pt modelId="{D119589A-F93D-44E6-A414-52E1F1C769F3}" type="pres">
      <dgm:prSet presAssocID="{F67FA6C3-D4FE-4CA2-87D0-AA52F634BE47}" presName="node" presStyleLbl="node1" presStyleIdx="5" presStyleCnt="7" custScaleX="131168">
        <dgm:presLayoutVars>
          <dgm:bulletEnabled val="1"/>
        </dgm:presLayoutVars>
      </dgm:prSet>
      <dgm:spPr/>
      <dgm:t>
        <a:bodyPr/>
        <a:lstStyle/>
        <a:p>
          <a:endParaRPr lang="en-US"/>
        </a:p>
      </dgm:t>
    </dgm:pt>
    <dgm:pt modelId="{19E6A7C4-40B7-4FB5-A939-3A17BAE3A21A}" type="pres">
      <dgm:prSet presAssocID="{F67FA6C3-D4FE-4CA2-87D0-AA52F634BE47}" presName="dummy" presStyleCnt="0"/>
      <dgm:spPr/>
    </dgm:pt>
    <dgm:pt modelId="{5393865D-7BEA-4D1D-ADD1-F03CD8D1A6B5}" type="pres">
      <dgm:prSet presAssocID="{08D84411-F564-499A-8D5D-87ABB001D494}" presName="sibTrans" presStyleLbl="sibTrans2D1" presStyleIdx="5" presStyleCnt="7"/>
      <dgm:spPr/>
      <dgm:t>
        <a:bodyPr/>
        <a:lstStyle/>
        <a:p>
          <a:endParaRPr lang="en-US"/>
        </a:p>
      </dgm:t>
    </dgm:pt>
    <dgm:pt modelId="{0DAB3037-7E93-4E9F-B0ED-4F2A47B116E1}" type="pres">
      <dgm:prSet presAssocID="{4251C5E5-9927-45B7-B3E6-E16E265E6868}" presName="node" presStyleLbl="node1" presStyleIdx="6" presStyleCnt="7" custScaleX="131328">
        <dgm:presLayoutVars>
          <dgm:bulletEnabled val="1"/>
        </dgm:presLayoutVars>
      </dgm:prSet>
      <dgm:spPr/>
      <dgm:t>
        <a:bodyPr/>
        <a:lstStyle/>
        <a:p>
          <a:endParaRPr lang="en-US"/>
        </a:p>
      </dgm:t>
    </dgm:pt>
    <dgm:pt modelId="{FE4F60F9-6B98-4B16-B1AC-B19B6E102AC3}" type="pres">
      <dgm:prSet presAssocID="{4251C5E5-9927-45B7-B3E6-E16E265E6868}" presName="dummy" presStyleCnt="0"/>
      <dgm:spPr/>
    </dgm:pt>
    <dgm:pt modelId="{2AA2561D-E6C2-4831-85B4-2EA7B2CFEC6D}" type="pres">
      <dgm:prSet presAssocID="{FE78A1C9-8E4B-4DBA-A6FC-A0443A1F2FEB}" presName="sibTrans" presStyleLbl="sibTrans2D1" presStyleIdx="6" presStyleCnt="7"/>
      <dgm:spPr/>
      <dgm:t>
        <a:bodyPr/>
        <a:lstStyle/>
        <a:p>
          <a:endParaRPr lang="en-US"/>
        </a:p>
      </dgm:t>
    </dgm:pt>
  </dgm:ptLst>
  <dgm:cxnLst>
    <dgm:cxn modelId="{5AC98E01-1F46-496A-96BC-F54C9A74EDFF}" type="presOf" srcId="{7E6503F0-9355-4D60-977C-2CA1D4F3C775}" destId="{70805A0D-E485-4A03-AC28-8FB655210BD1}" srcOrd="0" destOrd="0" presId="urn:microsoft.com/office/officeart/2005/8/layout/radial6"/>
    <dgm:cxn modelId="{B6E0DB13-6D7A-4965-82B2-95BDD667A0B2}" type="presOf" srcId="{F67FA6C3-D4FE-4CA2-87D0-AA52F634BE47}" destId="{D119589A-F93D-44E6-A414-52E1F1C769F3}" srcOrd="0" destOrd="0" presId="urn:microsoft.com/office/officeart/2005/8/layout/radial6"/>
    <dgm:cxn modelId="{013C293F-AF73-4A57-A6AC-47866D5D824B}" srcId="{1B5410E6-A159-420A-94D7-38531ABCBEEC}" destId="{6204087C-AD88-4B14-8F12-B96323A39C94}" srcOrd="3" destOrd="0" parTransId="{C21BA85A-634D-4DCF-ADCA-FCABD728C4DB}" sibTransId="{1F0BBDFC-6328-4F01-8D6A-12A3673DC722}"/>
    <dgm:cxn modelId="{D97A3BD1-A0C4-4609-B38B-DB914761E9CA}" srcId="{1B5410E6-A159-420A-94D7-38531ABCBEEC}" destId="{A3D6B1A0-A56A-46DE-98F6-8D72247DAF34}" srcOrd="2" destOrd="0" parTransId="{D60171CB-A1D8-4960-8A1F-D6D713C6C9DC}" sibTransId="{91420393-12BF-436B-9E38-E507E568A1AB}"/>
    <dgm:cxn modelId="{A5E5D5BF-9A95-49BE-96C4-0EA34B5B3C2D}" type="presOf" srcId="{08D84411-F564-499A-8D5D-87ABB001D494}" destId="{5393865D-7BEA-4D1D-ADD1-F03CD8D1A6B5}" srcOrd="0" destOrd="0" presId="urn:microsoft.com/office/officeart/2005/8/layout/radial6"/>
    <dgm:cxn modelId="{2BED9301-D469-4ED8-83EE-591BEB2262BB}" type="presOf" srcId="{FE78A1C9-8E4B-4DBA-A6FC-A0443A1F2FEB}" destId="{2AA2561D-E6C2-4831-85B4-2EA7B2CFEC6D}" srcOrd="0" destOrd="0" presId="urn:microsoft.com/office/officeart/2005/8/layout/radial6"/>
    <dgm:cxn modelId="{FAD8BEC6-0ABE-46C0-AF03-5BDB1AD21695}" srcId="{17104A0A-FA42-4734-84CF-D8021EA233ED}" destId="{52D4BF5C-FD6E-4662-8A62-2A7F8E9961DF}" srcOrd="1" destOrd="0" parTransId="{3D47A339-DCC3-4900-984B-ACB1C1F1B5EA}" sibTransId="{6783B9A8-0F46-4278-B97E-1AAD7CEFB7A1}"/>
    <dgm:cxn modelId="{8A9D04F4-8ED0-42ED-8FF4-FD5DBC76A1C7}" srcId="{1B5410E6-A159-420A-94D7-38531ABCBEEC}" destId="{F67FA6C3-D4FE-4CA2-87D0-AA52F634BE47}" srcOrd="5" destOrd="0" parTransId="{C3EF7E0E-2199-404C-ADE4-05BBADFACEB9}" sibTransId="{08D84411-F564-499A-8D5D-87ABB001D494}"/>
    <dgm:cxn modelId="{0E3254C8-3B97-461C-A981-355A3974DDA6}" type="presOf" srcId="{148DDB25-2F96-4980-820E-EA9CD693BC38}" destId="{A485B30B-89A8-4281-8E8E-B31EFB5EE8B7}" srcOrd="0" destOrd="0" presId="urn:microsoft.com/office/officeart/2005/8/layout/radial6"/>
    <dgm:cxn modelId="{656FE5F4-51F8-4685-81A4-E7F4AE58A076}" type="presOf" srcId="{17104A0A-FA42-4734-84CF-D8021EA233ED}" destId="{CFF22067-EAF2-444C-9B80-FEB5D8B7616B}" srcOrd="0" destOrd="0" presId="urn:microsoft.com/office/officeart/2005/8/layout/radial6"/>
    <dgm:cxn modelId="{F516C281-12E8-4FA2-A172-8B96FE66524D}" type="presOf" srcId="{A3D6B1A0-A56A-46DE-98F6-8D72247DAF34}" destId="{C56E20B5-07D0-47FD-B622-BBD95FB2A956}" srcOrd="0" destOrd="0" presId="urn:microsoft.com/office/officeart/2005/8/layout/radial6"/>
    <dgm:cxn modelId="{A7436D52-9374-4498-9D2E-8AA6371DE65C}" type="presOf" srcId="{B504B140-F2A3-4E6C-A12A-2B57D85BA6AE}" destId="{D742CE8B-EF1D-4AB3-A02A-17531A082B50}" srcOrd="0" destOrd="0" presId="urn:microsoft.com/office/officeart/2005/8/layout/radial6"/>
    <dgm:cxn modelId="{12E026E9-CD2A-4970-8E36-01DE4026E9CF}" type="presOf" srcId="{CCEAA9C3-963F-4103-AC37-38EA21009C70}" destId="{72B7B200-F7DD-4731-B0CD-254829914DEB}" srcOrd="0" destOrd="0" presId="urn:microsoft.com/office/officeart/2005/8/layout/radial6"/>
    <dgm:cxn modelId="{826AA587-299B-41C6-A9A0-053DCE47226A}" type="presOf" srcId="{9F014A51-25E9-4ADF-B6E2-B2A8EEAFCA73}" destId="{FC257240-81FC-4542-8C52-8CBEF27634CD}" srcOrd="0" destOrd="0" presId="urn:microsoft.com/office/officeart/2005/8/layout/radial6"/>
    <dgm:cxn modelId="{A8E2BADA-DCF6-43DE-9372-E66E6347DFC5}" type="presOf" srcId="{6204087C-AD88-4B14-8F12-B96323A39C94}" destId="{FF5E7B6A-A285-4045-9377-E9DA8993CB37}" srcOrd="0" destOrd="0" presId="urn:microsoft.com/office/officeart/2005/8/layout/radial6"/>
    <dgm:cxn modelId="{860B3AB7-9DAB-4836-B5A1-B049B03EC9E6}" srcId="{1B5410E6-A159-420A-94D7-38531ABCBEEC}" destId="{4251C5E5-9927-45B7-B3E6-E16E265E6868}" srcOrd="6" destOrd="0" parTransId="{69CF6E7B-876D-4057-83AE-F3F096FDDE39}" sibTransId="{FE78A1C9-8E4B-4DBA-A6FC-A0443A1F2FEB}"/>
    <dgm:cxn modelId="{EF9687EA-5330-4C57-81EC-0929C7A695B4}" type="presOf" srcId="{5AFBB16E-6219-4C08-A0BB-59D098ABFE30}" destId="{D6F69CCD-DE80-4645-B56F-32B33B1604B5}" srcOrd="0" destOrd="0" presId="urn:microsoft.com/office/officeart/2005/8/layout/radial6"/>
    <dgm:cxn modelId="{BA7EE039-E636-46DD-ABC6-24D36D3FFBF5}" srcId="{17104A0A-FA42-4734-84CF-D8021EA233ED}" destId="{EDB5C682-2516-4808-8569-4324D55DC5CA}" srcOrd="2" destOrd="0" parTransId="{434BAE41-6D6B-425B-AFB1-A54D7653CAE5}" sibTransId="{FA42AD33-1B45-42E4-8AD8-CCC1E4B10E97}"/>
    <dgm:cxn modelId="{B6074355-731B-4FC5-8602-A53480F22BCB}" srcId="{1B5410E6-A159-420A-94D7-38531ABCBEEC}" destId="{9F014A51-25E9-4ADF-B6E2-B2A8EEAFCA73}" srcOrd="4" destOrd="0" parTransId="{1B2CDEDB-553B-4FEB-A2E5-2D4C1BAC9213}" sibTransId="{5AFBB16E-6219-4C08-A0BB-59D098ABFE30}"/>
    <dgm:cxn modelId="{B20F574D-DE85-44C8-BCC4-56495D18F144}" type="presOf" srcId="{91420393-12BF-436B-9E38-E507E568A1AB}" destId="{A749DEC4-E78E-4ABB-8C7A-F695975AE795}" srcOrd="0" destOrd="0" presId="urn:microsoft.com/office/officeart/2005/8/layout/radial6"/>
    <dgm:cxn modelId="{18B4C7DB-1B6D-451E-899C-283D106BF364}" srcId="{1B5410E6-A159-420A-94D7-38531ABCBEEC}" destId="{148DDB25-2F96-4980-820E-EA9CD693BC38}" srcOrd="0" destOrd="0" parTransId="{46244498-7771-40E3-829B-8E0301349E1D}" sibTransId="{B504B140-F2A3-4E6C-A12A-2B57D85BA6AE}"/>
    <dgm:cxn modelId="{DDA8FD8D-9B92-4877-93BD-8D306A0D67CA}" type="presOf" srcId="{1B5410E6-A159-420A-94D7-38531ABCBEEC}" destId="{D0A8F9FC-13D8-49B5-9BBE-FD34F8B3981C}" srcOrd="0" destOrd="0" presId="urn:microsoft.com/office/officeart/2005/8/layout/radial6"/>
    <dgm:cxn modelId="{BA61A087-A0B1-4A4E-A61D-478FF27FD534}" srcId="{17104A0A-FA42-4734-84CF-D8021EA233ED}" destId="{1B5410E6-A159-420A-94D7-38531ABCBEEC}" srcOrd="0" destOrd="0" parTransId="{245CDB74-F2D6-43D0-BE98-1AE71221E2A5}" sibTransId="{469DE81A-377A-4A08-BCCF-291ECE4EFF48}"/>
    <dgm:cxn modelId="{04AE32D4-F651-4261-ABB4-ACC16DBA9E28}" type="presOf" srcId="{4251C5E5-9927-45B7-B3E6-E16E265E6868}" destId="{0DAB3037-7E93-4E9F-B0ED-4F2A47B116E1}" srcOrd="0" destOrd="0" presId="urn:microsoft.com/office/officeart/2005/8/layout/radial6"/>
    <dgm:cxn modelId="{238FBFB7-9449-4E38-8EB3-9461BE07E173}" type="presOf" srcId="{1F0BBDFC-6328-4F01-8D6A-12A3673DC722}" destId="{D1F4F8BF-27DE-4137-867E-AB8B4537D28C}" srcOrd="0" destOrd="0" presId="urn:microsoft.com/office/officeart/2005/8/layout/radial6"/>
    <dgm:cxn modelId="{682B33E8-6D66-4450-966C-4D7AA6665187}" srcId="{EDB5C682-2516-4808-8569-4324D55DC5CA}" destId="{3D0C1BEE-8E7E-4165-BCF0-5D7A6707CBCC}" srcOrd="0" destOrd="0" parTransId="{567E5DED-1F54-402F-86FF-1001413E4DC8}" sibTransId="{62F31E32-B730-4E67-9669-6E29B4D5321F}"/>
    <dgm:cxn modelId="{7D3E1FAF-5D07-45FB-A0BD-F28D266B8D07}" srcId="{1B5410E6-A159-420A-94D7-38531ABCBEEC}" destId="{CCEAA9C3-963F-4103-AC37-38EA21009C70}" srcOrd="1" destOrd="0" parTransId="{DC6D4D3A-28C8-410D-A3A8-3B03380C3C62}" sibTransId="{7E6503F0-9355-4D60-977C-2CA1D4F3C775}"/>
    <dgm:cxn modelId="{9071D659-47CC-4A9C-A480-9E1EA9F8D99A}" type="presParOf" srcId="{CFF22067-EAF2-444C-9B80-FEB5D8B7616B}" destId="{D0A8F9FC-13D8-49B5-9BBE-FD34F8B3981C}" srcOrd="0" destOrd="0" presId="urn:microsoft.com/office/officeart/2005/8/layout/radial6"/>
    <dgm:cxn modelId="{C72C5FAB-2066-491C-B9E5-A72D5B87DF7B}" type="presParOf" srcId="{CFF22067-EAF2-444C-9B80-FEB5D8B7616B}" destId="{A485B30B-89A8-4281-8E8E-B31EFB5EE8B7}" srcOrd="1" destOrd="0" presId="urn:microsoft.com/office/officeart/2005/8/layout/radial6"/>
    <dgm:cxn modelId="{3062D6DD-4629-43E6-AE73-FADB9BFDF5E9}" type="presParOf" srcId="{CFF22067-EAF2-444C-9B80-FEB5D8B7616B}" destId="{B0B9736A-672A-4ADF-9FC0-49DD422B9796}" srcOrd="2" destOrd="0" presId="urn:microsoft.com/office/officeart/2005/8/layout/radial6"/>
    <dgm:cxn modelId="{85E319D5-118C-451A-9532-592F986F7543}" type="presParOf" srcId="{CFF22067-EAF2-444C-9B80-FEB5D8B7616B}" destId="{D742CE8B-EF1D-4AB3-A02A-17531A082B50}" srcOrd="3" destOrd="0" presId="urn:microsoft.com/office/officeart/2005/8/layout/radial6"/>
    <dgm:cxn modelId="{CA7A6D55-70F0-461F-BC1E-A0D1EAEB9FCB}" type="presParOf" srcId="{CFF22067-EAF2-444C-9B80-FEB5D8B7616B}" destId="{72B7B200-F7DD-4731-B0CD-254829914DEB}" srcOrd="4" destOrd="0" presId="urn:microsoft.com/office/officeart/2005/8/layout/radial6"/>
    <dgm:cxn modelId="{CA436271-E55E-488E-B912-E66962011A97}" type="presParOf" srcId="{CFF22067-EAF2-444C-9B80-FEB5D8B7616B}" destId="{6BB43BB4-3FD7-4466-9DE9-FA5E23644234}" srcOrd="5" destOrd="0" presId="urn:microsoft.com/office/officeart/2005/8/layout/radial6"/>
    <dgm:cxn modelId="{C91735D2-B81E-4F7C-A509-9862FA7D4C50}" type="presParOf" srcId="{CFF22067-EAF2-444C-9B80-FEB5D8B7616B}" destId="{70805A0D-E485-4A03-AC28-8FB655210BD1}" srcOrd="6" destOrd="0" presId="urn:microsoft.com/office/officeart/2005/8/layout/radial6"/>
    <dgm:cxn modelId="{4E576D26-2A2C-4403-A401-B6954474EFA5}" type="presParOf" srcId="{CFF22067-EAF2-444C-9B80-FEB5D8B7616B}" destId="{C56E20B5-07D0-47FD-B622-BBD95FB2A956}" srcOrd="7" destOrd="0" presId="urn:microsoft.com/office/officeart/2005/8/layout/radial6"/>
    <dgm:cxn modelId="{77C4C916-1DBC-4880-A0CC-B27B89F6A449}" type="presParOf" srcId="{CFF22067-EAF2-444C-9B80-FEB5D8B7616B}" destId="{1C7895E7-47EC-47E7-9B2E-71580124C225}" srcOrd="8" destOrd="0" presId="urn:microsoft.com/office/officeart/2005/8/layout/radial6"/>
    <dgm:cxn modelId="{65B1DBA1-6E7C-4D84-815D-30D015C9A504}" type="presParOf" srcId="{CFF22067-EAF2-444C-9B80-FEB5D8B7616B}" destId="{A749DEC4-E78E-4ABB-8C7A-F695975AE795}" srcOrd="9" destOrd="0" presId="urn:microsoft.com/office/officeart/2005/8/layout/radial6"/>
    <dgm:cxn modelId="{C92966DE-916B-4956-A321-A9C320A5BCCB}" type="presParOf" srcId="{CFF22067-EAF2-444C-9B80-FEB5D8B7616B}" destId="{FF5E7B6A-A285-4045-9377-E9DA8993CB37}" srcOrd="10" destOrd="0" presId="urn:microsoft.com/office/officeart/2005/8/layout/radial6"/>
    <dgm:cxn modelId="{07D39A15-C4B1-41D7-8AAB-88FC2A11EC54}" type="presParOf" srcId="{CFF22067-EAF2-444C-9B80-FEB5D8B7616B}" destId="{50DC141B-A8EC-4512-B4FB-D10A3802F96F}" srcOrd="11" destOrd="0" presId="urn:microsoft.com/office/officeart/2005/8/layout/radial6"/>
    <dgm:cxn modelId="{04290902-4DD1-40F7-9868-EA6944047172}" type="presParOf" srcId="{CFF22067-EAF2-444C-9B80-FEB5D8B7616B}" destId="{D1F4F8BF-27DE-4137-867E-AB8B4537D28C}" srcOrd="12" destOrd="0" presId="urn:microsoft.com/office/officeart/2005/8/layout/radial6"/>
    <dgm:cxn modelId="{B0488578-7954-4647-87D5-B6BC96DB6A3D}" type="presParOf" srcId="{CFF22067-EAF2-444C-9B80-FEB5D8B7616B}" destId="{FC257240-81FC-4542-8C52-8CBEF27634CD}" srcOrd="13" destOrd="0" presId="urn:microsoft.com/office/officeart/2005/8/layout/radial6"/>
    <dgm:cxn modelId="{0D7230E2-1D3C-41C1-A6FB-577F799AE7DA}" type="presParOf" srcId="{CFF22067-EAF2-444C-9B80-FEB5D8B7616B}" destId="{A00D70D0-F360-4E95-BB72-8D58506038B8}" srcOrd="14" destOrd="0" presId="urn:microsoft.com/office/officeart/2005/8/layout/radial6"/>
    <dgm:cxn modelId="{7B63D858-8167-4BFA-9DC3-E53F61718632}" type="presParOf" srcId="{CFF22067-EAF2-444C-9B80-FEB5D8B7616B}" destId="{D6F69CCD-DE80-4645-B56F-32B33B1604B5}" srcOrd="15" destOrd="0" presId="urn:microsoft.com/office/officeart/2005/8/layout/radial6"/>
    <dgm:cxn modelId="{36C7D7FC-9DB0-44BD-83DC-4C5A97FB40AC}" type="presParOf" srcId="{CFF22067-EAF2-444C-9B80-FEB5D8B7616B}" destId="{D119589A-F93D-44E6-A414-52E1F1C769F3}" srcOrd="16" destOrd="0" presId="urn:microsoft.com/office/officeart/2005/8/layout/radial6"/>
    <dgm:cxn modelId="{BEAABCD3-6D6F-491C-A869-E05BFA0183B0}" type="presParOf" srcId="{CFF22067-EAF2-444C-9B80-FEB5D8B7616B}" destId="{19E6A7C4-40B7-4FB5-A939-3A17BAE3A21A}" srcOrd="17" destOrd="0" presId="urn:microsoft.com/office/officeart/2005/8/layout/radial6"/>
    <dgm:cxn modelId="{86170EAD-596A-457C-9B3E-74355B83B7D6}" type="presParOf" srcId="{CFF22067-EAF2-444C-9B80-FEB5D8B7616B}" destId="{5393865D-7BEA-4D1D-ADD1-F03CD8D1A6B5}" srcOrd="18" destOrd="0" presId="urn:microsoft.com/office/officeart/2005/8/layout/radial6"/>
    <dgm:cxn modelId="{D6192AC2-FCF7-4199-B04E-1817D8C68BA5}" type="presParOf" srcId="{CFF22067-EAF2-444C-9B80-FEB5D8B7616B}" destId="{0DAB3037-7E93-4E9F-B0ED-4F2A47B116E1}" srcOrd="19" destOrd="0" presId="urn:microsoft.com/office/officeart/2005/8/layout/radial6"/>
    <dgm:cxn modelId="{D54E94CF-E821-4BC8-BDA9-469DF06E90C7}" type="presParOf" srcId="{CFF22067-EAF2-444C-9B80-FEB5D8B7616B}" destId="{FE4F60F9-6B98-4B16-B1AC-B19B6E102AC3}" srcOrd="20" destOrd="0" presId="urn:microsoft.com/office/officeart/2005/8/layout/radial6"/>
    <dgm:cxn modelId="{C23DF95B-6D18-4559-9B95-A3C9287E2E15}" type="presParOf" srcId="{CFF22067-EAF2-444C-9B80-FEB5D8B7616B}" destId="{2AA2561D-E6C2-4831-85B4-2EA7B2CFEC6D}"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51C03-2050-443A-886D-EEEECB10937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48D3C51-CFB4-473B-939B-0F3FB4F4AD85}">
      <dgm:prSet phldrT="[Text]"/>
      <dgm:spPr/>
      <dgm:t>
        <a:bodyPr/>
        <a:lstStyle/>
        <a:p>
          <a:r>
            <a:rPr lang="en-US" dirty="0" smtClean="0"/>
            <a:t>Write clearly and concisely</a:t>
          </a:r>
          <a:endParaRPr lang="en-US" dirty="0"/>
        </a:p>
      </dgm:t>
    </dgm:pt>
    <dgm:pt modelId="{755CDB55-D8A2-4EBB-AB17-9A5130E0883A}" type="parTrans" cxnId="{4069D382-6A09-4BF9-81E7-936E40595937}">
      <dgm:prSet/>
      <dgm:spPr/>
      <dgm:t>
        <a:bodyPr/>
        <a:lstStyle/>
        <a:p>
          <a:endParaRPr lang="en-US"/>
        </a:p>
      </dgm:t>
    </dgm:pt>
    <dgm:pt modelId="{375E7A47-A80F-4C6C-9173-942BDC1B558E}" type="sibTrans" cxnId="{4069D382-6A09-4BF9-81E7-936E40595937}">
      <dgm:prSet/>
      <dgm:spPr/>
      <dgm:t>
        <a:bodyPr/>
        <a:lstStyle/>
        <a:p>
          <a:endParaRPr lang="en-US"/>
        </a:p>
      </dgm:t>
    </dgm:pt>
    <dgm:pt modelId="{57EFC94A-D795-472A-9D3F-B00F3537ADE7}">
      <dgm:prSet phldrT="[Text]"/>
      <dgm:spPr/>
      <dgm:t>
        <a:bodyPr/>
        <a:lstStyle/>
        <a:p>
          <a:r>
            <a:rPr lang="en-US" dirty="0" smtClean="0"/>
            <a:t>Speak clearly and concisely</a:t>
          </a:r>
          <a:endParaRPr lang="en-US" dirty="0"/>
        </a:p>
      </dgm:t>
    </dgm:pt>
    <dgm:pt modelId="{9B6AB5B3-794F-4FA4-B546-4BF02C1764A0}" type="parTrans" cxnId="{E7CFDFCC-C9C7-48A3-A47C-4FD64C487953}">
      <dgm:prSet/>
      <dgm:spPr/>
      <dgm:t>
        <a:bodyPr/>
        <a:lstStyle/>
        <a:p>
          <a:endParaRPr lang="en-US"/>
        </a:p>
      </dgm:t>
    </dgm:pt>
    <dgm:pt modelId="{D4B5FFA0-3D66-47FC-924B-C4745C17E6F0}" type="sibTrans" cxnId="{E7CFDFCC-C9C7-48A3-A47C-4FD64C487953}">
      <dgm:prSet/>
      <dgm:spPr/>
      <dgm:t>
        <a:bodyPr/>
        <a:lstStyle/>
        <a:p>
          <a:endParaRPr lang="en-US"/>
        </a:p>
      </dgm:t>
    </dgm:pt>
    <dgm:pt modelId="{50669357-9CF4-4A43-95F1-C2AD6AD41FB5}">
      <dgm:prSet phldrT="[Text]"/>
      <dgm:spPr/>
      <dgm:t>
        <a:bodyPr/>
        <a:lstStyle/>
        <a:p>
          <a:r>
            <a:rPr lang="en-US" dirty="0" smtClean="0"/>
            <a:t>Think clearly and concisely</a:t>
          </a:r>
          <a:endParaRPr lang="en-US" dirty="0"/>
        </a:p>
      </dgm:t>
    </dgm:pt>
    <dgm:pt modelId="{125F6F62-BB4F-44FF-9A1E-F5AF0BF67FEB}" type="parTrans" cxnId="{50BE1C22-758F-4E9A-B28C-FC2B57598B6E}">
      <dgm:prSet/>
      <dgm:spPr/>
      <dgm:t>
        <a:bodyPr/>
        <a:lstStyle/>
        <a:p>
          <a:endParaRPr lang="en-US"/>
        </a:p>
      </dgm:t>
    </dgm:pt>
    <dgm:pt modelId="{781B9E09-2195-4235-A36E-B79E5656A5CB}" type="sibTrans" cxnId="{50BE1C22-758F-4E9A-B28C-FC2B57598B6E}">
      <dgm:prSet/>
      <dgm:spPr/>
      <dgm:t>
        <a:bodyPr/>
        <a:lstStyle/>
        <a:p>
          <a:endParaRPr lang="en-US"/>
        </a:p>
      </dgm:t>
    </dgm:pt>
    <dgm:pt modelId="{788D1E67-E88F-4257-849C-9932AEBEBCA1}" type="pres">
      <dgm:prSet presAssocID="{AF351C03-2050-443A-886D-EEEECB109379}" presName="cycle" presStyleCnt="0">
        <dgm:presLayoutVars>
          <dgm:dir/>
          <dgm:resizeHandles val="exact"/>
        </dgm:presLayoutVars>
      </dgm:prSet>
      <dgm:spPr/>
      <dgm:t>
        <a:bodyPr/>
        <a:lstStyle/>
        <a:p>
          <a:endParaRPr lang="en-US"/>
        </a:p>
      </dgm:t>
    </dgm:pt>
    <dgm:pt modelId="{C90DDC52-41EC-41BD-A37E-8331110F83D0}" type="pres">
      <dgm:prSet presAssocID="{448D3C51-CFB4-473B-939B-0F3FB4F4AD85}" presName="node" presStyleLbl="node1" presStyleIdx="0" presStyleCnt="3">
        <dgm:presLayoutVars>
          <dgm:bulletEnabled val="1"/>
        </dgm:presLayoutVars>
      </dgm:prSet>
      <dgm:spPr/>
      <dgm:t>
        <a:bodyPr/>
        <a:lstStyle/>
        <a:p>
          <a:endParaRPr lang="en-US"/>
        </a:p>
      </dgm:t>
    </dgm:pt>
    <dgm:pt modelId="{56896658-D1D9-49EC-A60F-A3D0ED2A955A}" type="pres">
      <dgm:prSet presAssocID="{375E7A47-A80F-4C6C-9173-942BDC1B558E}" presName="sibTrans" presStyleLbl="sibTrans2D1" presStyleIdx="0" presStyleCnt="3"/>
      <dgm:spPr/>
      <dgm:t>
        <a:bodyPr/>
        <a:lstStyle/>
        <a:p>
          <a:endParaRPr lang="en-US"/>
        </a:p>
      </dgm:t>
    </dgm:pt>
    <dgm:pt modelId="{A9227B10-2D22-42F2-B7AC-B66D17F3462E}" type="pres">
      <dgm:prSet presAssocID="{375E7A47-A80F-4C6C-9173-942BDC1B558E}" presName="connectorText" presStyleLbl="sibTrans2D1" presStyleIdx="0" presStyleCnt="3"/>
      <dgm:spPr/>
      <dgm:t>
        <a:bodyPr/>
        <a:lstStyle/>
        <a:p>
          <a:endParaRPr lang="en-US"/>
        </a:p>
      </dgm:t>
    </dgm:pt>
    <dgm:pt modelId="{C1BC2E71-84D6-4DC9-A367-4731891907C9}" type="pres">
      <dgm:prSet presAssocID="{57EFC94A-D795-472A-9D3F-B00F3537ADE7}" presName="node" presStyleLbl="node1" presStyleIdx="1" presStyleCnt="3">
        <dgm:presLayoutVars>
          <dgm:bulletEnabled val="1"/>
        </dgm:presLayoutVars>
      </dgm:prSet>
      <dgm:spPr/>
      <dgm:t>
        <a:bodyPr/>
        <a:lstStyle/>
        <a:p>
          <a:endParaRPr lang="en-US"/>
        </a:p>
      </dgm:t>
    </dgm:pt>
    <dgm:pt modelId="{81E1574F-CA81-4593-8A7E-F7D72C50F89C}" type="pres">
      <dgm:prSet presAssocID="{D4B5FFA0-3D66-47FC-924B-C4745C17E6F0}" presName="sibTrans" presStyleLbl="sibTrans2D1" presStyleIdx="1" presStyleCnt="3"/>
      <dgm:spPr/>
      <dgm:t>
        <a:bodyPr/>
        <a:lstStyle/>
        <a:p>
          <a:endParaRPr lang="en-US"/>
        </a:p>
      </dgm:t>
    </dgm:pt>
    <dgm:pt modelId="{CA06A747-5836-468F-9AA1-126BA0E5DC01}" type="pres">
      <dgm:prSet presAssocID="{D4B5FFA0-3D66-47FC-924B-C4745C17E6F0}" presName="connectorText" presStyleLbl="sibTrans2D1" presStyleIdx="1" presStyleCnt="3"/>
      <dgm:spPr/>
      <dgm:t>
        <a:bodyPr/>
        <a:lstStyle/>
        <a:p>
          <a:endParaRPr lang="en-US"/>
        </a:p>
      </dgm:t>
    </dgm:pt>
    <dgm:pt modelId="{89A898AA-5CE4-4E77-BA42-35A5F26F89C9}" type="pres">
      <dgm:prSet presAssocID="{50669357-9CF4-4A43-95F1-C2AD6AD41FB5}" presName="node" presStyleLbl="node1" presStyleIdx="2" presStyleCnt="3">
        <dgm:presLayoutVars>
          <dgm:bulletEnabled val="1"/>
        </dgm:presLayoutVars>
      </dgm:prSet>
      <dgm:spPr/>
      <dgm:t>
        <a:bodyPr/>
        <a:lstStyle/>
        <a:p>
          <a:endParaRPr lang="en-US"/>
        </a:p>
      </dgm:t>
    </dgm:pt>
    <dgm:pt modelId="{FC17A704-7A7A-43C7-8BFF-AC17A0388EFA}" type="pres">
      <dgm:prSet presAssocID="{781B9E09-2195-4235-A36E-B79E5656A5CB}" presName="sibTrans" presStyleLbl="sibTrans2D1" presStyleIdx="2" presStyleCnt="3"/>
      <dgm:spPr/>
      <dgm:t>
        <a:bodyPr/>
        <a:lstStyle/>
        <a:p>
          <a:endParaRPr lang="en-US"/>
        </a:p>
      </dgm:t>
    </dgm:pt>
    <dgm:pt modelId="{C53D04B9-CF67-434F-A9C1-56997D273F0E}" type="pres">
      <dgm:prSet presAssocID="{781B9E09-2195-4235-A36E-B79E5656A5CB}" presName="connectorText" presStyleLbl="sibTrans2D1" presStyleIdx="2" presStyleCnt="3"/>
      <dgm:spPr/>
      <dgm:t>
        <a:bodyPr/>
        <a:lstStyle/>
        <a:p>
          <a:endParaRPr lang="en-US"/>
        </a:p>
      </dgm:t>
    </dgm:pt>
  </dgm:ptLst>
  <dgm:cxnLst>
    <dgm:cxn modelId="{99CD218A-540F-4F25-A325-2BDAFE536707}" type="presOf" srcId="{448D3C51-CFB4-473B-939B-0F3FB4F4AD85}" destId="{C90DDC52-41EC-41BD-A37E-8331110F83D0}" srcOrd="0" destOrd="0" presId="urn:microsoft.com/office/officeart/2005/8/layout/cycle2"/>
    <dgm:cxn modelId="{50BE1C22-758F-4E9A-B28C-FC2B57598B6E}" srcId="{AF351C03-2050-443A-886D-EEEECB109379}" destId="{50669357-9CF4-4A43-95F1-C2AD6AD41FB5}" srcOrd="2" destOrd="0" parTransId="{125F6F62-BB4F-44FF-9A1E-F5AF0BF67FEB}" sibTransId="{781B9E09-2195-4235-A36E-B79E5656A5CB}"/>
    <dgm:cxn modelId="{BE6E14C8-DB18-41D8-BEED-319F0014A2FE}" type="presOf" srcId="{781B9E09-2195-4235-A36E-B79E5656A5CB}" destId="{FC17A704-7A7A-43C7-8BFF-AC17A0388EFA}" srcOrd="0" destOrd="0" presId="urn:microsoft.com/office/officeart/2005/8/layout/cycle2"/>
    <dgm:cxn modelId="{E7CFDFCC-C9C7-48A3-A47C-4FD64C487953}" srcId="{AF351C03-2050-443A-886D-EEEECB109379}" destId="{57EFC94A-D795-472A-9D3F-B00F3537ADE7}" srcOrd="1" destOrd="0" parTransId="{9B6AB5B3-794F-4FA4-B546-4BF02C1764A0}" sibTransId="{D4B5FFA0-3D66-47FC-924B-C4745C17E6F0}"/>
    <dgm:cxn modelId="{422A933F-24F1-4142-8BC5-8DD293F5379B}" type="presOf" srcId="{AF351C03-2050-443A-886D-EEEECB109379}" destId="{788D1E67-E88F-4257-849C-9932AEBEBCA1}" srcOrd="0" destOrd="0" presId="urn:microsoft.com/office/officeart/2005/8/layout/cycle2"/>
    <dgm:cxn modelId="{9D663D54-6469-42DF-B3B1-B581334C9373}" type="presOf" srcId="{781B9E09-2195-4235-A36E-B79E5656A5CB}" destId="{C53D04B9-CF67-434F-A9C1-56997D273F0E}" srcOrd="1" destOrd="0" presId="urn:microsoft.com/office/officeart/2005/8/layout/cycle2"/>
    <dgm:cxn modelId="{FB9EB49A-18A4-468E-95EA-935BD24B1069}" type="presOf" srcId="{57EFC94A-D795-472A-9D3F-B00F3537ADE7}" destId="{C1BC2E71-84D6-4DC9-A367-4731891907C9}" srcOrd="0" destOrd="0" presId="urn:microsoft.com/office/officeart/2005/8/layout/cycle2"/>
    <dgm:cxn modelId="{F6166687-B370-4438-A56D-4EEA4EEC040E}" type="presOf" srcId="{375E7A47-A80F-4C6C-9173-942BDC1B558E}" destId="{56896658-D1D9-49EC-A60F-A3D0ED2A955A}" srcOrd="0" destOrd="0" presId="urn:microsoft.com/office/officeart/2005/8/layout/cycle2"/>
    <dgm:cxn modelId="{95DA1F61-F849-4276-A602-03D64BA9A9C4}" type="presOf" srcId="{50669357-9CF4-4A43-95F1-C2AD6AD41FB5}" destId="{89A898AA-5CE4-4E77-BA42-35A5F26F89C9}" srcOrd="0" destOrd="0" presId="urn:microsoft.com/office/officeart/2005/8/layout/cycle2"/>
    <dgm:cxn modelId="{546837FB-7625-43FA-B5DD-9BCAE72A3713}" type="presOf" srcId="{375E7A47-A80F-4C6C-9173-942BDC1B558E}" destId="{A9227B10-2D22-42F2-B7AC-B66D17F3462E}" srcOrd="1" destOrd="0" presId="urn:microsoft.com/office/officeart/2005/8/layout/cycle2"/>
    <dgm:cxn modelId="{4069D382-6A09-4BF9-81E7-936E40595937}" srcId="{AF351C03-2050-443A-886D-EEEECB109379}" destId="{448D3C51-CFB4-473B-939B-0F3FB4F4AD85}" srcOrd="0" destOrd="0" parTransId="{755CDB55-D8A2-4EBB-AB17-9A5130E0883A}" sibTransId="{375E7A47-A80F-4C6C-9173-942BDC1B558E}"/>
    <dgm:cxn modelId="{EFA58775-9400-4B10-9B69-C36A67B22579}" type="presOf" srcId="{D4B5FFA0-3D66-47FC-924B-C4745C17E6F0}" destId="{CA06A747-5836-468F-9AA1-126BA0E5DC01}" srcOrd="1" destOrd="0" presId="urn:microsoft.com/office/officeart/2005/8/layout/cycle2"/>
    <dgm:cxn modelId="{C9588F00-4137-44F1-8108-DD482E4C617B}" type="presOf" srcId="{D4B5FFA0-3D66-47FC-924B-C4745C17E6F0}" destId="{81E1574F-CA81-4593-8A7E-F7D72C50F89C}" srcOrd="0" destOrd="0" presId="urn:microsoft.com/office/officeart/2005/8/layout/cycle2"/>
    <dgm:cxn modelId="{79F649F7-804B-402C-9072-6BD9DBBFCAEA}" type="presParOf" srcId="{788D1E67-E88F-4257-849C-9932AEBEBCA1}" destId="{C90DDC52-41EC-41BD-A37E-8331110F83D0}" srcOrd="0" destOrd="0" presId="urn:microsoft.com/office/officeart/2005/8/layout/cycle2"/>
    <dgm:cxn modelId="{A95CA42B-545E-4010-8BEE-CCE1C9BEFF4E}" type="presParOf" srcId="{788D1E67-E88F-4257-849C-9932AEBEBCA1}" destId="{56896658-D1D9-49EC-A60F-A3D0ED2A955A}" srcOrd="1" destOrd="0" presId="urn:microsoft.com/office/officeart/2005/8/layout/cycle2"/>
    <dgm:cxn modelId="{8C3352D7-13EF-47CB-8ACA-A5415E103AD6}" type="presParOf" srcId="{56896658-D1D9-49EC-A60F-A3D0ED2A955A}" destId="{A9227B10-2D22-42F2-B7AC-B66D17F3462E}" srcOrd="0" destOrd="0" presId="urn:microsoft.com/office/officeart/2005/8/layout/cycle2"/>
    <dgm:cxn modelId="{01E72C45-05C3-4085-B13A-90A286A0AA8B}" type="presParOf" srcId="{788D1E67-E88F-4257-849C-9932AEBEBCA1}" destId="{C1BC2E71-84D6-4DC9-A367-4731891907C9}" srcOrd="2" destOrd="0" presId="urn:microsoft.com/office/officeart/2005/8/layout/cycle2"/>
    <dgm:cxn modelId="{42EF514E-7C95-43BF-ADEE-7F58529A597E}" type="presParOf" srcId="{788D1E67-E88F-4257-849C-9932AEBEBCA1}" destId="{81E1574F-CA81-4593-8A7E-F7D72C50F89C}" srcOrd="3" destOrd="0" presId="urn:microsoft.com/office/officeart/2005/8/layout/cycle2"/>
    <dgm:cxn modelId="{0696A748-7FD8-4075-8CCA-E8F99E1F5311}" type="presParOf" srcId="{81E1574F-CA81-4593-8A7E-F7D72C50F89C}" destId="{CA06A747-5836-468F-9AA1-126BA0E5DC01}" srcOrd="0" destOrd="0" presId="urn:microsoft.com/office/officeart/2005/8/layout/cycle2"/>
    <dgm:cxn modelId="{0D2B9FE7-4D88-4825-8727-6ABED6429C2B}" type="presParOf" srcId="{788D1E67-E88F-4257-849C-9932AEBEBCA1}" destId="{89A898AA-5CE4-4E77-BA42-35A5F26F89C9}" srcOrd="4" destOrd="0" presId="urn:microsoft.com/office/officeart/2005/8/layout/cycle2"/>
    <dgm:cxn modelId="{44BAA1C4-F571-466C-A4F7-CA1810C15A9F}" type="presParOf" srcId="{788D1E67-E88F-4257-849C-9932AEBEBCA1}" destId="{FC17A704-7A7A-43C7-8BFF-AC17A0388EFA}" srcOrd="5" destOrd="0" presId="urn:microsoft.com/office/officeart/2005/8/layout/cycle2"/>
    <dgm:cxn modelId="{32555F0E-9350-4627-AC13-8496FB77F443}" type="presParOf" srcId="{FC17A704-7A7A-43C7-8BFF-AC17A0388EFA}" destId="{C53D04B9-CF67-434F-A9C1-56997D273F0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4EE580D3-834D-460B-8AAC-F2EDB472B0D8}" type="datetimeFigureOut">
              <a:rPr lang="en-US" smtClean="0"/>
              <a:t>11/9/2016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4A1C170-83E9-48BC-BB7F-9DAA67CBF7C2}" type="slidenum">
              <a:rPr lang="en-US" smtClean="0"/>
              <a:t>‹#›</a:t>
            </a:fld>
            <a:endParaRPr lang="en-US"/>
          </a:p>
        </p:txBody>
      </p:sp>
    </p:spTree>
    <p:extLst>
      <p:ext uri="{BB962C8B-B14F-4D97-AF65-F5344CB8AC3E}">
        <p14:creationId xmlns:p14="http://schemas.microsoft.com/office/powerpoint/2010/main" val="4098703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6E2D8F7-47F9-4352-9451-43376F3D97C1}" type="datetimeFigureOut">
              <a:rPr lang="en-US" smtClean="0"/>
              <a:t>11/9/2016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00E5522B-0861-45C2-9F6C-C8B4BEC49E77}" type="slidenum">
              <a:rPr lang="en-US" smtClean="0"/>
              <a:t>‹#›</a:t>
            </a:fld>
            <a:endParaRPr lang="en-US"/>
          </a:p>
        </p:txBody>
      </p:sp>
    </p:spTree>
    <p:extLst>
      <p:ext uri="{BB962C8B-B14F-4D97-AF65-F5344CB8AC3E}">
        <p14:creationId xmlns:p14="http://schemas.microsoft.com/office/powerpoint/2010/main" val="106222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5522B-0861-45C2-9F6C-C8B4BEC49E77}" type="slidenum">
              <a:rPr lang="en-US" smtClean="0"/>
              <a:t>65</a:t>
            </a:fld>
            <a:endParaRPr lang="en-US"/>
          </a:p>
        </p:txBody>
      </p:sp>
    </p:spTree>
    <p:extLst>
      <p:ext uri="{BB962C8B-B14F-4D97-AF65-F5344CB8AC3E}">
        <p14:creationId xmlns:p14="http://schemas.microsoft.com/office/powerpoint/2010/main" val="19775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85AC9-7F4F-4DD1-B194-B9DAC649778D}"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240342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9BBC3-F2F8-401B-9FCE-6E975481F2F6}"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215464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F0260-60E0-4DD2-8D44-FE467FED5D4E}"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13425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B457C-B6C4-4198-A3FA-81DD220A0E63}"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206753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BFE2D-396A-41A6-A550-545FD7283867}"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414399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BB480-3DD8-4E52-9F8D-83426F653C8A}"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125241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6CCC8-2629-4EA4-9404-7BEBC12CA2A1}" type="datetime1">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37197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9200C-77B4-4691-A4DD-A6BA9572BC21}" type="datetime1">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220119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7F1AE-64ED-4800-953E-AC9EE3D6E8F4}" type="datetime1">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103260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49AB4-7CDA-4D4D-896A-34723766EB56}"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357111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9254A-C0E7-4340-9BAB-FF156F4B26C3}"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85062-4662-4D6B-BB38-DB7C890070DF}" type="slidenum">
              <a:rPr lang="en-US" smtClean="0"/>
              <a:t>‹#›</a:t>
            </a:fld>
            <a:endParaRPr lang="en-US"/>
          </a:p>
        </p:txBody>
      </p:sp>
    </p:spTree>
    <p:extLst>
      <p:ext uri="{BB962C8B-B14F-4D97-AF65-F5344CB8AC3E}">
        <p14:creationId xmlns:p14="http://schemas.microsoft.com/office/powerpoint/2010/main" val="384646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6CBB5-69DC-4E8E-911A-DD031435269E}" type="datetime1">
              <a:rPr lang="en-US" smtClean="0"/>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85062-4662-4D6B-BB38-DB7C890070DF}" type="slidenum">
              <a:rPr lang="en-US" smtClean="0"/>
              <a:t>‹#›</a:t>
            </a:fld>
            <a:endParaRPr lang="en-US"/>
          </a:p>
        </p:txBody>
      </p:sp>
    </p:spTree>
    <p:extLst>
      <p:ext uri="{BB962C8B-B14F-4D97-AF65-F5344CB8AC3E}">
        <p14:creationId xmlns:p14="http://schemas.microsoft.com/office/powerpoint/2010/main" val="25198730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ermida.mp4" TargetMode="External"/></Relationships>
</file>

<file path=ppt/slides/_rels/slide10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2016-11%20Gustavo%20-team%20signups.ppt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timer/m62_PowerPoint_2010-Digital-Clock-10-mins1.pptx" TargetMode="Externa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timer/m62_PowerPoint_2010-Digital-Clock-30-mins.pptx" TargetMode="Externa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timer/m62_PowerPoint_2010-Digital-Clock-15-mins1.pptx"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timer/m62_PowerPoint_2010-Digital-Clock-15-mins1.pptx"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timer/m62_PowerPoint_2010-Digital-Clock-10-mins1.pptx" TargetMode="Externa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timer/m62_PowerPoint_2010_Digital_Clock_30-seconds1.pptx" TargetMode="Externa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Real_Fake.pptx"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timer/m62_PowerPoint_2010-Digital-Clock-10-mins1.pptx"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Break_FAILURE.pptx"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2016-11%20Gustavo%20-team%20signups.pptx"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timer/m62_PowerPoint_2010-Digital-Clock-30-mins.pptx"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Optical%20illlusions.pptx"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declassified%20estimates/doc03_withnot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6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hyperlink" Target="declassified%20estimates/doc18_withnotes.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urder_mystery_FINAL_2ndresolution.mp4" TargetMode="External"/><Relationship Id="rId1" Type="http://schemas.openxmlformats.org/officeDocument/2006/relationships/slideLayout" Target="../slideLayouts/slideLayout4.xml"/><Relationship Id="rId4" Type="http://schemas.openxmlformats.org/officeDocument/2006/relationships/hyperlink" Target="dancingbear.webm"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declassified%20estimates/doc26_withnotes.pdf" TargetMode="External"/><Relationship Id="rId2" Type="http://schemas.openxmlformats.org/officeDocument/2006/relationships/image" Target="../media/image20.tmp"/><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bonanno1.mp4"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153" y="1066800"/>
            <a:ext cx="7772400" cy="1752600"/>
          </a:xfrm>
        </p:spPr>
        <p:txBody>
          <a:bodyPr>
            <a:normAutofit fontScale="90000"/>
          </a:bodyPr>
          <a:lstStyle/>
          <a:p>
            <a:r>
              <a:rPr lang="en-US" dirty="0" err="1" smtClean="0"/>
              <a:t>Producto</a:t>
            </a:r>
            <a:r>
              <a:rPr lang="en-US" dirty="0" smtClean="0"/>
              <a:t> de </a:t>
            </a:r>
            <a:r>
              <a:rPr lang="en-US" dirty="0" err="1" smtClean="0"/>
              <a:t>Inteligencia</a:t>
            </a:r>
            <a:r>
              <a:rPr lang="en-US" dirty="0" smtClean="0"/>
              <a:t/>
            </a:r>
            <a:br>
              <a:rPr lang="en-US" dirty="0" smtClean="0"/>
            </a:br>
            <a:r>
              <a:rPr lang="en-US" dirty="0" smtClean="0"/>
              <a:t/>
            </a:r>
            <a:br>
              <a:rPr lang="en-US" dirty="0" smtClean="0"/>
            </a:br>
            <a:r>
              <a:rPr lang="en-US" sz="2800" i="1" dirty="0" smtClean="0"/>
              <a:t>Delivering Quality Analysis to </a:t>
            </a:r>
            <a:r>
              <a:rPr lang="en-US" sz="2800" i="1" dirty="0" err="1" smtClean="0"/>
              <a:t>Decisionmakers</a:t>
            </a:r>
            <a:endParaRPr lang="en-US" i="1" dirty="0"/>
          </a:p>
        </p:txBody>
      </p:sp>
      <p:sp>
        <p:nvSpPr>
          <p:cNvPr id="3" name="Subtitle 2"/>
          <p:cNvSpPr>
            <a:spLocks noGrp="1"/>
          </p:cNvSpPr>
          <p:nvPr>
            <p:ph type="subTitle" idx="1"/>
          </p:nvPr>
        </p:nvSpPr>
        <p:spPr>
          <a:xfrm>
            <a:off x="1600200" y="2743200"/>
            <a:ext cx="6400800" cy="1905000"/>
          </a:xfrm>
        </p:spPr>
        <p:txBody>
          <a:bodyPr>
            <a:normAutofit fontScale="92500" lnSpcReduction="10000"/>
          </a:bodyPr>
          <a:lstStyle/>
          <a:p>
            <a:endParaRPr lang="en-US" sz="2400" dirty="0" smtClean="0"/>
          </a:p>
          <a:p>
            <a:r>
              <a:rPr lang="en-US" sz="2400" dirty="0" smtClean="0"/>
              <a:t>11-12 November 2016</a:t>
            </a:r>
            <a:br>
              <a:rPr lang="en-US" sz="2400" dirty="0" smtClean="0"/>
            </a:br>
            <a:r>
              <a:rPr lang="en-US" sz="2400" dirty="0" smtClean="0"/>
              <a:t>Guanajuato</a:t>
            </a:r>
          </a:p>
          <a:p>
            <a:r>
              <a:rPr lang="en-US" sz="2400" i="1" dirty="0" smtClean="0"/>
              <a:t/>
            </a:r>
            <a:br>
              <a:rPr lang="en-US" sz="2400" i="1" dirty="0" smtClean="0"/>
            </a:br>
            <a:r>
              <a:rPr lang="en-US" sz="3000" i="1" dirty="0" smtClean="0"/>
              <a:t>Fulton Armstrong</a:t>
            </a:r>
            <a:endParaRPr lang="en-US" sz="2400" i="1" dirty="0"/>
          </a:p>
        </p:txBody>
      </p:sp>
      <p:grpSp>
        <p:nvGrpSpPr>
          <p:cNvPr id="9" name="Group 8"/>
          <p:cNvGrpSpPr/>
          <p:nvPr/>
        </p:nvGrpSpPr>
        <p:grpSpPr>
          <a:xfrm>
            <a:off x="3505200" y="5405211"/>
            <a:ext cx="2660652" cy="838200"/>
            <a:chOff x="3130548" y="5105400"/>
            <a:chExt cx="2895600" cy="1066800"/>
          </a:xfrm>
        </p:grpSpPr>
        <p:sp>
          <p:nvSpPr>
            <p:cNvPr id="8" name="Rectangle 7"/>
            <p:cNvSpPr/>
            <p:nvPr/>
          </p:nvSpPr>
          <p:spPr>
            <a:xfrm>
              <a:off x="3130548" y="5105400"/>
              <a:ext cx="28956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618" y="5168900"/>
              <a:ext cx="2743459" cy="927100"/>
            </a:xfrm>
            <a:prstGeom prst="rect">
              <a:avLst/>
            </a:prstGeom>
          </p:spPr>
        </p:pic>
      </p:grpSp>
    </p:spTree>
    <p:extLst>
      <p:ext uri="{BB962C8B-B14F-4D97-AF65-F5344CB8AC3E}">
        <p14:creationId xmlns:p14="http://schemas.microsoft.com/office/powerpoint/2010/main" val="37374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4000"/>
            <a:ext cx="5137640" cy="607734"/>
          </a:xfrm>
          <a:prstGeom prst="rect">
            <a:avLst/>
          </a:prstGeom>
        </p:spPr>
      </p:pic>
      <p:sp>
        <p:nvSpPr>
          <p:cNvPr id="3" name="Rectangle 2"/>
          <p:cNvSpPr/>
          <p:nvPr/>
        </p:nvSpPr>
        <p:spPr>
          <a:xfrm>
            <a:off x="3546860" y="3048000"/>
            <a:ext cx="2076659" cy="369332"/>
          </a:xfrm>
          <a:prstGeom prst="rect">
            <a:avLst/>
          </a:prstGeom>
        </p:spPr>
        <p:txBody>
          <a:bodyPr wrap="none">
            <a:spAutoFit/>
          </a:bodyPr>
          <a:lstStyle/>
          <a:p>
            <a:r>
              <a:rPr lang="en-US" dirty="0" smtClean="0"/>
              <a:t>http://aulablog.net/</a:t>
            </a:r>
            <a:endParaRPr lang="en-US" dirty="0"/>
          </a:p>
        </p:txBody>
      </p:sp>
      <p:sp>
        <p:nvSpPr>
          <p:cNvPr id="4" name="Rectangle 3"/>
          <p:cNvSpPr/>
          <p:nvPr/>
        </p:nvSpPr>
        <p:spPr>
          <a:xfrm>
            <a:off x="2971800" y="2438400"/>
            <a:ext cx="3226781" cy="369332"/>
          </a:xfrm>
          <a:prstGeom prst="rect">
            <a:avLst/>
          </a:prstGeom>
        </p:spPr>
        <p:txBody>
          <a:bodyPr wrap="none">
            <a:spAutoFit/>
          </a:bodyPr>
          <a:lstStyle/>
          <a:p>
            <a:r>
              <a:rPr lang="en-US" dirty="0" smtClean="0"/>
              <a:t>http://www.american.edu/clals/</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714875"/>
            <a:ext cx="3620009" cy="1066800"/>
          </a:xfrm>
          <a:prstGeom prst="rect">
            <a:avLst/>
          </a:prstGeom>
        </p:spPr>
      </p:pic>
      <p:sp>
        <p:nvSpPr>
          <p:cNvPr id="5" name="Slide Number Placeholder 4"/>
          <p:cNvSpPr>
            <a:spLocks noGrp="1"/>
          </p:cNvSpPr>
          <p:nvPr>
            <p:ph type="sldNum" sz="quarter" idx="12"/>
          </p:nvPr>
        </p:nvSpPr>
        <p:spPr/>
        <p:txBody>
          <a:bodyPr/>
          <a:lstStyle/>
          <a:p>
            <a:fld id="{C4F85062-4662-4D6B-BB38-DB7C890070DF}" type="slidenum">
              <a:rPr lang="en-US" smtClean="0"/>
              <a:t>10</a:t>
            </a:fld>
            <a:endParaRPr lang="en-US"/>
          </a:p>
        </p:txBody>
      </p:sp>
    </p:spTree>
    <p:extLst>
      <p:ext uri="{BB962C8B-B14F-4D97-AF65-F5344CB8AC3E}">
        <p14:creationId xmlns:p14="http://schemas.microsoft.com/office/powerpoint/2010/main" val="37761850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914400"/>
            <a:ext cx="7772400" cy="1676400"/>
          </a:xfrm>
        </p:spPr>
        <p:txBody>
          <a:bodyPr>
            <a:normAutofit/>
          </a:bodyPr>
          <a:lstStyle/>
          <a:p>
            <a:r>
              <a:rPr lang="en-US" dirty="0" smtClean="0"/>
              <a:t>Why does a briefing have to ADAPT AS NEEDED?</a:t>
            </a:r>
            <a:endParaRPr lang="en-US" sz="3100" dirty="0"/>
          </a:p>
        </p:txBody>
      </p:sp>
      <p:sp>
        <p:nvSpPr>
          <p:cNvPr id="3" name="Title 1"/>
          <p:cNvSpPr txBox="1">
            <a:spLocks/>
          </p:cNvSpPr>
          <p:nvPr/>
        </p:nvSpPr>
        <p:spPr>
          <a:xfrm>
            <a:off x="762000" y="2743200"/>
            <a:ext cx="7772400" cy="3048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b="1" i="1" dirty="0" smtClean="0">
                <a:solidFill>
                  <a:schemeClr val="accent6"/>
                </a:solidFill>
              </a:rPr>
              <a:t>Adapts according to policymaker’s needs</a:t>
            </a:r>
          </a:p>
          <a:p>
            <a:pPr algn="l">
              <a:spcAft>
                <a:spcPts val="1200"/>
              </a:spcAft>
            </a:pPr>
            <a:r>
              <a:rPr lang="en-US" sz="2400" dirty="0" smtClean="0"/>
              <a:t>	Aware of policy options and their evolution</a:t>
            </a:r>
            <a:br>
              <a:rPr lang="en-US" sz="2400" dirty="0" smtClean="0"/>
            </a:br>
            <a:r>
              <a:rPr lang="en-US" sz="2400" dirty="0" smtClean="0"/>
              <a:t>	Aware of policy actions already taken</a:t>
            </a:r>
            <a:br>
              <a:rPr lang="en-US" sz="2400" dirty="0" smtClean="0"/>
            </a:br>
            <a:r>
              <a:rPr lang="en-US" sz="2400" dirty="0" smtClean="0"/>
              <a:t>	Respond to questions</a:t>
            </a:r>
          </a:p>
          <a:p>
            <a:pPr algn="l">
              <a:spcAft>
                <a:spcPts val="1200"/>
              </a:spcAft>
            </a:pPr>
            <a:r>
              <a:rPr lang="en-US" sz="2400" dirty="0"/>
              <a:t>	</a:t>
            </a:r>
            <a:r>
              <a:rPr lang="en-US" sz="2400" dirty="0" smtClean="0"/>
              <a:t>Adjust to customer’s style</a:t>
            </a:r>
          </a:p>
          <a:p>
            <a:pPr algn="l">
              <a:spcAft>
                <a:spcPts val="1200"/>
              </a:spcAft>
            </a:pPr>
            <a:endParaRPr lang="en-US" sz="2400" dirty="0" smtClean="0"/>
          </a:p>
        </p:txBody>
      </p:sp>
      <p:sp>
        <p:nvSpPr>
          <p:cNvPr id="4" name="Slide Number Placeholder 3"/>
          <p:cNvSpPr>
            <a:spLocks noGrp="1"/>
          </p:cNvSpPr>
          <p:nvPr>
            <p:ph type="sldNum" sz="quarter" idx="12"/>
          </p:nvPr>
        </p:nvSpPr>
        <p:spPr/>
        <p:txBody>
          <a:bodyPr/>
          <a:lstStyle/>
          <a:p>
            <a:fld id="{C4F85062-4662-4D6B-BB38-DB7C890070DF}" type="slidenum">
              <a:rPr lang="en-US" smtClean="0"/>
              <a:t>100</a:t>
            </a:fld>
            <a:endParaRPr lang="en-US"/>
          </a:p>
        </p:txBody>
      </p:sp>
    </p:spTree>
    <p:extLst>
      <p:ext uri="{BB962C8B-B14F-4D97-AF65-F5344CB8AC3E}">
        <p14:creationId xmlns:p14="http://schemas.microsoft.com/office/powerpoint/2010/main" val="20931396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0" y="2514600"/>
            <a:ext cx="7772400" cy="3810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dirty="0" smtClean="0"/>
              <a:t>On your handout, write down situations in which you adjust your strategy as a conversation advances.</a:t>
            </a:r>
          </a:p>
          <a:p>
            <a:pPr algn="l">
              <a:spcAft>
                <a:spcPts val="1200"/>
              </a:spcAft>
            </a:pPr>
            <a:r>
              <a:rPr lang="en-US" sz="2400" dirty="0" smtClean="0"/>
              <a:t>	in your personal life?</a:t>
            </a:r>
          </a:p>
          <a:p>
            <a:pPr algn="l">
              <a:spcAft>
                <a:spcPts val="1200"/>
              </a:spcAft>
            </a:pPr>
            <a:r>
              <a:rPr lang="en-US" sz="2400" dirty="0" smtClean="0"/>
              <a:t>	in a professional situation?</a:t>
            </a:r>
          </a:p>
          <a:p>
            <a:pPr algn="l">
              <a:spcAft>
                <a:spcPts val="1200"/>
              </a:spcAft>
            </a:pPr>
            <a:r>
              <a:rPr lang="en-US" sz="2400" dirty="0" smtClean="0"/>
              <a:t>	in a business context?</a:t>
            </a:r>
          </a:p>
          <a:p>
            <a:pPr algn="l">
              <a:spcAft>
                <a:spcPts val="1200"/>
              </a:spcAft>
            </a:pPr>
            <a:r>
              <a:rPr lang="en-US" sz="2400" dirty="0"/>
              <a:t>AND how do you do it</a:t>
            </a:r>
            <a:r>
              <a:rPr lang="en-US" sz="2400" dirty="0" smtClean="0"/>
              <a:t>?	</a:t>
            </a:r>
          </a:p>
        </p:txBody>
      </p:sp>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483" y="381000"/>
            <a:ext cx="1875434" cy="1689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13961">
            <a:off x="6096000" y="3810000"/>
            <a:ext cx="2286000" cy="1714500"/>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fld id="{C4F85062-4662-4D6B-BB38-DB7C890070DF}" type="slidenum">
              <a:rPr lang="en-US" smtClean="0"/>
              <a:t>101</a:t>
            </a:fld>
            <a:endParaRPr lang="en-US"/>
          </a:p>
        </p:txBody>
      </p:sp>
    </p:spTree>
    <p:extLst>
      <p:ext uri="{BB962C8B-B14F-4D97-AF65-F5344CB8AC3E}">
        <p14:creationId xmlns:p14="http://schemas.microsoft.com/office/powerpoint/2010/main" val="2223954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2896" y="790239"/>
            <a:ext cx="1103904" cy="9946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219200"/>
            <a:ext cx="2012410" cy="461665"/>
          </a:xfrm>
          <a:prstGeom prst="rect">
            <a:avLst/>
          </a:prstGeom>
          <a:noFill/>
          <a:ln>
            <a:solidFill>
              <a:schemeClr val="tx1"/>
            </a:solidFill>
          </a:ln>
        </p:spPr>
        <p:txBody>
          <a:bodyPr wrap="none" rtlCol="0">
            <a:spAutoFit/>
          </a:bodyPr>
          <a:lstStyle/>
          <a:p>
            <a:r>
              <a:rPr lang="en-US" sz="2400" dirty="0" smtClean="0"/>
              <a:t>Mini-</a:t>
            </a:r>
            <a:r>
              <a:rPr lang="en-US" sz="2400" dirty="0" err="1" smtClean="0"/>
              <a:t>ejercicios</a:t>
            </a:r>
            <a:endParaRPr lang="en-US" sz="2400" dirty="0" smtClean="0"/>
          </a:p>
        </p:txBody>
      </p:sp>
      <p:sp>
        <p:nvSpPr>
          <p:cNvPr id="6" name="TextBox 5"/>
          <p:cNvSpPr txBox="1"/>
          <p:nvPr/>
        </p:nvSpPr>
        <p:spPr>
          <a:xfrm>
            <a:off x="8229600" y="381000"/>
            <a:ext cx="533400" cy="523220"/>
          </a:xfrm>
          <a:prstGeom prst="rect">
            <a:avLst/>
          </a:prstGeom>
          <a:solidFill>
            <a:schemeClr val="tx1">
              <a:lumMod val="95000"/>
            </a:schemeClr>
          </a:solidFill>
        </p:spPr>
        <p:txBody>
          <a:bodyPr wrap="square" rtlCol="0">
            <a:spAutoFit/>
          </a:bodyPr>
          <a:lstStyle/>
          <a:p>
            <a:pPr algn="ctr"/>
            <a:r>
              <a:rPr lang="en-US" sz="2800" dirty="0" smtClean="0">
                <a:solidFill>
                  <a:schemeClr val="bg1"/>
                </a:solidFill>
              </a:rPr>
              <a:t>C</a:t>
            </a:r>
            <a:endParaRPr lang="en-US"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35166832"/>
              </p:ext>
            </p:extLst>
          </p:nvPr>
        </p:nvGraphicFramePr>
        <p:xfrm>
          <a:off x="762000" y="2133600"/>
          <a:ext cx="8001000" cy="4391567"/>
        </p:xfrm>
        <a:graphic>
          <a:graphicData uri="http://schemas.openxmlformats.org/drawingml/2006/table">
            <a:tbl>
              <a:tblPr firstRow="1" bandRow="1">
                <a:tableStyleId>{5C22544A-7EE6-4342-B048-85BDC9FD1C3A}</a:tableStyleId>
              </a:tblPr>
              <a:tblGrid>
                <a:gridCol w="475307"/>
                <a:gridCol w="7525693"/>
              </a:tblGrid>
              <a:tr h="349296">
                <a:tc>
                  <a:txBody>
                    <a:bodyPr/>
                    <a:lstStyle/>
                    <a:p>
                      <a:r>
                        <a:rPr lang="en-US" sz="1600" b="0" dirty="0" smtClean="0">
                          <a:solidFill>
                            <a:schemeClr val="tx1"/>
                          </a:solidFill>
                        </a:rPr>
                        <a:t>1.</a:t>
                      </a:r>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US" sz="1400" b="0" dirty="0" err="1" smtClean="0">
                          <a:solidFill>
                            <a:schemeClr val="tx1"/>
                          </a:solidFill>
                        </a:rPr>
                        <a:t>En</a:t>
                      </a:r>
                      <a:r>
                        <a:rPr lang="en-US" sz="1400" b="0" dirty="0" smtClean="0">
                          <a:solidFill>
                            <a:schemeClr val="tx1"/>
                          </a:solidFill>
                        </a:rPr>
                        <a:t> 40 palabras o </a:t>
                      </a:r>
                      <a:r>
                        <a:rPr lang="en-US" sz="1400" b="0" dirty="0" err="1" smtClean="0">
                          <a:solidFill>
                            <a:schemeClr val="tx1"/>
                          </a:solidFill>
                        </a:rPr>
                        <a:t>menos</a:t>
                      </a:r>
                      <a:r>
                        <a:rPr lang="en-US" sz="1400" b="0" dirty="0" smtClean="0">
                          <a:solidFill>
                            <a:schemeClr val="tx1"/>
                          </a:solidFill>
                        </a:rPr>
                        <a:t>, </a:t>
                      </a:r>
                      <a:r>
                        <a:rPr lang="en-US" sz="1400" b="0" dirty="0" err="1" smtClean="0">
                          <a:solidFill>
                            <a:schemeClr val="tx1"/>
                          </a:solidFill>
                        </a:rPr>
                        <a:t>dinos</a:t>
                      </a:r>
                      <a:r>
                        <a:rPr lang="en-US" sz="1400" b="0" dirty="0" smtClean="0">
                          <a:solidFill>
                            <a:schemeClr val="tx1"/>
                          </a:solidFill>
                        </a:rPr>
                        <a:t> </a:t>
                      </a:r>
                      <a:r>
                        <a:rPr lang="en-US" sz="1400" b="0" dirty="0" err="1" smtClean="0">
                          <a:solidFill>
                            <a:schemeClr val="tx1"/>
                          </a:solidFill>
                        </a:rPr>
                        <a:t>qué</a:t>
                      </a:r>
                      <a:r>
                        <a:rPr lang="en-US" sz="1400" b="0" dirty="0" smtClean="0">
                          <a:solidFill>
                            <a:schemeClr val="tx1"/>
                          </a:solidFill>
                        </a:rPr>
                        <a:t> </a:t>
                      </a:r>
                      <a:r>
                        <a:rPr lang="es-ES" sz="1400" b="0" dirty="0" smtClean="0">
                          <a:solidFill>
                            <a:schemeClr val="tx1"/>
                          </a:solidFill>
                        </a:rPr>
                        <a:t>necesitamos saber</a:t>
                      </a:r>
                      <a:r>
                        <a:rPr lang="es-ES" sz="1400" b="0" baseline="0" dirty="0" smtClean="0">
                          <a:solidFill>
                            <a:schemeClr val="tx1"/>
                          </a:solidFill>
                        </a:rPr>
                        <a:t> sobre el tema que has escogido.</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21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603329">
                <a:tc>
                  <a:txBody>
                    <a:bodyPr/>
                    <a:lstStyle/>
                    <a:p>
                      <a:r>
                        <a:rPr lang="en-US" sz="1600" b="0" dirty="0" smtClean="0">
                          <a:solidFill>
                            <a:schemeClr val="tx1"/>
                          </a:solidFill>
                        </a:rPr>
                        <a:t>2.</a:t>
                      </a:r>
                      <a:endParaRPr lang="en-US" sz="1600" b="0" dirty="0">
                        <a:solidFill>
                          <a:schemeClr val="tx1"/>
                        </a:solidFill>
                      </a:endParaRPr>
                    </a:p>
                  </a:txBody>
                  <a:tcPr>
                    <a:solidFill>
                      <a:schemeClr val="bg2">
                        <a:lumMod val="75000"/>
                      </a:schemeClr>
                    </a:solidFill>
                  </a:tcPr>
                </a:tc>
                <a:tc>
                  <a:txBody>
                    <a:bodyPr/>
                    <a:lstStyle/>
                    <a:p>
                      <a:r>
                        <a:rPr lang="es-ES" sz="1400" b="0" noProof="0" dirty="0" smtClean="0">
                          <a:solidFill>
                            <a:schemeClr val="tx1"/>
                          </a:solidFill>
                        </a:rPr>
                        <a:t>Explica</a:t>
                      </a:r>
                      <a:r>
                        <a:rPr lang="es-ES" sz="1400" b="0" baseline="0" noProof="0" dirty="0" smtClean="0">
                          <a:solidFill>
                            <a:schemeClr val="tx1"/>
                          </a:solidFill>
                        </a:rPr>
                        <a:t> cómo cambiarías esa presentación en situaciones diferentes – como el contexto profesional, vida personal, o conversación con personas de cultura ajena. </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r>
              <a:tr h="255007">
                <a:tc>
                  <a:txBody>
                    <a:bodyPr/>
                    <a:lstStyle/>
                    <a:p>
                      <a:endParaRPr lang="en-US" sz="1600" b="0" dirty="0">
                        <a:solidFill>
                          <a:schemeClr val="tx1"/>
                        </a:solidFill>
                      </a:endParaRPr>
                    </a:p>
                  </a:txBody>
                  <a:tcPr>
                    <a:solidFill>
                      <a:schemeClr val="bg2">
                        <a:lumMod val="75000"/>
                      </a:schemeClr>
                    </a:solidFill>
                  </a:tcPr>
                </a:tc>
                <a:tc>
                  <a:txBody>
                    <a:bodyPr/>
                    <a:lstStyle/>
                    <a:p>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425235">
                <a:tc>
                  <a:txBody>
                    <a:bodyPr/>
                    <a:lstStyle/>
                    <a:p>
                      <a:r>
                        <a:rPr lang="en-US" sz="1600" b="0" dirty="0" smtClean="0">
                          <a:solidFill>
                            <a:schemeClr val="tx1"/>
                          </a:solidFill>
                        </a:rPr>
                        <a:t>3.</a:t>
                      </a:r>
                      <a:endParaRPr lang="en-US" sz="1600" b="0" dirty="0">
                        <a:solidFill>
                          <a:schemeClr val="tx1"/>
                        </a:solidFill>
                      </a:endParaRPr>
                    </a:p>
                  </a:txBody>
                  <a:tcPr>
                    <a:solidFill>
                      <a:schemeClr val="bg2">
                        <a:lumMod val="75000"/>
                      </a:schemeClr>
                    </a:solidFill>
                  </a:tcPr>
                </a:tc>
                <a:tc>
                  <a:txBody>
                    <a:bodyPr/>
                    <a:lstStyle/>
                    <a:p>
                      <a:r>
                        <a:rPr lang="es-ES" sz="1400" b="0" noProof="0" dirty="0" smtClean="0">
                          <a:solidFill>
                            <a:schemeClr val="tx1"/>
                          </a:solidFill>
                        </a:rPr>
                        <a:t>¿Cómo ajustarías</a:t>
                      </a:r>
                      <a:r>
                        <a:rPr lang="es-ES" sz="1400" b="0" baseline="0" noProof="0" dirty="0" smtClean="0">
                          <a:solidFill>
                            <a:schemeClr val="tx1"/>
                          </a:solidFill>
                        </a:rPr>
                        <a:t> el nivel de transparencia en tus comentarios según tus interlocutores?</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r>
              <a:tr h="349296">
                <a:tc>
                  <a:txBody>
                    <a:bodyPr/>
                    <a:lstStyle/>
                    <a:p>
                      <a:endParaRPr lang="en-US" sz="1600" b="0" dirty="0">
                        <a:solidFill>
                          <a:schemeClr val="tx1"/>
                        </a:solidFill>
                      </a:endParaRPr>
                    </a:p>
                  </a:txBody>
                  <a:tcPr>
                    <a:solidFill>
                      <a:schemeClr val="bg2">
                        <a:lumMod val="75000"/>
                      </a:schemeClr>
                    </a:solidFill>
                  </a:tcPr>
                </a:tc>
                <a:tc>
                  <a:txBody>
                    <a:bodyPr/>
                    <a:lstStyle/>
                    <a:p>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596667">
                <a:tc>
                  <a:txBody>
                    <a:bodyPr/>
                    <a:lstStyle/>
                    <a:p>
                      <a:r>
                        <a:rPr lang="en-US" sz="1600" b="0" dirty="0" smtClean="0">
                          <a:solidFill>
                            <a:schemeClr val="tx1"/>
                          </a:solidFill>
                        </a:rPr>
                        <a:t>4.</a:t>
                      </a:r>
                      <a:endParaRPr lang="en-US" sz="1600" b="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noProof="0" dirty="0" smtClean="0">
                          <a:solidFill>
                            <a:schemeClr val="tx1"/>
                          </a:solidFill>
                        </a:rPr>
                        <a:t>Mientras</a:t>
                      </a:r>
                      <a:r>
                        <a:rPr lang="es-ES" sz="1400" b="0" baseline="0" noProof="0" dirty="0" smtClean="0">
                          <a:solidFill>
                            <a:schemeClr val="tx1"/>
                          </a:solidFill>
                        </a:rPr>
                        <a:t> avanza la conversación, ¿cómo ajustarás el contenido y estilo de tus  comentarios?</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296">
                <a:tc>
                  <a:txBody>
                    <a:bodyPr/>
                    <a:lstStyle/>
                    <a:p>
                      <a:endParaRPr lang="en-US" sz="1600" b="0" dirty="0">
                        <a:solidFill>
                          <a:schemeClr val="tx1"/>
                        </a:solidFill>
                      </a:endParaRPr>
                    </a:p>
                  </a:txBody>
                  <a:tcPr>
                    <a:no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5029200" y="273278"/>
            <a:ext cx="3315523" cy="369332"/>
          </a:xfrm>
          <a:prstGeom prst="rect">
            <a:avLst/>
          </a:prstGeom>
        </p:spPr>
        <p:txBody>
          <a:bodyPr wrap="none">
            <a:spAutoFit/>
          </a:bodyPr>
          <a:lstStyle/>
          <a:p>
            <a:r>
              <a:rPr lang="en-US" dirty="0" err="1" smtClean="0"/>
              <a:t>Nombre</a:t>
            </a:r>
            <a:r>
              <a:rPr lang="en-US" dirty="0" smtClean="0"/>
              <a:t>:  ___________________</a:t>
            </a:r>
            <a:endParaRPr lang="en-US" dirty="0"/>
          </a:p>
        </p:txBody>
      </p:sp>
      <p:sp>
        <p:nvSpPr>
          <p:cNvPr id="10" name="TextBox 9"/>
          <p:cNvSpPr txBox="1"/>
          <p:nvPr/>
        </p:nvSpPr>
        <p:spPr>
          <a:xfrm>
            <a:off x="457200" y="307007"/>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4" name="Slide Number Placeholder 3"/>
          <p:cNvSpPr>
            <a:spLocks noGrp="1"/>
          </p:cNvSpPr>
          <p:nvPr>
            <p:ph type="sldNum" sz="quarter" idx="12"/>
          </p:nvPr>
        </p:nvSpPr>
        <p:spPr/>
        <p:txBody>
          <a:bodyPr/>
          <a:lstStyle/>
          <a:p>
            <a:fld id="{C4F85062-4662-4D6B-BB38-DB7C890070DF}" type="slidenum">
              <a:rPr lang="en-US" smtClean="0"/>
              <a:t>102</a:t>
            </a:fld>
            <a:endParaRPr lang="en-US"/>
          </a:p>
        </p:txBody>
      </p:sp>
    </p:spTree>
    <p:extLst>
      <p:ext uri="{BB962C8B-B14F-4D97-AF65-F5344CB8AC3E}">
        <p14:creationId xmlns:p14="http://schemas.microsoft.com/office/powerpoint/2010/main" val="35815439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990600"/>
            <a:ext cx="7772400" cy="1676400"/>
          </a:xfrm>
        </p:spPr>
        <p:txBody>
          <a:bodyPr>
            <a:normAutofit/>
          </a:bodyPr>
          <a:lstStyle/>
          <a:p>
            <a:r>
              <a:rPr lang="en-US" dirty="0" smtClean="0"/>
              <a:t>Summary</a:t>
            </a:r>
            <a:endParaRPr lang="en-US" sz="3100" dirty="0"/>
          </a:p>
        </p:txBody>
      </p:sp>
      <p:sp>
        <p:nvSpPr>
          <p:cNvPr id="3" name="Title 1"/>
          <p:cNvSpPr txBox="1">
            <a:spLocks/>
          </p:cNvSpPr>
          <p:nvPr/>
        </p:nvSpPr>
        <p:spPr>
          <a:xfrm>
            <a:off x="762000" y="2743200"/>
            <a:ext cx="7848600" cy="2667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dirty="0" smtClean="0"/>
              <a:t>A good briefing is brief, focused, based on the policymaker’s needs, flexible, transparent, and analytically solid.</a:t>
            </a:r>
          </a:p>
          <a:p>
            <a:pPr algn="l">
              <a:spcAft>
                <a:spcPts val="1200"/>
              </a:spcAft>
            </a:pPr>
            <a:endParaRPr lang="en-US" sz="2400" dirty="0"/>
          </a:p>
          <a:p>
            <a:pPr algn="l">
              <a:spcAft>
                <a:spcPts val="1200"/>
              </a:spcAft>
            </a:pPr>
            <a:r>
              <a:rPr lang="en-US" sz="2400" i="1" dirty="0" smtClean="0"/>
              <a:t>You want to have the persuasive force of a business presentation but without the manipulation and personal incentive.  </a:t>
            </a:r>
          </a:p>
        </p:txBody>
      </p:sp>
      <p:sp>
        <p:nvSpPr>
          <p:cNvPr id="5" name="TextBox 4"/>
          <p:cNvSpPr txBox="1"/>
          <p:nvPr/>
        </p:nvSpPr>
        <p:spPr>
          <a:xfrm>
            <a:off x="4153786" y="5521842"/>
            <a:ext cx="2590800" cy="584775"/>
          </a:xfrm>
          <a:prstGeom prst="rect">
            <a:avLst/>
          </a:prstGeom>
          <a:noFill/>
        </p:spPr>
        <p:txBody>
          <a:bodyPr wrap="square" rtlCol="0">
            <a:spAutoFit/>
          </a:bodyPr>
          <a:lstStyle/>
          <a:p>
            <a:r>
              <a:rPr lang="en-US" sz="3200" b="1" dirty="0" smtClean="0">
                <a:solidFill>
                  <a:srgbClr val="FF0000"/>
                </a:solidFill>
              </a:rPr>
              <a:t>IN ADDITION  </a:t>
            </a:r>
            <a:endParaRPr lang="en-US" sz="3200" b="1" dirty="0">
              <a:solidFill>
                <a:srgbClr val="FF0000"/>
              </a:solidFill>
            </a:endParaRPr>
          </a:p>
        </p:txBody>
      </p:sp>
      <p:sp>
        <p:nvSpPr>
          <p:cNvPr id="6" name="Right Arrow 5"/>
          <p:cNvSpPr/>
          <p:nvPr/>
        </p:nvSpPr>
        <p:spPr>
          <a:xfrm>
            <a:off x="7010400" y="5486400"/>
            <a:ext cx="10668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4F85062-4662-4D6B-BB38-DB7C890070DF}" type="slidenum">
              <a:rPr lang="en-US" smtClean="0"/>
              <a:t>103</a:t>
            </a:fld>
            <a:endParaRPr lang="en-US"/>
          </a:p>
        </p:txBody>
      </p:sp>
    </p:spTree>
    <p:extLst>
      <p:ext uri="{BB962C8B-B14F-4D97-AF65-F5344CB8AC3E}">
        <p14:creationId xmlns:p14="http://schemas.microsoft.com/office/powerpoint/2010/main" val="18253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3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914400"/>
            <a:ext cx="7848600" cy="6096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3200" dirty="0" smtClean="0"/>
              <a:t>A good INTELLIGENCE briefing ….</a:t>
            </a:r>
            <a:endParaRPr lang="en-US" sz="3200" i="1" dirty="0" smtClean="0"/>
          </a:p>
        </p:txBody>
      </p:sp>
      <p:sp>
        <p:nvSpPr>
          <p:cNvPr id="5" name="TextBox 4"/>
          <p:cNvSpPr txBox="1"/>
          <p:nvPr/>
        </p:nvSpPr>
        <p:spPr>
          <a:xfrm>
            <a:off x="1219200" y="2133600"/>
            <a:ext cx="1577420" cy="523220"/>
          </a:xfrm>
          <a:prstGeom prst="rect">
            <a:avLst/>
          </a:prstGeom>
          <a:noFill/>
        </p:spPr>
        <p:txBody>
          <a:bodyPr wrap="none" rtlCol="0">
            <a:spAutoFit/>
          </a:bodyPr>
          <a:lstStyle/>
          <a:p>
            <a:r>
              <a:rPr lang="en-US" sz="2800" b="1" dirty="0" smtClean="0"/>
              <a:t>Never …  </a:t>
            </a:r>
            <a:endParaRPr lang="en-US" sz="2800" b="1" dirty="0"/>
          </a:p>
        </p:txBody>
      </p:sp>
      <p:sp>
        <p:nvSpPr>
          <p:cNvPr id="6" name="TextBox 5"/>
          <p:cNvSpPr txBox="1"/>
          <p:nvPr/>
        </p:nvSpPr>
        <p:spPr>
          <a:xfrm>
            <a:off x="3025849" y="1922652"/>
            <a:ext cx="2641304" cy="646331"/>
          </a:xfrm>
          <a:prstGeom prst="rect">
            <a:avLst/>
          </a:prstGeom>
          <a:noFill/>
        </p:spPr>
        <p:txBody>
          <a:bodyPr wrap="square" rtlCol="0">
            <a:spAutoFit/>
          </a:bodyPr>
          <a:lstStyle/>
          <a:p>
            <a:r>
              <a:rPr lang="en-US" sz="3600" dirty="0" smtClean="0">
                <a:latin typeface="Arial Black" panose="020B0A04020102020204" pitchFamily="34" charset="0"/>
              </a:rPr>
              <a:t>NEVER … </a:t>
            </a:r>
            <a:endParaRPr lang="en-US" sz="3600" dirty="0">
              <a:latin typeface="Arial Black" panose="020B0A04020102020204" pitchFamily="34" charset="0"/>
            </a:endParaRPr>
          </a:p>
        </p:txBody>
      </p:sp>
      <p:sp>
        <p:nvSpPr>
          <p:cNvPr id="7" name="TextBox 6"/>
          <p:cNvSpPr txBox="1"/>
          <p:nvPr/>
        </p:nvSpPr>
        <p:spPr>
          <a:xfrm>
            <a:off x="3228752" y="2887589"/>
            <a:ext cx="3629247" cy="646331"/>
          </a:xfrm>
          <a:prstGeom prst="rect">
            <a:avLst/>
          </a:prstGeom>
          <a:noFill/>
        </p:spPr>
        <p:txBody>
          <a:bodyPr wrap="square" rtlCol="0">
            <a:spAutoFit/>
          </a:bodyPr>
          <a:lstStyle/>
          <a:p>
            <a:r>
              <a:rPr lang="en-US" sz="3600" dirty="0" smtClean="0">
                <a:latin typeface="Broadway" panose="04040905080B02020502" pitchFamily="82" charset="0"/>
              </a:rPr>
              <a:t>NEVER … </a:t>
            </a:r>
            <a:endParaRPr lang="en-US" sz="3600" dirty="0">
              <a:latin typeface="Broadway" panose="04040905080B02020502" pitchFamily="82" charset="0"/>
            </a:endParaRPr>
          </a:p>
        </p:txBody>
      </p:sp>
      <p:sp>
        <p:nvSpPr>
          <p:cNvPr id="8" name="TextBox 7"/>
          <p:cNvSpPr txBox="1"/>
          <p:nvPr/>
        </p:nvSpPr>
        <p:spPr>
          <a:xfrm>
            <a:off x="3300522" y="4194796"/>
            <a:ext cx="2847755"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NEVER … </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667154" y="1776681"/>
            <a:ext cx="3195084" cy="646331"/>
          </a:xfrm>
          <a:prstGeom prst="rect">
            <a:avLst/>
          </a:prstGeom>
          <a:noFill/>
        </p:spPr>
        <p:txBody>
          <a:bodyPr wrap="square" rtlCol="0">
            <a:spAutoFit/>
          </a:bodyPr>
          <a:lstStyle/>
          <a:p>
            <a:r>
              <a:rPr lang="en-US" sz="3600" dirty="0" smtClean="0">
                <a:latin typeface="Ravie" panose="04040805050809020602" pitchFamily="82" charset="0"/>
              </a:rPr>
              <a:t>NEVER … </a:t>
            </a:r>
            <a:endParaRPr lang="en-US" sz="3600" dirty="0">
              <a:latin typeface="Ravie" panose="04040805050809020602" pitchFamily="82" charset="0"/>
            </a:endParaRPr>
          </a:p>
        </p:txBody>
      </p:sp>
      <p:sp>
        <p:nvSpPr>
          <p:cNvPr id="10" name="TextBox 9"/>
          <p:cNvSpPr txBox="1"/>
          <p:nvPr/>
        </p:nvSpPr>
        <p:spPr>
          <a:xfrm>
            <a:off x="900480" y="3871631"/>
            <a:ext cx="2909520" cy="646331"/>
          </a:xfrm>
          <a:prstGeom prst="rect">
            <a:avLst/>
          </a:prstGeom>
          <a:noFill/>
        </p:spPr>
        <p:txBody>
          <a:bodyPr wrap="square" rtlCol="0">
            <a:spAutoFit/>
          </a:bodyPr>
          <a:lstStyle/>
          <a:p>
            <a:r>
              <a:rPr lang="en-US" sz="3600" dirty="0" smtClean="0">
                <a:latin typeface="Kristen ITC" panose="03050502040202030202" pitchFamily="66" charset="0"/>
              </a:rPr>
              <a:t>NEVER … </a:t>
            </a:r>
            <a:endParaRPr lang="en-US" sz="3600" dirty="0">
              <a:latin typeface="Kristen ITC" panose="03050502040202030202" pitchFamily="66" charset="0"/>
            </a:endParaRPr>
          </a:p>
        </p:txBody>
      </p:sp>
      <p:sp>
        <p:nvSpPr>
          <p:cNvPr id="11" name="TextBox 10"/>
          <p:cNvSpPr txBox="1"/>
          <p:nvPr/>
        </p:nvSpPr>
        <p:spPr>
          <a:xfrm>
            <a:off x="911113" y="2887590"/>
            <a:ext cx="1885507" cy="646331"/>
          </a:xfrm>
          <a:prstGeom prst="rect">
            <a:avLst/>
          </a:prstGeom>
          <a:noFill/>
        </p:spPr>
        <p:txBody>
          <a:bodyPr wrap="square" rtlCol="0">
            <a:spAutoFit/>
          </a:bodyPr>
          <a:lstStyle/>
          <a:p>
            <a:r>
              <a:rPr lang="en-US" sz="3600" dirty="0" smtClean="0"/>
              <a:t>NEVER … </a:t>
            </a:r>
            <a:endParaRPr lang="en-US" sz="3600" dirty="0"/>
          </a:p>
        </p:txBody>
      </p:sp>
      <p:sp>
        <p:nvSpPr>
          <p:cNvPr id="12" name="TextBox 11"/>
          <p:cNvSpPr txBox="1"/>
          <p:nvPr/>
        </p:nvSpPr>
        <p:spPr>
          <a:xfrm>
            <a:off x="5642344" y="3381522"/>
            <a:ext cx="3067493" cy="646331"/>
          </a:xfrm>
          <a:prstGeom prst="rect">
            <a:avLst/>
          </a:prstGeom>
          <a:noFill/>
        </p:spPr>
        <p:txBody>
          <a:bodyPr wrap="square" rtlCol="0">
            <a:spAutoFit/>
          </a:bodyPr>
          <a:lstStyle/>
          <a:p>
            <a:r>
              <a:rPr lang="en-US" sz="3600" dirty="0" smtClean="0">
                <a:latin typeface="Jokerman" panose="04090605060D06020702" pitchFamily="82" charset="0"/>
              </a:rPr>
              <a:t>NEVER … </a:t>
            </a:r>
            <a:endParaRPr lang="en-US" sz="3600" dirty="0">
              <a:latin typeface="Jokerman" panose="04090605060D06020702" pitchFamily="82" charset="0"/>
            </a:endParaRPr>
          </a:p>
        </p:txBody>
      </p:sp>
      <p:sp>
        <p:nvSpPr>
          <p:cNvPr id="14" name="TextBox 13"/>
          <p:cNvSpPr txBox="1"/>
          <p:nvPr/>
        </p:nvSpPr>
        <p:spPr>
          <a:xfrm>
            <a:off x="342142" y="5257800"/>
            <a:ext cx="8915400" cy="646331"/>
          </a:xfrm>
          <a:prstGeom prst="rect">
            <a:avLst/>
          </a:prstGeom>
          <a:noFill/>
        </p:spPr>
        <p:txBody>
          <a:bodyPr wrap="square" rtlCol="0">
            <a:spAutoFit/>
          </a:bodyPr>
          <a:lstStyle/>
          <a:p>
            <a:r>
              <a:rPr lang="en-US" sz="3600" dirty="0" smtClean="0"/>
              <a:t>Never … never … crosses the line into policy!</a:t>
            </a:r>
            <a:endParaRPr lang="en-US" sz="3600" dirty="0"/>
          </a:p>
        </p:txBody>
      </p:sp>
      <p:sp>
        <p:nvSpPr>
          <p:cNvPr id="4" name="Slide Number Placeholder 3"/>
          <p:cNvSpPr>
            <a:spLocks noGrp="1"/>
          </p:cNvSpPr>
          <p:nvPr>
            <p:ph type="sldNum" sz="quarter" idx="12"/>
          </p:nvPr>
        </p:nvSpPr>
        <p:spPr/>
        <p:txBody>
          <a:bodyPr/>
          <a:lstStyle/>
          <a:p>
            <a:fld id="{C4F85062-4662-4D6B-BB38-DB7C890070DF}" type="slidenum">
              <a:rPr lang="en-US" smtClean="0"/>
              <a:t>104</a:t>
            </a:fld>
            <a:endParaRPr lang="en-US"/>
          </a:p>
        </p:txBody>
      </p:sp>
    </p:spTree>
    <p:extLst>
      <p:ext uri="{BB962C8B-B14F-4D97-AF65-F5344CB8AC3E}">
        <p14:creationId xmlns:p14="http://schemas.microsoft.com/office/powerpoint/2010/main" val="17921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0" y="990600"/>
            <a:ext cx="77724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Video</a:t>
            </a:r>
            <a:endParaRPr lang="en-US" sz="3100" dirty="0"/>
          </a:p>
        </p:txBody>
      </p:sp>
      <p:sp>
        <p:nvSpPr>
          <p:cNvPr id="4" name="Rectangle 3"/>
          <p:cNvSpPr/>
          <p:nvPr/>
        </p:nvSpPr>
        <p:spPr>
          <a:xfrm>
            <a:off x="4114800" y="2819400"/>
            <a:ext cx="2152769" cy="861774"/>
          </a:xfrm>
          <a:prstGeom prst="rect">
            <a:avLst/>
          </a:prstGeom>
        </p:spPr>
        <p:txBody>
          <a:bodyPr wrap="none">
            <a:spAutoFit/>
          </a:bodyPr>
          <a:lstStyle/>
          <a:p>
            <a:r>
              <a:rPr lang="en-US" dirty="0" smtClean="0"/>
              <a:t>Jos</a:t>
            </a:r>
            <a:r>
              <a:rPr lang="es-ES" dirty="0" smtClean="0"/>
              <a:t>é Hermida</a:t>
            </a:r>
          </a:p>
          <a:p>
            <a:r>
              <a:rPr lang="es-ES" sz="1600" i="1" dirty="0" smtClean="0"/>
              <a:t>Asesor</a:t>
            </a:r>
          </a:p>
          <a:p>
            <a:r>
              <a:rPr lang="es-ES" sz="1600" i="1" dirty="0" smtClean="0"/>
              <a:t>Revista Emprendedores</a:t>
            </a:r>
            <a:endParaRPr lang="en-US" sz="1600" i="1" dirty="0"/>
          </a:p>
        </p:txBody>
      </p:sp>
      <p:pic>
        <p:nvPicPr>
          <p:cNvPr id="2050" name="Picture 2" descr="http://www.emprendedores.es/var/em/storage/images/auxiliar/right/revista2/1051188-17-esl-ES/revi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2565">
            <a:off x="6270617" y="3954833"/>
            <a:ext cx="1521215" cy="1901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je2u-VOUx_M/T4gTiZMbbUI/AAAAAAAABGk/pBEAVc90sGU/s1600/jose%2Bhermida.jpg"/>
          <p:cNvPicPr>
            <a:picLocks noChangeAspect="1" noChangeArrowheads="1"/>
          </p:cNvPicPr>
          <p:nvPr/>
        </p:nvPicPr>
        <p:blipFill rotWithShape="1">
          <a:blip r:embed="rId3">
            <a:extLst>
              <a:ext uri="{28A0092B-C50C-407E-A947-70E740481C1C}">
                <a14:useLocalDpi xmlns:a14="http://schemas.microsoft.com/office/drawing/2010/main" val="0"/>
              </a:ext>
            </a:extLst>
          </a:blip>
          <a:srcRect l="20498" r="17245"/>
          <a:stretch/>
        </p:blipFill>
        <p:spPr bwMode="auto">
          <a:xfrm>
            <a:off x="2133600" y="2186653"/>
            <a:ext cx="1733107" cy="23383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650" y="5181852"/>
            <a:ext cx="8763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C4F85062-4662-4D6B-BB38-DB7C890070DF}" type="slidenum">
              <a:rPr lang="en-US" smtClean="0"/>
              <a:t>105</a:t>
            </a:fld>
            <a:endParaRPr lang="en-US"/>
          </a:p>
        </p:txBody>
      </p:sp>
    </p:spTree>
    <p:extLst>
      <p:ext uri="{BB962C8B-B14F-4D97-AF65-F5344CB8AC3E}">
        <p14:creationId xmlns:p14="http://schemas.microsoft.com/office/powerpoint/2010/main" val="22347768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clker.com/cliparts/V/w/6/X/c/q/three-legged-stool-outline.svg"/>
          <p:cNvSpPr>
            <a:spLocks noChangeAspect="1" noChangeArrowheads="1"/>
          </p:cNvSpPr>
          <p:nvPr/>
        </p:nvSpPr>
        <p:spPr bwMode="auto">
          <a:xfrm>
            <a:off x="2209800" y="914400"/>
            <a:ext cx="492442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three-legged-s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67704"/>
            <a:ext cx="4114800" cy="41148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10123" y="1708463"/>
            <a:ext cx="1164100"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5943600" y="3962400"/>
            <a:ext cx="2180405" cy="1261884"/>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Audience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Who you’re</a:t>
            </a:r>
            <a:endParaRPr lang="en-US" dirty="0"/>
          </a:p>
          <a:p>
            <a:pPr algn="ctr"/>
            <a:r>
              <a:rPr lang="en-US" dirty="0"/>
              <a:t>talking to</a:t>
            </a:r>
          </a:p>
        </p:txBody>
      </p:sp>
      <p:sp>
        <p:nvSpPr>
          <p:cNvPr id="15" name="Rectangle 14"/>
          <p:cNvSpPr/>
          <p:nvPr/>
        </p:nvSpPr>
        <p:spPr>
          <a:xfrm>
            <a:off x="3478854" y="2959296"/>
            <a:ext cx="1233030" cy="1261884"/>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Style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solidFill>
                  <a:schemeClr val="bg1"/>
                </a:solidFill>
              </a:rPr>
              <a:t>How you</a:t>
            </a:r>
            <a:br>
              <a:rPr lang="en-US" dirty="0" smtClean="0">
                <a:solidFill>
                  <a:schemeClr val="bg1"/>
                </a:solidFill>
              </a:rPr>
            </a:br>
            <a:r>
              <a:rPr lang="en-US" dirty="0" smtClean="0">
                <a:solidFill>
                  <a:schemeClr val="bg1"/>
                </a:solidFill>
              </a:rPr>
              <a:t>say it</a:t>
            </a:r>
            <a:endParaRPr lang="en-US" dirty="0">
              <a:solidFill>
                <a:schemeClr val="bg1"/>
              </a:solidFill>
            </a:endParaRPr>
          </a:p>
        </p:txBody>
      </p:sp>
      <p:sp>
        <p:nvSpPr>
          <p:cNvPr id="16" name="Rectangle 15"/>
          <p:cNvSpPr/>
          <p:nvPr/>
        </p:nvSpPr>
        <p:spPr>
          <a:xfrm>
            <a:off x="609600" y="3711183"/>
            <a:ext cx="2051459" cy="984885"/>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Message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What you say</a:t>
            </a:r>
            <a:endParaRPr lang="en-US" dirty="0"/>
          </a:p>
        </p:txBody>
      </p:sp>
      <p:sp>
        <p:nvSpPr>
          <p:cNvPr id="10" name="Title 1"/>
          <p:cNvSpPr txBox="1">
            <a:spLocks/>
          </p:cNvSpPr>
          <p:nvPr/>
        </p:nvSpPr>
        <p:spPr>
          <a:xfrm>
            <a:off x="785812" y="541374"/>
            <a:ext cx="7772400" cy="8382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How to build a briefing</a:t>
            </a:r>
            <a:endParaRPr lang="en-US" sz="3600" dirty="0"/>
          </a:p>
        </p:txBody>
      </p:sp>
      <p:sp>
        <p:nvSpPr>
          <p:cNvPr id="4" name="Slide Number Placeholder 3"/>
          <p:cNvSpPr>
            <a:spLocks noGrp="1"/>
          </p:cNvSpPr>
          <p:nvPr>
            <p:ph type="sldNum" sz="quarter" idx="12"/>
          </p:nvPr>
        </p:nvSpPr>
        <p:spPr/>
        <p:txBody>
          <a:bodyPr/>
          <a:lstStyle/>
          <a:p>
            <a:fld id="{C4F85062-4662-4D6B-BB38-DB7C890070DF}" type="slidenum">
              <a:rPr lang="en-US" smtClean="0"/>
              <a:t>106</a:t>
            </a:fld>
            <a:endParaRPr lang="en-US"/>
          </a:p>
        </p:txBody>
      </p:sp>
    </p:spTree>
    <p:extLst>
      <p:ext uri="{BB962C8B-B14F-4D97-AF65-F5344CB8AC3E}">
        <p14:creationId xmlns:p14="http://schemas.microsoft.com/office/powerpoint/2010/main" val="28204300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33500" y="1690577"/>
            <a:ext cx="6362699" cy="1015663"/>
          </a:xfrm>
          <a:prstGeom prst="rect">
            <a:avLst/>
          </a:prstGeom>
          <a:noFill/>
        </p:spPr>
        <p:txBody>
          <a:bodyPr wrap="square" rtlCol="0">
            <a:spAutoFit/>
          </a:bodyPr>
          <a:lstStyle/>
          <a:p>
            <a:r>
              <a:rPr lang="es-ES" sz="2000" dirty="0" err="1" smtClean="0"/>
              <a:t>You</a:t>
            </a:r>
            <a:r>
              <a:rPr lang="es-ES" sz="2000" dirty="0" smtClean="0"/>
              <a:t> </a:t>
            </a:r>
            <a:r>
              <a:rPr lang="es-ES" sz="2000" dirty="0" err="1" smtClean="0"/>
              <a:t>have</a:t>
            </a:r>
            <a:r>
              <a:rPr lang="es-ES" sz="2000" dirty="0" smtClean="0"/>
              <a:t> NINE </a:t>
            </a:r>
            <a:r>
              <a:rPr lang="es-ES" sz="2000" dirty="0" err="1" smtClean="0"/>
              <a:t>seconds</a:t>
            </a:r>
            <a:r>
              <a:rPr lang="es-ES" sz="2000" dirty="0" smtClean="0"/>
              <a:t> to </a:t>
            </a:r>
            <a:r>
              <a:rPr lang="es-ES" sz="2000" dirty="0" err="1" smtClean="0"/>
              <a:t>engage</a:t>
            </a:r>
            <a:r>
              <a:rPr lang="es-ES" sz="2000" dirty="0" smtClean="0"/>
              <a:t> </a:t>
            </a:r>
            <a:r>
              <a:rPr lang="es-ES" sz="2000" dirty="0" err="1" smtClean="0"/>
              <a:t>your</a:t>
            </a:r>
            <a:r>
              <a:rPr lang="es-ES" sz="2000" dirty="0" smtClean="0"/>
              <a:t> </a:t>
            </a:r>
            <a:r>
              <a:rPr lang="es-ES" sz="2000" dirty="0" err="1" smtClean="0"/>
              <a:t>listener</a:t>
            </a:r>
            <a:r>
              <a:rPr lang="es-ES" sz="2000" dirty="0" smtClean="0"/>
              <a:t>.</a:t>
            </a:r>
          </a:p>
          <a:p>
            <a:endParaRPr lang="es-ES" sz="2000" dirty="0"/>
          </a:p>
          <a:p>
            <a:r>
              <a:rPr lang="es-ES" sz="2000" dirty="0" err="1" smtClean="0"/>
              <a:t>We</a:t>
            </a:r>
            <a:r>
              <a:rPr lang="es-ES" sz="2000" dirty="0" smtClean="0"/>
              <a:t> </a:t>
            </a:r>
            <a:r>
              <a:rPr lang="es-ES" sz="2000" dirty="0" err="1" smtClean="0"/>
              <a:t>all</a:t>
            </a:r>
            <a:r>
              <a:rPr lang="es-ES" sz="2000" dirty="0" smtClean="0"/>
              <a:t> </a:t>
            </a:r>
            <a:r>
              <a:rPr lang="es-ES" sz="2000" dirty="0" err="1" smtClean="0"/>
              <a:t>have</a:t>
            </a:r>
            <a:r>
              <a:rPr lang="es-ES" sz="2000" dirty="0" smtClean="0"/>
              <a:t> a “</a:t>
            </a:r>
            <a:r>
              <a:rPr lang="es-ES" sz="2000" dirty="0" err="1" smtClean="0"/>
              <a:t>learning</a:t>
            </a:r>
            <a:r>
              <a:rPr lang="es-ES" sz="2000" dirty="0" smtClean="0"/>
              <a:t> curve” and “</a:t>
            </a:r>
            <a:r>
              <a:rPr lang="es-ES" sz="2000" dirty="0" err="1" smtClean="0"/>
              <a:t>forgetting</a:t>
            </a:r>
            <a:r>
              <a:rPr lang="es-ES" sz="2000" dirty="0" smtClean="0"/>
              <a:t> curve.”</a:t>
            </a:r>
            <a:endParaRPr lang="en-US" sz="2000" dirty="0"/>
          </a:p>
        </p:txBody>
      </p:sp>
      <p:sp>
        <p:nvSpPr>
          <p:cNvPr id="7" name="Rectangle 6"/>
          <p:cNvSpPr/>
          <p:nvPr/>
        </p:nvSpPr>
        <p:spPr>
          <a:xfrm>
            <a:off x="2762249" y="3352800"/>
            <a:ext cx="3505200" cy="707886"/>
          </a:xfrm>
          <a:prstGeom prst="rect">
            <a:avLst/>
          </a:prstGeom>
        </p:spPr>
        <p:txBody>
          <a:bodyPr wrap="square">
            <a:spAutoFit/>
          </a:bodyPr>
          <a:lstStyle/>
          <a:p>
            <a:r>
              <a:rPr lang="es-ES" sz="2000" dirty="0" err="1" smtClean="0"/>
              <a:t>Always</a:t>
            </a:r>
            <a:r>
              <a:rPr lang="es-ES" sz="2000" dirty="0" smtClean="0"/>
              <a:t> </a:t>
            </a:r>
            <a:r>
              <a:rPr lang="es-ES" sz="2000" dirty="0" err="1" smtClean="0"/>
              <a:t>steeper</a:t>
            </a:r>
            <a:r>
              <a:rPr lang="es-ES" sz="2000" dirty="0" smtClean="0"/>
              <a:t> …  and </a:t>
            </a:r>
            <a:r>
              <a:rPr lang="es-ES" sz="2000" dirty="0" err="1" smtClean="0"/>
              <a:t>is</a:t>
            </a:r>
            <a:r>
              <a:rPr lang="es-ES" sz="2000" dirty="0" smtClean="0"/>
              <a:t> </a:t>
            </a:r>
            <a:r>
              <a:rPr lang="es-ES" sz="2000" i="1" dirty="0" err="1" smtClean="0"/>
              <a:t>surely</a:t>
            </a:r>
            <a:r>
              <a:rPr lang="es-ES" sz="2000" dirty="0" smtClean="0"/>
              <a:t> </a:t>
            </a:r>
            <a:r>
              <a:rPr lang="es-ES" sz="2000" dirty="0" err="1" smtClean="0"/>
              <a:t>getting</a:t>
            </a:r>
            <a:r>
              <a:rPr lang="es-ES" sz="2000" dirty="0" smtClean="0"/>
              <a:t> </a:t>
            </a:r>
            <a:r>
              <a:rPr lang="es-ES" sz="2000" dirty="0" err="1" smtClean="0"/>
              <a:t>worse</a:t>
            </a:r>
            <a:r>
              <a:rPr lang="es-ES" sz="2000" dirty="0" smtClean="0"/>
              <a:t> </a:t>
            </a:r>
            <a:r>
              <a:rPr lang="es-ES" sz="2000" dirty="0" err="1" smtClean="0"/>
              <a:t>with</a:t>
            </a:r>
            <a:r>
              <a:rPr lang="es-ES" sz="2000" dirty="0" smtClean="0"/>
              <a:t> </a:t>
            </a:r>
            <a:r>
              <a:rPr lang="es-ES" sz="2000" dirty="0" err="1" smtClean="0"/>
              <a:t>distractions</a:t>
            </a:r>
            <a:r>
              <a:rPr lang="es-ES" sz="2000" dirty="0" smtClean="0"/>
              <a:t>.</a:t>
            </a:r>
            <a:endParaRPr lang="en-US" sz="2000" dirty="0"/>
          </a:p>
        </p:txBody>
      </p:sp>
      <p:sp>
        <p:nvSpPr>
          <p:cNvPr id="16" name="Rectangle 15"/>
          <p:cNvSpPr/>
          <p:nvPr/>
        </p:nvSpPr>
        <p:spPr>
          <a:xfrm>
            <a:off x="1165101" y="4876800"/>
            <a:ext cx="6882910" cy="923330"/>
          </a:xfrm>
          <a:prstGeom prst="rect">
            <a:avLst/>
          </a:prstGeom>
        </p:spPr>
        <p:txBody>
          <a:bodyPr wrap="none">
            <a:spAutoFit/>
          </a:bodyPr>
          <a:lstStyle/>
          <a:p>
            <a:r>
              <a:rPr lang="es-ES" dirty="0" err="1" smtClean="0"/>
              <a:t>Most</a:t>
            </a:r>
            <a:r>
              <a:rPr lang="es-ES" dirty="0" smtClean="0"/>
              <a:t> </a:t>
            </a:r>
            <a:r>
              <a:rPr lang="es-ES" dirty="0" err="1" smtClean="0"/>
              <a:t>people</a:t>
            </a:r>
            <a:r>
              <a:rPr lang="es-ES" dirty="0" smtClean="0"/>
              <a:t> </a:t>
            </a:r>
            <a:r>
              <a:rPr lang="es-ES" dirty="0" err="1" smtClean="0"/>
              <a:t>forget</a:t>
            </a:r>
            <a:r>
              <a:rPr lang="es-ES" dirty="0" smtClean="0"/>
              <a:t>  …	40 </a:t>
            </a:r>
            <a:r>
              <a:rPr lang="es-ES" dirty="0" err="1" smtClean="0"/>
              <a:t>percent</a:t>
            </a:r>
            <a:r>
              <a:rPr lang="es-ES" dirty="0" smtClean="0"/>
              <a:t> </a:t>
            </a:r>
            <a:r>
              <a:rPr lang="es-ES" dirty="0" err="1" smtClean="0"/>
              <a:t>by</a:t>
            </a:r>
            <a:r>
              <a:rPr lang="es-ES" dirty="0" smtClean="0"/>
              <a:t> the </a:t>
            </a:r>
            <a:r>
              <a:rPr lang="es-ES" dirty="0" err="1" smtClean="0"/>
              <a:t>end</a:t>
            </a:r>
            <a:r>
              <a:rPr lang="es-ES" dirty="0" smtClean="0"/>
              <a:t> of the </a:t>
            </a:r>
            <a:r>
              <a:rPr lang="es-ES" dirty="0" err="1" smtClean="0"/>
              <a:t>presentation</a:t>
            </a:r>
            <a:endParaRPr lang="es-ES" dirty="0" smtClean="0"/>
          </a:p>
          <a:p>
            <a:r>
              <a:rPr lang="es-ES" dirty="0"/>
              <a:t>	</a:t>
            </a:r>
            <a:r>
              <a:rPr lang="es-ES" dirty="0" smtClean="0"/>
              <a:t>		60 </a:t>
            </a:r>
            <a:r>
              <a:rPr lang="es-ES" dirty="0" err="1" smtClean="0"/>
              <a:t>percent</a:t>
            </a:r>
            <a:r>
              <a:rPr lang="es-ES" dirty="0" smtClean="0"/>
              <a:t> </a:t>
            </a:r>
            <a:r>
              <a:rPr lang="es-ES" dirty="0" err="1" smtClean="0"/>
              <a:t>by</a:t>
            </a:r>
            <a:r>
              <a:rPr lang="es-ES" dirty="0" smtClean="0"/>
              <a:t> the </a:t>
            </a:r>
            <a:r>
              <a:rPr lang="es-ES" dirty="0" err="1" smtClean="0"/>
              <a:t>end</a:t>
            </a:r>
            <a:r>
              <a:rPr lang="es-ES" dirty="0" smtClean="0"/>
              <a:t> of the </a:t>
            </a:r>
            <a:r>
              <a:rPr lang="es-ES" dirty="0" err="1" smtClean="0"/>
              <a:t>day</a:t>
            </a:r>
            <a:endParaRPr lang="es-ES" dirty="0" smtClean="0"/>
          </a:p>
          <a:p>
            <a:r>
              <a:rPr lang="es-ES" dirty="0"/>
              <a:t>	</a:t>
            </a:r>
            <a:r>
              <a:rPr lang="es-ES" dirty="0" smtClean="0"/>
              <a:t>		90-100 </a:t>
            </a:r>
            <a:r>
              <a:rPr lang="es-ES" dirty="0" err="1" smtClean="0"/>
              <a:t>percent</a:t>
            </a:r>
            <a:r>
              <a:rPr lang="es-ES" dirty="0" smtClean="0"/>
              <a:t> </a:t>
            </a:r>
            <a:r>
              <a:rPr lang="es-ES" dirty="0" err="1" smtClean="0"/>
              <a:t>by</a:t>
            </a:r>
            <a:r>
              <a:rPr lang="es-ES" dirty="0" smtClean="0"/>
              <a:t> the </a:t>
            </a:r>
            <a:r>
              <a:rPr lang="es-ES" dirty="0" err="1" smtClean="0"/>
              <a:t>end</a:t>
            </a:r>
            <a:r>
              <a:rPr lang="es-ES" dirty="0" smtClean="0"/>
              <a:t> of the </a:t>
            </a:r>
            <a:r>
              <a:rPr lang="es-ES" dirty="0" err="1" smtClean="0"/>
              <a:t>week</a:t>
            </a:r>
            <a:endParaRPr lang="en-US" dirty="0"/>
          </a:p>
        </p:txBody>
      </p:sp>
      <p:sp>
        <p:nvSpPr>
          <p:cNvPr id="9" name="Rectangle 8"/>
          <p:cNvSpPr/>
          <p:nvPr/>
        </p:nvSpPr>
        <p:spPr>
          <a:xfrm>
            <a:off x="571319" y="577702"/>
            <a:ext cx="3285516" cy="984885"/>
          </a:xfrm>
          <a:prstGeom prst="rect">
            <a:avLst/>
          </a:prstGeom>
          <a:noFill/>
          <a:ln>
            <a:solidFill>
              <a:schemeClr val="accent1"/>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a:t>
            </a:r>
            <a:r>
              <a:rPr lang="en-US" dirty="0"/>
              <a:t/>
            </a:r>
            <a:br>
              <a:rPr lang="en-US" dirty="0"/>
            </a:br>
            <a:r>
              <a:rPr lang="en-US" dirty="0" smtClean="0"/>
              <a:t>Increase Attention </a:t>
            </a:r>
            <a:r>
              <a:rPr lang="en-US" dirty="0"/>
              <a:t>and Retention</a:t>
            </a:r>
          </a:p>
        </p:txBody>
      </p:sp>
      <p:cxnSp>
        <p:nvCxnSpPr>
          <p:cNvPr id="6" name="Straight Arrow Connector 5"/>
          <p:cNvCxnSpPr/>
          <p:nvPr/>
        </p:nvCxnSpPr>
        <p:spPr>
          <a:xfrm flipH="1">
            <a:off x="4191000" y="2706240"/>
            <a:ext cx="1371600" cy="57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4F85062-4662-4D6B-BB38-DB7C890070DF}" type="slidenum">
              <a:rPr lang="en-US" smtClean="0"/>
              <a:t>107</a:t>
            </a:fld>
            <a:endParaRPr lang="en-US"/>
          </a:p>
        </p:txBody>
      </p:sp>
    </p:spTree>
    <p:extLst>
      <p:ext uri="{BB962C8B-B14F-4D97-AF65-F5344CB8AC3E}">
        <p14:creationId xmlns:p14="http://schemas.microsoft.com/office/powerpoint/2010/main" val="32993155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2286000"/>
            <a:ext cx="7467600" cy="3416320"/>
          </a:xfrm>
          <a:prstGeom prst="rect">
            <a:avLst/>
          </a:prstGeom>
        </p:spPr>
        <p:txBody>
          <a:bodyPr wrap="square">
            <a:spAutoFit/>
          </a:bodyPr>
          <a:lstStyle/>
          <a:p>
            <a:r>
              <a:rPr lang="en-US" sz="2000" dirty="0" smtClean="0"/>
              <a:t>To increase attention and retention, presentations must be</a:t>
            </a:r>
          </a:p>
          <a:p>
            <a:pPr lvl="2"/>
            <a:r>
              <a:rPr lang="es-ES" sz="2000" dirty="0" smtClean="0"/>
              <a:t>Simple</a:t>
            </a:r>
            <a:r>
              <a:rPr lang="es-ES" sz="2000" dirty="0"/>
              <a:t>, </a:t>
            </a:r>
            <a:r>
              <a:rPr lang="es-ES" sz="2000" dirty="0" err="1"/>
              <a:t>focused</a:t>
            </a:r>
            <a:endParaRPr lang="es-ES" sz="2000" dirty="0"/>
          </a:p>
          <a:p>
            <a:pPr lvl="2"/>
            <a:r>
              <a:rPr lang="es-ES" sz="2000" dirty="0" err="1"/>
              <a:t>Attractive</a:t>
            </a:r>
            <a:r>
              <a:rPr lang="es-ES" sz="2000" dirty="0"/>
              <a:t> (and </a:t>
            </a:r>
            <a:r>
              <a:rPr lang="es-ES" sz="2000" dirty="0" err="1"/>
              <a:t>maybe</a:t>
            </a:r>
            <a:r>
              <a:rPr lang="es-ES" sz="2000" dirty="0"/>
              <a:t> a </a:t>
            </a:r>
            <a:r>
              <a:rPr lang="es-ES" sz="2000" dirty="0" err="1"/>
              <a:t>little</a:t>
            </a:r>
            <a:r>
              <a:rPr lang="es-ES" sz="2000" dirty="0"/>
              <a:t> </a:t>
            </a:r>
            <a:r>
              <a:rPr lang="es-ES" sz="2000" dirty="0" err="1"/>
              <a:t>entertaining</a:t>
            </a:r>
            <a:r>
              <a:rPr lang="es-ES" sz="2000" dirty="0"/>
              <a:t>)</a:t>
            </a:r>
          </a:p>
          <a:p>
            <a:pPr lvl="2"/>
            <a:r>
              <a:rPr lang="es-ES" sz="2000" dirty="0" err="1" smtClean="0"/>
              <a:t>Relevant</a:t>
            </a:r>
            <a:endParaRPr lang="es-ES" sz="2000" dirty="0" smtClean="0"/>
          </a:p>
          <a:p>
            <a:endParaRPr lang="es-ES" sz="2000" dirty="0"/>
          </a:p>
          <a:p>
            <a:r>
              <a:rPr lang="en-US" sz="2000" dirty="0" smtClean="0"/>
              <a:t>We </a:t>
            </a:r>
            <a:r>
              <a:rPr lang="en-US" sz="2000" dirty="0"/>
              <a:t>achieve that by … </a:t>
            </a:r>
          </a:p>
          <a:p>
            <a:pPr lvl="2"/>
            <a:r>
              <a:rPr lang="en-US" sz="2000" dirty="0" smtClean="0"/>
              <a:t>Knowing our audience, their situation, and their needs</a:t>
            </a:r>
          </a:p>
          <a:p>
            <a:pPr lvl="2"/>
            <a:r>
              <a:rPr lang="en-US" sz="2000" dirty="0" smtClean="0"/>
              <a:t>Making an “emotional” connection (showing that you care)</a:t>
            </a:r>
          </a:p>
          <a:p>
            <a:pPr lvl="2"/>
            <a:r>
              <a:rPr lang="en-US" sz="2000" dirty="0" smtClean="0"/>
              <a:t>Making our message clear</a:t>
            </a:r>
          </a:p>
          <a:p>
            <a:endParaRPr lang="en-US" dirty="0"/>
          </a:p>
          <a:p>
            <a:endParaRPr lang="en-US" dirty="0"/>
          </a:p>
        </p:txBody>
      </p:sp>
      <p:sp>
        <p:nvSpPr>
          <p:cNvPr id="12" name="Rectangle 11"/>
          <p:cNvSpPr/>
          <p:nvPr/>
        </p:nvSpPr>
        <p:spPr>
          <a:xfrm>
            <a:off x="990600" y="577702"/>
            <a:ext cx="2446952" cy="984885"/>
          </a:xfrm>
          <a:prstGeom prst="rect">
            <a:avLst/>
          </a:prstGeom>
          <a:noFill/>
          <a:ln>
            <a:solidFill>
              <a:schemeClr val="accent1"/>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a:t>
            </a:r>
            <a:r>
              <a:rPr lang="en-US" dirty="0"/>
              <a:t/>
            </a:r>
            <a:br>
              <a:rPr lang="en-US" dirty="0"/>
            </a:br>
            <a:r>
              <a:rPr lang="en-US" dirty="0"/>
              <a:t>Attention and Retention</a:t>
            </a:r>
          </a:p>
        </p:txBody>
      </p:sp>
      <p:sp>
        <p:nvSpPr>
          <p:cNvPr id="3" name="Slide Number Placeholder 2"/>
          <p:cNvSpPr>
            <a:spLocks noGrp="1"/>
          </p:cNvSpPr>
          <p:nvPr>
            <p:ph type="sldNum" sz="quarter" idx="12"/>
          </p:nvPr>
        </p:nvSpPr>
        <p:spPr/>
        <p:txBody>
          <a:bodyPr/>
          <a:lstStyle/>
          <a:p>
            <a:fld id="{C4F85062-4662-4D6B-BB38-DB7C890070DF}" type="slidenum">
              <a:rPr lang="en-US" smtClean="0"/>
              <a:t>108</a:t>
            </a:fld>
            <a:endParaRPr lang="en-US"/>
          </a:p>
        </p:txBody>
      </p:sp>
    </p:spTree>
    <p:extLst>
      <p:ext uri="{BB962C8B-B14F-4D97-AF65-F5344CB8AC3E}">
        <p14:creationId xmlns:p14="http://schemas.microsoft.com/office/powerpoint/2010/main" val="26908930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85530" y="2438400"/>
            <a:ext cx="5372100" cy="461665"/>
          </a:xfrm>
          <a:prstGeom prst="rect">
            <a:avLst/>
          </a:prstGeom>
          <a:noFill/>
        </p:spPr>
        <p:txBody>
          <a:bodyPr wrap="square" rtlCol="0">
            <a:spAutoFit/>
          </a:bodyPr>
          <a:lstStyle/>
          <a:p>
            <a:r>
              <a:rPr lang="es-ES" sz="2400" b="1" dirty="0" smtClean="0">
                <a:solidFill>
                  <a:schemeClr val="accent6"/>
                </a:solidFill>
              </a:rPr>
              <a:t>KNOW THE AUDIENCE</a:t>
            </a:r>
            <a:endParaRPr lang="en-US" sz="2400" b="1" dirty="0">
              <a:solidFill>
                <a:schemeClr val="accent6"/>
              </a:solidFill>
            </a:endParaRPr>
          </a:p>
        </p:txBody>
      </p:sp>
      <p:sp>
        <p:nvSpPr>
          <p:cNvPr id="7" name="Rectangle 6"/>
          <p:cNvSpPr/>
          <p:nvPr/>
        </p:nvSpPr>
        <p:spPr>
          <a:xfrm>
            <a:off x="1219200" y="2971800"/>
            <a:ext cx="6781800" cy="1938992"/>
          </a:xfrm>
          <a:prstGeom prst="rect">
            <a:avLst/>
          </a:prstGeom>
        </p:spPr>
        <p:txBody>
          <a:bodyPr wrap="square">
            <a:spAutoFit/>
          </a:bodyPr>
          <a:lstStyle/>
          <a:p>
            <a:r>
              <a:rPr lang="en-US" sz="2000" dirty="0" smtClean="0"/>
              <a:t>Know who they are</a:t>
            </a:r>
          </a:p>
          <a:p>
            <a:r>
              <a:rPr lang="en-US" sz="2000" dirty="0" smtClean="0"/>
              <a:t>Know what they need and want (from the issue and from you)</a:t>
            </a:r>
          </a:p>
          <a:p>
            <a:r>
              <a:rPr lang="en-US" sz="2000" dirty="0" smtClean="0"/>
              <a:t>Know and understand what’s at play in this issue for them</a:t>
            </a:r>
          </a:p>
          <a:p>
            <a:r>
              <a:rPr lang="en-US" sz="2000" dirty="0" smtClean="0"/>
              <a:t>Know how much do they know … and want and need to know</a:t>
            </a:r>
          </a:p>
          <a:p>
            <a:endParaRPr lang="en-US" sz="2000" dirty="0"/>
          </a:p>
          <a:p>
            <a:r>
              <a:rPr lang="en-US" sz="2000" dirty="0" smtClean="0"/>
              <a:t>Know that they are BUSY – busier than you are! </a:t>
            </a:r>
            <a:endParaRPr lang="en-US" sz="2000" dirty="0"/>
          </a:p>
        </p:txBody>
      </p:sp>
      <p:sp>
        <p:nvSpPr>
          <p:cNvPr id="6" name="Rectangle 5"/>
          <p:cNvSpPr/>
          <p:nvPr/>
        </p:nvSpPr>
        <p:spPr>
          <a:xfrm>
            <a:off x="492947" y="738010"/>
            <a:ext cx="2741968" cy="984885"/>
          </a:xfrm>
          <a:prstGeom prst="rect">
            <a:avLst/>
          </a:prstGeom>
          <a:noFill/>
          <a:ln>
            <a:solidFill>
              <a:schemeClr val="accent1"/>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Audience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Know who you’re talking to</a:t>
            </a:r>
            <a:endParaRPr lang="en-US" dirty="0"/>
          </a:p>
        </p:txBody>
      </p:sp>
      <p:sp>
        <p:nvSpPr>
          <p:cNvPr id="2" name="Rectangle 1"/>
          <p:cNvSpPr/>
          <p:nvPr/>
        </p:nvSpPr>
        <p:spPr>
          <a:xfrm>
            <a:off x="3657601" y="5181600"/>
            <a:ext cx="4724400" cy="646331"/>
          </a:xfrm>
          <a:prstGeom prst="rect">
            <a:avLst/>
          </a:prstGeom>
        </p:spPr>
        <p:txBody>
          <a:bodyPr wrap="square">
            <a:spAutoFit/>
          </a:bodyPr>
          <a:lstStyle/>
          <a:p>
            <a:r>
              <a:rPr lang="en-US" i="1" dirty="0" err="1" smtClean="0"/>
              <a:t>Arist</a:t>
            </a:r>
            <a:r>
              <a:rPr lang="es-ES" i="1" dirty="0" err="1" smtClean="0"/>
              <a:t>ó</a:t>
            </a:r>
            <a:r>
              <a:rPr lang="en-US" i="1" dirty="0" err="1" smtClean="0"/>
              <a:t>teles</a:t>
            </a:r>
            <a:r>
              <a:rPr lang="en-US" i="1" dirty="0" smtClean="0"/>
              <a:t>:  El tonto </a:t>
            </a:r>
            <a:r>
              <a:rPr lang="en-US" i="1" dirty="0" err="1" smtClean="0"/>
              <a:t>trata</a:t>
            </a:r>
            <a:r>
              <a:rPr lang="en-US" i="1" dirty="0" smtClean="0"/>
              <a:t> de </a:t>
            </a:r>
            <a:r>
              <a:rPr lang="en-US" i="1" dirty="0" err="1" smtClean="0"/>
              <a:t>persuadirme</a:t>
            </a:r>
            <a:r>
              <a:rPr lang="en-US" i="1" dirty="0" smtClean="0"/>
              <a:t> con </a:t>
            </a:r>
            <a:r>
              <a:rPr lang="en-US" i="1" dirty="0" err="1" smtClean="0"/>
              <a:t>sus</a:t>
            </a:r>
            <a:r>
              <a:rPr lang="en-US" i="1" dirty="0" smtClean="0"/>
              <a:t> </a:t>
            </a:r>
            <a:r>
              <a:rPr lang="en-US" i="1" dirty="0" err="1" smtClean="0"/>
              <a:t>argumentos</a:t>
            </a:r>
            <a:r>
              <a:rPr lang="en-US" i="1" dirty="0" smtClean="0"/>
              <a:t>, y el </a:t>
            </a:r>
            <a:r>
              <a:rPr lang="en-US" i="1" dirty="0" err="1" smtClean="0"/>
              <a:t>sabio</a:t>
            </a:r>
            <a:r>
              <a:rPr lang="en-US" i="1" dirty="0" smtClean="0"/>
              <a:t> con los </a:t>
            </a:r>
            <a:r>
              <a:rPr lang="en-US" i="1" dirty="0" err="1" smtClean="0"/>
              <a:t>míos</a:t>
            </a:r>
            <a:r>
              <a:rPr lang="en-US" i="1" dirty="0" smtClean="0"/>
              <a:t>. </a:t>
            </a:r>
            <a:endParaRPr lang="en-US" i="1" dirty="0"/>
          </a:p>
        </p:txBody>
      </p:sp>
      <p:sp>
        <p:nvSpPr>
          <p:cNvPr id="4" name="Slide Number Placeholder 3"/>
          <p:cNvSpPr>
            <a:spLocks noGrp="1"/>
          </p:cNvSpPr>
          <p:nvPr>
            <p:ph type="sldNum" sz="quarter" idx="12"/>
          </p:nvPr>
        </p:nvSpPr>
        <p:spPr/>
        <p:txBody>
          <a:bodyPr/>
          <a:lstStyle/>
          <a:p>
            <a:fld id="{C4F85062-4662-4D6B-BB38-DB7C890070DF}" type="slidenum">
              <a:rPr lang="en-US" smtClean="0"/>
              <a:t>109</a:t>
            </a:fld>
            <a:endParaRPr lang="en-US"/>
          </a:p>
        </p:txBody>
      </p:sp>
    </p:spTree>
    <p:extLst>
      <p:ext uri="{BB962C8B-B14F-4D97-AF65-F5344CB8AC3E}">
        <p14:creationId xmlns:p14="http://schemas.microsoft.com/office/powerpoint/2010/main" val="1817425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497" y="2971800"/>
            <a:ext cx="7088903" cy="1446550"/>
          </a:xfrm>
          <a:prstGeom prst="rect">
            <a:avLst/>
          </a:prstGeom>
          <a:noFill/>
        </p:spPr>
        <p:txBody>
          <a:bodyPr wrap="square" rtlCol="0">
            <a:spAutoFit/>
          </a:bodyPr>
          <a:lstStyle/>
          <a:p>
            <a:pPr algn="ctr"/>
            <a:r>
              <a:rPr lang="en-US" sz="3200" b="1" dirty="0" smtClean="0"/>
              <a:t>“Who are you?”</a:t>
            </a:r>
          </a:p>
          <a:p>
            <a:endParaRPr lang="en-US" sz="2000" dirty="0"/>
          </a:p>
          <a:p>
            <a:endParaRPr lang="en-US" dirty="0" smtClean="0"/>
          </a:p>
          <a:p>
            <a:endParaRPr lang="en-US" dirty="0"/>
          </a:p>
        </p:txBody>
      </p:sp>
      <p:sp>
        <p:nvSpPr>
          <p:cNvPr id="5" name="TextBox 4"/>
          <p:cNvSpPr txBox="1"/>
          <p:nvPr/>
        </p:nvSpPr>
        <p:spPr>
          <a:xfrm>
            <a:off x="932121" y="866553"/>
            <a:ext cx="2330301" cy="461665"/>
          </a:xfrm>
          <a:prstGeom prst="rect">
            <a:avLst/>
          </a:prstGeom>
          <a:noFill/>
          <a:ln>
            <a:solidFill>
              <a:srgbClr val="0070C0"/>
            </a:solidFill>
          </a:ln>
        </p:spPr>
        <p:txBody>
          <a:bodyPr wrap="square" rtlCol="0">
            <a:spAutoFit/>
          </a:bodyPr>
          <a:lstStyle/>
          <a:p>
            <a:pPr algn="ctr"/>
            <a:r>
              <a:rPr lang="en-US" sz="2400" b="1" dirty="0" smtClean="0"/>
              <a:t>First Briefing</a:t>
            </a:r>
            <a:endParaRPr lang="en-US" sz="2400" b="1" dirty="0"/>
          </a:p>
        </p:txBody>
      </p:sp>
      <p:sp>
        <p:nvSpPr>
          <p:cNvPr id="7" name="TextBox 6"/>
          <p:cNvSpPr txBox="1"/>
          <p:nvPr/>
        </p:nvSpPr>
        <p:spPr>
          <a:xfrm>
            <a:off x="5867400" y="5791200"/>
            <a:ext cx="2286000" cy="369332"/>
          </a:xfrm>
          <a:prstGeom prst="rect">
            <a:avLst/>
          </a:prstGeom>
          <a:noFill/>
        </p:spPr>
        <p:txBody>
          <a:bodyPr wrap="square" rtlCol="0">
            <a:spAutoFit/>
          </a:bodyPr>
          <a:lstStyle/>
          <a:p>
            <a:r>
              <a:rPr lang="en-US" dirty="0" smtClean="0"/>
              <a:t>&gt;&gt;&gt;&gt;&gt;&gt;&gt;&gt;&gt;&gt;&gt;&gt;&gt;&gt;&gt;</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11</a:t>
            </a:fld>
            <a:endParaRPr lang="en-US"/>
          </a:p>
        </p:txBody>
      </p:sp>
    </p:spTree>
    <p:extLst>
      <p:ext uri="{BB962C8B-B14F-4D97-AF65-F5344CB8AC3E}">
        <p14:creationId xmlns:p14="http://schemas.microsoft.com/office/powerpoint/2010/main" val="8967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33501" y="2209800"/>
            <a:ext cx="5372100" cy="461665"/>
          </a:xfrm>
          <a:prstGeom prst="rect">
            <a:avLst/>
          </a:prstGeom>
          <a:noFill/>
        </p:spPr>
        <p:txBody>
          <a:bodyPr wrap="square" rtlCol="0">
            <a:spAutoFit/>
          </a:bodyPr>
          <a:lstStyle/>
          <a:p>
            <a:r>
              <a:rPr lang="es-ES" sz="2400" b="1" dirty="0">
                <a:solidFill>
                  <a:schemeClr val="accent6"/>
                </a:solidFill>
              </a:rPr>
              <a:t>MAKE AN “EMOTIONAL” CONNECTION</a:t>
            </a:r>
            <a:endParaRPr lang="en-US" sz="2400" b="1" dirty="0">
              <a:solidFill>
                <a:schemeClr val="accent6"/>
              </a:solidFill>
            </a:endParaRPr>
          </a:p>
        </p:txBody>
      </p:sp>
      <p:sp>
        <p:nvSpPr>
          <p:cNvPr id="7" name="Rectangle 6"/>
          <p:cNvSpPr/>
          <p:nvPr/>
        </p:nvSpPr>
        <p:spPr>
          <a:xfrm>
            <a:off x="1335273" y="2819400"/>
            <a:ext cx="6057900" cy="2492990"/>
          </a:xfrm>
          <a:prstGeom prst="rect">
            <a:avLst/>
          </a:prstGeom>
        </p:spPr>
        <p:txBody>
          <a:bodyPr wrap="square">
            <a:spAutoFit/>
          </a:bodyPr>
          <a:lstStyle/>
          <a:p>
            <a:r>
              <a:rPr lang="en-US" sz="2000" dirty="0" smtClean="0"/>
              <a:t>Care about your issue, and show it</a:t>
            </a:r>
          </a:p>
          <a:p>
            <a:r>
              <a:rPr lang="en-US" sz="2000" dirty="0" smtClean="0"/>
              <a:t>Care about your customer, and show it</a:t>
            </a:r>
          </a:p>
          <a:p>
            <a:endParaRPr lang="en-US" sz="2000" dirty="0" smtClean="0"/>
          </a:p>
          <a:p>
            <a:endParaRPr lang="en-US" sz="2000" dirty="0"/>
          </a:p>
          <a:p>
            <a:r>
              <a:rPr lang="en-US" sz="2000" dirty="0" smtClean="0"/>
              <a:t>Show your respect for the policymaker by respecting his/her time and perspective, not by being obsequious</a:t>
            </a:r>
          </a:p>
          <a:p>
            <a:endParaRPr lang="en-US" dirty="0"/>
          </a:p>
          <a:p>
            <a:endParaRPr lang="en-US" dirty="0"/>
          </a:p>
        </p:txBody>
      </p:sp>
      <p:sp>
        <p:nvSpPr>
          <p:cNvPr id="8" name="Rectangle 7"/>
          <p:cNvSpPr/>
          <p:nvPr/>
        </p:nvSpPr>
        <p:spPr>
          <a:xfrm>
            <a:off x="492947" y="738010"/>
            <a:ext cx="2741968" cy="984885"/>
          </a:xfrm>
          <a:prstGeom prst="rect">
            <a:avLst/>
          </a:prstGeom>
          <a:noFill/>
          <a:ln>
            <a:solidFill>
              <a:schemeClr val="accent1"/>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Audience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Know who you’re talking to</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110</a:t>
            </a:fld>
            <a:endParaRPr lang="en-US"/>
          </a:p>
        </p:txBody>
      </p:sp>
    </p:spTree>
    <p:extLst>
      <p:ext uri="{BB962C8B-B14F-4D97-AF65-F5344CB8AC3E}">
        <p14:creationId xmlns:p14="http://schemas.microsoft.com/office/powerpoint/2010/main" val="38179287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54766" y="2113072"/>
            <a:ext cx="5372100" cy="461665"/>
          </a:xfrm>
          <a:prstGeom prst="rect">
            <a:avLst/>
          </a:prstGeom>
          <a:noFill/>
        </p:spPr>
        <p:txBody>
          <a:bodyPr wrap="square" rtlCol="0">
            <a:spAutoFit/>
          </a:bodyPr>
          <a:lstStyle/>
          <a:p>
            <a:r>
              <a:rPr lang="es-ES" sz="2400" b="1" dirty="0">
                <a:solidFill>
                  <a:schemeClr val="accent6"/>
                </a:solidFill>
              </a:rPr>
              <a:t>MAKE YOUR MESSAGE CLEAR</a:t>
            </a:r>
            <a:endParaRPr lang="en-US" sz="2400" b="1" dirty="0">
              <a:solidFill>
                <a:schemeClr val="accent6"/>
              </a:solidFill>
            </a:endParaRPr>
          </a:p>
        </p:txBody>
      </p:sp>
      <p:sp>
        <p:nvSpPr>
          <p:cNvPr id="7" name="Rectangle 6"/>
          <p:cNvSpPr/>
          <p:nvPr/>
        </p:nvSpPr>
        <p:spPr>
          <a:xfrm>
            <a:off x="1342361" y="2743200"/>
            <a:ext cx="6057900" cy="1600438"/>
          </a:xfrm>
          <a:prstGeom prst="rect">
            <a:avLst/>
          </a:prstGeom>
        </p:spPr>
        <p:txBody>
          <a:bodyPr wrap="square">
            <a:spAutoFit/>
          </a:bodyPr>
          <a:lstStyle/>
          <a:p>
            <a:r>
              <a:rPr lang="en-US" sz="2000" dirty="0" smtClean="0"/>
              <a:t>Decide what your main message is</a:t>
            </a:r>
          </a:p>
          <a:p>
            <a:r>
              <a:rPr lang="en-US" sz="2000" dirty="0" smtClean="0"/>
              <a:t>Know which information is necessary for that message</a:t>
            </a:r>
          </a:p>
          <a:p>
            <a:r>
              <a:rPr lang="en-US" sz="2000" dirty="0" smtClean="0"/>
              <a:t>Know which information is MOST important</a:t>
            </a:r>
          </a:p>
          <a:p>
            <a:r>
              <a:rPr lang="en-US" sz="2000" dirty="0" smtClean="0"/>
              <a:t>Drop the information that is not important</a:t>
            </a:r>
          </a:p>
          <a:p>
            <a:endParaRPr lang="en-US" dirty="0"/>
          </a:p>
        </p:txBody>
      </p:sp>
      <p:sp>
        <p:nvSpPr>
          <p:cNvPr id="6" name="Rectangle 5"/>
          <p:cNvSpPr/>
          <p:nvPr/>
        </p:nvSpPr>
        <p:spPr>
          <a:xfrm>
            <a:off x="838200" y="738010"/>
            <a:ext cx="2051459" cy="984885"/>
          </a:xfrm>
          <a:prstGeom prst="rect">
            <a:avLst/>
          </a:prstGeom>
          <a:noFill/>
          <a:ln>
            <a:solidFill>
              <a:schemeClr val="accent1"/>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Message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Know what you say</a:t>
            </a:r>
            <a:endParaRPr lang="en-US" dirty="0"/>
          </a:p>
        </p:txBody>
      </p:sp>
      <p:pic>
        <p:nvPicPr>
          <p:cNvPr id="1026"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5993">
            <a:off x="6545851" y="1068524"/>
            <a:ext cx="1447800" cy="9629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130491">
            <a:off x="6645858" y="2001516"/>
            <a:ext cx="752129" cy="369332"/>
          </a:xfrm>
          <a:prstGeom prst="rect">
            <a:avLst/>
          </a:prstGeom>
        </p:spPr>
        <p:txBody>
          <a:bodyPr wrap="none">
            <a:spAutoFit/>
          </a:bodyPr>
          <a:lstStyle/>
          <a:p>
            <a:r>
              <a:rPr lang="en-US" dirty="0" err="1" smtClean="0"/>
              <a:t>k.i.s.s</a:t>
            </a:r>
            <a:r>
              <a:rPr lang="en-US" dirty="0" smtClean="0"/>
              <a:t>.</a:t>
            </a:r>
            <a:endParaRPr lang="en-US" dirty="0"/>
          </a:p>
        </p:txBody>
      </p:sp>
      <p:sp>
        <p:nvSpPr>
          <p:cNvPr id="3" name="Rectangle 2"/>
          <p:cNvSpPr/>
          <p:nvPr/>
        </p:nvSpPr>
        <p:spPr>
          <a:xfrm>
            <a:off x="1430079" y="4220528"/>
            <a:ext cx="6400800" cy="1631216"/>
          </a:xfrm>
          <a:prstGeom prst="rect">
            <a:avLst/>
          </a:prstGeom>
        </p:spPr>
        <p:txBody>
          <a:bodyPr wrap="square">
            <a:spAutoFit/>
          </a:bodyPr>
          <a:lstStyle/>
          <a:p>
            <a:r>
              <a:rPr lang="en-US" sz="2000" i="1" dirty="0" smtClean="0"/>
              <a:t>The very first question you must ask yourself:</a:t>
            </a:r>
          </a:p>
          <a:p>
            <a:r>
              <a:rPr lang="en-US" sz="2000" dirty="0" smtClean="0"/>
              <a:t>“What is the purpose of my briefing?”</a:t>
            </a:r>
          </a:p>
          <a:p>
            <a:endParaRPr lang="en-US" sz="2000" dirty="0"/>
          </a:p>
          <a:p>
            <a:r>
              <a:rPr lang="en-US" sz="2000" dirty="0" smtClean="0"/>
              <a:t>Your intention should be so clear that you can state it in one sentence.</a:t>
            </a:r>
          </a:p>
        </p:txBody>
      </p:sp>
      <p:sp>
        <p:nvSpPr>
          <p:cNvPr id="4" name="Slide Number Placeholder 3"/>
          <p:cNvSpPr>
            <a:spLocks noGrp="1"/>
          </p:cNvSpPr>
          <p:nvPr>
            <p:ph type="sldNum" sz="quarter" idx="12"/>
          </p:nvPr>
        </p:nvSpPr>
        <p:spPr/>
        <p:txBody>
          <a:bodyPr/>
          <a:lstStyle/>
          <a:p>
            <a:fld id="{C4F85062-4662-4D6B-BB38-DB7C890070DF}" type="slidenum">
              <a:rPr lang="en-US" smtClean="0"/>
              <a:t>111</a:t>
            </a:fld>
            <a:endParaRPr lang="en-US"/>
          </a:p>
        </p:txBody>
      </p:sp>
    </p:spTree>
    <p:extLst>
      <p:ext uri="{BB962C8B-B14F-4D97-AF65-F5344CB8AC3E}">
        <p14:creationId xmlns:p14="http://schemas.microsoft.com/office/powerpoint/2010/main" val="131666840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38200" y="2362200"/>
            <a:ext cx="2819400" cy="1631216"/>
          </a:xfrm>
          <a:prstGeom prst="rect">
            <a:avLst/>
          </a:prstGeom>
          <a:noFill/>
        </p:spPr>
        <p:txBody>
          <a:bodyPr wrap="square" rtlCol="0">
            <a:spAutoFit/>
          </a:bodyPr>
          <a:lstStyle/>
          <a:p>
            <a:endParaRPr lang="en-US" sz="2000" dirty="0"/>
          </a:p>
          <a:p>
            <a:r>
              <a:rPr lang="en-US" sz="2000" dirty="0" smtClean="0"/>
              <a:t>“If </a:t>
            </a:r>
            <a:r>
              <a:rPr lang="en-US" sz="2000" dirty="0"/>
              <a:t>you don’t know where you’re going, your probably not going to get there</a:t>
            </a:r>
            <a:r>
              <a:rPr lang="en-US" sz="2000" dirty="0" smtClean="0"/>
              <a:t>.”</a:t>
            </a:r>
            <a:endParaRPr lang="en-US" sz="2000" dirty="0"/>
          </a:p>
        </p:txBody>
      </p:sp>
      <p:sp>
        <p:nvSpPr>
          <p:cNvPr id="6" name="Rectangle 5"/>
          <p:cNvSpPr/>
          <p:nvPr/>
        </p:nvSpPr>
        <p:spPr>
          <a:xfrm>
            <a:off x="838200" y="738010"/>
            <a:ext cx="2051459" cy="984885"/>
          </a:xfrm>
          <a:prstGeom prst="rect">
            <a:avLst/>
          </a:prstGeom>
          <a:noFill/>
          <a:ln>
            <a:solidFill>
              <a:schemeClr val="accent1"/>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Message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Know what you say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013" y="1066800"/>
            <a:ext cx="4650580" cy="4800600"/>
          </a:xfrm>
          <a:prstGeom prst="rect">
            <a:avLst/>
          </a:prstGeom>
        </p:spPr>
      </p:pic>
      <p:sp>
        <p:nvSpPr>
          <p:cNvPr id="3" name="Slide Number Placeholder 2"/>
          <p:cNvSpPr>
            <a:spLocks noGrp="1"/>
          </p:cNvSpPr>
          <p:nvPr>
            <p:ph type="sldNum" sz="quarter" idx="12"/>
          </p:nvPr>
        </p:nvSpPr>
        <p:spPr/>
        <p:txBody>
          <a:bodyPr/>
          <a:lstStyle/>
          <a:p>
            <a:fld id="{C4F85062-4662-4D6B-BB38-DB7C890070DF}" type="slidenum">
              <a:rPr lang="en-US" smtClean="0"/>
              <a:t>112</a:t>
            </a:fld>
            <a:endParaRPr lang="en-US"/>
          </a:p>
        </p:txBody>
      </p:sp>
    </p:spTree>
    <p:extLst>
      <p:ext uri="{BB962C8B-B14F-4D97-AF65-F5344CB8AC3E}">
        <p14:creationId xmlns:p14="http://schemas.microsoft.com/office/powerpoint/2010/main" val="29739649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2067735"/>
            <a:ext cx="5372100" cy="461665"/>
          </a:xfrm>
          <a:prstGeom prst="rect">
            <a:avLst/>
          </a:prstGeom>
          <a:noFill/>
        </p:spPr>
        <p:txBody>
          <a:bodyPr wrap="square" rtlCol="0">
            <a:spAutoFit/>
          </a:bodyPr>
          <a:lstStyle/>
          <a:p>
            <a:r>
              <a:rPr lang="es-ES" sz="2400" b="1" dirty="0">
                <a:solidFill>
                  <a:schemeClr val="accent6"/>
                </a:solidFill>
              </a:rPr>
              <a:t>MAKE YOUR MESSAGE CLEAR</a:t>
            </a:r>
            <a:endParaRPr lang="en-US" sz="2400" b="1" dirty="0">
              <a:solidFill>
                <a:schemeClr val="accent6"/>
              </a:solidFill>
            </a:endParaRPr>
          </a:p>
        </p:txBody>
      </p:sp>
      <p:sp>
        <p:nvSpPr>
          <p:cNvPr id="7" name="Rectangle 6"/>
          <p:cNvSpPr/>
          <p:nvPr/>
        </p:nvSpPr>
        <p:spPr>
          <a:xfrm>
            <a:off x="533400" y="2667000"/>
            <a:ext cx="3962400" cy="3785652"/>
          </a:xfrm>
          <a:prstGeom prst="rect">
            <a:avLst/>
          </a:prstGeom>
        </p:spPr>
        <p:txBody>
          <a:bodyPr wrap="square">
            <a:spAutoFit/>
          </a:bodyPr>
          <a:lstStyle/>
          <a:p>
            <a:r>
              <a:rPr lang="en-US" sz="2000" dirty="0" smtClean="0"/>
              <a:t>Two very important points:</a:t>
            </a:r>
          </a:p>
          <a:p>
            <a:endParaRPr lang="en-US" sz="2000" dirty="0"/>
          </a:p>
          <a:p>
            <a:pPr marL="342900" indent="-342900">
              <a:buFont typeface="+mj-lt"/>
              <a:buAutoNum type="arabicPeriod"/>
            </a:pPr>
            <a:r>
              <a:rPr lang="en-US" sz="2000" dirty="0" smtClean="0"/>
              <a:t>As always, </a:t>
            </a:r>
            <a:r>
              <a:rPr lang="en-US" sz="2000" i="1" dirty="0" smtClean="0"/>
              <a:t>showing</a:t>
            </a:r>
            <a:r>
              <a:rPr lang="en-US" sz="2000" dirty="0" smtClean="0"/>
              <a:t> your message is more effective than </a:t>
            </a:r>
            <a:r>
              <a:rPr lang="en-US" sz="2000" i="1" dirty="0" smtClean="0"/>
              <a:t>telling</a:t>
            </a:r>
            <a:r>
              <a:rPr lang="en-US" sz="2000" dirty="0" smtClean="0"/>
              <a:t> your message.</a:t>
            </a:r>
          </a:p>
          <a:p>
            <a:pPr marL="342900" indent="-342900">
              <a:buFont typeface="+mj-lt"/>
              <a:buAutoNum type="arabicPeriod"/>
            </a:pPr>
            <a:endParaRPr lang="en-US" sz="2000" dirty="0"/>
          </a:p>
          <a:p>
            <a:pPr marL="342900" indent="-342900">
              <a:buFont typeface="+mj-lt"/>
              <a:buAutoNum type="arabicPeriod"/>
            </a:pPr>
            <a:r>
              <a:rPr lang="es-ES" sz="2000" dirty="0" smtClean="0"/>
              <a:t>A </a:t>
            </a:r>
            <a:r>
              <a:rPr lang="es-ES" sz="2000" dirty="0" err="1" smtClean="0"/>
              <a:t>few</a:t>
            </a:r>
            <a:r>
              <a:rPr lang="es-ES" sz="2000" dirty="0" smtClean="0"/>
              <a:t> </a:t>
            </a:r>
            <a:r>
              <a:rPr lang="es-ES" sz="2000" dirty="0" err="1" smtClean="0"/>
              <a:t>policymakers</a:t>
            </a:r>
            <a:r>
              <a:rPr lang="es-ES" sz="2000" dirty="0" smtClean="0"/>
              <a:t> </a:t>
            </a:r>
            <a:r>
              <a:rPr lang="es-ES" sz="2000" dirty="0" err="1"/>
              <a:t>will</a:t>
            </a:r>
            <a:r>
              <a:rPr lang="es-ES" sz="2000" dirty="0"/>
              <a:t> </a:t>
            </a:r>
            <a:r>
              <a:rPr lang="es-ES" sz="2000" dirty="0" err="1"/>
              <a:t>respect</a:t>
            </a:r>
            <a:r>
              <a:rPr lang="es-ES" sz="2000" dirty="0"/>
              <a:t> </a:t>
            </a:r>
            <a:r>
              <a:rPr lang="es-ES" sz="2000" dirty="0" err="1"/>
              <a:t>your</a:t>
            </a:r>
            <a:r>
              <a:rPr lang="es-ES" sz="2000" dirty="0"/>
              <a:t> </a:t>
            </a:r>
            <a:r>
              <a:rPr lang="es-ES" sz="2000" dirty="0" err="1"/>
              <a:t>command</a:t>
            </a:r>
            <a:r>
              <a:rPr lang="es-ES" sz="2000" dirty="0"/>
              <a:t> of </a:t>
            </a:r>
            <a:r>
              <a:rPr lang="es-ES" sz="2000" dirty="0" err="1"/>
              <a:t>details</a:t>
            </a:r>
            <a:r>
              <a:rPr lang="es-ES" sz="2000" dirty="0"/>
              <a:t>, </a:t>
            </a:r>
            <a:r>
              <a:rPr lang="es-ES" sz="2000" dirty="0" err="1"/>
              <a:t>but</a:t>
            </a:r>
            <a:r>
              <a:rPr lang="es-ES" sz="2000" dirty="0"/>
              <a:t> NO </a:t>
            </a:r>
            <a:r>
              <a:rPr lang="es-ES" sz="2000" dirty="0" err="1"/>
              <a:t>policymaker</a:t>
            </a:r>
            <a:r>
              <a:rPr lang="es-ES" sz="2000" dirty="0"/>
              <a:t> </a:t>
            </a:r>
            <a:r>
              <a:rPr lang="es-ES" sz="2000" dirty="0" err="1"/>
              <a:t>wants</a:t>
            </a:r>
            <a:r>
              <a:rPr lang="es-ES" sz="2000" dirty="0"/>
              <a:t> to </a:t>
            </a:r>
            <a:r>
              <a:rPr lang="es-ES" sz="2000" dirty="0" err="1"/>
              <a:t>hear</a:t>
            </a:r>
            <a:r>
              <a:rPr lang="es-ES" sz="2000" dirty="0"/>
              <a:t> </a:t>
            </a:r>
            <a:r>
              <a:rPr lang="es-ES" sz="2000" dirty="0" err="1"/>
              <a:t>them</a:t>
            </a:r>
            <a:r>
              <a:rPr lang="es-ES" sz="2000" dirty="0" smtClean="0"/>
              <a:t>.</a:t>
            </a:r>
            <a:br>
              <a:rPr lang="es-ES" sz="2000" dirty="0" smtClean="0"/>
            </a:br>
            <a:r>
              <a:rPr lang="es-ES" sz="2000" dirty="0" smtClean="0"/>
              <a:t/>
            </a:r>
            <a:br>
              <a:rPr lang="es-ES" sz="2000" dirty="0" smtClean="0"/>
            </a:br>
            <a:r>
              <a:rPr lang="es-ES" sz="2000" i="1" dirty="0" err="1" smtClean="0"/>
              <a:t>Edit</a:t>
            </a:r>
            <a:r>
              <a:rPr lang="es-ES" sz="2000" i="1" dirty="0" smtClean="0"/>
              <a:t> </a:t>
            </a:r>
            <a:r>
              <a:rPr lang="es-ES" sz="2000" i="1" dirty="0" err="1" smtClean="0"/>
              <a:t>out</a:t>
            </a:r>
            <a:r>
              <a:rPr lang="es-ES" sz="2000" i="1" dirty="0" smtClean="0"/>
              <a:t> </a:t>
            </a:r>
            <a:r>
              <a:rPr lang="es-ES" sz="2000" i="1" dirty="0" err="1" smtClean="0"/>
              <a:t>anything</a:t>
            </a:r>
            <a:r>
              <a:rPr lang="es-ES" sz="2000" i="1" dirty="0" smtClean="0"/>
              <a:t> </a:t>
            </a:r>
            <a:r>
              <a:rPr lang="es-ES" sz="2000" i="1" dirty="0" err="1" smtClean="0"/>
              <a:t>that</a:t>
            </a:r>
            <a:r>
              <a:rPr lang="es-ES" sz="2000" i="1" dirty="0" smtClean="0"/>
              <a:t> </a:t>
            </a:r>
            <a:r>
              <a:rPr lang="es-ES" sz="2000" i="1" dirty="0" err="1" smtClean="0"/>
              <a:t>doesn’t</a:t>
            </a:r>
            <a:r>
              <a:rPr lang="es-ES" sz="2000" i="1" dirty="0" smtClean="0"/>
              <a:t> </a:t>
            </a:r>
            <a:r>
              <a:rPr lang="es-ES" sz="2000" i="1" dirty="0" err="1" smtClean="0"/>
              <a:t>support</a:t>
            </a:r>
            <a:r>
              <a:rPr lang="es-ES" sz="2000" i="1" dirty="0" smtClean="0"/>
              <a:t> </a:t>
            </a:r>
            <a:r>
              <a:rPr lang="es-ES" sz="2000" i="1" dirty="0" err="1" smtClean="0"/>
              <a:t>your</a:t>
            </a:r>
            <a:r>
              <a:rPr lang="es-ES" sz="2000" i="1" dirty="0" smtClean="0"/>
              <a:t> </a:t>
            </a:r>
            <a:r>
              <a:rPr lang="es-ES" sz="2000" i="1" dirty="0" err="1" smtClean="0"/>
              <a:t>main</a:t>
            </a:r>
            <a:r>
              <a:rPr lang="es-ES" sz="2000" i="1" dirty="0" smtClean="0"/>
              <a:t> </a:t>
            </a:r>
            <a:r>
              <a:rPr lang="es-ES" sz="2000" i="1" dirty="0" err="1" smtClean="0"/>
              <a:t>message</a:t>
            </a:r>
            <a:r>
              <a:rPr lang="es-ES" sz="2000" i="1" dirty="0" smtClean="0"/>
              <a:t>.</a:t>
            </a:r>
            <a:endParaRPr lang="en-US" sz="2000" i="1" dirty="0"/>
          </a:p>
        </p:txBody>
      </p:sp>
      <p:sp>
        <p:nvSpPr>
          <p:cNvPr id="8" name="Rectangle 7"/>
          <p:cNvSpPr/>
          <p:nvPr/>
        </p:nvSpPr>
        <p:spPr>
          <a:xfrm>
            <a:off x="1013637" y="890409"/>
            <a:ext cx="2051459" cy="984885"/>
          </a:xfrm>
          <a:prstGeom prst="rect">
            <a:avLst/>
          </a:prstGeom>
          <a:noFill/>
          <a:ln>
            <a:solidFill>
              <a:schemeClr val="accent1"/>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Message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Know what you say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471944"/>
            <a:ext cx="4278954" cy="2912066"/>
          </a:xfrm>
          <a:prstGeom prst="rect">
            <a:avLst/>
          </a:prstGeom>
        </p:spPr>
      </p:pic>
      <p:sp>
        <p:nvSpPr>
          <p:cNvPr id="3" name="Rectangle 2"/>
          <p:cNvSpPr/>
          <p:nvPr/>
        </p:nvSpPr>
        <p:spPr>
          <a:xfrm>
            <a:off x="5257800" y="4267200"/>
            <a:ext cx="2615203" cy="369332"/>
          </a:xfrm>
          <a:prstGeom prst="rect">
            <a:avLst/>
          </a:prstGeom>
        </p:spPr>
        <p:txBody>
          <a:bodyPr wrap="none">
            <a:spAutoFit/>
          </a:bodyPr>
          <a:lstStyle/>
          <a:p>
            <a:r>
              <a:rPr lang="en-US" b="1" dirty="0" smtClean="0"/>
              <a:t>SHOW.  DON’T JUST TELL.</a:t>
            </a:r>
            <a:endParaRPr lang="en-US" b="1" dirty="0"/>
          </a:p>
        </p:txBody>
      </p:sp>
      <p:sp>
        <p:nvSpPr>
          <p:cNvPr id="4" name="Slide Number Placeholder 3"/>
          <p:cNvSpPr>
            <a:spLocks noGrp="1"/>
          </p:cNvSpPr>
          <p:nvPr>
            <p:ph type="sldNum" sz="quarter" idx="12"/>
          </p:nvPr>
        </p:nvSpPr>
        <p:spPr/>
        <p:txBody>
          <a:bodyPr/>
          <a:lstStyle/>
          <a:p>
            <a:fld id="{C4F85062-4662-4D6B-BB38-DB7C890070DF}" type="slidenum">
              <a:rPr lang="en-US" smtClean="0"/>
              <a:t>113</a:t>
            </a:fld>
            <a:endParaRPr lang="en-US"/>
          </a:p>
        </p:txBody>
      </p:sp>
    </p:spTree>
    <p:extLst>
      <p:ext uri="{BB962C8B-B14F-4D97-AF65-F5344CB8AC3E}">
        <p14:creationId xmlns:p14="http://schemas.microsoft.com/office/powerpoint/2010/main" val="368015316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08691" y="2035837"/>
            <a:ext cx="5372100" cy="461665"/>
          </a:xfrm>
          <a:prstGeom prst="rect">
            <a:avLst/>
          </a:prstGeom>
          <a:noFill/>
        </p:spPr>
        <p:txBody>
          <a:bodyPr wrap="square" rtlCol="0">
            <a:spAutoFit/>
          </a:bodyPr>
          <a:lstStyle/>
          <a:p>
            <a:r>
              <a:rPr lang="es-ES" sz="2400" b="1" dirty="0" smtClean="0">
                <a:solidFill>
                  <a:schemeClr val="accent6"/>
                </a:solidFill>
              </a:rPr>
              <a:t>USE THE RIGHT VOICE</a:t>
            </a:r>
            <a:endParaRPr lang="en-US" sz="2400" b="1" dirty="0">
              <a:solidFill>
                <a:schemeClr val="accent6"/>
              </a:solidFill>
            </a:endParaRPr>
          </a:p>
        </p:txBody>
      </p:sp>
      <p:sp>
        <p:nvSpPr>
          <p:cNvPr id="7" name="Rectangle 6"/>
          <p:cNvSpPr/>
          <p:nvPr/>
        </p:nvSpPr>
        <p:spPr>
          <a:xfrm>
            <a:off x="1333500" y="2667000"/>
            <a:ext cx="7200900" cy="3170099"/>
          </a:xfrm>
          <a:prstGeom prst="rect">
            <a:avLst/>
          </a:prstGeom>
        </p:spPr>
        <p:txBody>
          <a:bodyPr wrap="square">
            <a:spAutoFit/>
          </a:bodyPr>
          <a:lstStyle/>
          <a:p>
            <a:r>
              <a:rPr lang="en-US" sz="2000" dirty="0" smtClean="0"/>
              <a:t>Use a voice – including vocabulary – appropriate for the </a:t>
            </a:r>
            <a:br>
              <a:rPr lang="en-US" sz="2000" dirty="0" smtClean="0"/>
            </a:br>
            <a:r>
              <a:rPr lang="en-US" sz="2000" dirty="0" smtClean="0"/>
              <a:t>      circumstances and institutions.</a:t>
            </a:r>
          </a:p>
          <a:p>
            <a:r>
              <a:rPr lang="en-US" sz="2000" dirty="0"/>
              <a:t>Speak clearly but not as if talking to moron</a:t>
            </a:r>
            <a:r>
              <a:rPr lang="en-US" sz="2000" dirty="0" smtClean="0"/>
              <a:t>.</a:t>
            </a:r>
          </a:p>
          <a:p>
            <a:r>
              <a:rPr lang="en-US" sz="2000" dirty="0" smtClean="0"/>
              <a:t>Sound like you care – neutral but not aloof.</a:t>
            </a:r>
          </a:p>
          <a:p>
            <a:r>
              <a:rPr lang="en-US" sz="2000" dirty="0"/>
              <a:t>Project confidence without arrogance – use the right intonation.</a:t>
            </a:r>
          </a:p>
          <a:p>
            <a:endParaRPr lang="en-US" sz="2000" dirty="0"/>
          </a:p>
          <a:p>
            <a:endParaRPr lang="en-US" sz="2000" dirty="0"/>
          </a:p>
          <a:p>
            <a:r>
              <a:rPr lang="en-US" sz="2000" dirty="0" smtClean="0"/>
              <a:t>Avoid slang and jargon (yours or the policymaker’s). </a:t>
            </a:r>
          </a:p>
          <a:p>
            <a:r>
              <a:rPr lang="en-US" sz="2000" dirty="0" smtClean="0"/>
              <a:t>Be careful with euphemisms.</a:t>
            </a:r>
          </a:p>
          <a:p>
            <a:r>
              <a:rPr lang="en-US" sz="2000" dirty="0" smtClean="0"/>
              <a:t>Be careful with humor.</a:t>
            </a:r>
            <a:endParaRPr lang="en-US" sz="2000" dirty="0"/>
          </a:p>
        </p:txBody>
      </p:sp>
      <p:sp>
        <p:nvSpPr>
          <p:cNvPr id="6" name="Rectangle 5"/>
          <p:cNvSpPr/>
          <p:nvPr/>
        </p:nvSpPr>
        <p:spPr>
          <a:xfrm>
            <a:off x="1143001" y="685800"/>
            <a:ext cx="2286000" cy="984885"/>
          </a:xfrm>
          <a:prstGeom prst="rect">
            <a:avLst/>
          </a:prstGeom>
          <a:noFill/>
          <a:ln>
            <a:solidFill>
              <a:schemeClr val="accent1"/>
            </a:solidFill>
          </a:ln>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Style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Know how you say it</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114</a:t>
            </a:fld>
            <a:endParaRPr lang="en-US"/>
          </a:p>
        </p:txBody>
      </p:sp>
    </p:spTree>
    <p:extLst>
      <p:ext uri="{BB962C8B-B14F-4D97-AF65-F5344CB8AC3E}">
        <p14:creationId xmlns:p14="http://schemas.microsoft.com/office/powerpoint/2010/main" val="12711032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08691" y="2035837"/>
            <a:ext cx="5372100" cy="461665"/>
          </a:xfrm>
          <a:prstGeom prst="rect">
            <a:avLst/>
          </a:prstGeom>
          <a:noFill/>
        </p:spPr>
        <p:txBody>
          <a:bodyPr wrap="square" rtlCol="0">
            <a:spAutoFit/>
          </a:bodyPr>
          <a:lstStyle/>
          <a:p>
            <a:r>
              <a:rPr lang="es-ES" sz="2400" b="1" dirty="0" smtClean="0">
                <a:solidFill>
                  <a:schemeClr val="accent6"/>
                </a:solidFill>
              </a:rPr>
              <a:t>WATCH BODY </a:t>
            </a:r>
            <a:r>
              <a:rPr lang="es-ES" sz="2400" b="1" dirty="0">
                <a:solidFill>
                  <a:schemeClr val="accent6"/>
                </a:solidFill>
              </a:rPr>
              <a:t>LANGUAGE AND PACE</a:t>
            </a:r>
            <a:endParaRPr lang="en-US" sz="2400" b="1" dirty="0">
              <a:solidFill>
                <a:schemeClr val="accent6"/>
              </a:solidFill>
            </a:endParaRPr>
          </a:p>
        </p:txBody>
      </p:sp>
      <p:sp>
        <p:nvSpPr>
          <p:cNvPr id="7" name="Rectangle 6"/>
          <p:cNvSpPr/>
          <p:nvPr/>
        </p:nvSpPr>
        <p:spPr>
          <a:xfrm>
            <a:off x="1333500" y="2667000"/>
            <a:ext cx="6438900" cy="3170099"/>
          </a:xfrm>
          <a:prstGeom prst="rect">
            <a:avLst/>
          </a:prstGeom>
        </p:spPr>
        <p:txBody>
          <a:bodyPr wrap="square">
            <a:spAutoFit/>
          </a:bodyPr>
          <a:lstStyle/>
          <a:p>
            <a:r>
              <a:rPr lang="en-US" sz="2000" dirty="0" smtClean="0"/>
              <a:t>Sit up straight but natural.</a:t>
            </a:r>
          </a:p>
          <a:p>
            <a:r>
              <a:rPr lang="en-US" sz="2000" dirty="0" smtClean="0"/>
              <a:t>Look at the policymaker – in the eye – but don’t be weird.</a:t>
            </a:r>
          </a:p>
          <a:p>
            <a:r>
              <a:rPr lang="en-US" sz="2000" dirty="0" smtClean="0"/>
              <a:t>Use </a:t>
            </a:r>
            <a:r>
              <a:rPr lang="en-US" sz="2000" dirty="0"/>
              <a:t>hands and body as part of </a:t>
            </a:r>
            <a:r>
              <a:rPr lang="en-US" sz="2000" dirty="0" smtClean="0"/>
              <a:t>message, but don’t fidget.</a:t>
            </a:r>
          </a:p>
          <a:p>
            <a:endParaRPr lang="en-US" sz="2000" dirty="0" smtClean="0"/>
          </a:p>
          <a:p>
            <a:r>
              <a:rPr lang="en-US" sz="2000" dirty="0" smtClean="0"/>
              <a:t>Be swift, but don’t race.  Be agile.</a:t>
            </a:r>
          </a:p>
          <a:p>
            <a:r>
              <a:rPr lang="en-US" sz="2000" dirty="0"/>
              <a:t>Welcome (or at least pause for) interruptions.</a:t>
            </a:r>
          </a:p>
          <a:p>
            <a:endParaRPr lang="en-US" sz="2000" dirty="0"/>
          </a:p>
          <a:p>
            <a:endParaRPr lang="en-US" sz="2000" dirty="0" smtClean="0"/>
          </a:p>
          <a:p>
            <a:r>
              <a:rPr lang="en-US" sz="2000" dirty="0" smtClean="0"/>
              <a:t>IMAGINE someone you know and like on the other side of the table.</a:t>
            </a:r>
            <a:endParaRPr lang="en-US" sz="2000" dirty="0"/>
          </a:p>
        </p:txBody>
      </p:sp>
      <p:sp>
        <p:nvSpPr>
          <p:cNvPr id="6" name="Rectangle 5"/>
          <p:cNvSpPr/>
          <p:nvPr/>
        </p:nvSpPr>
        <p:spPr>
          <a:xfrm>
            <a:off x="1143001" y="685800"/>
            <a:ext cx="2286000" cy="984885"/>
          </a:xfrm>
          <a:prstGeom prst="rect">
            <a:avLst/>
          </a:prstGeom>
          <a:noFill/>
          <a:ln>
            <a:solidFill>
              <a:schemeClr val="accent1"/>
            </a:solidFill>
          </a:ln>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Style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Know how you say it</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115</a:t>
            </a:fld>
            <a:endParaRPr lang="en-US"/>
          </a:p>
        </p:txBody>
      </p:sp>
    </p:spTree>
    <p:extLst>
      <p:ext uri="{BB962C8B-B14F-4D97-AF65-F5344CB8AC3E}">
        <p14:creationId xmlns:p14="http://schemas.microsoft.com/office/powerpoint/2010/main" val="15628800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0" y="2667000"/>
            <a:ext cx="6515100" cy="3416320"/>
          </a:xfrm>
          <a:prstGeom prst="rect">
            <a:avLst/>
          </a:prstGeom>
        </p:spPr>
        <p:txBody>
          <a:bodyPr wrap="square">
            <a:spAutoFit/>
          </a:bodyPr>
          <a:lstStyle/>
          <a:p>
            <a:r>
              <a:rPr lang="en-US" sz="2400" b="1" dirty="0" smtClean="0">
                <a:solidFill>
                  <a:schemeClr val="accent6"/>
                </a:solidFill>
              </a:rPr>
              <a:t>VERY IMPORTANT</a:t>
            </a:r>
            <a:r>
              <a:rPr lang="en-US" sz="2400" b="1" dirty="0">
                <a:solidFill>
                  <a:schemeClr val="accent6"/>
                </a:solidFill>
              </a:rPr>
              <a:t>:</a:t>
            </a:r>
          </a:p>
          <a:p>
            <a:endParaRPr lang="en-US" dirty="0"/>
          </a:p>
          <a:p>
            <a:r>
              <a:rPr lang="en-US" sz="2000" dirty="0" smtClean="0"/>
              <a:t>Be natural.  Be yourself.</a:t>
            </a:r>
          </a:p>
          <a:p>
            <a:r>
              <a:rPr lang="en-US" sz="2000" dirty="0" smtClean="0"/>
              <a:t>Remember you are there as an expert talking to a generalist.</a:t>
            </a:r>
          </a:p>
          <a:p>
            <a:r>
              <a:rPr lang="en-US" sz="2000" dirty="0" smtClean="0"/>
              <a:t>Look for signals on receptivity, preferences.  </a:t>
            </a:r>
          </a:p>
          <a:p>
            <a:r>
              <a:rPr lang="en-US" sz="2000" dirty="0" smtClean="0"/>
              <a:t>Adapt as needed.</a:t>
            </a:r>
          </a:p>
          <a:p>
            <a:r>
              <a:rPr lang="en-US" sz="2000" dirty="0" smtClean="0"/>
              <a:t>Have fun.</a:t>
            </a:r>
          </a:p>
          <a:p>
            <a:r>
              <a:rPr lang="en-US" sz="2000" dirty="0" smtClean="0"/>
              <a:t>Breathe!!!!</a:t>
            </a:r>
          </a:p>
          <a:p>
            <a:endParaRPr lang="en-US" dirty="0"/>
          </a:p>
          <a:p>
            <a:endParaRPr lang="en-US" dirty="0"/>
          </a:p>
          <a:p>
            <a:endParaRPr lang="en-US" dirty="0"/>
          </a:p>
        </p:txBody>
      </p:sp>
      <p:sp>
        <p:nvSpPr>
          <p:cNvPr id="6" name="Rectangle 5"/>
          <p:cNvSpPr/>
          <p:nvPr/>
        </p:nvSpPr>
        <p:spPr>
          <a:xfrm>
            <a:off x="1143001" y="685800"/>
            <a:ext cx="2286000" cy="984885"/>
          </a:xfrm>
          <a:prstGeom prst="rect">
            <a:avLst/>
          </a:prstGeom>
          <a:noFill/>
          <a:ln>
            <a:solidFill>
              <a:schemeClr val="accent1"/>
            </a:solidFill>
          </a:ln>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Style</a:t>
            </a:r>
            <a:b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t>Know how you say it</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116</a:t>
            </a:fld>
            <a:endParaRPr lang="en-US"/>
          </a:p>
        </p:txBody>
      </p:sp>
    </p:spTree>
    <p:extLst>
      <p:ext uri="{BB962C8B-B14F-4D97-AF65-F5344CB8AC3E}">
        <p14:creationId xmlns:p14="http://schemas.microsoft.com/office/powerpoint/2010/main" val="60111652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981200"/>
            <a:ext cx="6057900" cy="3077766"/>
          </a:xfrm>
          <a:prstGeom prst="rect">
            <a:avLst/>
          </a:prstGeom>
        </p:spPr>
        <p:txBody>
          <a:bodyPr wrap="square">
            <a:spAutoFit/>
          </a:bodyPr>
          <a:lstStyle/>
          <a:p>
            <a:r>
              <a:rPr lang="en-US" sz="2800" dirty="0" smtClean="0"/>
              <a:t>NEXT …….</a:t>
            </a:r>
          </a:p>
          <a:p>
            <a:endParaRPr lang="en-US" sz="2800" dirty="0"/>
          </a:p>
          <a:p>
            <a:endParaRPr lang="en-US" sz="2800" dirty="0" smtClean="0"/>
          </a:p>
          <a:p>
            <a:r>
              <a:rPr lang="en-US" sz="2800" dirty="0" smtClean="0"/>
              <a:t>How to build a traditional briefing …  by modules.</a:t>
            </a:r>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117</a:t>
            </a:fld>
            <a:endParaRPr lang="en-US"/>
          </a:p>
        </p:txBody>
      </p:sp>
    </p:spTree>
    <p:extLst>
      <p:ext uri="{BB962C8B-B14F-4D97-AF65-F5344CB8AC3E}">
        <p14:creationId xmlns:p14="http://schemas.microsoft.com/office/powerpoint/2010/main" val="38086098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8543" y="685800"/>
            <a:ext cx="5715000" cy="523220"/>
          </a:xfrm>
          <a:prstGeom prst="rect">
            <a:avLst/>
          </a:prstGeom>
          <a:noFill/>
        </p:spPr>
        <p:txBody>
          <a:bodyPr wrap="square" rtlCol="0">
            <a:spAutoFit/>
          </a:bodyPr>
          <a:lstStyle/>
          <a:p>
            <a:r>
              <a:rPr lang="en-US" sz="2800" dirty="0" smtClean="0">
                <a:latin typeface="+mj-lt"/>
              </a:rPr>
              <a:t>HOW TO BUILD A BRIEFING</a:t>
            </a:r>
            <a:endParaRPr lang="en-US" sz="2800" dirty="0">
              <a:latin typeface="+mj-lt"/>
            </a:endParaRPr>
          </a:p>
        </p:txBody>
      </p:sp>
      <p:sp>
        <p:nvSpPr>
          <p:cNvPr id="6" name="Rectangle 5"/>
          <p:cNvSpPr/>
          <p:nvPr/>
        </p:nvSpPr>
        <p:spPr>
          <a:xfrm>
            <a:off x="884510" y="21336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headline</a:t>
            </a:r>
            <a:endParaRPr lang="en-US" dirty="0"/>
          </a:p>
        </p:txBody>
      </p:sp>
      <p:sp>
        <p:nvSpPr>
          <p:cNvPr id="9" name="Rectangle 8"/>
          <p:cNvSpPr/>
          <p:nvPr/>
        </p:nvSpPr>
        <p:spPr>
          <a:xfrm>
            <a:off x="5872715" y="38100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indicators </a:t>
            </a:r>
            <a:endParaRPr lang="en-US" dirty="0"/>
          </a:p>
        </p:txBody>
      </p:sp>
      <p:sp>
        <p:nvSpPr>
          <p:cNvPr id="10" name="Rectangle 9"/>
          <p:cNvSpPr/>
          <p:nvPr/>
        </p:nvSpPr>
        <p:spPr>
          <a:xfrm>
            <a:off x="3429000" y="28956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points </a:t>
            </a:r>
            <a:endParaRPr lang="en-US" dirty="0"/>
          </a:p>
        </p:txBody>
      </p:sp>
      <p:sp>
        <p:nvSpPr>
          <p:cNvPr id="11" name="Rectangle 10"/>
          <p:cNvSpPr/>
          <p:nvPr/>
        </p:nvSpPr>
        <p:spPr>
          <a:xfrm>
            <a:off x="4648200" y="33528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proofs</a:t>
            </a:r>
            <a:endParaRPr lang="en-US" dirty="0"/>
          </a:p>
        </p:txBody>
      </p:sp>
      <p:sp>
        <p:nvSpPr>
          <p:cNvPr id="12" name="Rectangle 11"/>
          <p:cNvSpPr/>
          <p:nvPr/>
        </p:nvSpPr>
        <p:spPr>
          <a:xfrm>
            <a:off x="2112903" y="25146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context </a:t>
            </a:r>
            <a:endParaRPr lang="en-US" dirty="0"/>
          </a:p>
        </p:txBody>
      </p:sp>
      <p:sp>
        <p:nvSpPr>
          <p:cNvPr id="13" name="TextBox 12"/>
          <p:cNvSpPr txBox="1"/>
          <p:nvPr/>
        </p:nvSpPr>
        <p:spPr>
          <a:xfrm>
            <a:off x="1219200" y="1495279"/>
            <a:ext cx="3018647" cy="369332"/>
          </a:xfrm>
          <a:prstGeom prst="rect">
            <a:avLst/>
          </a:prstGeom>
          <a:noFill/>
        </p:spPr>
        <p:txBody>
          <a:bodyPr wrap="none" rtlCol="0">
            <a:spAutoFit/>
          </a:bodyPr>
          <a:lstStyle/>
          <a:p>
            <a:r>
              <a:rPr lang="en-US" dirty="0" smtClean="0"/>
              <a:t>The seven traditional modules</a:t>
            </a:r>
            <a:endParaRPr lang="en-US" dirty="0"/>
          </a:p>
        </p:txBody>
      </p:sp>
      <p:sp>
        <p:nvSpPr>
          <p:cNvPr id="17" name="Rectangle 16"/>
          <p:cNvSpPr/>
          <p:nvPr/>
        </p:nvSpPr>
        <p:spPr>
          <a:xfrm>
            <a:off x="7143306" y="42672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summary</a:t>
            </a:r>
            <a:endParaRPr lang="en-US" dirty="0"/>
          </a:p>
        </p:txBody>
      </p:sp>
      <p:sp>
        <p:nvSpPr>
          <p:cNvPr id="18" name="Rectangle 17"/>
          <p:cNvSpPr/>
          <p:nvPr/>
        </p:nvSpPr>
        <p:spPr>
          <a:xfrm>
            <a:off x="7143306" y="5442834"/>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“action” </a:t>
            </a:r>
            <a:endParaRPr lang="en-US" dirty="0"/>
          </a:p>
        </p:txBody>
      </p:sp>
      <p:cxnSp>
        <p:nvCxnSpPr>
          <p:cNvPr id="20" name="Straight Arrow Connector 19"/>
          <p:cNvCxnSpPr/>
          <p:nvPr/>
        </p:nvCxnSpPr>
        <p:spPr>
          <a:xfrm>
            <a:off x="7686453" y="5029200"/>
            <a:ext cx="0" cy="3048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rot="18071571">
            <a:off x="4910135" y="1775206"/>
            <a:ext cx="573411" cy="1996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5474998" y="1984945"/>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evidence</a:t>
            </a:r>
            <a:endParaRPr lang="en-US" dirty="0"/>
          </a:p>
        </p:txBody>
      </p:sp>
      <p:sp>
        <p:nvSpPr>
          <p:cNvPr id="4" name="Slide Number Placeholder 3"/>
          <p:cNvSpPr>
            <a:spLocks noGrp="1"/>
          </p:cNvSpPr>
          <p:nvPr>
            <p:ph type="sldNum" sz="quarter" idx="12"/>
          </p:nvPr>
        </p:nvSpPr>
        <p:spPr/>
        <p:txBody>
          <a:bodyPr/>
          <a:lstStyle/>
          <a:p>
            <a:fld id="{C4F85062-4662-4D6B-BB38-DB7C890070DF}" type="slidenum">
              <a:rPr lang="en-US" smtClean="0"/>
              <a:t>118</a:t>
            </a:fld>
            <a:endParaRPr lang="en-US"/>
          </a:p>
        </p:txBody>
      </p:sp>
    </p:spTree>
    <p:extLst>
      <p:ext uri="{BB962C8B-B14F-4D97-AF65-F5344CB8AC3E}">
        <p14:creationId xmlns:p14="http://schemas.microsoft.com/office/powerpoint/2010/main" val="26040639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838200"/>
            <a:ext cx="5715000" cy="369332"/>
          </a:xfrm>
          <a:prstGeom prst="rect">
            <a:avLst/>
          </a:prstGeom>
          <a:noFill/>
        </p:spPr>
        <p:txBody>
          <a:bodyPr wrap="square" rtlCol="0">
            <a:spAutoFit/>
          </a:bodyPr>
          <a:lstStyle/>
          <a:p>
            <a:r>
              <a:rPr lang="en-US" dirty="0" smtClean="0"/>
              <a:t>HOW TO BUILD A BRIEFING</a:t>
            </a:r>
            <a:endParaRPr lang="en-US" dirty="0"/>
          </a:p>
        </p:txBody>
      </p:sp>
      <p:sp>
        <p:nvSpPr>
          <p:cNvPr id="6" name="Rectangle 5"/>
          <p:cNvSpPr/>
          <p:nvPr/>
        </p:nvSpPr>
        <p:spPr>
          <a:xfrm>
            <a:off x="1805508" y="21336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headline</a:t>
            </a:r>
            <a:endParaRPr lang="en-US" dirty="0"/>
          </a:p>
        </p:txBody>
      </p:sp>
      <p:sp>
        <p:nvSpPr>
          <p:cNvPr id="12" name="Rectangle 11"/>
          <p:cNvSpPr/>
          <p:nvPr/>
        </p:nvSpPr>
        <p:spPr>
          <a:xfrm>
            <a:off x="1819685" y="38100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context </a:t>
            </a:r>
            <a:endParaRPr lang="en-US" dirty="0"/>
          </a:p>
        </p:txBody>
      </p:sp>
      <p:sp>
        <p:nvSpPr>
          <p:cNvPr id="13" name="TextBox 12"/>
          <p:cNvSpPr txBox="1"/>
          <p:nvPr/>
        </p:nvSpPr>
        <p:spPr>
          <a:xfrm>
            <a:off x="1219200" y="1495279"/>
            <a:ext cx="1200970" cy="369332"/>
          </a:xfrm>
          <a:prstGeom prst="rect">
            <a:avLst/>
          </a:prstGeom>
          <a:noFill/>
        </p:spPr>
        <p:txBody>
          <a:bodyPr wrap="none" rtlCol="0">
            <a:spAutoFit/>
          </a:bodyPr>
          <a:lstStyle/>
          <a:p>
            <a:r>
              <a:rPr lang="en-US" dirty="0" smtClean="0"/>
              <a:t>Module #1</a:t>
            </a:r>
            <a:endParaRPr lang="en-US" dirty="0"/>
          </a:p>
        </p:txBody>
      </p:sp>
      <p:sp>
        <p:nvSpPr>
          <p:cNvPr id="21" name="TextBox 20"/>
          <p:cNvSpPr txBox="1"/>
          <p:nvPr/>
        </p:nvSpPr>
        <p:spPr>
          <a:xfrm>
            <a:off x="3664167" y="2200870"/>
            <a:ext cx="3062698" cy="923330"/>
          </a:xfrm>
          <a:prstGeom prst="rect">
            <a:avLst/>
          </a:prstGeom>
          <a:noFill/>
        </p:spPr>
        <p:txBody>
          <a:bodyPr wrap="none" rtlCol="0">
            <a:spAutoFit/>
          </a:bodyPr>
          <a:lstStyle/>
          <a:p>
            <a:r>
              <a:rPr lang="en-US" dirty="0" smtClean="0"/>
              <a:t>- your most important point</a:t>
            </a:r>
          </a:p>
          <a:p>
            <a:r>
              <a:rPr lang="en-US" dirty="0" smtClean="0"/>
              <a:t>- ready for delivery at any time</a:t>
            </a:r>
          </a:p>
          <a:p>
            <a:r>
              <a:rPr lang="en-US" dirty="0" smtClean="0"/>
              <a:t>- memorable</a:t>
            </a:r>
            <a:endParaRPr lang="en-US" dirty="0"/>
          </a:p>
        </p:txBody>
      </p:sp>
      <p:sp>
        <p:nvSpPr>
          <p:cNvPr id="22" name="TextBox 21"/>
          <p:cNvSpPr txBox="1"/>
          <p:nvPr/>
        </p:nvSpPr>
        <p:spPr>
          <a:xfrm>
            <a:off x="1296776" y="3124200"/>
            <a:ext cx="1200970" cy="369332"/>
          </a:xfrm>
          <a:prstGeom prst="rect">
            <a:avLst/>
          </a:prstGeom>
          <a:noFill/>
        </p:spPr>
        <p:txBody>
          <a:bodyPr wrap="none" rtlCol="0">
            <a:spAutoFit/>
          </a:bodyPr>
          <a:lstStyle/>
          <a:p>
            <a:r>
              <a:rPr lang="en-US" dirty="0" smtClean="0"/>
              <a:t>Module #2</a:t>
            </a:r>
            <a:endParaRPr lang="en-US" dirty="0"/>
          </a:p>
        </p:txBody>
      </p:sp>
      <p:sp>
        <p:nvSpPr>
          <p:cNvPr id="23" name="TextBox 22"/>
          <p:cNvSpPr txBox="1"/>
          <p:nvPr/>
        </p:nvSpPr>
        <p:spPr>
          <a:xfrm>
            <a:off x="3664167" y="3810000"/>
            <a:ext cx="3339247" cy="923330"/>
          </a:xfrm>
          <a:prstGeom prst="rect">
            <a:avLst/>
          </a:prstGeom>
          <a:noFill/>
        </p:spPr>
        <p:txBody>
          <a:bodyPr wrap="none" rtlCol="0">
            <a:spAutoFit/>
          </a:bodyPr>
          <a:lstStyle/>
          <a:p>
            <a:r>
              <a:rPr lang="en-US" dirty="0" smtClean="0"/>
              <a:t>- background information </a:t>
            </a:r>
          </a:p>
          <a:p>
            <a:r>
              <a:rPr lang="en-US" dirty="0" smtClean="0"/>
              <a:t>- bare essential for understanding</a:t>
            </a:r>
          </a:p>
          <a:p>
            <a:r>
              <a:rPr lang="en-US" dirty="0" smtClean="0"/>
              <a:t>- not history for history sake</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119</a:t>
            </a:fld>
            <a:endParaRPr lang="en-US"/>
          </a:p>
        </p:txBody>
      </p:sp>
    </p:spTree>
    <p:extLst>
      <p:ext uri="{BB962C8B-B14F-4D97-AF65-F5344CB8AC3E}">
        <p14:creationId xmlns:p14="http://schemas.microsoft.com/office/powerpoint/2010/main" val="3511736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05800" y="381000"/>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A</a:t>
            </a:r>
            <a:endParaRPr lang="en-US" sz="2800" dirty="0">
              <a:solidFill>
                <a:schemeClr val="bg1"/>
              </a:solidFill>
            </a:endParaRPr>
          </a:p>
        </p:txBody>
      </p:sp>
      <p:sp>
        <p:nvSpPr>
          <p:cNvPr id="4" name="TextBox 3"/>
          <p:cNvSpPr txBox="1"/>
          <p:nvPr/>
        </p:nvSpPr>
        <p:spPr>
          <a:xfrm>
            <a:off x="510844" y="1600200"/>
            <a:ext cx="7718755" cy="5047536"/>
          </a:xfrm>
          <a:prstGeom prst="rect">
            <a:avLst/>
          </a:prstGeom>
          <a:noFill/>
        </p:spPr>
        <p:txBody>
          <a:bodyPr wrap="square" rtlCol="0">
            <a:spAutoFit/>
          </a:bodyPr>
          <a:lstStyle/>
          <a:p>
            <a:r>
              <a:rPr lang="en-US" sz="1400" dirty="0" err="1" smtClean="0"/>
              <a:t>Preparación</a:t>
            </a:r>
            <a:r>
              <a:rPr lang="en-US" sz="1400" dirty="0" smtClean="0"/>
              <a:t>:</a:t>
            </a:r>
          </a:p>
          <a:p>
            <a:pPr algn="ctr"/>
            <a:endParaRPr lang="en-US" sz="1400" dirty="0"/>
          </a:p>
          <a:p>
            <a:pPr marL="457200" indent="-457200">
              <a:buFontTx/>
              <a:buAutoNum type="alphaLcParenR"/>
            </a:pPr>
            <a:r>
              <a:rPr lang="en-US" sz="1400" dirty="0"/>
              <a:t>¿</a:t>
            </a:r>
            <a:r>
              <a:rPr lang="en-US" sz="1400" dirty="0" err="1"/>
              <a:t>Quién</a:t>
            </a:r>
            <a:r>
              <a:rPr lang="en-US" sz="1400" dirty="0"/>
              <a:t> </a:t>
            </a:r>
            <a:r>
              <a:rPr lang="en-US" sz="1400" dirty="0" err="1" smtClean="0"/>
              <a:t>eres</a:t>
            </a:r>
            <a:r>
              <a:rPr lang="en-US" sz="1400" dirty="0" smtClean="0"/>
              <a:t>?  </a:t>
            </a:r>
            <a:r>
              <a:rPr lang="en-US" sz="1400" dirty="0" err="1" smtClean="0"/>
              <a:t>Notas</a:t>
            </a:r>
            <a:r>
              <a:rPr lang="en-US" sz="1400" dirty="0" smtClean="0"/>
              <a:t> para auto-</a:t>
            </a:r>
            <a:r>
              <a:rPr lang="en-US" sz="1400" dirty="0" err="1" smtClean="0"/>
              <a:t>presentación</a:t>
            </a:r>
            <a:r>
              <a:rPr lang="en-US" sz="1400" dirty="0" smtClean="0"/>
              <a:t> oral de 30 </a:t>
            </a:r>
            <a:r>
              <a:rPr lang="en-US" sz="1400" dirty="0" err="1" smtClean="0"/>
              <a:t>segundos</a:t>
            </a:r>
            <a:r>
              <a:rPr lang="en-US" sz="1400" dirty="0" smtClean="0"/>
              <a:t>.  </a:t>
            </a:r>
            <a:br>
              <a:rPr lang="en-US" sz="1400" dirty="0" smtClean="0"/>
            </a:br>
            <a:r>
              <a:rPr lang="en-US" sz="1400" dirty="0" smtClean="0"/>
              <a:t>_______________________________________________________________________________</a:t>
            </a:r>
            <a:br>
              <a:rPr lang="en-US" sz="1400" dirty="0" smtClean="0"/>
            </a:br>
            <a:r>
              <a:rPr lang="en-US" sz="1400" dirty="0"/>
              <a:t>_______________________________________________________________________________</a:t>
            </a:r>
            <a:br>
              <a:rPr lang="en-US" sz="1400" dirty="0"/>
            </a:br>
            <a:r>
              <a:rPr lang="en-US" sz="1400" dirty="0" smtClean="0"/>
              <a:t>_______________________________________________________________________________</a:t>
            </a:r>
            <a:r>
              <a:rPr lang="en-US" sz="1400" dirty="0"/>
              <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smtClean="0"/>
              <a:t/>
            </a:r>
            <a:br>
              <a:rPr lang="en-US" sz="1400" dirty="0" smtClean="0"/>
            </a:br>
            <a:endParaRPr lang="en-US" sz="1400" dirty="0" smtClean="0"/>
          </a:p>
          <a:p>
            <a:pPr marL="457200" indent="-457200">
              <a:buFontTx/>
              <a:buAutoNum type="alphaLcParenR"/>
            </a:pPr>
            <a:r>
              <a:rPr lang="en-US" sz="1400" dirty="0" smtClean="0"/>
              <a:t>¿</a:t>
            </a:r>
            <a:r>
              <a:rPr lang="en-US" sz="1400" dirty="0" err="1" smtClean="0"/>
              <a:t>Qué</a:t>
            </a:r>
            <a:r>
              <a:rPr lang="en-US" sz="1400" dirty="0" smtClean="0"/>
              <a:t> </a:t>
            </a:r>
            <a:r>
              <a:rPr lang="en-US" sz="1400" dirty="0" err="1" smtClean="0"/>
              <a:t>decisión</a:t>
            </a:r>
            <a:r>
              <a:rPr lang="en-US" sz="1400" dirty="0" smtClean="0"/>
              <a:t> </a:t>
            </a:r>
            <a:r>
              <a:rPr lang="en-US" sz="1400" dirty="0" err="1" smtClean="0"/>
              <a:t>hiciste</a:t>
            </a:r>
            <a:r>
              <a:rPr lang="en-US" sz="1400" dirty="0" smtClean="0"/>
              <a:t> </a:t>
            </a:r>
            <a:r>
              <a:rPr lang="en-US" sz="1400" dirty="0" err="1" smtClean="0"/>
              <a:t>recientemente</a:t>
            </a:r>
            <a:r>
              <a:rPr lang="en-US" sz="1400" dirty="0" smtClean="0"/>
              <a:t>?  ¿</a:t>
            </a:r>
            <a:r>
              <a:rPr lang="en-US" sz="1400" dirty="0" err="1" smtClean="0"/>
              <a:t>Cómo</a:t>
            </a:r>
            <a:r>
              <a:rPr lang="en-US" sz="1400" dirty="0" smtClean="0"/>
              <a:t> la </a:t>
            </a:r>
            <a:r>
              <a:rPr lang="en-US" sz="1400" dirty="0" err="1" smtClean="0"/>
              <a:t>hiciste</a:t>
            </a:r>
            <a:r>
              <a:rPr lang="en-US" sz="1400" dirty="0" smtClean="0"/>
              <a:t>?</a:t>
            </a:r>
            <a:r>
              <a:rPr lang="en-US" sz="1400" dirty="0"/>
              <a:t/>
            </a:r>
            <a:br>
              <a:rPr lang="en-US" sz="1400" dirty="0"/>
            </a:br>
            <a:r>
              <a:rPr lang="en-US" sz="1400" dirty="0"/>
              <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
            </a:r>
            <a:br>
              <a:rPr lang="en-US" sz="1400" dirty="0"/>
            </a:br>
            <a:endParaRPr lang="en-US" sz="1400" dirty="0" smtClean="0"/>
          </a:p>
        </p:txBody>
      </p:sp>
      <p:sp>
        <p:nvSpPr>
          <p:cNvPr id="6" name="Rectangle 5"/>
          <p:cNvSpPr/>
          <p:nvPr/>
        </p:nvSpPr>
        <p:spPr>
          <a:xfrm>
            <a:off x="5334000" y="905624"/>
            <a:ext cx="3315523" cy="369332"/>
          </a:xfrm>
          <a:prstGeom prst="rect">
            <a:avLst/>
          </a:prstGeom>
        </p:spPr>
        <p:txBody>
          <a:bodyPr wrap="none">
            <a:spAutoFit/>
          </a:bodyPr>
          <a:lstStyle/>
          <a:p>
            <a:r>
              <a:rPr lang="en-US" dirty="0" err="1" smtClean="0"/>
              <a:t>Nombre</a:t>
            </a:r>
            <a:r>
              <a:rPr lang="en-US" dirty="0" smtClean="0"/>
              <a:t>:  ___________________</a:t>
            </a:r>
            <a:endParaRPr lang="en-US" dirty="0"/>
          </a:p>
        </p:txBody>
      </p:sp>
      <p:sp>
        <p:nvSpPr>
          <p:cNvPr id="2" name="TextBox 1"/>
          <p:cNvSpPr txBox="1"/>
          <p:nvPr/>
        </p:nvSpPr>
        <p:spPr>
          <a:xfrm>
            <a:off x="609600" y="452829"/>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7" name="Slide Number Placeholder 6"/>
          <p:cNvSpPr>
            <a:spLocks noGrp="1"/>
          </p:cNvSpPr>
          <p:nvPr>
            <p:ph type="sldNum" sz="quarter" idx="12"/>
          </p:nvPr>
        </p:nvSpPr>
        <p:spPr/>
        <p:txBody>
          <a:bodyPr/>
          <a:lstStyle/>
          <a:p>
            <a:fld id="{C4F85062-4662-4D6B-BB38-DB7C890070DF}" type="slidenum">
              <a:rPr lang="en-US" smtClean="0"/>
              <a:t>12</a:t>
            </a:fld>
            <a:endParaRPr lang="en-US"/>
          </a:p>
        </p:txBody>
      </p:sp>
      <p:sp>
        <p:nvSpPr>
          <p:cNvPr id="3" name="Rectangle 2"/>
          <p:cNvSpPr/>
          <p:nvPr/>
        </p:nvSpPr>
        <p:spPr>
          <a:xfrm>
            <a:off x="510844" y="4123968"/>
            <a:ext cx="7718755" cy="2124432"/>
          </a:xfrm>
          <a:prstGeom prst="rect">
            <a:avLst/>
          </a:prstGeom>
          <a:solidFill>
            <a:schemeClr val="bg2">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406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838200"/>
            <a:ext cx="5715000" cy="369332"/>
          </a:xfrm>
          <a:prstGeom prst="rect">
            <a:avLst/>
          </a:prstGeom>
          <a:noFill/>
        </p:spPr>
        <p:txBody>
          <a:bodyPr wrap="square" rtlCol="0">
            <a:spAutoFit/>
          </a:bodyPr>
          <a:lstStyle/>
          <a:p>
            <a:r>
              <a:rPr lang="en-US" dirty="0" smtClean="0"/>
              <a:t>HOW TO BUILD A BRIEFING</a:t>
            </a:r>
            <a:endParaRPr lang="en-US" dirty="0"/>
          </a:p>
        </p:txBody>
      </p:sp>
      <p:sp>
        <p:nvSpPr>
          <p:cNvPr id="10" name="Rectangle 9"/>
          <p:cNvSpPr/>
          <p:nvPr/>
        </p:nvSpPr>
        <p:spPr>
          <a:xfrm>
            <a:off x="1807280" y="220087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points </a:t>
            </a:r>
            <a:endParaRPr lang="en-US" dirty="0"/>
          </a:p>
        </p:txBody>
      </p:sp>
      <p:sp>
        <p:nvSpPr>
          <p:cNvPr id="11" name="Rectangle 10"/>
          <p:cNvSpPr/>
          <p:nvPr/>
        </p:nvSpPr>
        <p:spPr>
          <a:xfrm>
            <a:off x="1807280" y="3769978"/>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proofs</a:t>
            </a:r>
            <a:endParaRPr lang="en-US" dirty="0"/>
          </a:p>
        </p:txBody>
      </p:sp>
      <p:sp>
        <p:nvSpPr>
          <p:cNvPr id="13" name="TextBox 12"/>
          <p:cNvSpPr txBox="1"/>
          <p:nvPr/>
        </p:nvSpPr>
        <p:spPr>
          <a:xfrm>
            <a:off x="1219200" y="1495279"/>
            <a:ext cx="1200970" cy="369332"/>
          </a:xfrm>
          <a:prstGeom prst="rect">
            <a:avLst/>
          </a:prstGeom>
          <a:noFill/>
        </p:spPr>
        <p:txBody>
          <a:bodyPr wrap="none" rtlCol="0">
            <a:spAutoFit/>
          </a:bodyPr>
          <a:lstStyle/>
          <a:p>
            <a:r>
              <a:rPr lang="en-US" dirty="0" smtClean="0"/>
              <a:t>Module #3</a:t>
            </a:r>
            <a:endParaRPr lang="en-US" dirty="0"/>
          </a:p>
        </p:txBody>
      </p:sp>
      <p:sp>
        <p:nvSpPr>
          <p:cNvPr id="21" name="TextBox 20"/>
          <p:cNvSpPr txBox="1"/>
          <p:nvPr/>
        </p:nvSpPr>
        <p:spPr>
          <a:xfrm>
            <a:off x="3664167" y="2200870"/>
            <a:ext cx="3071354" cy="646331"/>
          </a:xfrm>
          <a:prstGeom prst="rect">
            <a:avLst/>
          </a:prstGeom>
          <a:noFill/>
        </p:spPr>
        <p:txBody>
          <a:bodyPr wrap="none" rtlCol="0">
            <a:spAutoFit/>
          </a:bodyPr>
          <a:lstStyle/>
          <a:p>
            <a:r>
              <a:rPr lang="en-US" dirty="0" smtClean="0"/>
              <a:t>- “sub-headlines”</a:t>
            </a:r>
          </a:p>
          <a:p>
            <a:r>
              <a:rPr lang="en-US" dirty="0" smtClean="0"/>
              <a:t>- major supporting conclusions</a:t>
            </a:r>
          </a:p>
        </p:txBody>
      </p:sp>
      <p:sp>
        <p:nvSpPr>
          <p:cNvPr id="22" name="TextBox 21"/>
          <p:cNvSpPr txBox="1"/>
          <p:nvPr/>
        </p:nvSpPr>
        <p:spPr>
          <a:xfrm>
            <a:off x="1296776" y="3124200"/>
            <a:ext cx="1200970" cy="369332"/>
          </a:xfrm>
          <a:prstGeom prst="rect">
            <a:avLst/>
          </a:prstGeom>
          <a:noFill/>
        </p:spPr>
        <p:txBody>
          <a:bodyPr wrap="none" rtlCol="0">
            <a:spAutoFit/>
          </a:bodyPr>
          <a:lstStyle/>
          <a:p>
            <a:r>
              <a:rPr lang="en-US" dirty="0" smtClean="0"/>
              <a:t>Module #4</a:t>
            </a:r>
            <a:endParaRPr lang="en-US" dirty="0"/>
          </a:p>
        </p:txBody>
      </p:sp>
      <p:sp>
        <p:nvSpPr>
          <p:cNvPr id="23" name="TextBox 22"/>
          <p:cNvSpPr txBox="1"/>
          <p:nvPr/>
        </p:nvSpPr>
        <p:spPr>
          <a:xfrm>
            <a:off x="3664166" y="3784155"/>
            <a:ext cx="4615475" cy="1754326"/>
          </a:xfrm>
          <a:prstGeom prst="rect">
            <a:avLst/>
          </a:prstGeom>
          <a:noFill/>
        </p:spPr>
        <p:txBody>
          <a:bodyPr wrap="square" rtlCol="0">
            <a:spAutoFit/>
          </a:bodyPr>
          <a:lstStyle/>
          <a:p>
            <a:r>
              <a:rPr lang="en-US" dirty="0" smtClean="0"/>
              <a:t>- three major kinds:</a:t>
            </a:r>
            <a:br>
              <a:rPr lang="en-US" dirty="0" smtClean="0"/>
            </a:br>
            <a:r>
              <a:rPr lang="en-US" dirty="0" smtClean="0"/>
              <a:t>	1. facts</a:t>
            </a:r>
            <a:br>
              <a:rPr lang="en-US" dirty="0" smtClean="0"/>
            </a:br>
            <a:r>
              <a:rPr lang="en-US" dirty="0" smtClean="0"/>
              <a:t>	2. analogies</a:t>
            </a:r>
            <a:br>
              <a:rPr lang="en-US" dirty="0" smtClean="0"/>
            </a:br>
            <a:r>
              <a:rPr lang="en-US" dirty="0" smtClean="0"/>
              <a:t>	3. anecdotes</a:t>
            </a:r>
          </a:p>
          <a:p>
            <a:r>
              <a:rPr lang="en-US" dirty="0" smtClean="0"/>
              <a:t>- support conclusions</a:t>
            </a:r>
          </a:p>
          <a:p>
            <a:r>
              <a:rPr lang="en-US" dirty="0" smtClean="0"/>
              <a:t>- indicate the quality/strength of information</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120</a:t>
            </a:fld>
            <a:endParaRPr lang="en-US"/>
          </a:p>
        </p:txBody>
      </p:sp>
    </p:spTree>
    <p:extLst>
      <p:ext uri="{BB962C8B-B14F-4D97-AF65-F5344CB8AC3E}">
        <p14:creationId xmlns:p14="http://schemas.microsoft.com/office/powerpoint/2010/main" val="20530048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838200"/>
            <a:ext cx="5715000" cy="369332"/>
          </a:xfrm>
          <a:prstGeom prst="rect">
            <a:avLst/>
          </a:prstGeom>
          <a:noFill/>
        </p:spPr>
        <p:txBody>
          <a:bodyPr wrap="square" rtlCol="0">
            <a:spAutoFit/>
          </a:bodyPr>
          <a:lstStyle/>
          <a:p>
            <a:r>
              <a:rPr lang="en-US" dirty="0" smtClean="0"/>
              <a:t>HOW TO BUILD A BRIEFING</a:t>
            </a:r>
            <a:endParaRPr lang="en-US" dirty="0"/>
          </a:p>
        </p:txBody>
      </p:sp>
      <p:sp>
        <p:nvSpPr>
          <p:cNvPr id="9" name="Rectangle 8"/>
          <p:cNvSpPr/>
          <p:nvPr/>
        </p:nvSpPr>
        <p:spPr>
          <a:xfrm>
            <a:off x="1840111" y="2172517"/>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indicators </a:t>
            </a:r>
            <a:endParaRPr lang="en-US" dirty="0"/>
          </a:p>
        </p:txBody>
      </p:sp>
      <p:sp>
        <p:nvSpPr>
          <p:cNvPr id="13" name="TextBox 12"/>
          <p:cNvSpPr txBox="1"/>
          <p:nvPr/>
        </p:nvSpPr>
        <p:spPr>
          <a:xfrm>
            <a:off x="1219200" y="1495279"/>
            <a:ext cx="1200970" cy="369332"/>
          </a:xfrm>
          <a:prstGeom prst="rect">
            <a:avLst/>
          </a:prstGeom>
          <a:noFill/>
        </p:spPr>
        <p:txBody>
          <a:bodyPr wrap="none" rtlCol="0">
            <a:spAutoFit/>
          </a:bodyPr>
          <a:lstStyle/>
          <a:p>
            <a:r>
              <a:rPr lang="en-US" dirty="0" smtClean="0"/>
              <a:t>Module #5</a:t>
            </a:r>
            <a:endParaRPr lang="en-US" dirty="0"/>
          </a:p>
        </p:txBody>
      </p:sp>
      <p:sp>
        <p:nvSpPr>
          <p:cNvPr id="17" name="Rectangle 16"/>
          <p:cNvSpPr/>
          <p:nvPr/>
        </p:nvSpPr>
        <p:spPr>
          <a:xfrm>
            <a:off x="1819684" y="3657600"/>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summary</a:t>
            </a:r>
            <a:endParaRPr lang="en-US" dirty="0"/>
          </a:p>
        </p:txBody>
      </p:sp>
      <p:sp>
        <p:nvSpPr>
          <p:cNvPr id="18" name="Rectangle 17"/>
          <p:cNvSpPr/>
          <p:nvPr/>
        </p:nvSpPr>
        <p:spPr>
          <a:xfrm>
            <a:off x="1819684" y="5224867"/>
            <a:ext cx="1097280" cy="64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“action” </a:t>
            </a:r>
            <a:endParaRPr lang="en-US" dirty="0"/>
          </a:p>
        </p:txBody>
      </p:sp>
      <p:sp>
        <p:nvSpPr>
          <p:cNvPr id="21" name="TextBox 20"/>
          <p:cNvSpPr txBox="1"/>
          <p:nvPr/>
        </p:nvSpPr>
        <p:spPr>
          <a:xfrm>
            <a:off x="3701586" y="2146718"/>
            <a:ext cx="5138138" cy="646331"/>
          </a:xfrm>
          <a:prstGeom prst="rect">
            <a:avLst/>
          </a:prstGeom>
          <a:noFill/>
        </p:spPr>
        <p:txBody>
          <a:bodyPr wrap="none" rtlCol="0">
            <a:spAutoFit/>
          </a:bodyPr>
          <a:lstStyle/>
          <a:p>
            <a:r>
              <a:rPr lang="en-US" dirty="0" smtClean="0"/>
              <a:t>- these “signposts” in business are lock-in phrases</a:t>
            </a:r>
          </a:p>
          <a:p>
            <a:r>
              <a:rPr lang="en-US" dirty="0" smtClean="0"/>
              <a:t>- in analysis, they’re events that validate conclusions </a:t>
            </a:r>
          </a:p>
        </p:txBody>
      </p:sp>
      <p:sp>
        <p:nvSpPr>
          <p:cNvPr id="22" name="TextBox 21"/>
          <p:cNvSpPr txBox="1"/>
          <p:nvPr/>
        </p:nvSpPr>
        <p:spPr>
          <a:xfrm>
            <a:off x="1219200" y="3124200"/>
            <a:ext cx="1200970" cy="369332"/>
          </a:xfrm>
          <a:prstGeom prst="rect">
            <a:avLst/>
          </a:prstGeom>
          <a:noFill/>
        </p:spPr>
        <p:txBody>
          <a:bodyPr wrap="none" rtlCol="0">
            <a:spAutoFit/>
          </a:bodyPr>
          <a:lstStyle/>
          <a:p>
            <a:r>
              <a:rPr lang="en-US" dirty="0" smtClean="0"/>
              <a:t>Module #6</a:t>
            </a:r>
            <a:endParaRPr lang="en-US" dirty="0"/>
          </a:p>
        </p:txBody>
      </p:sp>
      <p:sp>
        <p:nvSpPr>
          <p:cNvPr id="23" name="TextBox 22"/>
          <p:cNvSpPr txBox="1"/>
          <p:nvPr/>
        </p:nvSpPr>
        <p:spPr>
          <a:xfrm>
            <a:off x="3664166" y="3784155"/>
            <a:ext cx="4565433" cy="646331"/>
          </a:xfrm>
          <a:prstGeom prst="rect">
            <a:avLst/>
          </a:prstGeom>
          <a:noFill/>
        </p:spPr>
        <p:txBody>
          <a:bodyPr wrap="square" rtlCol="0">
            <a:spAutoFit/>
          </a:bodyPr>
          <a:lstStyle/>
          <a:p>
            <a:pPr marL="285750" indent="-285750">
              <a:buFontTx/>
              <a:buChar char="-"/>
            </a:pPr>
            <a:r>
              <a:rPr lang="en-US" dirty="0" smtClean="0"/>
              <a:t>very briefly sum up your key judgment</a:t>
            </a:r>
          </a:p>
          <a:p>
            <a:pPr marL="285750" indent="-285750">
              <a:buFontTx/>
              <a:buChar char="-"/>
            </a:pPr>
            <a:r>
              <a:rPr lang="en-US" dirty="0" smtClean="0"/>
              <a:t>in analysis, this can be future scenario(s)</a:t>
            </a:r>
            <a:endParaRPr lang="en-US" dirty="0"/>
          </a:p>
        </p:txBody>
      </p:sp>
      <p:sp>
        <p:nvSpPr>
          <p:cNvPr id="19" name="TextBox 18"/>
          <p:cNvSpPr txBox="1"/>
          <p:nvPr/>
        </p:nvSpPr>
        <p:spPr>
          <a:xfrm>
            <a:off x="1256904" y="4692502"/>
            <a:ext cx="1200970" cy="369332"/>
          </a:xfrm>
          <a:prstGeom prst="rect">
            <a:avLst/>
          </a:prstGeom>
          <a:noFill/>
        </p:spPr>
        <p:txBody>
          <a:bodyPr wrap="none" rtlCol="0">
            <a:spAutoFit/>
          </a:bodyPr>
          <a:lstStyle/>
          <a:p>
            <a:r>
              <a:rPr lang="en-US" dirty="0" smtClean="0"/>
              <a:t>Module #7</a:t>
            </a:r>
            <a:endParaRPr lang="en-US" dirty="0"/>
          </a:p>
        </p:txBody>
      </p:sp>
      <p:sp>
        <p:nvSpPr>
          <p:cNvPr id="24" name="TextBox 23"/>
          <p:cNvSpPr txBox="1"/>
          <p:nvPr/>
        </p:nvSpPr>
        <p:spPr>
          <a:xfrm>
            <a:off x="3701586" y="5181600"/>
            <a:ext cx="4830078" cy="923330"/>
          </a:xfrm>
          <a:prstGeom prst="rect">
            <a:avLst/>
          </a:prstGeom>
          <a:noFill/>
        </p:spPr>
        <p:txBody>
          <a:bodyPr wrap="square" rtlCol="0">
            <a:spAutoFit/>
          </a:bodyPr>
          <a:lstStyle/>
          <a:p>
            <a:pPr marL="285750" indent="-285750">
              <a:buFontTx/>
              <a:buChar char="-"/>
            </a:pPr>
            <a:r>
              <a:rPr lang="en-US" dirty="0" smtClean="0"/>
              <a:t>in business, it’s the big pitch</a:t>
            </a:r>
          </a:p>
          <a:p>
            <a:pPr marL="285750" indent="-285750">
              <a:buFontTx/>
              <a:buChar char="-"/>
            </a:pPr>
            <a:r>
              <a:rPr lang="en-US" dirty="0" smtClean="0"/>
              <a:t>in analysis, it’s a statement of the implications of events for the policymaker</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121</a:t>
            </a:fld>
            <a:endParaRPr lang="en-US"/>
          </a:p>
        </p:txBody>
      </p:sp>
    </p:spTree>
    <p:extLst>
      <p:ext uri="{BB962C8B-B14F-4D97-AF65-F5344CB8AC3E}">
        <p14:creationId xmlns:p14="http://schemas.microsoft.com/office/powerpoint/2010/main" val="19630428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6370" y="2496441"/>
            <a:ext cx="990600" cy="4179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headline</a:t>
            </a:r>
            <a:endParaRPr lang="en-US" sz="1400" dirty="0"/>
          </a:p>
        </p:txBody>
      </p:sp>
      <p:sp>
        <p:nvSpPr>
          <p:cNvPr id="4" name="Rectangle 3"/>
          <p:cNvSpPr/>
          <p:nvPr/>
        </p:nvSpPr>
        <p:spPr>
          <a:xfrm>
            <a:off x="2329898" y="3028684"/>
            <a:ext cx="990600" cy="4196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context </a:t>
            </a:r>
            <a:endParaRPr lang="en-US" sz="1400" dirty="0"/>
          </a:p>
        </p:txBody>
      </p:sp>
      <p:sp>
        <p:nvSpPr>
          <p:cNvPr id="5" name="Rectangle 4"/>
          <p:cNvSpPr/>
          <p:nvPr/>
        </p:nvSpPr>
        <p:spPr>
          <a:xfrm>
            <a:off x="2339201" y="3530024"/>
            <a:ext cx="990600" cy="4154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points </a:t>
            </a:r>
            <a:endParaRPr lang="en-US" sz="1400" dirty="0"/>
          </a:p>
        </p:txBody>
      </p:sp>
      <p:sp>
        <p:nvSpPr>
          <p:cNvPr id="6" name="Rectangle 5"/>
          <p:cNvSpPr/>
          <p:nvPr/>
        </p:nvSpPr>
        <p:spPr>
          <a:xfrm>
            <a:off x="2346417" y="4063424"/>
            <a:ext cx="999983" cy="41616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proofs</a:t>
            </a:r>
            <a:endParaRPr lang="en-US" sz="1400" dirty="0"/>
          </a:p>
        </p:txBody>
      </p:sp>
      <p:sp>
        <p:nvSpPr>
          <p:cNvPr id="7" name="Rectangle 6"/>
          <p:cNvSpPr/>
          <p:nvPr/>
        </p:nvSpPr>
        <p:spPr>
          <a:xfrm>
            <a:off x="2356480" y="4596824"/>
            <a:ext cx="985282" cy="39950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indicators </a:t>
            </a:r>
            <a:endParaRPr lang="en-US" sz="1400" dirty="0"/>
          </a:p>
        </p:txBody>
      </p:sp>
      <p:sp>
        <p:nvSpPr>
          <p:cNvPr id="8" name="Rectangle 7"/>
          <p:cNvSpPr/>
          <p:nvPr/>
        </p:nvSpPr>
        <p:spPr>
          <a:xfrm>
            <a:off x="2348505" y="5091764"/>
            <a:ext cx="971993" cy="3728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summary</a:t>
            </a:r>
            <a:endParaRPr lang="en-US" sz="1400" dirty="0"/>
          </a:p>
        </p:txBody>
      </p:sp>
      <p:sp>
        <p:nvSpPr>
          <p:cNvPr id="9" name="Rectangle 8"/>
          <p:cNvSpPr/>
          <p:nvPr/>
        </p:nvSpPr>
        <p:spPr>
          <a:xfrm>
            <a:off x="2348506" y="5538010"/>
            <a:ext cx="988464" cy="3813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“action” </a:t>
            </a:r>
            <a:endParaRPr lang="en-US" sz="1400" dirty="0"/>
          </a:p>
        </p:txBody>
      </p:sp>
      <p:sp>
        <p:nvSpPr>
          <p:cNvPr id="10" name="Rectangle 9"/>
          <p:cNvSpPr/>
          <p:nvPr/>
        </p:nvSpPr>
        <p:spPr>
          <a:xfrm>
            <a:off x="5801833" y="5513280"/>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implications</a:t>
            </a:r>
            <a:endParaRPr lang="en-US" sz="1400" dirty="0"/>
          </a:p>
        </p:txBody>
      </p:sp>
      <p:sp>
        <p:nvSpPr>
          <p:cNvPr id="11" name="Rectangle 10"/>
          <p:cNvSpPr/>
          <p:nvPr/>
        </p:nvSpPr>
        <p:spPr>
          <a:xfrm>
            <a:off x="5815584" y="2699499"/>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key judgments</a:t>
            </a:r>
            <a:endParaRPr lang="en-US" sz="1400" dirty="0"/>
          </a:p>
        </p:txBody>
      </p:sp>
      <p:sp>
        <p:nvSpPr>
          <p:cNvPr id="12" name="Rectangle 11"/>
          <p:cNvSpPr/>
          <p:nvPr/>
        </p:nvSpPr>
        <p:spPr>
          <a:xfrm>
            <a:off x="5815584" y="4862001"/>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outcomes</a:t>
            </a:r>
            <a:endParaRPr lang="en-US" sz="1400" dirty="0"/>
          </a:p>
        </p:txBody>
      </p:sp>
      <p:sp>
        <p:nvSpPr>
          <p:cNvPr id="13" name="Rectangle 12"/>
          <p:cNvSpPr/>
          <p:nvPr/>
        </p:nvSpPr>
        <p:spPr>
          <a:xfrm>
            <a:off x="5818599" y="4077286"/>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trends</a:t>
            </a:r>
            <a:endParaRPr lang="en-US" sz="1400" dirty="0"/>
          </a:p>
        </p:txBody>
      </p:sp>
      <p:sp>
        <p:nvSpPr>
          <p:cNvPr id="14" name="Rectangle 13"/>
          <p:cNvSpPr/>
          <p:nvPr/>
        </p:nvSpPr>
        <p:spPr>
          <a:xfrm>
            <a:off x="5815584" y="3360179"/>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drivers</a:t>
            </a:r>
            <a:endParaRPr lang="en-US" sz="1400" dirty="0"/>
          </a:p>
        </p:txBody>
      </p:sp>
      <p:sp>
        <p:nvSpPr>
          <p:cNvPr id="15" name="Rectangle 14"/>
          <p:cNvSpPr/>
          <p:nvPr/>
        </p:nvSpPr>
        <p:spPr>
          <a:xfrm>
            <a:off x="2359769" y="1821358"/>
            <a:ext cx="832087" cy="584775"/>
          </a:xfrm>
          <a:prstGeom prst="rect">
            <a:avLst/>
          </a:prstGeom>
        </p:spPr>
        <p:txBody>
          <a:bodyPr wrap="none">
            <a:spAutoFit/>
          </a:bodyPr>
          <a:lstStyle/>
          <a:p>
            <a:r>
              <a:rPr lang="en-US" sz="1600" i="1" dirty="0" smtClean="0">
                <a:cs typeface="Times New Roman"/>
              </a:rPr>
              <a:t>Briefing</a:t>
            </a:r>
            <a:br>
              <a:rPr lang="en-US" sz="1600" i="1" dirty="0" smtClean="0">
                <a:cs typeface="Times New Roman"/>
              </a:rPr>
            </a:br>
            <a:r>
              <a:rPr lang="en-US" sz="1600" i="1" dirty="0" smtClean="0">
                <a:cs typeface="Times New Roman"/>
              </a:rPr>
              <a:t>format</a:t>
            </a:r>
            <a:endParaRPr lang="en-US" sz="1600" i="1" dirty="0"/>
          </a:p>
        </p:txBody>
      </p:sp>
      <p:sp>
        <p:nvSpPr>
          <p:cNvPr id="16" name="Rectangle 15"/>
          <p:cNvSpPr/>
          <p:nvPr/>
        </p:nvSpPr>
        <p:spPr>
          <a:xfrm>
            <a:off x="5818599" y="1894349"/>
            <a:ext cx="1005147" cy="584775"/>
          </a:xfrm>
          <a:prstGeom prst="rect">
            <a:avLst/>
          </a:prstGeom>
        </p:spPr>
        <p:txBody>
          <a:bodyPr wrap="none">
            <a:spAutoFit/>
          </a:bodyPr>
          <a:lstStyle/>
          <a:p>
            <a:r>
              <a:rPr lang="en-US" sz="1600" i="1" dirty="0" smtClean="0">
                <a:cs typeface="Times New Roman"/>
              </a:rPr>
              <a:t>Analytical</a:t>
            </a:r>
            <a:br>
              <a:rPr lang="en-US" sz="1600" i="1" dirty="0" smtClean="0">
                <a:cs typeface="Times New Roman"/>
              </a:rPr>
            </a:br>
            <a:r>
              <a:rPr lang="en-US" sz="1600" i="1" dirty="0" smtClean="0">
                <a:cs typeface="Times New Roman"/>
              </a:rPr>
              <a:t>elements</a:t>
            </a:r>
            <a:endParaRPr lang="en-US" sz="1600" i="1" dirty="0"/>
          </a:p>
        </p:txBody>
      </p:sp>
      <p:sp>
        <p:nvSpPr>
          <p:cNvPr id="19" name="TextBox 18"/>
          <p:cNvSpPr txBox="1"/>
          <p:nvPr/>
        </p:nvSpPr>
        <p:spPr>
          <a:xfrm>
            <a:off x="878543" y="685800"/>
            <a:ext cx="5715000" cy="523220"/>
          </a:xfrm>
          <a:prstGeom prst="rect">
            <a:avLst/>
          </a:prstGeom>
          <a:noFill/>
        </p:spPr>
        <p:txBody>
          <a:bodyPr wrap="square" rtlCol="0">
            <a:spAutoFit/>
          </a:bodyPr>
          <a:lstStyle/>
          <a:p>
            <a:r>
              <a:rPr lang="en-US" sz="2800" dirty="0" smtClean="0">
                <a:latin typeface="+mj-lt"/>
              </a:rPr>
              <a:t>HOW TO BUILD A BRIEFING</a:t>
            </a:r>
            <a:endParaRPr lang="en-US" sz="2800" dirty="0">
              <a:latin typeface="+mj-lt"/>
            </a:endParaRPr>
          </a:p>
        </p:txBody>
      </p:sp>
      <p:sp>
        <p:nvSpPr>
          <p:cNvPr id="20" name="TextBox 19"/>
          <p:cNvSpPr txBox="1"/>
          <p:nvPr/>
        </p:nvSpPr>
        <p:spPr>
          <a:xfrm>
            <a:off x="1590699" y="1470102"/>
            <a:ext cx="3018647" cy="369332"/>
          </a:xfrm>
          <a:prstGeom prst="rect">
            <a:avLst/>
          </a:prstGeom>
          <a:noFill/>
        </p:spPr>
        <p:txBody>
          <a:bodyPr wrap="none" rtlCol="0">
            <a:spAutoFit/>
          </a:bodyPr>
          <a:lstStyle/>
          <a:p>
            <a:r>
              <a:rPr lang="en-US" dirty="0" smtClean="0"/>
              <a:t>The seven traditional modules</a:t>
            </a:r>
            <a:endParaRPr lang="en-US" dirty="0"/>
          </a:p>
        </p:txBody>
      </p:sp>
      <p:sp>
        <p:nvSpPr>
          <p:cNvPr id="21" name="TextBox 20"/>
          <p:cNvSpPr txBox="1"/>
          <p:nvPr/>
        </p:nvSpPr>
        <p:spPr>
          <a:xfrm>
            <a:off x="5212928" y="1437836"/>
            <a:ext cx="2732030" cy="369332"/>
          </a:xfrm>
          <a:prstGeom prst="rect">
            <a:avLst/>
          </a:prstGeom>
          <a:noFill/>
        </p:spPr>
        <p:txBody>
          <a:bodyPr wrap="none" rtlCol="0">
            <a:spAutoFit/>
          </a:bodyPr>
          <a:lstStyle/>
          <a:p>
            <a:r>
              <a:rPr lang="en-US" dirty="0" smtClean="0"/>
              <a:t>The five analytical modules</a:t>
            </a:r>
            <a:endParaRPr lang="en-US" dirty="0"/>
          </a:p>
        </p:txBody>
      </p:sp>
      <p:sp>
        <p:nvSpPr>
          <p:cNvPr id="18" name="Oval 17"/>
          <p:cNvSpPr/>
          <p:nvPr/>
        </p:nvSpPr>
        <p:spPr>
          <a:xfrm>
            <a:off x="5105400" y="1295400"/>
            <a:ext cx="2971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F85062-4662-4D6B-BB38-DB7C890070DF}" type="slidenum">
              <a:rPr lang="en-US" smtClean="0"/>
              <a:t>122</a:t>
            </a:fld>
            <a:endParaRPr lang="en-US"/>
          </a:p>
        </p:txBody>
      </p:sp>
      <p:grpSp>
        <p:nvGrpSpPr>
          <p:cNvPr id="27" name="Group 26"/>
          <p:cNvGrpSpPr/>
          <p:nvPr/>
        </p:nvGrpSpPr>
        <p:grpSpPr>
          <a:xfrm>
            <a:off x="7225248" y="2706272"/>
            <a:ext cx="1251207" cy="3229947"/>
            <a:chOff x="7225248" y="2706272"/>
            <a:chExt cx="1251207" cy="3229947"/>
          </a:xfrm>
        </p:grpSpPr>
        <p:sp>
          <p:nvSpPr>
            <p:cNvPr id="24" name="Rectangle 23"/>
            <p:cNvSpPr/>
            <p:nvPr/>
          </p:nvSpPr>
          <p:spPr>
            <a:xfrm>
              <a:off x="7239000" y="4868774"/>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escenarios</a:t>
              </a:r>
              <a:endParaRPr lang="en-US" sz="1400" dirty="0"/>
            </a:p>
          </p:txBody>
        </p:sp>
        <p:grpSp>
          <p:nvGrpSpPr>
            <p:cNvPr id="17" name="Group 16"/>
            <p:cNvGrpSpPr/>
            <p:nvPr/>
          </p:nvGrpSpPr>
          <p:grpSpPr>
            <a:xfrm>
              <a:off x="7225248" y="2706272"/>
              <a:ext cx="1251207" cy="3229947"/>
              <a:chOff x="7225248" y="2706272"/>
              <a:chExt cx="1251207" cy="3229947"/>
            </a:xfrm>
          </p:grpSpPr>
          <p:sp>
            <p:nvSpPr>
              <p:cNvPr id="22" name="Rectangle 21"/>
              <p:cNvSpPr/>
              <p:nvPr/>
            </p:nvSpPr>
            <p:spPr>
              <a:xfrm>
                <a:off x="7225248" y="5520053"/>
                <a:ext cx="1232952"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implicaciones</a:t>
                </a:r>
                <a:endParaRPr lang="en-US" sz="1400" dirty="0"/>
              </a:p>
            </p:txBody>
          </p:sp>
          <p:sp>
            <p:nvSpPr>
              <p:cNvPr id="23" name="Rectangle 22"/>
              <p:cNvSpPr/>
              <p:nvPr/>
            </p:nvSpPr>
            <p:spPr>
              <a:xfrm>
                <a:off x="7239000" y="270627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juicios</a:t>
                </a:r>
                <a:r>
                  <a:rPr lang="en-US" sz="1400" dirty="0" smtClean="0"/>
                  <a:t> </a:t>
                </a:r>
                <a:r>
                  <a:rPr lang="en-US" sz="1400" dirty="0" err="1" smtClean="0"/>
                  <a:t>principales</a:t>
                </a:r>
                <a:endParaRPr lang="en-US" sz="1400" dirty="0"/>
              </a:p>
            </p:txBody>
          </p:sp>
          <p:sp>
            <p:nvSpPr>
              <p:cNvPr id="25" name="Rectangle 24"/>
              <p:cNvSpPr/>
              <p:nvPr/>
            </p:nvSpPr>
            <p:spPr>
              <a:xfrm>
                <a:off x="7242015" y="4084059"/>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corrientes</a:t>
                </a:r>
                <a:r>
                  <a:rPr lang="en-US" sz="1400" dirty="0" smtClean="0"/>
                  <a:t>/ </a:t>
                </a:r>
                <a:r>
                  <a:rPr lang="en-US" sz="1400" dirty="0" err="1" smtClean="0"/>
                  <a:t>tendencias</a:t>
                </a:r>
                <a:endParaRPr lang="en-US" sz="1400" dirty="0"/>
              </a:p>
            </p:txBody>
          </p:sp>
          <p:sp>
            <p:nvSpPr>
              <p:cNvPr id="26" name="Rectangle 25"/>
              <p:cNvSpPr/>
              <p:nvPr/>
            </p:nvSpPr>
            <p:spPr>
              <a:xfrm>
                <a:off x="7239000" y="336695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impulsores</a:t>
                </a:r>
                <a:endParaRPr lang="en-US" sz="1400" dirty="0"/>
              </a:p>
            </p:txBody>
          </p:sp>
        </p:grpSp>
      </p:grpSp>
    </p:spTree>
    <p:extLst>
      <p:ext uri="{BB962C8B-B14F-4D97-AF65-F5344CB8AC3E}">
        <p14:creationId xmlns:p14="http://schemas.microsoft.com/office/powerpoint/2010/main" val="328939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46320" y="5334000"/>
            <a:ext cx="182880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implicaciones</a:t>
            </a:r>
            <a:endParaRPr lang="en-US" sz="1400" dirty="0"/>
          </a:p>
        </p:txBody>
      </p:sp>
      <p:sp>
        <p:nvSpPr>
          <p:cNvPr id="11" name="Rectangle 10"/>
          <p:cNvSpPr/>
          <p:nvPr/>
        </p:nvSpPr>
        <p:spPr>
          <a:xfrm>
            <a:off x="4846320" y="1561230"/>
            <a:ext cx="182880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juicios</a:t>
            </a:r>
            <a:r>
              <a:rPr lang="en-US" sz="1400" dirty="0" smtClean="0"/>
              <a:t> </a:t>
            </a:r>
            <a:r>
              <a:rPr lang="en-US" sz="1400" dirty="0" err="1" smtClean="0"/>
              <a:t>principales</a:t>
            </a:r>
            <a:endParaRPr lang="en-US" sz="1400" dirty="0"/>
          </a:p>
        </p:txBody>
      </p:sp>
      <p:sp>
        <p:nvSpPr>
          <p:cNvPr id="12" name="Rectangle 11"/>
          <p:cNvSpPr/>
          <p:nvPr/>
        </p:nvSpPr>
        <p:spPr>
          <a:xfrm>
            <a:off x="4846320" y="4313361"/>
            <a:ext cx="182880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escenarios</a:t>
            </a:r>
            <a:endParaRPr lang="en-US" sz="1400" dirty="0"/>
          </a:p>
        </p:txBody>
      </p:sp>
      <p:sp>
        <p:nvSpPr>
          <p:cNvPr id="13" name="Rectangle 12"/>
          <p:cNvSpPr/>
          <p:nvPr/>
        </p:nvSpPr>
        <p:spPr>
          <a:xfrm>
            <a:off x="4846320" y="3352800"/>
            <a:ext cx="182880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corrientes</a:t>
            </a:r>
            <a:r>
              <a:rPr lang="en-US" sz="1400" dirty="0" smtClean="0"/>
              <a:t>/</a:t>
            </a:r>
            <a:r>
              <a:rPr lang="en-US" sz="1400" dirty="0" err="1" smtClean="0"/>
              <a:t>tendencias</a:t>
            </a:r>
            <a:endParaRPr lang="en-US" sz="1400" dirty="0"/>
          </a:p>
        </p:txBody>
      </p:sp>
      <p:sp>
        <p:nvSpPr>
          <p:cNvPr id="14" name="Rectangle 13"/>
          <p:cNvSpPr/>
          <p:nvPr/>
        </p:nvSpPr>
        <p:spPr>
          <a:xfrm>
            <a:off x="4846320" y="2438400"/>
            <a:ext cx="182880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impulsores</a:t>
            </a:r>
            <a:endParaRPr lang="en-US" sz="1400" dirty="0"/>
          </a:p>
        </p:txBody>
      </p:sp>
      <p:sp>
        <p:nvSpPr>
          <p:cNvPr id="19" name="TextBox 18"/>
          <p:cNvSpPr txBox="1"/>
          <p:nvPr/>
        </p:nvSpPr>
        <p:spPr>
          <a:xfrm>
            <a:off x="878543" y="685800"/>
            <a:ext cx="5715000" cy="523220"/>
          </a:xfrm>
          <a:prstGeom prst="rect">
            <a:avLst/>
          </a:prstGeom>
          <a:noFill/>
        </p:spPr>
        <p:txBody>
          <a:bodyPr wrap="square" rtlCol="0">
            <a:spAutoFit/>
          </a:bodyPr>
          <a:lstStyle/>
          <a:p>
            <a:r>
              <a:rPr lang="en-US" sz="2800" dirty="0" smtClean="0">
                <a:latin typeface="+mj-lt"/>
              </a:rPr>
              <a:t>HOW TO BUILD A BRIEFING</a:t>
            </a:r>
            <a:endParaRPr lang="en-US" sz="2800" dirty="0">
              <a:latin typeface="+mj-lt"/>
            </a:endParaRPr>
          </a:p>
        </p:txBody>
      </p:sp>
      <p:sp>
        <p:nvSpPr>
          <p:cNvPr id="21" name="TextBox 20"/>
          <p:cNvSpPr txBox="1"/>
          <p:nvPr/>
        </p:nvSpPr>
        <p:spPr>
          <a:xfrm>
            <a:off x="1064265" y="1551768"/>
            <a:ext cx="2732030" cy="369332"/>
          </a:xfrm>
          <a:prstGeom prst="rect">
            <a:avLst/>
          </a:prstGeom>
          <a:noFill/>
        </p:spPr>
        <p:txBody>
          <a:bodyPr wrap="none" rtlCol="0">
            <a:spAutoFit/>
          </a:bodyPr>
          <a:lstStyle/>
          <a:p>
            <a:r>
              <a:rPr lang="en-US" dirty="0" smtClean="0"/>
              <a:t>The five analytical modules</a:t>
            </a:r>
            <a:endParaRPr lang="en-US" dirty="0"/>
          </a:p>
        </p:txBody>
      </p:sp>
      <p:sp>
        <p:nvSpPr>
          <p:cNvPr id="18" name="Oval 17"/>
          <p:cNvSpPr/>
          <p:nvPr/>
        </p:nvSpPr>
        <p:spPr>
          <a:xfrm>
            <a:off x="878543" y="1393534"/>
            <a:ext cx="2971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F85062-4662-4D6B-BB38-DB7C890070DF}" type="slidenum">
              <a:rPr lang="en-US" smtClean="0"/>
              <a:t>123</a:t>
            </a:fld>
            <a:endParaRPr lang="en-US"/>
          </a:p>
        </p:txBody>
      </p:sp>
    </p:spTree>
    <p:extLst>
      <p:ext uri="{BB962C8B-B14F-4D97-AF65-F5344CB8AC3E}">
        <p14:creationId xmlns:p14="http://schemas.microsoft.com/office/powerpoint/2010/main" val="11197267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4400" y="1860231"/>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juicios</a:t>
            </a:r>
            <a:r>
              <a:rPr lang="en-US" sz="1400" dirty="0" smtClean="0"/>
              <a:t> </a:t>
            </a:r>
            <a:r>
              <a:rPr lang="en-US" sz="1400" dirty="0" err="1" smtClean="0"/>
              <a:t>principales</a:t>
            </a:r>
            <a:endParaRPr lang="en-US" sz="1400" dirty="0"/>
          </a:p>
        </p:txBody>
      </p:sp>
      <p:sp>
        <p:nvSpPr>
          <p:cNvPr id="13" name="Rectangle 12"/>
          <p:cNvSpPr/>
          <p:nvPr/>
        </p:nvSpPr>
        <p:spPr>
          <a:xfrm>
            <a:off x="914400" y="4088314"/>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corrientes</a:t>
            </a:r>
            <a:r>
              <a:rPr lang="en-US" sz="1400" dirty="0" smtClean="0"/>
              <a:t> / </a:t>
            </a:r>
            <a:r>
              <a:rPr lang="en-US" sz="1400" dirty="0" err="1" smtClean="0"/>
              <a:t>tendencias</a:t>
            </a:r>
            <a:endParaRPr lang="en-US" sz="1400" dirty="0"/>
          </a:p>
        </p:txBody>
      </p:sp>
      <p:sp>
        <p:nvSpPr>
          <p:cNvPr id="14" name="Rectangle 13"/>
          <p:cNvSpPr/>
          <p:nvPr/>
        </p:nvSpPr>
        <p:spPr>
          <a:xfrm>
            <a:off x="912577" y="2945655"/>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impulsores</a:t>
            </a:r>
            <a:endParaRPr lang="en-US" sz="1400" dirty="0"/>
          </a:p>
        </p:txBody>
      </p:sp>
      <p:sp>
        <p:nvSpPr>
          <p:cNvPr id="19" name="TextBox 18"/>
          <p:cNvSpPr txBox="1"/>
          <p:nvPr/>
        </p:nvSpPr>
        <p:spPr>
          <a:xfrm>
            <a:off x="878543" y="685800"/>
            <a:ext cx="5715000" cy="523220"/>
          </a:xfrm>
          <a:prstGeom prst="rect">
            <a:avLst/>
          </a:prstGeom>
          <a:noFill/>
        </p:spPr>
        <p:txBody>
          <a:bodyPr wrap="square" rtlCol="0">
            <a:spAutoFit/>
          </a:bodyPr>
          <a:lstStyle/>
          <a:p>
            <a:r>
              <a:rPr lang="en-US" sz="2800" dirty="0" smtClean="0">
                <a:latin typeface="+mj-lt"/>
              </a:rPr>
              <a:t>AN EXAMPLE: Cuba</a:t>
            </a:r>
            <a:endParaRPr lang="en-US" sz="2800" dirty="0">
              <a:latin typeface="+mj-lt"/>
            </a:endParaRPr>
          </a:p>
        </p:txBody>
      </p:sp>
      <p:sp>
        <p:nvSpPr>
          <p:cNvPr id="22" name="TextBox 21"/>
          <p:cNvSpPr txBox="1"/>
          <p:nvPr/>
        </p:nvSpPr>
        <p:spPr>
          <a:xfrm>
            <a:off x="1066800" y="1209020"/>
            <a:ext cx="7070702" cy="369332"/>
          </a:xfrm>
          <a:prstGeom prst="rect">
            <a:avLst/>
          </a:prstGeom>
          <a:noFill/>
        </p:spPr>
        <p:txBody>
          <a:bodyPr wrap="square" rtlCol="0">
            <a:spAutoFit/>
          </a:bodyPr>
          <a:lstStyle/>
          <a:p>
            <a:pPr algn="ctr"/>
            <a:r>
              <a:rPr lang="en-US" dirty="0" smtClean="0"/>
              <a:t>Cuba has begun a transition to a new political-economic system</a:t>
            </a:r>
            <a:endParaRPr lang="en-US" dirty="0"/>
          </a:p>
        </p:txBody>
      </p:sp>
      <p:sp>
        <p:nvSpPr>
          <p:cNvPr id="23" name="TextBox 22"/>
          <p:cNvSpPr txBox="1"/>
          <p:nvPr/>
        </p:nvSpPr>
        <p:spPr>
          <a:xfrm>
            <a:off x="2948475" y="1850417"/>
            <a:ext cx="5715001" cy="646331"/>
          </a:xfrm>
          <a:prstGeom prst="rect">
            <a:avLst/>
          </a:prstGeom>
          <a:noFill/>
        </p:spPr>
        <p:txBody>
          <a:bodyPr wrap="square" rtlCol="0">
            <a:spAutoFit/>
          </a:bodyPr>
          <a:lstStyle/>
          <a:p>
            <a:r>
              <a:rPr lang="en-US" dirty="0" smtClean="0"/>
              <a:t>Cuba is</a:t>
            </a:r>
            <a:r>
              <a:rPr lang="en-US" dirty="0"/>
              <a:t> </a:t>
            </a:r>
            <a:r>
              <a:rPr lang="en-US" dirty="0" smtClean="0"/>
              <a:t>making changes in its economy and, ultimately, its political system.</a:t>
            </a:r>
          </a:p>
        </p:txBody>
      </p:sp>
      <p:sp>
        <p:nvSpPr>
          <p:cNvPr id="24" name="TextBox 23"/>
          <p:cNvSpPr txBox="1"/>
          <p:nvPr/>
        </p:nvSpPr>
        <p:spPr>
          <a:xfrm>
            <a:off x="2948475" y="3973231"/>
            <a:ext cx="6147391" cy="1200329"/>
          </a:xfrm>
          <a:prstGeom prst="rect">
            <a:avLst/>
          </a:prstGeom>
          <a:noFill/>
        </p:spPr>
        <p:txBody>
          <a:bodyPr wrap="square" rtlCol="0">
            <a:spAutoFit/>
          </a:bodyPr>
          <a:lstStyle/>
          <a:p>
            <a:r>
              <a:rPr lang="en-US" dirty="0" smtClean="0"/>
              <a:t>Castro </a:t>
            </a:r>
            <a:r>
              <a:rPr lang="en-US" dirty="0"/>
              <a:t>brothers </a:t>
            </a:r>
            <a:r>
              <a:rPr lang="en-US" dirty="0" smtClean="0"/>
              <a:t>are </a:t>
            </a:r>
            <a:r>
              <a:rPr lang="en-US" dirty="0"/>
              <a:t>still </a:t>
            </a:r>
            <a:r>
              <a:rPr lang="en-US" dirty="0" smtClean="0"/>
              <a:t>alive</a:t>
            </a:r>
            <a:r>
              <a:rPr lang="en-US" dirty="0"/>
              <a:t> </a:t>
            </a:r>
            <a:r>
              <a:rPr lang="en-US" dirty="0" smtClean="0"/>
              <a:t>and, even though their rhetoric suggested “die with boots on,” they’re allowing change.</a:t>
            </a:r>
          </a:p>
          <a:p>
            <a:endParaRPr lang="en-US" dirty="0" smtClean="0"/>
          </a:p>
          <a:p>
            <a:endParaRPr lang="en-US" dirty="0"/>
          </a:p>
        </p:txBody>
      </p:sp>
      <p:sp>
        <p:nvSpPr>
          <p:cNvPr id="26" name="TextBox 25"/>
          <p:cNvSpPr txBox="1"/>
          <p:nvPr/>
        </p:nvSpPr>
        <p:spPr>
          <a:xfrm>
            <a:off x="2923563" y="2667000"/>
            <a:ext cx="2410437" cy="923330"/>
          </a:xfrm>
          <a:prstGeom prst="rect">
            <a:avLst/>
          </a:prstGeom>
          <a:noFill/>
        </p:spPr>
        <p:txBody>
          <a:bodyPr wrap="square" rtlCol="0">
            <a:spAutoFit/>
          </a:bodyPr>
          <a:lstStyle/>
          <a:p>
            <a:r>
              <a:rPr lang="en-US" dirty="0" smtClean="0"/>
              <a:t>Biological reality</a:t>
            </a:r>
            <a:br>
              <a:rPr lang="en-US" dirty="0" smtClean="0"/>
            </a:br>
            <a:r>
              <a:rPr lang="en-US" dirty="0" smtClean="0"/>
              <a:t>Economic necessity.  </a:t>
            </a:r>
            <a:br>
              <a:rPr lang="en-US" dirty="0" smtClean="0"/>
            </a:br>
            <a:r>
              <a:rPr lang="en-US" dirty="0" smtClean="0"/>
              <a:t>Popular expectations.</a:t>
            </a:r>
            <a:endParaRPr lang="en-US" dirty="0"/>
          </a:p>
        </p:txBody>
      </p:sp>
      <p:sp>
        <p:nvSpPr>
          <p:cNvPr id="27" name="TextBox 26"/>
          <p:cNvSpPr txBox="1"/>
          <p:nvPr/>
        </p:nvSpPr>
        <p:spPr>
          <a:xfrm>
            <a:off x="5486400" y="2668772"/>
            <a:ext cx="2410437" cy="923330"/>
          </a:xfrm>
          <a:prstGeom prst="rect">
            <a:avLst/>
          </a:prstGeom>
          <a:noFill/>
        </p:spPr>
        <p:txBody>
          <a:bodyPr wrap="square" rtlCol="0">
            <a:spAutoFit/>
          </a:bodyPr>
          <a:lstStyle/>
          <a:p>
            <a:r>
              <a:rPr lang="en-US" dirty="0" smtClean="0"/>
              <a:t>Regional change.  </a:t>
            </a:r>
            <a:br>
              <a:rPr lang="en-US" dirty="0" smtClean="0"/>
            </a:br>
            <a:r>
              <a:rPr lang="en-US" dirty="0" smtClean="0"/>
              <a:t>National pride.</a:t>
            </a:r>
          </a:p>
          <a:p>
            <a:r>
              <a:rPr lang="en-US" dirty="0" smtClean="0"/>
              <a:t>U.S. normalization</a:t>
            </a:r>
            <a:endParaRPr lang="en-US" dirty="0"/>
          </a:p>
        </p:txBody>
      </p:sp>
      <p:sp>
        <p:nvSpPr>
          <p:cNvPr id="28" name="TextBox 27"/>
          <p:cNvSpPr txBox="1"/>
          <p:nvPr/>
        </p:nvSpPr>
        <p:spPr>
          <a:xfrm>
            <a:off x="3000153" y="4814500"/>
            <a:ext cx="1792943" cy="1477328"/>
          </a:xfrm>
          <a:prstGeom prst="rect">
            <a:avLst/>
          </a:prstGeom>
          <a:noFill/>
        </p:spPr>
        <p:txBody>
          <a:bodyPr wrap="square" rtlCol="0">
            <a:spAutoFit/>
          </a:bodyPr>
          <a:lstStyle/>
          <a:p>
            <a:r>
              <a:rPr lang="en-US" dirty="0"/>
              <a:t>New laws on taxation, </a:t>
            </a:r>
            <a:r>
              <a:rPr lang="en-US" dirty="0" smtClean="0"/>
              <a:t>property</a:t>
            </a:r>
            <a:r>
              <a:rPr lang="en-US" dirty="0"/>
              <a:t> </a:t>
            </a:r>
            <a:r>
              <a:rPr lang="en-US" dirty="0" smtClean="0"/>
              <a:t>-- stimulating growth.</a:t>
            </a:r>
            <a:endParaRPr lang="en-US" dirty="0"/>
          </a:p>
        </p:txBody>
      </p:sp>
      <p:sp>
        <p:nvSpPr>
          <p:cNvPr id="17" name="Rectangle 16"/>
          <p:cNvSpPr/>
          <p:nvPr/>
        </p:nvSpPr>
        <p:spPr>
          <a:xfrm>
            <a:off x="4793096" y="4814500"/>
            <a:ext cx="1752600" cy="1200329"/>
          </a:xfrm>
          <a:prstGeom prst="rect">
            <a:avLst/>
          </a:prstGeom>
        </p:spPr>
        <p:txBody>
          <a:bodyPr wrap="square">
            <a:spAutoFit/>
          </a:bodyPr>
          <a:lstStyle/>
          <a:p>
            <a:r>
              <a:rPr lang="en-US" dirty="0"/>
              <a:t>Laying off state workers,  creating new job categories. </a:t>
            </a:r>
          </a:p>
        </p:txBody>
      </p:sp>
      <p:sp>
        <p:nvSpPr>
          <p:cNvPr id="18" name="Rectangle 17"/>
          <p:cNvSpPr/>
          <p:nvPr/>
        </p:nvSpPr>
        <p:spPr>
          <a:xfrm>
            <a:off x="6686302" y="4788493"/>
            <a:ext cx="1967218" cy="1477328"/>
          </a:xfrm>
          <a:prstGeom prst="rect">
            <a:avLst/>
          </a:prstGeom>
        </p:spPr>
        <p:txBody>
          <a:bodyPr wrap="square">
            <a:spAutoFit/>
          </a:bodyPr>
          <a:lstStyle/>
          <a:p>
            <a:r>
              <a:rPr lang="en-US" dirty="0"/>
              <a:t>Allowing greater debate, even if dissidents still face arrest</a:t>
            </a:r>
            <a:r>
              <a:rPr lang="en-US" dirty="0" smtClean="0"/>
              <a:t>.  “</a:t>
            </a:r>
            <a:r>
              <a:rPr lang="en-US" dirty="0" err="1" smtClean="0"/>
              <a:t>Dentro</a:t>
            </a:r>
            <a:r>
              <a:rPr lang="en-US" dirty="0" smtClean="0"/>
              <a:t> del </a:t>
            </a:r>
            <a:r>
              <a:rPr lang="en-US" dirty="0" err="1" smtClean="0"/>
              <a:t>partido</a:t>
            </a:r>
            <a:r>
              <a:rPr lang="en-US" dirty="0" smtClean="0"/>
              <a:t>.”</a:t>
            </a:r>
            <a:endParaRPr lang="en-US" dirty="0"/>
          </a:p>
        </p:txBody>
      </p:sp>
      <p:sp>
        <p:nvSpPr>
          <p:cNvPr id="2" name="Slide Number Placeholder 1"/>
          <p:cNvSpPr>
            <a:spLocks noGrp="1"/>
          </p:cNvSpPr>
          <p:nvPr>
            <p:ph type="sldNum" sz="quarter" idx="12"/>
          </p:nvPr>
        </p:nvSpPr>
        <p:spPr/>
        <p:txBody>
          <a:bodyPr/>
          <a:lstStyle/>
          <a:p>
            <a:fld id="{C4F85062-4662-4D6B-BB38-DB7C890070DF}" type="slidenum">
              <a:rPr lang="en-US" smtClean="0"/>
              <a:t>124</a:t>
            </a:fld>
            <a:endParaRPr lang="en-US"/>
          </a:p>
        </p:txBody>
      </p:sp>
    </p:spTree>
    <p:extLst>
      <p:ext uri="{BB962C8B-B14F-4D97-AF65-F5344CB8AC3E}">
        <p14:creationId xmlns:p14="http://schemas.microsoft.com/office/powerpoint/2010/main" val="8309330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4613034"/>
            <a:ext cx="121920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implicaciones</a:t>
            </a:r>
            <a:endParaRPr lang="en-US" sz="1400" dirty="0"/>
          </a:p>
        </p:txBody>
      </p:sp>
      <p:sp>
        <p:nvSpPr>
          <p:cNvPr id="12" name="Rectangle 11"/>
          <p:cNvSpPr/>
          <p:nvPr/>
        </p:nvSpPr>
        <p:spPr>
          <a:xfrm>
            <a:off x="915361" y="990600"/>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escenarios</a:t>
            </a:r>
            <a:endParaRPr lang="en-US" sz="1400" dirty="0"/>
          </a:p>
        </p:txBody>
      </p:sp>
      <p:sp>
        <p:nvSpPr>
          <p:cNvPr id="16" name="TextBox 15"/>
          <p:cNvSpPr txBox="1"/>
          <p:nvPr/>
        </p:nvSpPr>
        <p:spPr>
          <a:xfrm>
            <a:off x="2590799" y="4634299"/>
            <a:ext cx="5353493" cy="923330"/>
          </a:xfrm>
          <a:prstGeom prst="rect">
            <a:avLst/>
          </a:prstGeom>
          <a:noFill/>
        </p:spPr>
        <p:txBody>
          <a:bodyPr wrap="square" rtlCol="0">
            <a:spAutoFit/>
          </a:bodyPr>
          <a:lstStyle/>
          <a:p>
            <a:r>
              <a:rPr lang="en-US" dirty="0" smtClean="0"/>
              <a:t>The implications are potentially big … new opportunities … new relationship … new regional role for Cuba … etc., etc.</a:t>
            </a:r>
            <a:endParaRPr lang="en-US" dirty="0"/>
          </a:p>
        </p:txBody>
      </p:sp>
      <p:sp>
        <p:nvSpPr>
          <p:cNvPr id="17" name="TextBox 16"/>
          <p:cNvSpPr txBox="1"/>
          <p:nvPr/>
        </p:nvSpPr>
        <p:spPr>
          <a:xfrm>
            <a:off x="2590799" y="1015455"/>
            <a:ext cx="5943600" cy="3416320"/>
          </a:xfrm>
          <a:prstGeom prst="rect">
            <a:avLst/>
          </a:prstGeom>
          <a:noFill/>
        </p:spPr>
        <p:txBody>
          <a:bodyPr wrap="square" rtlCol="0">
            <a:spAutoFit/>
          </a:bodyPr>
          <a:lstStyle/>
          <a:p>
            <a:r>
              <a:rPr lang="en-US" b="1" dirty="0" smtClean="0"/>
              <a:t>More likely</a:t>
            </a:r>
            <a:r>
              <a:rPr lang="en-US" dirty="0" smtClean="0"/>
              <a:t>:  Stable, evolutionary change -</a:t>
            </a:r>
          </a:p>
          <a:p>
            <a:pPr lvl="1"/>
            <a:r>
              <a:rPr lang="en-US" dirty="0" smtClean="0"/>
              <a:t>Continued growth in non-government sectors, better diet, etc.  </a:t>
            </a:r>
            <a:br>
              <a:rPr lang="en-US" dirty="0" smtClean="0"/>
            </a:br>
            <a:r>
              <a:rPr lang="en-US" dirty="0" smtClean="0"/>
              <a:t>Some relaxation of state media.</a:t>
            </a:r>
          </a:p>
          <a:p>
            <a:pPr lvl="1"/>
            <a:r>
              <a:rPr lang="en-US" dirty="0" smtClean="0"/>
              <a:t>Some greater confidence in future.</a:t>
            </a:r>
          </a:p>
          <a:p>
            <a:pPr lvl="1"/>
            <a:r>
              <a:rPr lang="en-US" dirty="0"/>
              <a:t>Rather than </a:t>
            </a:r>
            <a:r>
              <a:rPr lang="en-US" dirty="0" smtClean="0"/>
              <a:t>cling </a:t>
            </a:r>
            <a:r>
              <a:rPr lang="en-US" dirty="0"/>
              <a:t>to a failed political-economic model, Cubans are developing their own eclectic model</a:t>
            </a:r>
            <a:r>
              <a:rPr lang="en-US" dirty="0" smtClean="0"/>
              <a:t>.</a:t>
            </a:r>
            <a:br>
              <a:rPr lang="en-US" dirty="0" smtClean="0"/>
            </a:br>
            <a:endParaRPr lang="en-US" dirty="0" smtClean="0"/>
          </a:p>
          <a:p>
            <a:r>
              <a:rPr lang="en-US" b="1" dirty="0" smtClean="0"/>
              <a:t>Alternative</a:t>
            </a:r>
            <a:r>
              <a:rPr lang="en-US" dirty="0" smtClean="0"/>
              <a:t>:  Continued deterioration if not breakdown</a:t>
            </a:r>
          </a:p>
          <a:p>
            <a:pPr lvl="1"/>
            <a:r>
              <a:rPr lang="en-US" dirty="0" smtClean="0"/>
              <a:t>New policies fail to produce results.</a:t>
            </a:r>
          </a:p>
          <a:p>
            <a:pPr lvl="1"/>
            <a:r>
              <a:rPr lang="en-US" dirty="0" smtClean="0"/>
              <a:t>Popular impatience mounts, etc.</a:t>
            </a:r>
            <a:endParaRPr lang="en-US" dirty="0"/>
          </a:p>
          <a:p>
            <a:pPr lvl="1"/>
            <a:endParaRPr lang="en-US" dirty="0"/>
          </a:p>
        </p:txBody>
      </p:sp>
      <p:sp>
        <p:nvSpPr>
          <p:cNvPr id="2" name="Slide Number Placeholder 1"/>
          <p:cNvSpPr>
            <a:spLocks noGrp="1"/>
          </p:cNvSpPr>
          <p:nvPr>
            <p:ph type="sldNum" sz="quarter" idx="12"/>
          </p:nvPr>
        </p:nvSpPr>
        <p:spPr/>
        <p:txBody>
          <a:bodyPr/>
          <a:lstStyle/>
          <a:p>
            <a:fld id="{C4F85062-4662-4D6B-BB38-DB7C890070DF}" type="slidenum">
              <a:rPr lang="en-US" smtClean="0"/>
              <a:t>125</a:t>
            </a:fld>
            <a:endParaRPr lang="en-US"/>
          </a:p>
        </p:txBody>
      </p:sp>
    </p:spTree>
    <p:extLst>
      <p:ext uri="{BB962C8B-B14F-4D97-AF65-F5344CB8AC3E}">
        <p14:creationId xmlns:p14="http://schemas.microsoft.com/office/powerpoint/2010/main" val="381552990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295400"/>
            <a:ext cx="4724400" cy="646331"/>
          </a:xfrm>
        </p:spPr>
        <p:txBody>
          <a:bodyPr wrap="square">
            <a:spAutoFit/>
          </a:bodyPr>
          <a:lstStyle/>
          <a:p>
            <a:pPr algn="l"/>
            <a:r>
              <a:rPr lang="en-US" sz="3600" dirty="0" smtClean="0"/>
              <a:t>Enough for one day?</a:t>
            </a:r>
            <a:endParaRPr lang="en-US" sz="3600" dirty="0"/>
          </a:p>
        </p:txBody>
      </p:sp>
      <p:sp>
        <p:nvSpPr>
          <p:cNvPr id="2" name="TextBox 1"/>
          <p:cNvSpPr txBox="1"/>
          <p:nvPr/>
        </p:nvSpPr>
        <p:spPr>
          <a:xfrm>
            <a:off x="2971800" y="3352800"/>
            <a:ext cx="2784749" cy="400110"/>
          </a:xfrm>
          <a:prstGeom prst="rect">
            <a:avLst/>
          </a:prstGeom>
          <a:noFill/>
        </p:spPr>
        <p:txBody>
          <a:bodyPr wrap="square" rtlCol="0">
            <a:spAutoFit/>
          </a:bodyPr>
          <a:lstStyle/>
          <a:p>
            <a:r>
              <a:rPr lang="en-US" sz="2000" dirty="0" smtClean="0"/>
              <a:t>See you tomorrow.</a:t>
            </a:r>
            <a:endParaRPr lang="en-US" sz="2000" dirty="0"/>
          </a:p>
        </p:txBody>
      </p:sp>
      <p:pic>
        <p:nvPicPr>
          <p:cNvPr id="1026" name="Picture 2" descr="C:\Users\Fulton\AppData\Local\Microsoft\Windows\Temporary Internet Files\Content.IE5\LDFPYCQK\MC900434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549" y="3788543"/>
            <a:ext cx="1447657" cy="14476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F85062-4662-4D6B-BB38-DB7C890070DF}" type="slidenum">
              <a:rPr lang="en-US" smtClean="0"/>
              <a:t>126</a:t>
            </a:fld>
            <a:endParaRPr lang="en-US"/>
          </a:p>
        </p:txBody>
      </p:sp>
    </p:spTree>
    <p:extLst>
      <p:ext uri="{BB962C8B-B14F-4D97-AF65-F5344CB8AC3E}">
        <p14:creationId xmlns:p14="http://schemas.microsoft.com/office/powerpoint/2010/main" val="309917714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467600" cy="487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a:xfrm>
            <a:off x="2514600" y="2667000"/>
            <a:ext cx="4114800" cy="1200329"/>
          </a:xfrm>
          <a:solidFill>
            <a:schemeClr val="bg1"/>
          </a:solidFill>
        </p:spPr>
        <p:txBody>
          <a:bodyPr wrap="square">
            <a:spAutoFit/>
          </a:bodyPr>
          <a:lstStyle/>
          <a:p>
            <a:pPr algn="l"/>
            <a:r>
              <a:rPr lang="en-US" sz="7200" dirty="0" smtClean="0"/>
              <a:t>DAY TWO</a:t>
            </a:r>
            <a:endParaRPr lang="en-US" sz="7200" dirty="0"/>
          </a:p>
        </p:txBody>
      </p:sp>
      <p:sp>
        <p:nvSpPr>
          <p:cNvPr id="4" name="Slide Number Placeholder 3"/>
          <p:cNvSpPr>
            <a:spLocks noGrp="1"/>
          </p:cNvSpPr>
          <p:nvPr>
            <p:ph type="sldNum" sz="quarter" idx="12"/>
          </p:nvPr>
        </p:nvSpPr>
        <p:spPr/>
        <p:txBody>
          <a:bodyPr/>
          <a:lstStyle/>
          <a:p>
            <a:fld id="{C4F85062-4662-4D6B-BB38-DB7C890070DF}" type="slidenum">
              <a:rPr lang="en-US" smtClean="0"/>
              <a:t>127</a:t>
            </a:fld>
            <a:endParaRPr lang="en-US"/>
          </a:p>
        </p:txBody>
      </p:sp>
    </p:spTree>
    <p:extLst>
      <p:ext uri="{BB962C8B-B14F-4D97-AF65-F5344CB8AC3E}">
        <p14:creationId xmlns:p14="http://schemas.microsoft.com/office/powerpoint/2010/main" val="412244974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153" y="1066800"/>
            <a:ext cx="7772400" cy="1752600"/>
          </a:xfrm>
        </p:spPr>
        <p:txBody>
          <a:bodyPr>
            <a:normAutofit fontScale="90000"/>
          </a:bodyPr>
          <a:lstStyle/>
          <a:p>
            <a:r>
              <a:rPr lang="en-US" dirty="0" err="1" smtClean="0"/>
              <a:t>Producto</a:t>
            </a:r>
            <a:r>
              <a:rPr lang="en-US" dirty="0" smtClean="0"/>
              <a:t> de </a:t>
            </a:r>
            <a:r>
              <a:rPr lang="en-US" dirty="0" err="1" smtClean="0"/>
              <a:t>Inteligencia</a:t>
            </a:r>
            <a:r>
              <a:rPr lang="en-US" dirty="0" smtClean="0"/>
              <a:t/>
            </a:r>
            <a:br>
              <a:rPr lang="en-US" dirty="0" smtClean="0"/>
            </a:br>
            <a:r>
              <a:rPr lang="en-US" dirty="0" smtClean="0"/>
              <a:t/>
            </a:r>
            <a:br>
              <a:rPr lang="en-US" dirty="0" smtClean="0"/>
            </a:br>
            <a:r>
              <a:rPr lang="en-US" sz="2800" i="1" dirty="0" smtClean="0"/>
              <a:t>Delivering Quality Analysis to </a:t>
            </a:r>
            <a:r>
              <a:rPr lang="en-US" sz="2800" i="1" dirty="0" err="1" smtClean="0"/>
              <a:t>Decisionmakers</a:t>
            </a:r>
            <a:endParaRPr lang="en-US" i="1" dirty="0"/>
          </a:p>
        </p:txBody>
      </p:sp>
      <p:sp>
        <p:nvSpPr>
          <p:cNvPr id="3" name="Subtitle 2"/>
          <p:cNvSpPr>
            <a:spLocks noGrp="1"/>
          </p:cNvSpPr>
          <p:nvPr>
            <p:ph type="subTitle" idx="1"/>
          </p:nvPr>
        </p:nvSpPr>
        <p:spPr>
          <a:xfrm>
            <a:off x="1600200" y="2743200"/>
            <a:ext cx="6400800" cy="1905000"/>
          </a:xfrm>
        </p:spPr>
        <p:txBody>
          <a:bodyPr>
            <a:normAutofit fontScale="92500" lnSpcReduction="10000"/>
          </a:bodyPr>
          <a:lstStyle/>
          <a:p>
            <a:endParaRPr lang="en-US" sz="2400" dirty="0" smtClean="0"/>
          </a:p>
          <a:p>
            <a:r>
              <a:rPr lang="en-US" sz="2400" dirty="0" smtClean="0"/>
              <a:t>11-12 November 2016</a:t>
            </a:r>
            <a:br>
              <a:rPr lang="en-US" sz="2400" dirty="0" smtClean="0"/>
            </a:br>
            <a:r>
              <a:rPr lang="en-US" sz="2400" dirty="0" smtClean="0"/>
              <a:t>Guanajuato</a:t>
            </a:r>
          </a:p>
          <a:p>
            <a:r>
              <a:rPr lang="en-US" sz="2400" i="1" dirty="0" smtClean="0"/>
              <a:t/>
            </a:r>
            <a:br>
              <a:rPr lang="en-US" sz="2400" i="1" dirty="0" smtClean="0"/>
            </a:br>
            <a:r>
              <a:rPr lang="en-US" sz="3000" i="1" dirty="0" smtClean="0"/>
              <a:t>Fulton Armstrong</a:t>
            </a:r>
            <a:endParaRPr lang="en-US" sz="2400" i="1" dirty="0"/>
          </a:p>
        </p:txBody>
      </p:sp>
      <p:grpSp>
        <p:nvGrpSpPr>
          <p:cNvPr id="9" name="Group 8"/>
          <p:cNvGrpSpPr/>
          <p:nvPr/>
        </p:nvGrpSpPr>
        <p:grpSpPr>
          <a:xfrm>
            <a:off x="3257596" y="5410200"/>
            <a:ext cx="2660652" cy="838200"/>
            <a:chOff x="3130548" y="5105400"/>
            <a:chExt cx="2895600" cy="1066800"/>
          </a:xfrm>
        </p:grpSpPr>
        <p:sp>
          <p:nvSpPr>
            <p:cNvPr id="8" name="Rectangle 7"/>
            <p:cNvSpPr/>
            <p:nvPr/>
          </p:nvSpPr>
          <p:spPr>
            <a:xfrm>
              <a:off x="3130548" y="5105400"/>
              <a:ext cx="28956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618" y="5168900"/>
              <a:ext cx="2743459" cy="927100"/>
            </a:xfrm>
            <a:prstGeom prst="rect">
              <a:avLst/>
            </a:prstGeom>
          </p:spPr>
        </p:pic>
      </p:grpSp>
    </p:spTree>
    <p:extLst>
      <p:ext uri="{BB962C8B-B14F-4D97-AF65-F5344CB8AC3E}">
        <p14:creationId xmlns:p14="http://schemas.microsoft.com/office/powerpoint/2010/main" val="171442542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a:t>
            </a:r>
            <a:endParaRPr lang="en-US" sz="3600" dirty="0"/>
          </a:p>
        </p:txBody>
      </p:sp>
      <p:sp>
        <p:nvSpPr>
          <p:cNvPr id="4" name="Rectangle 3"/>
          <p:cNvSpPr/>
          <p:nvPr/>
        </p:nvSpPr>
        <p:spPr>
          <a:xfrm>
            <a:off x="793898" y="1491734"/>
            <a:ext cx="2052741" cy="369332"/>
          </a:xfrm>
          <a:prstGeom prst="rect">
            <a:avLst/>
          </a:prstGeom>
        </p:spPr>
        <p:txBody>
          <a:bodyPr wrap="none">
            <a:spAutoFit/>
          </a:bodyPr>
          <a:lstStyle/>
          <a:p>
            <a:r>
              <a:rPr lang="en-US" dirty="0" smtClean="0"/>
              <a:t>Small-team exercise</a:t>
            </a:r>
            <a:endParaRPr lang="en-US" dirty="0"/>
          </a:p>
        </p:txBody>
      </p:sp>
      <p:pic>
        <p:nvPicPr>
          <p:cNvPr id="4098"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2668" y="2035262"/>
            <a:ext cx="1523971" cy="152397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099"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1523998" cy="152399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9"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572" y="1861066"/>
            <a:ext cx="1523971" cy="152397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441" y="3003683"/>
            <a:ext cx="1523998" cy="1523998"/>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981200" y="4575083"/>
            <a:ext cx="1101455" cy="461665"/>
          </a:xfrm>
          <a:prstGeom prst="rect">
            <a:avLst/>
          </a:prstGeom>
        </p:spPr>
        <p:txBody>
          <a:bodyPr wrap="none">
            <a:spAutoFit/>
          </a:bodyPr>
          <a:lstStyle/>
          <a:p>
            <a:r>
              <a:rPr lang="en-US" sz="2400" dirty="0"/>
              <a:t>Team A</a:t>
            </a:r>
          </a:p>
        </p:txBody>
      </p:sp>
      <p:sp>
        <p:nvSpPr>
          <p:cNvPr id="6" name="Rectangle 5"/>
          <p:cNvSpPr/>
          <p:nvPr/>
        </p:nvSpPr>
        <p:spPr>
          <a:xfrm>
            <a:off x="5472102" y="4575083"/>
            <a:ext cx="1090235" cy="461665"/>
          </a:xfrm>
          <a:prstGeom prst="rect">
            <a:avLst/>
          </a:prstGeom>
        </p:spPr>
        <p:txBody>
          <a:bodyPr wrap="none">
            <a:spAutoFit/>
          </a:bodyPr>
          <a:lstStyle/>
          <a:p>
            <a:r>
              <a:rPr lang="en-US" sz="2400" dirty="0"/>
              <a:t>Team </a:t>
            </a:r>
            <a:r>
              <a:rPr lang="en-US" sz="2400" dirty="0" smtClean="0"/>
              <a:t>B</a:t>
            </a:r>
            <a:endParaRPr lang="en-US" sz="2400" dirty="0"/>
          </a:p>
        </p:txBody>
      </p:sp>
      <p:sp>
        <p:nvSpPr>
          <p:cNvPr id="7" name="Rectangle 6"/>
          <p:cNvSpPr/>
          <p:nvPr/>
        </p:nvSpPr>
        <p:spPr>
          <a:xfrm>
            <a:off x="1600200" y="5486400"/>
            <a:ext cx="6269473" cy="707886"/>
          </a:xfrm>
          <a:prstGeom prst="rect">
            <a:avLst/>
          </a:prstGeom>
          <a:ln>
            <a:solidFill>
              <a:schemeClr val="tx1"/>
            </a:solidFill>
          </a:ln>
        </p:spPr>
        <p:txBody>
          <a:bodyPr wrap="none">
            <a:spAutoFit/>
          </a:bodyPr>
          <a:lstStyle/>
          <a:p>
            <a:pPr marL="342900" indent="-342900">
              <a:buAutoNum type="arabicPeriod"/>
            </a:pPr>
            <a:r>
              <a:rPr lang="en-US" sz="2000" dirty="0" smtClean="0"/>
              <a:t>Team A plays analyst/briefer; Team B plays policymaker</a:t>
            </a:r>
          </a:p>
          <a:p>
            <a:pPr marL="342900" indent="-342900">
              <a:buAutoNum type="arabicPeriod"/>
            </a:pPr>
            <a:r>
              <a:rPr lang="en-US" sz="2000" dirty="0" smtClean="0"/>
              <a:t>Team B plays analyst/briefer; Team A plays policymaker</a:t>
            </a:r>
            <a:endParaRPr lang="en-US" sz="2000" dirty="0"/>
          </a:p>
        </p:txBody>
      </p:sp>
      <p:sp>
        <p:nvSpPr>
          <p:cNvPr id="8" name="Left-Right Arrow 7"/>
          <p:cNvSpPr/>
          <p:nvPr/>
        </p:nvSpPr>
        <p:spPr>
          <a:xfrm>
            <a:off x="3733800" y="3352800"/>
            <a:ext cx="838200" cy="412867"/>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4F85062-4662-4D6B-BB38-DB7C890070DF}" type="slidenum">
              <a:rPr lang="en-US" smtClean="0"/>
              <a:t>129</a:t>
            </a:fld>
            <a:endParaRPr lang="en-US"/>
          </a:p>
        </p:txBody>
      </p:sp>
      <p:pic>
        <p:nvPicPr>
          <p:cNvPr id="2050" name="Picture 2">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550023"/>
            <a:ext cx="14478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125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05800" y="381000"/>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A</a:t>
            </a:r>
            <a:endParaRPr lang="en-US" sz="2800" dirty="0">
              <a:solidFill>
                <a:schemeClr val="bg1"/>
              </a:solidFill>
            </a:endParaRPr>
          </a:p>
        </p:txBody>
      </p:sp>
      <p:sp>
        <p:nvSpPr>
          <p:cNvPr id="4" name="TextBox 3"/>
          <p:cNvSpPr txBox="1"/>
          <p:nvPr/>
        </p:nvSpPr>
        <p:spPr>
          <a:xfrm>
            <a:off x="510844" y="1600200"/>
            <a:ext cx="7718755" cy="5047536"/>
          </a:xfrm>
          <a:prstGeom prst="rect">
            <a:avLst/>
          </a:prstGeom>
          <a:noFill/>
        </p:spPr>
        <p:txBody>
          <a:bodyPr wrap="square" rtlCol="0">
            <a:spAutoFit/>
          </a:bodyPr>
          <a:lstStyle/>
          <a:p>
            <a:r>
              <a:rPr lang="en-US" sz="1400" dirty="0" err="1" smtClean="0"/>
              <a:t>Preparación</a:t>
            </a:r>
            <a:r>
              <a:rPr lang="en-US" sz="1400" dirty="0" smtClean="0"/>
              <a:t>:</a:t>
            </a:r>
          </a:p>
          <a:p>
            <a:pPr algn="ctr"/>
            <a:endParaRPr lang="en-US" sz="1400" dirty="0"/>
          </a:p>
          <a:p>
            <a:pPr marL="457200" indent="-457200">
              <a:buFontTx/>
              <a:buAutoNum type="alphaLcParenR"/>
            </a:pPr>
            <a:r>
              <a:rPr lang="en-US" sz="1400" dirty="0"/>
              <a:t>¿</a:t>
            </a:r>
            <a:r>
              <a:rPr lang="en-US" sz="1400" dirty="0" err="1"/>
              <a:t>Quién</a:t>
            </a:r>
            <a:r>
              <a:rPr lang="en-US" sz="1400" dirty="0"/>
              <a:t> </a:t>
            </a:r>
            <a:r>
              <a:rPr lang="en-US" sz="1400" dirty="0" err="1" smtClean="0"/>
              <a:t>eres</a:t>
            </a:r>
            <a:r>
              <a:rPr lang="en-US" sz="1400" dirty="0" smtClean="0"/>
              <a:t>?  </a:t>
            </a:r>
            <a:r>
              <a:rPr lang="en-US" sz="1400" dirty="0" err="1" smtClean="0"/>
              <a:t>Notas</a:t>
            </a:r>
            <a:r>
              <a:rPr lang="en-US" sz="1400" dirty="0" smtClean="0"/>
              <a:t> para auto-</a:t>
            </a:r>
            <a:r>
              <a:rPr lang="en-US" sz="1400" dirty="0" err="1" smtClean="0"/>
              <a:t>presentación</a:t>
            </a:r>
            <a:r>
              <a:rPr lang="en-US" sz="1400" dirty="0" smtClean="0"/>
              <a:t> oral de 30 </a:t>
            </a:r>
            <a:r>
              <a:rPr lang="en-US" sz="1400" dirty="0" err="1" smtClean="0"/>
              <a:t>segundos</a:t>
            </a:r>
            <a:r>
              <a:rPr lang="en-US" sz="1400" dirty="0" smtClean="0"/>
              <a:t>.  </a:t>
            </a:r>
            <a:br>
              <a:rPr lang="en-US" sz="1400" dirty="0" smtClean="0"/>
            </a:br>
            <a:r>
              <a:rPr lang="en-US" sz="1400" dirty="0" smtClean="0"/>
              <a:t>_______________________________________________________________________________</a:t>
            </a:r>
            <a:br>
              <a:rPr lang="en-US" sz="1400" dirty="0" smtClean="0"/>
            </a:br>
            <a:r>
              <a:rPr lang="en-US" sz="1400" dirty="0"/>
              <a:t>_______________________________________________________________________________</a:t>
            </a:r>
            <a:br>
              <a:rPr lang="en-US" sz="1400" dirty="0"/>
            </a:br>
            <a:r>
              <a:rPr lang="en-US" sz="1400" dirty="0" smtClean="0"/>
              <a:t>_______________________________________________________________________________</a:t>
            </a:r>
            <a:r>
              <a:rPr lang="en-US" sz="1400" dirty="0"/>
              <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smtClean="0"/>
              <a:t/>
            </a:r>
            <a:br>
              <a:rPr lang="en-US" sz="1400" dirty="0" smtClean="0"/>
            </a:br>
            <a:endParaRPr lang="en-US" sz="1400" dirty="0" smtClean="0"/>
          </a:p>
          <a:p>
            <a:pPr marL="457200" indent="-457200">
              <a:buFontTx/>
              <a:buAutoNum type="alphaLcParenR"/>
            </a:pPr>
            <a:r>
              <a:rPr lang="en-US" sz="1400" dirty="0" smtClean="0"/>
              <a:t>¿</a:t>
            </a:r>
            <a:r>
              <a:rPr lang="en-US" sz="1400" dirty="0" err="1" smtClean="0"/>
              <a:t>Qué</a:t>
            </a:r>
            <a:r>
              <a:rPr lang="en-US" sz="1400" dirty="0" smtClean="0"/>
              <a:t> </a:t>
            </a:r>
            <a:r>
              <a:rPr lang="en-US" sz="1400" dirty="0" err="1" smtClean="0"/>
              <a:t>decisión</a:t>
            </a:r>
            <a:r>
              <a:rPr lang="en-US" sz="1400" dirty="0" smtClean="0"/>
              <a:t> </a:t>
            </a:r>
            <a:r>
              <a:rPr lang="en-US" sz="1400" dirty="0" err="1" smtClean="0"/>
              <a:t>hiciste</a:t>
            </a:r>
            <a:r>
              <a:rPr lang="en-US" sz="1400" dirty="0" smtClean="0"/>
              <a:t> </a:t>
            </a:r>
            <a:r>
              <a:rPr lang="en-US" sz="1400" dirty="0" err="1" smtClean="0"/>
              <a:t>recientemente</a:t>
            </a:r>
            <a:r>
              <a:rPr lang="en-US" sz="1400" dirty="0" smtClean="0"/>
              <a:t>?  ¿</a:t>
            </a:r>
            <a:r>
              <a:rPr lang="en-US" sz="1400" dirty="0" err="1" smtClean="0"/>
              <a:t>Cómo</a:t>
            </a:r>
            <a:r>
              <a:rPr lang="en-US" sz="1400" dirty="0" smtClean="0"/>
              <a:t> la </a:t>
            </a:r>
            <a:r>
              <a:rPr lang="en-US" sz="1400" dirty="0" err="1" smtClean="0"/>
              <a:t>hiciste</a:t>
            </a:r>
            <a:r>
              <a:rPr lang="en-US" sz="1400" dirty="0" smtClean="0"/>
              <a:t>?</a:t>
            </a:r>
            <a:r>
              <a:rPr lang="en-US" sz="1400" dirty="0"/>
              <a:t/>
            </a:r>
            <a:br>
              <a:rPr lang="en-US" sz="1400" dirty="0"/>
            </a:br>
            <a:r>
              <a:rPr lang="en-US" sz="1400" dirty="0"/>
              <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
            </a:r>
            <a:br>
              <a:rPr lang="en-US" sz="1400" dirty="0"/>
            </a:br>
            <a:endParaRPr lang="en-US" sz="1400" dirty="0" smtClean="0"/>
          </a:p>
        </p:txBody>
      </p:sp>
      <p:sp>
        <p:nvSpPr>
          <p:cNvPr id="6" name="Rectangle 5"/>
          <p:cNvSpPr/>
          <p:nvPr/>
        </p:nvSpPr>
        <p:spPr>
          <a:xfrm>
            <a:off x="5334000" y="905624"/>
            <a:ext cx="3315523" cy="369332"/>
          </a:xfrm>
          <a:prstGeom prst="rect">
            <a:avLst/>
          </a:prstGeom>
        </p:spPr>
        <p:txBody>
          <a:bodyPr wrap="none">
            <a:spAutoFit/>
          </a:bodyPr>
          <a:lstStyle/>
          <a:p>
            <a:r>
              <a:rPr lang="en-US" dirty="0" err="1" smtClean="0"/>
              <a:t>Nombre</a:t>
            </a:r>
            <a:r>
              <a:rPr lang="en-US" dirty="0" smtClean="0"/>
              <a:t>:  ___________________</a:t>
            </a:r>
            <a:endParaRPr lang="en-US" dirty="0"/>
          </a:p>
        </p:txBody>
      </p:sp>
      <p:sp>
        <p:nvSpPr>
          <p:cNvPr id="2" name="TextBox 1"/>
          <p:cNvSpPr txBox="1"/>
          <p:nvPr/>
        </p:nvSpPr>
        <p:spPr>
          <a:xfrm>
            <a:off x="609600" y="452829"/>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7" name="Rectangle 6"/>
          <p:cNvSpPr/>
          <p:nvPr/>
        </p:nvSpPr>
        <p:spPr>
          <a:xfrm rot="522620">
            <a:off x="2026443" y="3123471"/>
            <a:ext cx="5608202" cy="584775"/>
          </a:xfrm>
          <a:prstGeom prst="rect">
            <a:avLst/>
          </a:prstGeom>
          <a:solidFill>
            <a:schemeClr val="bg2">
              <a:lumMod val="20000"/>
              <a:lumOff val="80000"/>
            </a:schemeClr>
          </a:solidFill>
        </p:spPr>
        <p:txBody>
          <a:bodyPr wrap="none">
            <a:spAutoFit/>
          </a:bodyPr>
          <a:lstStyle/>
          <a:p>
            <a:r>
              <a:rPr lang="en-US" sz="3200" dirty="0">
                <a:solidFill>
                  <a:schemeClr val="bg1"/>
                </a:solidFill>
              </a:rPr>
              <a:t>TAKE FIVE MINUTES TO PREPARE</a:t>
            </a:r>
          </a:p>
        </p:txBody>
      </p:sp>
      <p:pic>
        <p:nvPicPr>
          <p:cNvPr id="8" name="Picture 7" descr="C:\Users\Fulton\AppData\Local\Microsoft\Windows\Temporary Internet Files\Content.IE5\601A2PRY\MC900384022[1].wmf">
            <a:hlinkClick r:id="rId2" action="ppaction://hlinkpres?slideindex=1&amp;slidetit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515" y="3476185"/>
            <a:ext cx="562485" cy="6533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00515" y="4267200"/>
            <a:ext cx="700833" cy="67710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10-min</a:t>
            </a:r>
            <a:br>
              <a:rPr lang="en-US" sz="1400" dirty="0" smtClean="0"/>
            </a:br>
            <a:r>
              <a:rPr lang="en-US" sz="1400" dirty="0" smtClean="0"/>
              <a:t>clock</a:t>
            </a:r>
            <a:br>
              <a:rPr lang="en-US" sz="1400" dirty="0" smtClean="0"/>
            </a:br>
            <a:endParaRPr lang="en-US" sz="1000" i="1" dirty="0"/>
          </a:p>
        </p:txBody>
      </p:sp>
      <p:sp>
        <p:nvSpPr>
          <p:cNvPr id="10" name="Slide Number Placeholder 9"/>
          <p:cNvSpPr>
            <a:spLocks noGrp="1"/>
          </p:cNvSpPr>
          <p:nvPr>
            <p:ph type="sldNum" sz="quarter" idx="12"/>
          </p:nvPr>
        </p:nvSpPr>
        <p:spPr/>
        <p:txBody>
          <a:bodyPr/>
          <a:lstStyle/>
          <a:p>
            <a:fld id="{C4F85062-4662-4D6B-BB38-DB7C890070DF}" type="slidenum">
              <a:rPr lang="en-US" smtClean="0"/>
              <a:t>13</a:t>
            </a:fld>
            <a:endParaRPr lang="en-US"/>
          </a:p>
        </p:txBody>
      </p:sp>
    </p:spTree>
    <p:extLst>
      <p:ext uri="{BB962C8B-B14F-4D97-AF65-F5344CB8AC3E}">
        <p14:creationId xmlns:p14="http://schemas.microsoft.com/office/powerpoint/2010/main" val="201737166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 (Tomorrow)</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308565482"/>
              </p:ext>
            </p:extLst>
          </p:nvPr>
        </p:nvGraphicFramePr>
        <p:xfrm>
          <a:off x="1066800" y="1143000"/>
          <a:ext cx="7391400" cy="5151120"/>
        </p:xfrm>
        <a:graphic>
          <a:graphicData uri="http://schemas.openxmlformats.org/drawingml/2006/table">
            <a:tbl>
              <a:tblPr firstRow="1" bandRow="1">
                <a:tableStyleId>{5C22544A-7EE6-4342-B048-85BDC9FD1C3A}</a:tableStyleId>
              </a:tblPr>
              <a:tblGrid>
                <a:gridCol w="1570673"/>
                <a:gridCol w="277178"/>
                <a:gridCol w="5543549"/>
              </a:tblGrid>
              <a:tr h="1111646">
                <a:tc>
                  <a:txBody>
                    <a:bodyPr/>
                    <a:lstStyle/>
                    <a:p>
                      <a:pPr algn="r"/>
                      <a:r>
                        <a:rPr lang="en-US" sz="2000" b="0" u="sng" dirty="0" smtClean="0">
                          <a:solidFill>
                            <a:schemeClr val="tx1"/>
                          </a:solidFill>
                        </a:rPr>
                        <a:t>PURPOSES</a:t>
                      </a:r>
                      <a:endParaRPr lang="en-US" sz="2000" b="0" u="sng"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en-US" sz="2000" b="0" dirty="0" smtClean="0">
                          <a:solidFill>
                            <a:schemeClr val="tx1"/>
                          </a:solidFill>
                        </a:rPr>
                        <a:t>Deepen understanding of policymaker needs</a:t>
                      </a:r>
                    </a:p>
                    <a:p>
                      <a:pPr marL="285750" indent="-285750">
                        <a:buFontTx/>
                        <a:buChar char="-"/>
                      </a:pPr>
                      <a:r>
                        <a:rPr lang="en-US" sz="2000" b="0" dirty="0" smtClean="0">
                          <a:solidFill>
                            <a:schemeClr val="tx1"/>
                          </a:solidFill>
                        </a:rPr>
                        <a:t>Improve </a:t>
                      </a:r>
                      <a:r>
                        <a:rPr lang="en-US" sz="2000" b="0" baseline="0" dirty="0" smtClean="0">
                          <a:solidFill>
                            <a:schemeClr val="tx1"/>
                          </a:solidFill>
                        </a:rPr>
                        <a:t>analytical tradecraft</a:t>
                      </a:r>
                    </a:p>
                    <a:p>
                      <a:pPr marL="285750" indent="-285750">
                        <a:buFontTx/>
                        <a:buChar char="-"/>
                      </a:pPr>
                      <a:r>
                        <a:rPr lang="en-US" sz="2000" b="0" baseline="0" dirty="0" smtClean="0">
                          <a:solidFill>
                            <a:schemeClr val="tx1"/>
                          </a:solidFill>
                        </a:rPr>
                        <a:t>Practice oral briefing skills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0835">
                <a:tc>
                  <a:txBody>
                    <a:bodyPr/>
                    <a:lstStyle/>
                    <a:p>
                      <a:pPr algn="ctr"/>
                      <a:r>
                        <a:rPr lang="en-US" sz="2000" b="0" u="sng" dirty="0" smtClean="0">
                          <a:solidFill>
                            <a:schemeClr val="tx1"/>
                          </a:solidFill>
                        </a:rPr>
                        <a:t>STEPS</a:t>
                      </a:r>
                      <a:endParaRPr lang="en-US" sz="2000" b="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7919">
                <a:tc>
                  <a:txBody>
                    <a:bodyPr/>
                    <a:lstStyle/>
                    <a:p>
                      <a:pPr algn="r"/>
                      <a:r>
                        <a:rPr lang="en-US" sz="2000" b="0" dirty="0" smtClean="0">
                          <a:solidFill>
                            <a:schemeClr val="tx1"/>
                          </a:solidFill>
                        </a:rPr>
                        <a:t>Earlier:</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partner and sit with him/her</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topic to analyze and brief</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Analyze your </a:t>
                      </a:r>
                      <a:r>
                        <a:rPr lang="en-US" sz="2000" b="0" kern="1200" dirty="0" err="1" smtClean="0">
                          <a:solidFill>
                            <a:schemeClr val="tx1"/>
                          </a:solidFill>
                          <a:latin typeface="+mn-lt"/>
                          <a:ea typeface="+mn-ea"/>
                          <a:cs typeface="+mn-cs"/>
                        </a:rPr>
                        <a:t>decisionmaker’s</a:t>
                      </a:r>
                      <a:r>
                        <a:rPr lang="en-US" sz="2000" b="0" kern="1200" dirty="0" smtClean="0">
                          <a:solidFill>
                            <a:schemeClr val="tx1"/>
                          </a:solidFill>
                          <a:latin typeface="+mn-lt"/>
                          <a:ea typeface="+mn-ea"/>
                          <a:cs typeface="+mn-cs"/>
                        </a:rPr>
                        <a:t> needs (Handout B)</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Fill out your </a:t>
                      </a:r>
                      <a:r>
                        <a:rPr lang="en-US" sz="2000" b="0" kern="1200" dirty="0" err="1" smtClean="0">
                          <a:solidFill>
                            <a:schemeClr val="tx1"/>
                          </a:solidFill>
                          <a:latin typeface="+mn-lt"/>
                          <a:ea typeface="+mn-ea"/>
                          <a:cs typeface="+mn-cs"/>
                        </a:rPr>
                        <a:t>decisionmaker</a:t>
                      </a:r>
                      <a:r>
                        <a:rPr lang="en-US" sz="2000" b="0" kern="1200" dirty="0" smtClean="0">
                          <a:solidFill>
                            <a:schemeClr val="tx1"/>
                          </a:solidFill>
                          <a:latin typeface="+mn-lt"/>
                          <a:ea typeface="+mn-ea"/>
                          <a:cs typeface="+mn-cs"/>
                        </a:rPr>
                        <a:t> survey (Handout 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r"/>
                      <a:r>
                        <a:rPr lang="en-US" sz="2000" b="0" dirty="0" smtClean="0">
                          <a:solidFill>
                            <a:schemeClr val="tx1"/>
                          </a:solidFill>
                        </a:rPr>
                        <a:t>NOW:</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Prepare your briefing</a:t>
                      </a:r>
                    </a:p>
                  </a:txBody>
                  <a:tcPr marL="73025" marR="73025" marT="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6063">
                <a:tc>
                  <a:txBody>
                    <a:bodyPr/>
                    <a:lstStyle/>
                    <a:p>
                      <a:pPr algn="r"/>
                      <a:r>
                        <a:rPr lang="en-US" sz="2000" b="0" dirty="0" smtClean="0">
                          <a:solidFill>
                            <a:schemeClr val="tx1"/>
                          </a:solidFill>
                        </a:rPr>
                        <a:t>Tomorrow: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analysts, give oral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policymakers, receive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Change roles</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Discuss strengths/weaknesses of process</a:t>
                      </a:r>
                      <a:endParaRPr lang="en-US" sz="2000" b="0" kern="1200" baseline="0" dirty="0">
                        <a:solidFill>
                          <a:schemeClr val="tx1"/>
                        </a:solidFill>
                        <a:latin typeface="+mn-lt"/>
                        <a:ea typeface="+mn-ea"/>
                        <a:cs typeface="+mn-cs"/>
                      </a:endParaRP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130</a:t>
            </a:fld>
            <a:endParaRPr lang="en-US"/>
          </a:p>
        </p:txBody>
      </p:sp>
    </p:spTree>
    <p:extLst>
      <p:ext uri="{BB962C8B-B14F-4D97-AF65-F5344CB8AC3E}">
        <p14:creationId xmlns:p14="http://schemas.microsoft.com/office/powerpoint/2010/main" val="225059937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2345711"/>
              </p:ext>
            </p:extLst>
          </p:nvPr>
        </p:nvGraphicFramePr>
        <p:xfrm>
          <a:off x="843516" y="2286000"/>
          <a:ext cx="7462284" cy="4267200"/>
        </p:xfrm>
        <a:graphic>
          <a:graphicData uri="http://schemas.openxmlformats.org/drawingml/2006/table">
            <a:tbl>
              <a:tblPr firstRow="1" firstCol="1" bandRow="1">
                <a:tableStyleId>{5C22544A-7EE6-4342-B048-85BDC9FD1C3A}</a:tableStyleId>
              </a:tblPr>
              <a:tblGrid>
                <a:gridCol w="2273664"/>
                <a:gridCol w="5188620"/>
              </a:tblGrid>
              <a:tr h="304800">
                <a:tc>
                  <a:txBody>
                    <a:bodyPr/>
                    <a:lstStyle/>
                    <a:p>
                      <a:pPr marL="0" marR="0">
                        <a:spcBef>
                          <a:spcPts val="0"/>
                        </a:spcBef>
                        <a:spcAft>
                          <a:spcPts val="0"/>
                        </a:spcAft>
                      </a:pPr>
                      <a:r>
                        <a:rPr lang="es-US" sz="1600" b="1" dirty="0">
                          <a:solidFill>
                            <a:schemeClr val="tx1"/>
                          </a:solidFill>
                          <a:effectLst/>
                        </a:rPr>
                        <a:t>El tema</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lgn="l" defTabSz="914400" rtl="0" eaLnBrk="1" latinLnBrk="0" hangingPunct="1">
                        <a:spcBef>
                          <a:spcPts val="0"/>
                        </a:spcBef>
                        <a:spcAft>
                          <a:spcPts val="0"/>
                        </a:spcAft>
                      </a:pPr>
                      <a:r>
                        <a:rPr lang="en-US" sz="1600" b="1" kern="1200" dirty="0" err="1" smtClean="0">
                          <a:solidFill>
                            <a:schemeClr val="tx1"/>
                          </a:solidFill>
                          <a:effectLst/>
                          <a:latin typeface="+mn-lt"/>
                          <a:ea typeface="+mn-ea"/>
                          <a:cs typeface="+mn-cs"/>
                        </a:rPr>
                        <a:t>Informaci</a:t>
                      </a:r>
                      <a:r>
                        <a:rPr lang="es-ES" sz="1600" b="1" kern="1200" dirty="0" err="1" smtClean="0">
                          <a:solidFill>
                            <a:schemeClr val="tx1"/>
                          </a:solidFill>
                          <a:effectLst/>
                          <a:latin typeface="+mn-lt"/>
                          <a:ea typeface="+mn-ea"/>
                          <a:cs typeface="+mn-cs"/>
                        </a:rPr>
                        <a:t>ón</a:t>
                      </a:r>
                      <a:r>
                        <a:rPr lang="es-ES" sz="1600" b="1" kern="1200" dirty="0" smtClean="0">
                          <a:solidFill>
                            <a:schemeClr val="tx1"/>
                          </a:solidFill>
                          <a:effectLst/>
                          <a:latin typeface="+mn-lt"/>
                          <a:ea typeface="+mn-ea"/>
                          <a:cs typeface="+mn-cs"/>
                        </a:rPr>
                        <a:t>/análisis</a:t>
                      </a:r>
                      <a:endParaRPr lang="en-US" sz="1600" b="1"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kern="1200" dirty="0">
                        <a:solidFill>
                          <a:schemeClr val="tx1"/>
                        </a:solidFill>
                        <a:effectLst/>
                        <a:latin typeface="+mn-lt"/>
                        <a:ea typeface="+mn-ea"/>
                        <a:cs typeface="+mn-cs"/>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lgn="l" defTabSz="914400" rtl="0" eaLnBrk="1" latinLnBrk="0" hangingPunct="1">
                        <a:spcBef>
                          <a:spcPts val="0"/>
                        </a:spcBef>
                        <a:spcAft>
                          <a:spcPts val="0"/>
                        </a:spcAft>
                      </a:pPr>
                      <a:endParaRPr lang="en-US" sz="1600" b="1"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kern="1200" dirty="0">
                        <a:solidFill>
                          <a:schemeClr val="tx1"/>
                        </a:solidFill>
                        <a:effectLst/>
                        <a:latin typeface="+mn-lt"/>
                        <a:ea typeface="+mn-ea"/>
                        <a:cs typeface="+mn-cs"/>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lgn="l" defTabSz="914400" rtl="0" eaLnBrk="1" latinLnBrk="0" hangingPunct="1">
                        <a:spcBef>
                          <a:spcPts val="0"/>
                        </a:spcBef>
                        <a:spcAft>
                          <a:spcPts val="0"/>
                        </a:spcAft>
                      </a:pPr>
                      <a:endParaRPr lang="en-US" sz="1600" b="1"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kern="1200" dirty="0">
                        <a:solidFill>
                          <a:schemeClr val="tx1"/>
                        </a:solidFill>
                        <a:effectLst/>
                        <a:latin typeface="+mn-lt"/>
                        <a:ea typeface="+mn-ea"/>
                        <a:cs typeface="+mn-cs"/>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r>
                        <a:rPr lang="es-US" sz="1600" b="1" dirty="0">
                          <a:solidFill>
                            <a:schemeClr val="tx1"/>
                          </a:solidFill>
                          <a:effectLst/>
                        </a:rPr>
                        <a:t>Los </a:t>
                      </a:r>
                      <a:r>
                        <a:rPr lang="es-US" sz="1600" b="1" dirty="0" smtClean="0">
                          <a:solidFill>
                            <a:schemeClr val="tx1"/>
                          </a:solidFill>
                          <a:effectLst/>
                        </a:rPr>
                        <a:t>intereses</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r>
                        <a:rPr lang="es-US" sz="1600" b="1" dirty="0">
                          <a:solidFill>
                            <a:schemeClr val="tx1"/>
                          </a:solidFill>
                          <a:effectLst/>
                        </a:rPr>
                        <a:t>Las opciones</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r>
                        <a:rPr lang="es-US" sz="1600" b="1" dirty="0">
                          <a:solidFill>
                            <a:schemeClr val="tx1"/>
                          </a:solidFill>
                          <a:effectLst/>
                        </a:rPr>
                        <a:t>La inteligencia</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p:nvPr/>
        </p:nvSpPr>
        <p:spPr>
          <a:xfrm>
            <a:off x="843516" y="1523999"/>
            <a:ext cx="5356979" cy="461665"/>
          </a:xfrm>
          <a:prstGeom prst="rect">
            <a:avLst/>
          </a:prstGeom>
        </p:spPr>
        <p:txBody>
          <a:bodyPr wrap="none">
            <a:spAutoFit/>
          </a:bodyPr>
          <a:lstStyle/>
          <a:p>
            <a:r>
              <a:rPr lang="en-US" sz="2400" dirty="0" smtClean="0"/>
              <a:t>¿</a:t>
            </a:r>
            <a:r>
              <a:rPr lang="en-US" sz="2400" dirty="0" err="1" smtClean="0"/>
              <a:t>Qué</a:t>
            </a:r>
            <a:r>
              <a:rPr lang="en-US" sz="2400" dirty="0" smtClean="0"/>
              <a:t> </a:t>
            </a:r>
            <a:r>
              <a:rPr lang="en-US" sz="2400" dirty="0" err="1" smtClean="0"/>
              <a:t>es</a:t>
            </a:r>
            <a:r>
              <a:rPr lang="en-US" sz="2400" dirty="0" smtClean="0"/>
              <a:t> lo que </a:t>
            </a:r>
            <a:r>
              <a:rPr lang="en-US" sz="2400" dirty="0" err="1" smtClean="0"/>
              <a:t>tu</a:t>
            </a:r>
            <a:r>
              <a:rPr lang="en-US" sz="2400" dirty="0" smtClean="0"/>
              <a:t> </a:t>
            </a:r>
            <a:r>
              <a:rPr lang="en-US" sz="2400" dirty="0" err="1" smtClean="0"/>
              <a:t>decisor</a:t>
            </a:r>
            <a:r>
              <a:rPr lang="en-US" sz="2400" dirty="0" smtClean="0"/>
              <a:t> </a:t>
            </a:r>
            <a:r>
              <a:rPr lang="en-US" sz="2400" dirty="0" err="1" smtClean="0"/>
              <a:t>necesita</a:t>
            </a:r>
            <a:r>
              <a:rPr lang="en-US" sz="2400" dirty="0" smtClean="0"/>
              <a:t> saber?</a:t>
            </a:r>
            <a:endParaRPr lang="en-US" sz="2400" dirty="0"/>
          </a:p>
        </p:txBody>
      </p:sp>
      <p:sp>
        <p:nvSpPr>
          <p:cNvPr id="7" name="TextBox 6"/>
          <p:cNvSpPr txBox="1"/>
          <p:nvPr/>
        </p:nvSpPr>
        <p:spPr>
          <a:xfrm>
            <a:off x="8305800" y="381000"/>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B</a:t>
            </a:r>
            <a:endParaRPr lang="en-US" sz="2800" dirty="0">
              <a:solidFill>
                <a:schemeClr val="bg1"/>
              </a:solidFill>
            </a:endParaRPr>
          </a:p>
        </p:txBody>
      </p:sp>
      <p:sp>
        <p:nvSpPr>
          <p:cNvPr id="8" name="Rectangle 7"/>
          <p:cNvSpPr/>
          <p:nvPr/>
        </p:nvSpPr>
        <p:spPr>
          <a:xfrm>
            <a:off x="4690759" y="904220"/>
            <a:ext cx="3576941" cy="369332"/>
          </a:xfrm>
          <a:prstGeom prst="rect">
            <a:avLst/>
          </a:prstGeom>
        </p:spPr>
        <p:txBody>
          <a:bodyPr wrap="none">
            <a:spAutoFit/>
          </a:bodyPr>
          <a:lstStyle/>
          <a:p>
            <a:r>
              <a:rPr lang="en-US" dirty="0" err="1" smtClean="0"/>
              <a:t>Equipo</a:t>
            </a:r>
            <a:r>
              <a:rPr lang="en-US" dirty="0" smtClean="0"/>
              <a:t>:  ________  y ___________</a:t>
            </a:r>
            <a:endParaRPr lang="en-US" dirty="0"/>
          </a:p>
        </p:txBody>
      </p:sp>
      <p:sp>
        <p:nvSpPr>
          <p:cNvPr id="10" name="TextBox 9"/>
          <p:cNvSpPr txBox="1"/>
          <p:nvPr/>
        </p:nvSpPr>
        <p:spPr>
          <a:xfrm>
            <a:off x="609600" y="452829"/>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2" name="Slide Number Placeholder 1"/>
          <p:cNvSpPr>
            <a:spLocks noGrp="1"/>
          </p:cNvSpPr>
          <p:nvPr>
            <p:ph type="sldNum" sz="quarter" idx="12"/>
          </p:nvPr>
        </p:nvSpPr>
        <p:spPr/>
        <p:txBody>
          <a:bodyPr/>
          <a:lstStyle/>
          <a:p>
            <a:fld id="{C4F85062-4662-4D6B-BB38-DB7C890070DF}" type="slidenum">
              <a:rPr lang="en-US" smtClean="0"/>
              <a:t>131</a:t>
            </a:fld>
            <a:endParaRPr lang="en-US"/>
          </a:p>
        </p:txBody>
      </p:sp>
      <p:sp>
        <p:nvSpPr>
          <p:cNvPr id="4" name="TextBox 3"/>
          <p:cNvSpPr txBox="1"/>
          <p:nvPr/>
        </p:nvSpPr>
        <p:spPr>
          <a:xfrm rot="249485">
            <a:off x="3582864" y="2468135"/>
            <a:ext cx="5105400" cy="2246769"/>
          </a:xfrm>
          <a:prstGeom prst="rect">
            <a:avLst/>
          </a:prstGeom>
          <a:solidFill>
            <a:schemeClr val="bg2">
              <a:alpha val="86000"/>
            </a:schemeClr>
          </a:solidFill>
          <a:ln>
            <a:solidFill>
              <a:schemeClr val="tx1">
                <a:alpha val="61000"/>
              </a:schemeClr>
            </a:solidFill>
          </a:ln>
        </p:spPr>
        <p:txBody>
          <a:bodyPr wrap="square" rtlCol="0">
            <a:spAutoFit/>
          </a:bodyPr>
          <a:lstStyle/>
          <a:p>
            <a:pPr algn="ctr"/>
            <a:r>
              <a:rPr lang="en-US" sz="2800" dirty="0" smtClean="0"/>
              <a:t>HABIENDO ANALIZADO LAS NECESIDADES ANALÍTICAS DE SU DECISOR EN ESTE PAPEL </a:t>
            </a:r>
            <a:r>
              <a:rPr lang="es-ES" sz="2800" dirty="0" smtClean="0"/>
              <a:t>(HANDOUT “C”)</a:t>
            </a:r>
            <a:r>
              <a:rPr lang="en-US" sz="2800" dirty="0" smtClean="0"/>
              <a:t>, PREPAREN UN BRIEFING QUE LAS SATISFAGA</a:t>
            </a:r>
            <a:endParaRPr lang="en-US" sz="2800" dirty="0"/>
          </a:p>
        </p:txBody>
      </p:sp>
    </p:spTree>
    <p:extLst>
      <p:ext uri="{BB962C8B-B14F-4D97-AF65-F5344CB8AC3E}">
        <p14:creationId xmlns:p14="http://schemas.microsoft.com/office/powerpoint/2010/main" val="35465643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extLst>
              <p:ext uri="{D42A27DB-BD31-4B8C-83A1-F6EECF244321}">
                <p14:modId xmlns:p14="http://schemas.microsoft.com/office/powerpoint/2010/main" val="3200389182"/>
              </p:ext>
            </p:extLst>
          </p:nvPr>
        </p:nvGraphicFramePr>
        <p:xfrm>
          <a:off x="3048001" y="818112"/>
          <a:ext cx="5706574" cy="5835980"/>
        </p:xfrm>
        <a:graphic>
          <a:graphicData uri="http://schemas.openxmlformats.org/drawingml/2006/table">
            <a:tbl>
              <a:tblPr firstRow="1" bandRow="1">
                <a:tableStyleId>{5C22544A-7EE6-4342-B048-85BDC9FD1C3A}</a:tableStyleId>
              </a:tblPr>
              <a:tblGrid>
                <a:gridCol w="5706574"/>
              </a:tblGrid>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799">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bl>
          </a:graphicData>
        </a:graphic>
      </p:graphicFrame>
      <p:sp>
        <p:nvSpPr>
          <p:cNvPr id="33" name="TextBox 32"/>
          <p:cNvSpPr txBox="1"/>
          <p:nvPr/>
        </p:nvSpPr>
        <p:spPr>
          <a:xfrm>
            <a:off x="561212" y="296284"/>
            <a:ext cx="2330301" cy="830997"/>
          </a:xfrm>
          <a:prstGeom prst="rect">
            <a:avLst/>
          </a:prstGeom>
          <a:noFill/>
          <a:ln>
            <a:solidFill>
              <a:srgbClr val="0070C0"/>
            </a:solidFill>
          </a:ln>
        </p:spPr>
        <p:txBody>
          <a:bodyPr wrap="square" rtlCol="0">
            <a:spAutoFit/>
          </a:bodyPr>
          <a:lstStyle/>
          <a:p>
            <a:pPr algn="ctr"/>
            <a:r>
              <a:rPr lang="en-US" sz="2400" b="1" dirty="0" smtClean="0"/>
              <a:t>Intelligence Briefing</a:t>
            </a:r>
            <a:endParaRPr lang="en-US" sz="2400" b="1" dirty="0"/>
          </a:p>
        </p:txBody>
      </p:sp>
      <p:sp>
        <p:nvSpPr>
          <p:cNvPr id="2" name="Rectangle 1"/>
          <p:cNvSpPr/>
          <p:nvPr/>
        </p:nvSpPr>
        <p:spPr>
          <a:xfrm>
            <a:off x="3048000" y="309125"/>
            <a:ext cx="5532220" cy="338554"/>
          </a:xfrm>
          <a:prstGeom prst="rect">
            <a:avLst/>
          </a:prstGeom>
        </p:spPr>
        <p:txBody>
          <a:bodyPr wrap="none">
            <a:spAutoFit/>
          </a:bodyPr>
          <a:lstStyle/>
          <a:p>
            <a:r>
              <a:rPr lang="en-US" sz="1600" dirty="0" err="1" smtClean="0"/>
              <a:t>Tema</a:t>
            </a:r>
            <a:r>
              <a:rPr lang="en-US" sz="1600" dirty="0" smtClean="0"/>
              <a:t>: _______________________   </a:t>
            </a:r>
            <a:r>
              <a:rPr lang="en-US" sz="1600" dirty="0" err="1" smtClean="0"/>
              <a:t>Nombres</a:t>
            </a:r>
            <a:r>
              <a:rPr lang="en-US" sz="1600" dirty="0" smtClean="0"/>
              <a:t>: ______________</a:t>
            </a:r>
            <a:endParaRPr lang="en-US" sz="1600" dirty="0"/>
          </a:p>
        </p:txBody>
      </p:sp>
      <p:sp>
        <p:nvSpPr>
          <p:cNvPr id="40" name="Rectangle 39"/>
          <p:cNvSpPr/>
          <p:nvPr/>
        </p:nvSpPr>
        <p:spPr>
          <a:xfrm>
            <a:off x="745397" y="1735206"/>
            <a:ext cx="1045799" cy="584775"/>
          </a:xfrm>
          <a:prstGeom prst="rect">
            <a:avLst/>
          </a:prstGeom>
        </p:spPr>
        <p:txBody>
          <a:bodyPr wrap="none">
            <a:spAutoFit/>
          </a:bodyPr>
          <a:lstStyle/>
          <a:p>
            <a:r>
              <a:rPr lang="es-ES" sz="1600" i="1" dirty="0" smtClean="0">
                <a:cs typeface="Times New Roman"/>
              </a:rPr>
              <a:t>Elementos</a:t>
            </a:r>
            <a:br>
              <a:rPr lang="es-ES" sz="1600" i="1" dirty="0" smtClean="0">
                <a:cs typeface="Times New Roman"/>
              </a:rPr>
            </a:br>
            <a:r>
              <a:rPr lang="es-ES" sz="1600" i="1" dirty="0" smtClean="0">
                <a:cs typeface="Times New Roman"/>
              </a:rPr>
              <a:t>analíticos</a:t>
            </a:r>
            <a:endParaRPr lang="en-US" sz="1600" i="1" dirty="0"/>
          </a:p>
        </p:txBody>
      </p:sp>
      <p:pic>
        <p:nvPicPr>
          <p:cNvPr id="22" name="Picture 3" descr="C:\Users\Fulton\AppData\Local\Microsoft\Windows\Temporary Internet Files\Content.IE5\X6LTF8B0\MC900431586[1].png">
            <a:hlinkClick r:id="rId2" action="ppaction://hlinkpres?slideindex=1&amp;slidetit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924" y="4987567"/>
            <a:ext cx="887246" cy="887246"/>
          </a:xfrm>
          <a:prstGeom prst="rect">
            <a:avLst/>
          </a:prstGeom>
          <a:solidFill>
            <a:schemeClr val="bg1"/>
          </a:solidFill>
          <a:extLst/>
        </p:spPr>
      </p:pic>
      <p:sp>
        <p:nvSpPr>
          <p:cNvPr id="23" name="Rectangle 22"/>
          <p:cNvSpPr/>
          <p:nvPr/>
        </p:nvSpPr>
        <p:spPr>
          <a:xfrm>
            <a:off x="7739078" y="5822790"/>
            <a:ext cx="756938" cy="461665"/>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30 mins</a:t>
            </a:r>
            <a:br>
              <a:rPr lang="en-US" sz="1400" dirty="0" smtClean="0"/>
            </a:br>
            <a:endParaRPr lang="en-US" sz="1000" i="1" dirty="0"/>
          </a:p>
        </p:txBody>
      </p:sp>
      <p:sp>
        <p:nvSpPr>
          <p:cNvPr id="27" name="TextBox 26"/>
          <p:cNvSpPr txBox="1"/>
          <p:nvPr/>
        </p:nvSpPr>
        <p:spPr>
          <a:xfrm>
            <a:off x="8450096" y="216792"/>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D</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C4F85062-4662-4D6B-BB38-DB7C890070DF}" type="slidenum">
              <a:rPr lang="en-US" smtClean="0"/>
              <a:t>132</a:t>
            </a:fld>
            <a:endParaRPr lang="en-US"/>
          </a:p>
        </p:txBody>
      </p:sp>
      <p:grpSp>
        <p:nvGrpSpPr>
          <p:cNvPr id="15" name="Group 14"/>
          <p:cNvGrpSpPr/>
          <p:nvPr/>
        </p:nvGrpSpPr>
        <p:grpSpPr>
          <a:xfrm>
            <a:off x="745397" y="2403380"/>
            <a:ext cx="1251207" cy="3229947"/>
            <a:chOff x="7225248" y="2706272"/>
            <a:chExt cx="1251207" cy="3229947"/>
          </a:xfrm>
        </p:grpSpPr>
        <p:sp>
          <p:nvSpPr>
            <p:cNvPr id="16" name="Rectangle 15"/>
            <p:cNvSpPr/>
            <p:nvPr/>
          </p:nvSpPr>
          <p:spPr>
            <a:xfrm>
              <a:off x="7239000" y="4868774"/>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escenarios</a:t>
              </a:r>
              <a:endParaRPr lang="en-US" sz="1400" dirty="0"/>
            </a:p>
          </p:txBody>
        </p:sp>
        <p:grpSp>
          <p:nvGrpSpPr>
            <p:cNvPr id="17" name="Group 16"/>
            <p:cNvGrpSpPr/>
            <p:nvPr/>
          </p:nvGrpSpPr>
          <p:grpSpPr>
            <a:xfrm>
              <a:off x="7225248" y="2706272"/>
              <a:ext cx="1251207" cy="3229947"/>
              <a:chOff x="7225248" y="2706272"/>
              <a:chExt cx="1251207" cy="3229947"/>
            </a:xfrm>
          </p:grpSpPr>
          <p:sp>
            <p:nvSpPr>
              <p:cNvPr id="18" name="Rectangle 17"/>
              <p:cNvSpPr/>
              <p:nvPr/>
            </p:nvSpPr>
            <p:spPr>
              <a:xfrm>
                <a:off x="7225248" y="5520053"/>
                <a:ext cx="1232952"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implicaciones</a:t>
                </a:r>
                <a:endParaRPr lang="en-US" sz="1400" dirty="0"/>
              </a:p>
            </p:txBody>
          </p:sp>
          <p:sp>
            <p:nvSpPr>
              <p:cNvPr id="19" name="Rectangle 18"/>
              <p:cNvSpPr/>
              <p:nvPr/>
            </p:nvSpPr>
            <p:spPr>
              <a:xfrm>
                <a:off x="7239000" y="270627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juicios</a:t>
                </a:r>
                <a:r>
                  <a:rPr lang="en-US" sz="1400" dirty="0" smtClean="0"/>
                  <a:t> </a:t>
                </a:r>
                <a:r>
                  <a:rPr lang="en-US" sz="1400" dirty="0" err="1" smtClean="0"/>
                  <a:t>principales</a:t>
                </a:r>
                <a:endParaRPr lang="en-US" sz="1400" dirty="0"/>
              </a:p>
            </p:txBody>
          </p:sp>
          <p:sp>
            <p:nvSpPr>
              <p:cNvPr id="20" name="Rectangle 19"/>
              <p:cNvSpPr/>
              <p:nvPr/>
            </p:nvSpPr>
            <p:spPr>
              <a:xfrm>
                <a:off x="7242015" y="4084059"/>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corrientes</a:t>
                </a:r>
                <a:r>
                  <a:rPr lang="en-US" sz="1400" dirty="0" smtClean="0"/>
                  <a:t>/ </a:t>
                </a:r>
                <a:r>
                  <a:rPr lang="en-US" sz="1400" dirty="0" err="1" smtClean="0"/>
                  <a:t>tendencias</a:t>
                </a:r>
                <a:endParaRPr lang="en-US" sz="1400" dirty="0"/>
              </a:p>
            </p:txBody>
          </p:sp>
          <p:sp>
            <p:nvSpPr>
              <p:cNvPr id="21" name="Rectangle 20"/>
              <p:cNvSpPr/>
              <p:nvPr/>
            </p:nvSpPr>
            <p:spPr>
              <a:xfrm>
                <a:off x="7239000" y="336695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impulsores</a:t>
                </a:r>
                <a:endParaRPr lang="en-US" sz="1400" dirty="0"/>
              </a:p>
            </p:txBody>
          </p:sp>
        </p:grpSp>
      </p:grpSp>
      <p:grpSp>
        <p:nvGrpSpPr>
          <p:cNvPr id="38" name="Group 37"/>
          <p:cNvGrpSpPr/>
          <p:nvPr/>
        </p:nvGrpSpPr>
        <p:grpSpPr>
          <a:xfrm>
            <a:off x="2133600" y="2587006"/>
            <a:ext cx="6498175" cy="2630155"/>
            <a:chOff x="2133600" y="2587006"/>
            <a:chExt cx="6498175" cy="2630155"/>
          </a:xfrm>
        </p:grpSpPr>
        <p:sp>
          <p:nvSpPr>
            <p:cNvPr id="24" name="TextBox 23"/>
            <p:cNvSpPr txBox="1"/>
            <p:nvPr/>
          </p:nvSpPr>
          <p:spPr>
            <a:xfrm rot="249485">
              <a:off x="3526375" y="2587006"/>
              <a:ext cx="5105400" cy="954107"/>
            </a:xfrm>
            <a:prstGeom prst="rect">
              <a:avLst/>
            </a:prstGeom>
            <a:solidFill>
              <a:schemeClr val="bg2">
                <a:alpha val="86000"/>
              </a:schemeClr>
            </a:solidFill>
            <a:ln>
              <a:solidFill>
                <a:schemeClr val="tx1">
                  <a:alpha val="61000"/>
                </a:schemeClr>
              </a:solidFill>
            </a:ln>
          </p:spPr>
          <p:txBody>
            <a:bodyPr wrap="square" rtlCol="0">
              <a:spAutoFit/>
            </a:bodyPr>
            <a:lstStyle/>
            <a:p>
              <a:r>
                <a:rPr lang="es-ES" sz="2800" dirty="0"/>
                <a:t>Su </a:t>
              </a:r>
              <a:r>
                <a:rPr lang="es-ES" sz="2800" dirty="0" err="1"/>
                <a:t>briefing</a:t>
              </a:r>
              <a:r>
                <a:rPr lang="es-ES" sz="2800" dirty="0"/>
                <a:t> tiene que incluir todos los elementos analíticos básicos</a:t>
              </a:r>
              <a:endParaRPr lang="en-US" sz="2800" dirty="0"/>
            </a:p>
          </p:txBody>
        </p:sp>
        <p:cxnSp>
          <p:nvCxnSpPr>
            <p:cNvPr id="6" name="Straight Arrow Connector 5"/>
            <p:cNvCxnSpPr/>
            <p:nvPr/>
          </p:nvCxnSpPr>
          <p:spPr>
            <a:xfrm flipH="1">
              <a:off x="2209801" y="2667000"/>
              <a:ext cx="132329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1"/>
            </p:cNvCxnSpPr>
            <p:nvPr/>
          </p:nvCxnSpPr>
          <p:spPr>
            <a:xfrm flipH="1">
              <a:off x="2133600" y="2878967"/>
              <a:ext cx="1399494" cy="3931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133600" y="3124200"/>
              <a:ext cx="1364903"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209801" y="3429000"/>
              <a:ext cx="1441102" cy="1136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209800" y="3429000"/>
              <a:ext cx="1745903" cy="17881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140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a:t>
            </a:r>
            <a:endParaRPr lang="en-US" sz="3600" dirty="0"/>
          </a:p>
        </p:txBody>
      </p:sp>
      <p:sp>
        <p:nvSpPr>
          <p:cNvPr id="4" name="Rectangle 3"/>
          <p:cNvSpPr/>
          <p:nvPr/>
        </p:nvSpPr>
        <p:spPr>
          <a:xfrm>
            <a:off x="793898" y="1491734"/>
            <a:ext cx="2052741" cy="369332"/>
          </a:xfrm>
          <a:prstGeom prst="rect">
            <a:avLst/>
          </a:prstGeom>
        </p:spPr>
        <p:txBody>
          <a:bodyPr wrap="none">
            <a:spAutoFit/>
          </a:bodyPr>
          <a:lstStyle/>
          <a:p>
            <a:r>
              <a:rPr lang="en-US" dirty="0" smtClean="0"/>
              <a:t>Small-team exercise</a:t>
            </a:r>
            <a:endParaRPr lang="en-US" dirty="0"/>
          </a:p>
        </p:txBody>
      </p:sp>
      <p:pic>
        <p:nvPicPr>
          <p:cNvPr id="4098"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2668" y="2035262"/>
            <a:ext cx="1523971" cy="152397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099"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1523998" cy="152399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9"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572" y="1861066"/>
            <a:ext cx="1523971" cy="152397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441" y="3003683"/>
            <a:ext cx="1523998" cy="1523998"/>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981200" y="4575083"/>
            <a:ext cx="1101455" cy="461665"/>
          </a:xfrm>
          <a:prstGeom prst="rect">
            <a:avLst/>
          </a:prstGeom>
        </p:spPr>
        <p:txBody>
          <a:bodyPr wrap="none">
            <a:spAutoFit/>
          </a:bodyPr>
          <a:lstStyle/>
          <a:p>
            <a:r>
              <a:rPr lang="en-US" sz="2400" dirty="0"/>
              <a:t>Team A</a:t>
            </a:r>
          </a:p>
        </p:txBody>
      </p:sp>
      <p:sp>
        <p:nvSpPr>
          <p:cNvPr id="6" name="Rectangle 5"/>
          <p:cNvSpPr/>
          <p:nvPr/>
        </p:nvSpPr>
        <p:spPr>
          <a:xfrm>
            <a:off x="5472102" y="4575083"/>
            <a:ext cx="1090235" cy="461665"/>
          </a:xfrm>
          <a:prstGeom prst="rect">
            <a:avLst/>
          </a:prstGeom>
        </p:spPr>
        <p:txBody>
          <a:bodyPr wrap="none">
            <a:spAutoFit/>
          </a:bodyPr>
          <a:lstStyle/>
          <a:p>
            <a:r>
              <a:rPr lang="en-US" sz="2400" dirty="0"/>
              <a:t>Team </a:t>
            </a:r>
            <a:r>
              <a:rPr lang="en-US" sz="2400" dirty="0" smtClean="0"/>
              <a:t>B</a:t>
            </a:r>
            <a:endParaRPr lang="en-US" sz="2400" dirty="0"/>
          </a:p>
        </p:txBody>
      </p:sp>
      <p:sp>
        <p:nvSpPr>
          <p:cNvPr id="3" name="Right Arrow 2"/>
          <p:cNvSpPr/>
          <p:nvPr/>
        </p:nvSpPr>
        <p:spPr>
          <a:xfrm>
            <a:off x="3733800" y="3276600"/>
            <a:ext cx="1272641" cy="7620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C:\Users\Fulton\AppData\Local\Microsoft\Windows\Temporary Internet Files\Content.IE5\X6LTF8B0\MC900431586[1].png">
            <a:hlinkClick r:id="rId4" action="ppaction://hlinkpres?slideindex=1&amp;slidetit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2046" y="4389567"/>
            <a:ext cx="887246" cy="887246"/>
          </a:xfrm>
          <a:prstGeom prst="rect">
            <a:avLst/>
          </a:prstGeom>
          <a:solidFill>
            <a:schemeClr val="bg1"/>
          </a:solidFill>
          <a:extLst/>
        </p:spPr>
      </p:pic>
      <p:sp>
        <p:nvSpPr>
          <p:cNvPr id="15" name="Rectangle 14"/>
          <p:cNvSpPr/>
          <p:nvPr/>
        </p:nvSpPr>
        <p:spPr>
          <a:xfrm>
            <a:off x="8077200" y="5224790"/>
            <a:ext cx="756937" cy="461665"/>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15 </a:t>
            </a:r>
            <a:r>
              <a:rPr lang="en-US" sz="1400" dirty="0" err="1" smtClean="0"/>
              <a:t>mins</a:t>
            </a:r>
            <a:r>
              <a:rPr lang="en-US" sz="1400" dirty="0" smtClean="0"/>
              <a:t/>
            </a:r>
            <a:br>
              <a:rPr lang="en-US" sz="1400" dirty="0" smtClean="0"/>
            </a:br>
            <a:endParaRPr lang="en-US" sz="1000" i="1" dirty="0"/>
          </a:p>
        </p:txBody>
      </p:sp>
      <p:sp>
        <p:nvSpPr>
          <p:cNvPr id="8" name="Slide Number Placeholder 7"/>
          <p:cNvSpPr>
            <a:spLocks noGrp="1"/>
          </p:cNvSpPr>
          <p:nvPr>
            <p:ph type="sldNum" sz="quarter" idx="12"/>
          </p:nvPr>
        </p:nvSpPr>
        <p:spPr/>
        <p:txBody>
          <a:bodyPr/>
          <a:lstStyle/>
          <a:p>
            <a:fld id="{C4F85062-4662-4D6B-BB38-DB7C890070DF}" type="slidenum">
              <a:rPr lang="en-US" smtClean="0"/>
              <a:t>133</a:t>
            </a:fld>
            <a:endParaRPr lang="en-US"/>
          </a:p>
        </p:txBody>
      </p:sp>
      <p:sp>
        <p:nvSpPr>
          <p:cNvPr id="16" name="Rectangle 15"/>
          <p:cNvSpPr/>
          <p:nvPr/>
        </p:nvSpPr>
        <p:spPr>
          <a:xfrm>
            <a:off x="981075" y="5498127"/>
            <a:ext cx="6934200" cy="707886"/>
          </a:xfrm>
          <a:prstGeom prst="rect">
            <a:avLst/>
          </a:prstGeom>
          <a:ln>
            <a:solidFill>
              <a:schemeClr val="tx1"/>
            </a:solidFill>
          </a:ln>
        </p:spPr>
        <p:txBody>
          <a:bodyPr wrap="square">
            <a:spAutoFit/>
          </a:bodyPr>
          <a:lstStyle/>
          <a:p>
            <a:pPr algn="ctr"/>
            <a:r>
              <a:rPr lang="en-US" sz="2000" dirty="0" err="1" smtClean="0"/>
              <a:t>Equipo</a:t>
            </a:r>
            <a:r>
              <a:rPr lang="en-US" sz="2000" dirty="0" smtClean="0"/>
              <a:t> A </a:t>
            </a:r>
            <a:r>
              <a:rPr lang="en-US" sz="2000" dirty="0" err="1" smtClean="0"/>
              <a:t>juega</a:t>
            </a:r>
            <a:r>
              <a:rPr lang="en-US" sz="2000" dirty="0" smtClean="0"/>
              <a:t> </a:t>
            </a:r>
            <a:r>
              <a:rPr lang="en-US" sz="2000" dirty="0" err="1" smtClean="0"/>
              <a:t>papel</a:t>
            </a:r>
            <a:r>
              <a:rPr lang="en-US" sz="2000" dirty="0" smtClean="0"/>
              <a:t> de </a:t>
            </a:r>
            <a:r>
              <a:rPr lang="en-US" sz="2000" dirty="0" err="1" smtClean="0"/>
              <a:t>analista</a:t>
            </a:r>
            <a:r>
              <a:rPr lang="es-ES" sz="2000" dirty="0" smtClean="0"/>
              <a:t>/</a:t>
            </a:r>
            <a:r>
              <a:rPr lang="es-ES" sz="2000" dirty="0" err="1" smtClean="0"/>
              <a:t>briefer</a:t>
            </a:r>
            <a:r>
              <a:rPr lang="es-ES" sz="2000" dirty="0" smtClean="0"/>
              <a:t> sobre su tema, mientras Equipo B juega papel de su decisor.</a:t>
            </a:r>
          </a:p>
        </p:txBody>
      </p:sp>
    </p:spTree>
    <p:extLst>
      <p:ext uri="{BB962C8B-B14F-4D97-AF65-F5344CB8AC3E}">
        <p14:creationId xmlns:p14="http://schemas.microsoft.com/office/powerpoint/2010/main" val="89867988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a:t>
            </a:r>
            <a:endParaRPr lang="en-US" sz="3600" dirty="0"/>
          </a:p>
        </p:txBody>
      </p:sp>
      <p:sp>
        <p:nvSpPr>
          <p:cNvPr id="4" name="Rectangle 3"/>
          <p:cNvSpPr/>
          <p:nvPr/>
        </p:nvSpPr>
        <p:spPr>
          <a:xfrm>
            <a:off x="793898" y="1491734"/>
            <a:ext cx="2052741" cy="369332"/>
          </a:xfrm>
          <a:prstGeom prst="rect">
            <a:avLst/>
          </a:prstGeom>
        </p:spPr>
        <p:txBody>
          <a:bodyPr wrap="none">
            <a:spAutoFit/>
          </a:bodyPr>
          <a:lstStyle/>
          <a:p>
            <a:r>
              <a:rPr lang="en-US" dirty="0" smtClean="0"/>
              <a:t>Small-team exercise</a:t>
            </a:r>
            <a:endParaRPr lang="en-US" dirty="0"/>
          </a:p>
        </p:txBody>
      </p:sp>
      <p:pic>
        <p:nvPicPr>
          <p:cNvPr id="4098"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2668" y="2035262"/>
            <a:ext cx="1523971" cy="152397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099"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1523998" cy="152399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9"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572" y="1861066"/>
            <a:ext cx="1523971" cy="152397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441" y="3003683"/>
            <a:ext cx="1523998" cy="1523998"/>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981200" y="4575083"/>
            <a:ext cx="1101455" cy="461665"/>
          </a:xfrm>
          <a:prstGeom prst="rect">
            <a:avLst/>
          </a:prstGeom>
        </p:spPr>
        <p:txBody>
          <a:bodyPr wrap="none">
            <a:spAutoFit/>
          </a:bodyPr>
          <a:lstStyle/>
          <a:p>
            <a:r>
              <a:rPr lang="en-US" sz="2400" dirty="0"/>
              <a:t>Team A</a:t>
            </a:r>
          </a:p>
        </p:txBody>
      </p:sp>
      <p:sp>
        <p:nvSpPr>
          <p:cNvPr id="6" name="Rectangle 5"/>
          <p:cNvSpPr/>
          <p:nvPr/>
        </p:nvSpPr>
        <p:spPr>
          <a:xfrm>
            <a:off x="5472102" y="4575083"/>
            <a:ext cx="1090235" cy="461665"/>
          </a:xfrm>
          <a:prstGeom prst="rect">
            <a:avLst/>
          </a:prstGeom>
        </p:spPr>
        <p:txBody>
          <a:bodyPr wrap="none">
            <a:spAutoFit/>
          </a:bodyPr>
          <a:lstStyle/>
          <a:p>
            <a:r>
              <a:rPr lang="en-US" sz="2400" dirty="0"/>
              <a:t>Team </a:t>
            </a:r>
            <a:r>
              <a:rPr lang="en-US" sz="2400" dirty="0" smtClean="0"/>
              <a:t>B</a:t>
            </a:r>
            <a:endParaRPr lang="en-US" sz="2400" dirty="0"/>
          </a:p>
        </p:txBody>
      </p:sp>
      <p:pic>
        <p:nvPicPr>
          <p:cNvPr id="13" name="Picture 3" descr="C:\Users\Fulton\AppData\Local\Microsoft\Windows\Temporary Internet Files\Content.IE5\X6LTF8B0\MC900431586[1].png">
            <a:hlinkClick r:id="rId4" action="ppaction://hlinkpres?slideindex=1&amp;slidetit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2046" y="4651177"/>
            <a:ext cx="887246" cy="887246"/>
          </a:xfrm>
          <a:prstGeom prst="rect">
            <a:avLst/>
          </a:prstGeom>
          <a:solidFill>
            <a:schemeClr val="bg1"/>
          </a:solidFill>
          <a:extLst/>
        </p:spPr>
      </p:pic>
      <p:sp>
        <p:nvSpPr>
          <p:cNvPr id="14" name="Rectangle 13"/>
          <p:cNvSpPr/>
          <p:nvPr/>
        </p:nvSpPr>
        <p:spPr>
          <a:xfrm>
            <a:off x="8077200" y="5486400"/>
            <a:ext cx="756937" cy="461665"/>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15 </a:t>
            </a:r>
            <a:r>
              <a:rPr lang="en-US" sz="1400" dirty="0" err="1" smtClean="0"/>
              <a:t>mins</a:t>
            </a:r>
            <a:r>
              <a:rPr lang="en-US" sz="1400" dirty="0" smtClean="0"/>
              <a:t/>
            </a:r>
            <a:br>
              <a:rPr lang="en-US" sz="1400" dirty="0" smtClean="0"/>
            </a:br>
            <a:endParaRPr lang="en-US" sz="1000" i="1" dirty="0"/>
          </a:p>
        </p:txBody>
      </p:sp>
      <p:sp>
        <p:nvSpPr>
          <p:cNvPr id="3" name="Left Arrow 2"/>
          <p:cNvSpPr/>
          <p:nvPr/>
        </p:nvSpPr>
        <p:spPr>
          <a:xfrm>
            <a:off x="3733800" y="3003683"/>
            <a:ext cx="1143000" cy="761999"/>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C4F85062-4662-4D6B-BB38-DB7C890070DF}" type="slidenum">
              <a:rPr lang="en-US" smtClean="0"/>
              <a:t>134</a:t>
            </a:fld>
            <a:endParaRPr lang="en-US"/>
          </a:p>
        </p:txBody>
      </p:sp>
      <p:sp>
        <p:nvSpPr>
          <p:cNvPr id="15" name="Rectangle 14"/>
          <p:cNvSpPr/>
          <p:nvPr/>
        </p:nvSpPr>
        <p:spPr>
          <a:xfrm>
            <a:off x="981075" y="5498127"/>
            <a:ext cx="6934200" cy="707886"/>
          </a:xfrm>
          <a:prstGeom prst="rect">
            <a:avLst/>
          </a:prstGeom>
          <a:ln>
            <a:solidFill>
              <a:schemeClr val="tx1"/>
            </a:solidFill>
          </a:ln>
        </p:spPr>
        <p:txBody>
          <a:bodyPr wrap="square">
            <a:spAutoFit/>
          </a:bodyPr>
          <a:lstStyle/>
          <a:p>
            <a:pPr algn="ctr"/>
            <a:r>
              <a:rPr lang="en-US" sz="2000" dirty="0" err="1" smtClean="0"/>
              <a:t>Equipo</a:t>
            </a:r>
            <a:r>
              <a:rPr lang="en-US" sz="2000" dirty="0" smtClean="0"/>
              <a:t> B </a:t>
            </a:r>
            <a:r>
              <a:rPr lang="en-US" sz="2000" dirty="0" err="1" smtClean="0"/>
              <a:t>juega</a:t>
            </a:r>
            <a:r>
              <a:rPr lang="en-US" sz="2000" dirty="0" smtClean="0"/>
              <a:t> </a:t>
            </a:r>
            <a:r>
              <a:rPr lang="en-US" sz="2000" dirty="0" err="1" smtClean="0"/>
              <a:t>papel</a:t>
            </a:r>
            <a:r>
              <a:rPr lang="en-US" sz="2000" dirty="0" smtClean="0"/>
              <a:t> de </a:t>
            </a:r>
            <a:r>
              <a:rPr lang="en-US" sz="2000" dirty="0" err="1" smtClean="0"/>
              <a:t>analista</a:t>
            </a:r>
            <a:r>
              <a:rPr lang="es-ES" sz="2000" dirty="0" smtClean="0"/>
              <a:t>/</a:t>
            </a:r>
            <a:r>
              <a:rPr lang="es-ES" sz="2000" dirty="0" err="1" smtClean="0"/>
              <a:t>briefer</a:t>
            </a:r>
            <a:r>
              <a:rPr lang="es-ES" sz="2000" dirty="0" smtClean="0"/>
              <a:t> sobre su tema, mientras Equipo A juega papel de su decisor.</a:t>
            </a:r>
          </a:p>
        </p:txBody>
      </p:sp>
    </p:spTree>
    <p:extLst>
      <p:ext uri="{BB962C8B-B14F-4D97-AF65-F5344CB8AC3E}">
        <p14:creationId xmlns:p14="http://schemas.microsoft.com/office/powerpoint/2010/main" val="344937449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61212" y="296284"/>
            <a:ext cx="2330301" cy="830997"/>
          </a:xfrm>
          <a:prstGeom prst="rect">
            <a:avLst/>
          </a:prstGeom>
          <a:noFill/>
          <a:ln>
            <a:solidFill>
              <a:srgbClr val="0070C0"/>
            </a:solidFill>
          </a:ln>
        </p:spPr>
        <p:txBody>
          <a:bodyPr wrap="square" rtlCol="0">
            <a:spAutoFit/>
          </a:bodyPr>
          <a:lstStyle/>
          <a:p>
            <a:pPr algn="ctr"/>
            <a:r>
              <a:rPr lang="en-US" sz="2400" b="1" dirty="0" smtClean="0"/>
              <a:t>Intelligence Briefing</a:t>
            </a:r>
            <a:endParaRPr lang="en-US" sz="2400" b="1" dirty="0"/>
          </a:p>
        </p:txBody>
      </p:sp>
      <p:sp>
        <p:nvSpPr>
          <p:cNvPr id="23" name="TextBox 22"/>
          <p:cNvSpPr txBox="1"/>
          <p:nvPr/>
        </p:nvSpPr>
        <p:spPr>
          <a:xfrm>
            <a:off x="561213" y="1447800"/>
            <a:ext cx="1496188" cy="1092607"/>
          </a:xfrm>
          <a:prstGeom prst="rect">
            <a:avLst/>
          </a:prstGeom>
          <a:noFill/>
        </p:spPr>
        <p:txBody>
          <a:bodyPr wrap="square" rtlCol="0">
            <a:spAutoFit/>
          </a:bodyPr>
          <a:lstStyle/>
          <a:p>
            <a:r>
              <a:rPr lang="es-ES" i="1" dirty="0" smtClean="0"/>
              <a:t>Notas</a:t>
            </a:r>
            <a:br>
              <a:rPr lang="es-ES" i="1" dirty="0" smtClean="0"/>
            </a:br>
            <a:r>
              <a:rPr lang="es-ES" i="1" dirty="0" smtClean="0"/>
              <a:t>de</a:t>
            </a:r>
            <a:br>
              <a:rPr lang="es-ES" i="1" dirty="0" smtClean="0"/>
            </a:br>
            <a:r>
              <a:rPr lang="es-ES" i="1" dirty="0" err="1" smtClean="0"/>
              <a:t>evaloración</a:t>
            </a:r>
            <a:r>
              <a:rPr lang="es-ES" i="1" dirty="0" smtClean="0"/>
              <a:t/>
            </a:r>
            <a:br>
              <a:rPr lang="es-ES" i="1" dirty="0" smtClean="0"/>
            </a:br>
            <a:endParaRPr lang="en-US" sz="1100" i="1" dirty="0"/>
          </a:p>
        </p:txBody>
      </p:sp>
      <p:graphicFrame>
        <p:nvGraphicFramePr>
          <p:cNvPr id="2" name="Table 1"/>
          <p:cNvGraphicFramePr>
            <a:graphicFrameLocks noGrp="1"/>
          </p:cNvGraphicFramePr>
          <p:nvPr>
            <p:extLst>
              <p:ext uri="{D42A27DB-BD31-4B8C-83A1-F6EECF244321}">
                <p14:modId xmlns:p14="http://schemas.microsoft.com/office/powerpoint/2010/main" val="1743653382"/>
              </p:ext>
            </p:extLst>
          </p:nvPr>
        </p:nvGraphicFramePr>
        <p:xfrm>
          <a:off x="2590799" y="1828800"/>
          <a:ext cx="6024697" cy="4331970"/>
        </p:xfrm>
        <a:graphic>
          <a:graphicData uri="http://schemas.openxmlformats.org/drawingml/2006/table">
            <a:tbl>
              <a:tblPr firstRow="1" bandRow="1">
                <a:tableStyleId>{2D5ABB26-0587-4C30-8999-92F81FD0307C}</a:tableStyleId>
              </a:tblPr>
              <a:tblGrid>
                <a:gridCol w="6024697"/>
              </a:tblGrid>
              <a:tr h="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2590800" y="1524000"/>
            <a:ext cx="5396622" cy="276999"/>
          </a:xfrm>
          <a:prstGeom prst="rect">
            <a:avLst/>
          </a:prstGeom>
        </p:spPr>
        <p:txBody>
          <a:bodyPr wrap="square">
            <a:spAutoFit/>
          </a:bodyPr>
          <a:lstStyle/>
          <a:p>
            <a:r>
              <a:rPr lang="en-US" sz="1200" dirty="0" smtClean="0"/>
              <a:t>¿</a:t>
            </a:r>
            <a:r>
              <a:rPr lang="en-US" sz="1200" dirty="0" err="1" smtClean="0"/>
              <a:t>Cómo</a:t>
            </a:r>
            <a:r>
              <a:rPr lang="en-US" sz="1200" dirty="0" smtClean="0"/>
              <a:t> </a:t>
            </a:r>
            <a:r>
              <a:rPr lang="en-US" sz="1200" dirty="0" err="1" smtClean="0"/>
              <a:t>salió</a:t>
            </a:r>
            <a:r>
              <a:rPr lang="en-US" sz="1200" dirty="0" smtClean="0"/>
              <a:t> el briefing? ¿</a:t>
            </a:r>
            <a:r>
              <a:rPr lang="en-US" sz="1200" dirty="0" err="1" smtClean="0"/>
              <a:t>Incluyeron</a:t>
            </a:r>
            <a:r>
              <a:rPr lang="en-US" sz="1200" dirty="0" smtClean="0"/>
              <a:t> </a:t>
            </a:r>
            <a:r>
              <a:rPr lang="en-US" sz="1200" dirty="0" err="1" smtClean="0"/>
              <a:t>todos</a:t>
            </a:r>
            <a:r>
              <a:rPr lang="en-US" sz="1200" dirty="0" smtClean="0"/>
              <a:t> </a:t>
            </a:r>
            <a:r>
              <a:rPr lang="en-US" sz="1200" dirty="0" err="1" smtClean="0"/>
              <a:t>los</a:t>
            </a:r>
            <a:r>
              <a:rPr lang="en-US" sz="1200" dirty="0" smtClean="0"/>
              <a:t> </a:t>
            </a:r>
            <a:r>
              <a:rPr lang="en-US" sz="1200" dirty="0" err="1" smtClean="0"/>
              <a:t>elementos</a:t>
            </a:r>
            <a:r>
              <a:rPr lang="en-US" sz="1200" dirty="0" smtClean="0"/>
              <a:t> </a:t>
            </a:r>
            <a:r>
              <a:rPr lang="en-US" sz="1200" dirty="0" err="1" smtClean="0"/>
              <a:t>analíticos</a:t>
            </a:r>
            <a:r>
              <a:rPr lang="en-US" sz="1200" dirty="0" smtClean="0"/>
              <a:t> </a:t>
            </a:r>
            <a:r>
              <a:rPr lang="en-US" sz="1200" dirty="0" err="1" smtClean="0"/>
              <a:t>básicos</a:t>
            </a:r>
            <a:r>
              <a:rPr lang="en-US" sz="1200" dirty="0" smtClean="0"/>
              <a:t>?</a:t>
            </a:r>
            <a:endParaRPr lang="en-US" sz="1200" dirty="0"/>
          </a:p>
        </p:txBody>
      </p:sp>
      <p:sp>
        <p:nvSpPr>
          <p:cNvPr id="16" name="Rectangle 15"/>
          <p:cNvSpPr/>
          <p:nvPr/>
        </p:nvSpPr>
        <p:spPr>
          <a:xfrm>
            <a:off x="3048000" y="309125"/>
            <a:ext cx="4666086" cy="830997"/>
          </a:xfrm>
          <a:prstGeom prst="rect">
            <a:avLst/>
          </a:prstGeom>
        </p:spPr>
        <p:txBody>
          <a:bodyPr wrap="none">
            <a:spAutoFit/>
          </a:bodyPr>
          <a:lstStyle/>
          <a:p>
            <a:r>
              <a:rPr lang="en-US" sz="1600" dirty="0" err="1" smtClean="0"/>
              <a:t>Tema</a:t>
            </a:r>
            <a:r>
              <a:rPr lang="en-US" sz="1600" dirty="0" smtClean="0"/>
              <a:t>: _____________________________________   </a:t>
            </a:r>
            <a:br>
              <a:rPr lang="en-US" sz="1600" dirty="0" smtClean="0"/>
            </a:br>
            <a:r>
              <a:rPr lang="en-US" sz="1600" dirty="0" err="1" smtClean="0"/>
              <a:t>Decisores</a:t>
            </a:r>
            <a:r>
              <a:rPr lang="en-US" sz="1600" dirty="0" smtClean="0"/>
              <a:t>: _________________________________</a:t>
            </a:r>
            <a:r>
              <a:rPr lang="en-US" sz="1600" dirty="0"/>
              <a:t/>
            </a:r>
            <a:br>
              <a:rPr lang="en-US" sz="1600" dirty="0"/>
            </a:br>
            <a:r>
              <a:rPr lang="en-US" sz="1600" dirty="0" err="1" smtClean="0"/>
              <a:t>Analistas</a:t>
            </a:r>
            <a:r>
              <a:rPr lang="en-US" sz="1600" dirty="0" smtClean="0"/>
              <a:t>/briefers: ___________________________</a:t>
            </a:r>
            <a:endParaRPr lang="en-US" sz="1600" dirty="0"/>
          </a:p>
        </p:txBody>
      </p:sp>
      <p:sp>
        <p:nvSpPr>
          <p:cNvPr id="17" name="TextBox 16"/>
          <p:cNvSpPr txBox="1"/>
          <p:nvPr/>
        </p:nvSpPr>
        <p:spPr>
          <a:xfrm>
            <a:off x="8305800" y="251982"/>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E</a:t>
            </a:r>
            <a:endParaRPr lang="en-US" sz="2800" dirty="0">
              <a:solidFill>
                <a:schemeClr val="bg1"/>
              </a:solidFill>
            </a:endParaRPr>
          </a:p>
        </p:txBody>
      </p:sp>
      <p:pic>
        <p:nvPicPr>
          <p:cNvPr id="19" name="Picture 3" descr="C:\Users\Fulton\AppData\Local\Microsoft\Windows\Temporary Internet Files\Content.IE5\X6LTF8B0\MC900431586[1].png">
            <a:hlinkClick r:id="rId2" action="ppaction://hlinkpres?slideindex=1&amp;slidetit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7422" y="4765131"/>
            <a:ext cx="887246" cy="887246"/>
          </a:xfrm>
          <a:prstGeom prst="rect">
            <a:avLst/>
          </a:prstGeom>
          <a:solidFill>
            <a:schemeClr val="bg1"/>
          </a:solidFill>
          <a:extLst/>
        </p:spPr>
      </p:pic>
      <p:sp>
        <p:nvSpPr>
          <p:cNvPr id="20" name="Rectangle 19"/>
          <p:cNvSpPr/>
          <p:nvPr/>
        </p:nvSpPr>
        <p:spPr>
          <a:xfrm>
            <a:off x="8052576" y="5600354"/>
            <a:ext cx="756937" cy="461665"/>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10 </a:t>
            </a:r>
            <a:r>
              <a:rPr lang="en-US" sz="1400" dirty="0" err="1" smtClean="0"/>
              <a:t>mins</a:t>
            </a:r>
            <a:r>
              <a:rPr lang="en-US" sz="1400" dirty="0" smtClean="0"/>
              <a:t/>
            </a:r>
            <a:br>
              <a:rPr lang="en-US" sz="1400" dirty="0" smtClean="0"/>
            </a:br>
            <a:endParaRPr lang="en-US" sz="1000" i="1" dirty="0"/>
          </a:p>
        </p:txBody>
      </p:sp>
      <p:sp>
        <p:nvSpPr>
          <p:cNvPr id="5" name="Slide Number Placeholder 4"/>
          <p:cNvSpPr>
            <a:spLocks noGrp="1"/>
          </p:cNvSpPr>
          <p:nvPr>
            <p:ph type="sldNum" sz="quarter" idx="12"/>
          </p:nvPr>
        </p:nvSpPr>
        <p:spPr/>
        <p:txBody>
          <a:bodyPr/>
          <a:lstStyle/>
          <a:p>
            <a:fld id="{C4F85062-4662-4D6B-BB38-DB7C890070DF}" type="slidenum">
              <a:rPr lang="en-US" smtClean="0"/>
              <a:t>135</a:t>
            </a:fld>
            <a:endParaRPr lang="en-US"/>
          </a:p>
        </p:txBody>
      </p:sp>
      <p:grpSp>
        <p:nvGrpSpPr>
          <p:cNvPr id="11" name="Group 10"/>
          <p:cNvGrpSpPr/>
          <p:nvPr/>
        </p:nvGrpSpPr>
        <p:grpSpPr>
          <a:xfrm>
            <a:off x="563550" y="2832072"/>
            <a:ext cx="1251207" cy="3229947"/>
            <a:chOff x="7225248" y="2706272"/>
            <a:chExt cx="1251207" cy="3229947"/>
          </a:xfrm>
        </p:grpSpPr>
        <p:sp>
          <p:nvSpPr>
            <p:cNvPr id="12" name="Rectangle 11"/>
            <p:cNvSpPr/>
            <p:nvPr/>
          </p:nvSpPr>
          <p:spPr>
            <a:xfrm>
              <a:off x="7239000" y="4868774"/>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escenarios</a:t>
              </a:r>
              <a:endParaRPr lang="en-US" sz="1400" dirty="0"/>
            </a:p>
          </p:txBody>
        </p:sp>
        <p:grpSp>
          <p:nvGrpSpPr>
            <p:cNvPr id="13" name="Group 12"/>
            <p:cNvGrpSpPr/>
            <p:nvPr/>
          </p:nvGrpSpPr>
          <p:grpSpPr>
            <a:xfrm>
              <a:off x="7225248" y="2706272"/>
              <a:ext cx="1251207" cy="3229947"/>
              <a:chOff x="7225248" y="2706272"/>
              <a:chExt cx="1251207" cy="3229947"/>
            </a:xfrm>
          </p:grpSpPr>
          <p:sp>
            <p:nvSpPr>
              <p:cNvPr id="15" name="Rectangle 14"/>
              <p:cNvSpPr/>
              <p:nvPr/>
            </p:nvSpPr>
            <p:spPr>
              <a:xfrm>
                <a:off x="7225248" y="5520053"/>
                <a:ext cx="1232952"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implicaciones</a:t>
                </a:r>
                <a:endParaRPr lang="en-US" sz="1400" dirty="0"/>
              </a:p>
            </p:txBody>
          </p:sp>
          <p:sp>
            <p:nvSpPr>
              <p:cNvPr id="18" name="Rectangle 17"/>
              <p:cNvSpPr/>
              <p:nvPr/>
            </p:nvSpPr>
            <p:spPr>
              <a:xfrm>
                <a:off x="7239000" y="270627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juicios</a:t>
                </a:r>
                <a:r>
                  <a:rPr lang="en-US" sz="1400" dirty="0" smtClean="0"/>
                  <a:t> </a:t>
                </a:r>
                <a:r>
                  <a:rPr lang="en-US" sz="1400" dirty="0" err="1" smtClean="0"/>
                  <a:t>principales</a:t>
                </a:r>
                <a:endParaRPr lang="en-US" sz="1400" dirty="0"/>
              </a:p>
            </p:txBody>
          </p:sp>
          <p:sp>
            <p:nvSpPr>
              <p:cNvPr id="21" name="Rectangle 20"/>
              <p:cNvSpPr/>
              <p:nvPr/>
            </p:nvSpPr>
            <p:spPr>
              <a:xfrm>
                <a:off x="7242015" y="4084059"/>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corrientes</a:t>
                </a:r>
                <a:r>
                  <a:rPr lang="en-US" sz="1400" dirty="0" smtClean="0"/>
                  <a:t>/ </a:t>
                </a:r>
                <a:r>
                  <a:rPr lang="en-US" sz="1400" dirty="0" err="1" smtClean="0"/>
                  <a:t>tendencias</a:t>
                </a:r>
                <a:endParaRPr lang="en-US" sz="1400" dirty="0"/>
              </a:p>
            </p:txBody>
          </p:sp>
          <p:sp>
            <p:nvSpPr>
              <p:cNvPr id="22" name="Rectangle 21"/>
              <p:cNvSpPr/>
              <p:nvPr/>
            </p:nvSpPr>
            <p:spPr>
              <a:xfrm>
                <a:off x="7239000" y="336695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impulsores</a:t>
                </a:r>
                <a:endParaRPr lang="en-US" sz="1400" dirty="0"/>
              </a:p>
            </p:txBody>
          </p:sp>
        </p:grpSp>
      </p:grpSp>
      <p:sp>
        <p:nvSpPr>
          <p:cNvPr id="24" name="Rectangle 23"/>
          <p:cNvSpPr/>
          <p:nvPr/>
        </p:nvSpPr>
        <p:spPr>
          <a:xfrm>
            <a:off x="2590800" y="3144874"/>
            <a:ext cx="5396622" cy="276999"/>
          </a:xfrm>
          <a:prstGeom prst="rect">
            <a:avLst/>
          </a:prstGeom>
        </p:spPr>
        <p:txBody>
          <a:bodyPr wrap="square">
            <a:spAutoFit/>
          </a:bodyPr>
          <a:lstStyle/>
          <a:p>
            <a:r>
              <a:rPr lang="en-US" sz="1200" dirty="0" smtClean="0"/>
              <a:t>¿</a:t>
            </a:r>
            <a:r>
              <a:rPr lang="en-US" sz="1200" dirty="0" err="1" smtClean="0"/>
              <a:t>Entendieron</a:t>
            </a:r>
            <a:r>
              <a:rPr lang="en-US" sz="1200" dirty="0" smtClean="0"/>
              <a:t> </a:t>
            </a:r>
            <a:r>
              <a:rPr lang="en-US" sz="1200" dirty="0" err="1" smtClean="0"/>
              <a:t>bien</a:t>
            </a:r>
            <a:r>
              <a:rPr lang="en-US" sz="1200" dirty="0" smtClean="0"/>
              <a:t> </a:t>
            </a:r>
            <a:r>
              <a:rPr lang="en-US" sz="1200" dirty="0" err="1" smtClean="0"/>
              <a:t>los</a:t>
            </a:r>
            <a:r>
              <a:rPr lang="en-US" sz="1200" dirty="0" smtClean="0"/>
              <a:t> briefers las </a:t>
            </a:r>
            <a:r>
              <a:rPr lang="en-US" sz="1200" dirty="0" err="1" smtClean="0"/>
              <a:t>necesidades</a:t>
            </a:r>
            <a:r>
              <a:rPr lang="en-US" sz="1200" dirty="0" smtClean="0"/>
              <a:t> de </a:t>
            </a:r>
            <a:r>
              <a:rPr lang="en-US" sz="1200" dirty="0" err="1" smtClean="0"/>
              <a:t>los</a:t>
            </a:r>
            <a:r>
              <a:rPr lang="en-US" sz="1200" dirty="0" smtClean="0"/>
              <a:t> </a:t>
            </a:r>
            <a:r>
              <a:rPr lang="en-US" sz="1200" dirty="0" err="1" smtClean="0"/>
              <a:t>decisores</a:t>
            </a:r>
            <a:r>
              <a:rPr lang="en-US" sz="1200" dirty="0" smtClean="0"/>
              <a:t>?  ¿Las </a:t>
            </a:r>
            <a:r>
              <a:rPr lang="en-US" sz="1200" dirty="0" err="1" smtClean="0"/>
              <a:t>satisficieron</a:t>
            </a:r>
            <a:r>
              <a:rPr lang="en-US" sz="1200" dirty="0" smtClean="0"/>
              <a:t>?</a:t>
            </a:r>
            <a:endParaRPr lang="en-US" sz="1200" dirty="0"/>
          </a:p>
        </p:txBody>
      </p:sp>
      <p:sp>
        <p:nvSpPr>
          <p:cNvPr id="25" name="Rectangle 24"/>
          <p:cNvSpPr/>
          <p:nvPr/>
        </p:nvSpPr>
        <p:spPr>
          <a:xfrm>
            <a:off x="2613767" y="4617733"/>
            <a:ext cx="5396622" cy="276999"/>
          </a:xfrm>
          <a:prstGeom prst="rect">
            <a:avLst/>
          </a:prstGeom>
        </p:spPr>
        <p:txBody>
          <a:bodyPr wrap="square">
            <a:spAutoFit/>
          </a:bodyPr>
          <a:lstStyle/>
          <a:p>
            <a:r>
              <a:rPr lang="en-US" sz="1200" dirty="0" smtClean="0"/>
              <a:t>¿Se </a:t>
            </a:r>
            <a:r>
              <a:rPr lang="en-US" sz="1200" dirty="0" err="1" smtClean="0"/>
              <a:t>mantuvieron</a:t>
            </a:r>
            <a:r>
              <a:rPr lang="en-US" sz="1200" dirty="0" smtClean="0"/>
              <a:t> </a:t>
            </a:r>
            <a:r>
              <a:rPr lang="en-US" sz="1200" dirty="0" err="1" smtClean="0"/>
              <a:t>desinteresados</a:t>
            </a:r>
            <a:r>
              <a:rPr lang="en-US" sz="1200" dirty="0" smtClean="0"/>
              <a:t> </a:t>
            </a:r>
            <a:r>
              <a:rPr lang="en-US" sz="1200" dirty="0" err="1" smtClean="0"/>
              <a:t>los</a:t>
            </a:r>
            <a:r>
              <a:rPr lang="en-US" sz="1200" dirty="0" smtClean="0"/>
              <a:t> </a:t>
            </a:r>
            <a:r>
              <a:rPr lang="en-US" sz="1200" dirty="0" err="1" smtClean="0"/>
              <a:t>analistas</a:t>
            </a:r>
            <a:r>
              <a:rPr lang="en-US" sz="1200" dirty="0" smtClean="0"/>
              <a:t>, o se </a:t>
            </a:r>
            <a:r>
              <a:rPr lang="en-US" sz="1200" dirty="0" err="1" smtClean="0"/>
              <a:t>metieron</a:t>
            </a:r>
            <a:r>
              <a:rPr lang="en-US" sz="1200" dirty="0" smtClean="0"/>
              <a:t> con </a:t>
            </a:r>
            <a:r>
              <a:rPr lang="en-US" sz="1200" dirty="0" err="1" smtClean="0"/>
              <a:t>recomendaciones</a:t>
            </a:r>
            <a:r>
              <a:rPr lang="en-US" sz="1200" dirty="0" smtClean="0"/>
              <a:t>?</a:t>
            </a:r>
            <a:endParaRPr lang="en-US" sz="1200" dirty="0"/>
          </a:p>
        </p:txBody>
      </p:sp>
      <p:sp>
        <p:nvSpPr>
          <p:cNvPr id="26" name="Rectangle 25"/>
          <p:cNvSpPr/>
          <p:nvPr/>
        </p:nvSpPr>
        <p:spPr>
          <a:xfrm>
            <a:off x="2653388" y="5576937"/>
            <a:ext cx="5396622" cy="276999"/>
          </a:xfrm>
          <a:prstGeom prst="rect">
            <a:avLst/>
          </a:prstGeom>
        </p:spPr>
        <p:txBody>
          <a:bodyPr wrap="square">
            <a:spAutoFit/>
          </a:bodyPr>
          <a:lstStyle/>
          <a:p>
            <a:r>
              <a:rPr lang="en-US" sz="1200" dirty="0" smtClean="0"/>
              <a:t>¿</a:t>
            </a:r>
            <a:r>
              <a:rPr lang="en-US" sz="1200" dirty="0" err="1" smtClean="0"/>
              <a:t>Había</a:t>
            </a:r>
            <a:r>
              <a:rPr lang="en-US" sz="1200" dirty="0" smtClean="0"/>
              <a:t> </a:t>
            </a:r>
            <a:r>
              <a:rPr lang="en-US" sz="1200" dirty="0" err="1" smtClean="0"/>
              <a:t>algo</a:t>
            </a:r>
            <a:r>
              <a:rPr lang="en-US" sz="1200" dirty="0" smtClean="0"/>
              <a:t> que </a:t>
            </a:r>
            <a:r>
              <a:rPr lang="en-US" sz="1200" dirty="0" err="1" smtClean="0"/>
              <a:t>los</a:t>
            </a:r>
            <a:r>
              <a:rPr lang="en-US" sz="1200" dirty="0" smtClean="0"/>
              <a:t> </a:t>
            </a:r>
            <a:r>
              <a:rPr lang="en-US" sz="1200" dirty="0" err="1" smtClean="0"/>
              <a:t>analistas</a:t>
            </a:r>
            <a:r>
              <a:rPr lang="en-US" sz="1200" dirty="0" smtClean="0"/>
              <a:t> </a:t>
            </a:r>
            <a:r>
              <a:rPr lang="en-US" sz="1200" dirty="0" err="1" smtClean="0"/>
              <a:t>podrían</a:t>
            </a:r>
            <a:r>
              <a:rPr lang="en-US" sz="1200" dirty="0" smtClean="0"/>
              <a:t> </a:t>
            </a:r>
            <a:r>
              <a:rPr lang="en-US" sz="1200" dirty="0" err="1" smtClean="0"/>
              <a:t>haber</a:t>
            </a:r>
            <a:r>
              <a:rPr lang="en-US" sz="1200" dirty="0" smtClean="0"/>
              <a:t> </a:t>
            </a:r>
            <a:r>
              <a:rPr lang="en-US" sz="1200" dirty="0" err="1" smtClean="0"/>
              <a:t>hecho</a:t>
            </a:r>
            <a:r>
              <a:rPr lang="en-US" sz="1200" dirty="0" smtClean="0"/>
              <a:t> </a:t>
            </a:r>
            <a:r>
              <a:rPr lang="en-US" sz="1200" dirty="0" err="1" smtClean="0"/>
              <a:t>mejor</a:t>
            </a:r>
            <a:r>
              <a:rPr lang="en-US" sz="1200" dirty="0" smtClean="0"/>
              <a:t>?</a:t>
            </a:r>
            <a:endParaRPr lang="en-US" sz="1200" dirty="0"/>
          </a:p>
        </p:txBody>
      </p:sp>
    </p:spTree>
    <p:extLst>
      <p:ext uri="{BB962C8B-B14F-4D97-AF65-F5344CB8AC3E}">
        <p14:creationId xmlns:p14="http://schemas.microsoft.com/office/powerpoint/2010/main" val="10690478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8692" y="1708666"/>
            <a:ext cx="7143307" cy="707886"/>
          </a:xfrm>
          <a:prstGeom prst="rect">
            <a:avLst/>
          </a:prstGeom>
        </p:spPr>
        <p:txBody>
          <a:bodyPr wrap="square">
            <a:spAutoFit/>
          </a:bodyPr>
          <a:lstStyle/>
          <a:p>
            <a:pPr algn="ctr"/>
            <a:r>
              <a:rPr lang="en-US" sz="4000" dirty="0" smtClean="0"/>
              <a:t>Evaluation</a:t>
            </a:r>
            <a:endParaRPr lang="en-US" sz="4000" dirty="0"/>
          </a:p>
        </p:txBody>
      </p:sp>
      <p:sp>
        <p:nvSpPr>
          <p:cNvPr id="5" name="TextBox 4"/>
          <p:cNvSpPr txBox="1"/>
          <p:nvPr/>
        </p:nvSpPr>
        <p:spPr>
          <a:xfrm>
            <a:off x="1251098" y="751114"/>
            <a:ext cx="3092302" cy="461665"/>
          </a:xfrm>
          <a:prstGeom prst="rect">
            <a:avLst/>
          </a:prstGeom>
          <a:noFill/>
          <a:ln>
            <a:solidFill>
              <a:srgbClr val="0070C0"/>
            </a:solidFill>
          </a:ln>
        </p:spPr>
        <p:txBody>
          <a:bodyPr wrap="square" rtlCol="0">
            <a:spAutoFit/>
          </a:bodyPr>
          <a:lstStyle/>
          <a:p>
            <a:pPr algn="ctr"/>
            <a:r>
              <a:rPr lang="en-US" sz="2400" b="1" dirty="0" smtClean="0"/>
              <a:t>Intelligence Briefing</a:t>
            </a:r>
            <a:endParaRPr lang="en-US" sz="2400" b="1" dirty="0"/>
          </a:p>
        </p:txBody>
      </p:sp>
      <p:sp>
        <p:nvSpPr>
          <p:cNvPr id="2" name="Rectangle 1"/>
          <p:cNvSpPr/>
          <p:nvPr/>
        </p:nvSpPr>
        <p:spPr>
          <a:xfrm>
            <a:off x="-3778103" y="1524000"/>
            <a:ext cx="5715000" cy="1077218"/>
          </a:xfrm>
          <a:prstGeom prst="rect">
            <a:avLst/>
          </a:prstGeom>
        </p:spPr>
        <p:txBody>
          <a:bodyPr wrap="square">
            <a:spAutoFit/>
          </a:bodyPr>
          <a:lstStyle/>
          <a:p>
            <a:pPr>
              <a:spcAft>
                <a:spcPts val="1200"/>
              </a:spcAft>
            </a:pPr>
            <a:r>
              <a:rPr lang="en-US" dirty="0" smtClean="0"/>
              <a:t>.</a:t>
            </a:r>
          </a:p>
          <a:p>
            <a:pPr>
              <a:spcAft>
                <a:spcPts val="1200"/>
              </a:spcAft>
            </a:pPr>
            <a:r>
              <a:rPr lang="en-US" dirty="0" smtClean="0"/>
              <a:t/>
            </a:r>
            <a:br>
              <a:rPr lang="en-US" dirty="0" smtClean="0"/>
            </a:br>
            <a:endParaRPr lang="en-US" dirty="0"/>
          </a:p>
        </p:txBody>
      </p:sp>
      <p:sp>
        <p:nvSpPr>
          <p:cNvPr id="8" name="Rectangle 7"/>
          <p:cNvSpPr/>
          <p:nvPr/>
        </p:nvSpPr>
        <p:spPr>
          <a:xfrm>
            <a:off x="990600" y="2617167"/>
            <a:ext cx="7543800" cy="3231654"/>
          </a:xfrm>
          <a:prstGeom prst="rect">
            <a:avLst/>
          </a:prstGeom>
        </p:spPr>
        <p:txBody>
          <a:bodyPr wrap="square">
            <a:spAutoFit/>
          </a:bodyPr>
          <a:lstStyle/>
          <a:p>
            <a:pPr>
              <a:spcAft>
                <a:spcPts val="1200"/>
              </a:spcAft>
            </a:pPr>
            <a:r>
              <a:rPr lang="en-US" dirty="0" smtClean="0"/>
              <a:t>Did briefers show they knew (and cared about) the </a:t>
            </a:r>
            <a:r>
              <a:rPr lang="en-US" b="1" u="sng" dirty="0" smtClean="0"/>
              <a:t>POLICYMAKERS’ NEEDS</a:t>
            </a:r>
            <a:r>
              <a:rPr lang="en-US" dirty="0" smtClean="0"/>
              <a:t>?</a:t>
            </a:r>
          </a:p>
          <a:p>
            <a:pPr>
              <a:spcAft>
                <a:spcPts val="1200"/>
              </a:spcAft>
            </a:pPr>
            <a:r>
              <a:rPr lang="en-US" dirty="0" smtClean="0"/>
              <a:t>Was each briefer’s </a:t>
            </a:r>
            <a:r>
              <a:rPr lang="en-US" b="1" u="sng" dirty="0"/>
              <a:t>KEY JUDGMENT(S) </a:t>
            </a:r>
            <a:r>
              <a:rPr lang="en-US" dirty="0" smtClean="0"/>
              <a:t>clear?  </a:t>
            </a:r>
          </a:p>
          <a:p>
            <a:pPr>
              <a:spcAft>
                <a:spcPts val="1200"/>
              </a:spcAft>
            </a:pPr>
            <a:r>
              <a:rPr lang="en-US" dirty="0" smtClean="0"/>
              <a:t>How well did they state the </a:t>
            </a:r>
            <a:r>
              <a:rPr lang="en-US" b="1" u="sng" dirty="0"/>
              <a:t>DRIVERS</a:t>
            </a:r>
            <a:r>
              <a:rPr lang="en-US" dirty="0" smtClean="0"/>
              <a:t>?</a:t>
            </a:r>
          </a:p>
          <a:p>
            <a:pPr>
              <a:spcAft>
                <a:spcPts val="1200"/>
              </a:spcAft>
            </a:pPr>
            <a:r>
              <a:rPr lang="en-US" dirty="0" smtClean="0"/>
              <a:t>Did they provide a clear statement of the </a:t>
            </a:r>
            <a:r>
              <a:rPr lang="en-US" b="1" u="sng" dirty="0"/>
              <a:t>TRENDS</a:t>
            </a:r>
            <a:r>
              <a:rPr lang="en-US" dirty="0" smtClean="0"/>
              <a:t> surrounding the drivers?</a:t>
            </a:r>
          </a:p>
          <a:p>
            <a:pPr>
              <a:spcAft>
                <a:spcPts val="1200"/>
              </a:spcAft>
            </a:pPr>
            <a:r>
              <a:rPr lang="en-US" dirty="0" smtClean="0"/>
              <a:t>Did they give the policymaker a clear vision of the </a:t>
            </a:r>
            <a:r>
              <a:rPr lang="en-US" b="1" u="sng" dirty="0"/>
              <a:t>MORE LIKELY SCENARIO </a:t>
            </a:r>
            <a:r>
              <a:rPr lang="en-US" dirty="0" smtClean="0"/>
              <a:t>and possible </a:t>
            </a:r>
            <a:r>
              <a:rPr lang="en-US" b="1" u="sng" dirty="0"/>
              <a:t>ALTERNATIVE SCENARIO </a:t>
            </a:r>
            <a:r>
              <a:rPr lang="en-US" dirty="0" smtClean="0"/>
              <a:t>(linked back to the drivers)?</a:t>
            </a:r>
          </a:p>
          <a:p>
            <a:pPr>
              <a:spcAft>
                <a:spcPts val="1200"/>
              </a:spcAft>
            </a:pPr>
            <a:r>
              <a:rPr lang="en-US" dirty="0" smtClean="0"/>
              <a:t>Did the offer analysis of the </a:t>
            </a:r>
            <a:r>
              <a:rPr lang="en-US" b="1" u="sng" dirty="0"/>
              <a:t>IMPLICATIONS</a:t>
            </a:r>
            <a:r>
              <a:rPr lang="en-US" dirty="0" smtClean="0"/>
              <a:t> of the scenarios?</a:t>
            </a:r>
          </a:p>
          <a:p>
            <a:pPr>
              <a:spcAft>
                <a:spcPts val="1200"/>
              </a:spcAft>
            </a:pPr>
            <a:r>
              <a:rPr lang="en-US" dirty="0" smtClean="0"/>
              <a:t>Were they prepared for </a:t>
            </a:r>
            <a:r>
              <a:rPr lang="en-US" b="1" u="sng" dirty="0"/>
              <a:t>Q&amp;A</a:t>
            </a:r>
            <a:r>
              <a:rPr lang="en-US" dirty="0" smtClean="0"/>
              <a:t>?</a:t>
            </a:r>
          </a:p>
        </p:txBody>
      </p:sp>
      <p:sp>
        <p:nvSpPr>
          <p:cNvPr id="4" name="Slide Number Placeholder 3"/>
          <p:cNvSpPr>
            <a:spLocks noGrp="1"/>
          </p:cNvSpPr>
          <p:nvPr>
            <p:ph type="sldNum" sz="quarter" idx="12"/>
          </p:nvPr>
        </p:nvSpPr>
        <p:spPr/>
        <p:txBody>
          <a:bodyPr/>
          <a:lstStyle/>
          <a:p>
            <a:fld id="{C4F85062-4662-4D6B-BB38-DB7C890070DF}" type="slidenum">
              <a:rPr lang="en-US" smtClean="0"/>
              <a:t>136</a:t>
            </a:fld>
            <a:endParaRPr lang="en-US"/>
          </a:p>
        </p:txBody>
      </p:sp>
    </p:spTree>
    <p:extLst>
      <p:ext uri="{BB962C8B-B14F-4D97-AF65-F5344CB8AC3E}">
        <p14:creationId xmlns:p14="http://schemas.microsoft.com/office/powerpoint/2010/main" val="213954677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61212" y="296284"/>
            <a:ext cx="2330301" cy="830997"/>
          </a:xfrm>
          <a:prstGeom prst="rect">
            <a:avLst/>
          </a:prstGeom>
          <a:noFill/>
          <a:ln>
            <a:solidFill>
              <a:srgbClr val="0070C0"/>
            </a:solidFill>
          </a:ln>
        </p:spPr>
        <p:txBody>
          <a:bodyPr wrap="square" rtlCol="0">
            <a:spAutoFit/>
          </a:bodyPr>
          <a:lstStyle/>
          <a:p>
            <a:pPr algn="ctr"/>
            <a:r>
              <a:rPr lang="en-US" sz="2400" b="1" dirty="0" smtClean="0"/>
              <a:t>Intelligence Briefing</a:t>
            </a:r>
            <a:endParaRPr lang="en-US" sz="2400" b="1" dirty="0"/>
          </a:p>
        </p:txBody>
      </p:sp>
      <p:sp>
        <p:nvSpPr>
          <p:cNvPr id="23" name="TextBox 22"/>
          <p:cNvSpPr txBox="1"/>
          <p:nvPr/>
        </p:nvSpPr>
        <p:spPr>
          <a:xfrm>
            <a:off x="561213" y="1447800"/>
            <a:ext cx="1496188" cy="1092607"/>
          </a:xfrm>
          <a:prstGeom prst="rect">
            <a:avLst/>
          </a:prstGeom>
          <a:noFill/>
        </p:spPr>
        <p:txBody>
          <a:bodyPr wrap="square" rtlCol="0">
            <a:spAutoFit/>
          </a:bodyPr>
          <a:lstStyle/>
          <a:p>
            <a:r>
              <a:rPr lang="es-ES" i="1" dirty="0" smtClean="0"/>
              <a:t>Notas</a:t>
            </a:r>
            <a:br>
              <a:rPr lang="es-ES" i="1" dirty="0" smtClean="0"/>
            </a:br>
            <a:r>
              <a:rPr lang="es-ES" i="1" dirty="0" smtClean="0"/>
              <a:t>de</a:t>
            </a:r>
            <a:br>
              <a:rPr lang="es-ES" i="1" dirty="0" smtClean="0"/>
            </a:br>
            <a:r>
              <a:rPr lang="es-ES" i="1" dirty="0" err="1" smtClean="0"/>
              <a:t>evaloración</a:t>
            </a:r>
            <a:r>
              <a:rPr lang="es-ES" i="1" dirty="0" smtClean="0"/>
              <a:t/>
            </a:r>
            <a:br>
              <a:rPr lang="es-ES" i="1" dirty="0" smtClean="0"/>
            </a:br>
            <a:endParaRPr lang="en-US" sz="1100" i="1" dirty="0"/>
          </a:p>
        </p:txBody>
      </p:sp>
      <p:graphicFrame>
        <p:nvGraphicFramePr>
          <p:cNvPr id="2" name="Table 1"/>
          <p:cNvGraphicFramePr>
            <a:graphicFrameLocks noGrp="1"/>
          </p:cNvGraphicFramePr>
          <p:nvPr>
            <p:extLst>
              <p:ext uri="{D42A27DB-BD31-4B8C-83A1-F6EECF244321}">
                <p14:modId xmlns:p14="http://schemas.microsoft.com/office/powerpoint/2010/main" val="3427910646"/>
              </p:ext>
            </p:extLst>
          </p:nvPr>
        </p:nvGraphicFramePr>
        <p:xfrm>
          <a:off x="2590799" y="1828800"/>
          <a:ext cx="6024697" cy="4331970"/>
        </p:xfrm>
        <a:graphic>
          <a:graphicData uri="http://schemas.openxmlformats.org/drawingml/2006/table">
            <a:tbl>
              <a:tblPr firstRow="1" bandRow="1">
                <a:tableStyleId>{2D5ABB26-0587-4C30-8999-92F81FD0307C}</a:tableStyleId>
              </a:tblPr>
              <a:tblGrid>
                <a:gridCol w="6024697"/>
              </a:tblGrid>
              <a:tr h="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1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2590800" y="1524000"/>
            <a:ext cx="5396622" cy="276999"/>
          </a:xfrm>
          <a:prstGeom prst="rect">
            <a:avLst/>
          </a:prstGeom>
        </p:spPr>
        <p:txBody>
          <a:bodyPr wrap="square">
            <a:spAutoFit/>
          </a:bodyPr>
          <a:lstStyle/>
          <a:p>
            <a:r>
              <a:rPr lang="en-US" sz="1200" dirty="0" smtClean="0"/>
              <a:t>¿</a:t>
            </a:r>
            <a:r>
              <a:rPr lang="en-US" sz="1200" dirty="0" err="1" smtClean="0"/>
              <a:t>Cómo</a:t>
            </a:r>
            <a:r>
              <a:rPr lang="en-US" sz="1200" dirty="0" smtClean="0"/>
              <a:t> </a:t>
            </a:r>
            <a:r>
              <a:rPr lang="en-US" sz="1200" dirty="0" err="1" smtClean="0"/>
              <a:t>salió</a:t>
            </a:r>
            <a:r>
              <a:rPr lang="en-US" sz="1200" dirty="0" smtClean="0"/>
              <a:t> el briefing? ¿</a:t>
            </a:r>
            <a:r>
              <a:rPr lang="en-US" sz="1200" dirty="0" err="1" smtClean="0"/>
              <a:t>Incluyeron</a:t>
            </a:r>
            <a:r>
              <a:rPr lang="en-US" sz="1200" dirty="0" smtClean="0"/>
              <a:t> </a:t>
            </a:r>
            <a:r>
              <a:rPr lang="en-US" sz="1200" dirty="0" err="1" smtClean="0"/>
              <a:t>todos</a:t>
            </a:r>
            <a:r>
              <a:rPr lang="en-US" sz="1200" dirty="0" smtClean="0"/>
              <a:t> </a:t>
            </a:r>
            <a:r>
              <a:rPr lang="en-US" sz="1200" dirty="0" err="1" smtClean="0"/>
              <a:t>los</a:t>
            </a:r>
            <a:r>
              <a:rPr lang="en-US" sz="1200" dirty="0" smtClean="0"/>
              <a:t> </a:t>
            </a:r>
            <a:r>
              <a:rPr lang="en-US" sz="1200" dirty="0" err="1" smtClean="0"/>
              <a:t>elementos</a:t>
            </a:r>
            <a:r>
              <a:rPr lang="en-US" sz="1200" dirty="0" smtClean="0"/>
              <a:t> </a:t>
            </a:r>
            <a:r>
              <a:rPr lang="en-US" sz="1200" dirty="0" err="1" smtClean="0"/>
              <a:t>analíticos</a:t>
            </a:r>
            <a:r>
              <a:rPr lang="en-US" sz="1200" dirty="0" smtClean="0"/>
              <a:t> </a:t>
            </a:r>
            <a:r>
              <a:rPr lang="en-US" sz="1200" dirty="0" err="1" smtClean="0"/>
              <a:t>básicos</a:t>
            </a:r>
            <a:r>
              <a:rPr lang="en-US" sz="1200" dirty="0" smtClean="0"/>
              <a:t>?</a:t>
            </a:r>
            <a:endParaRPr lang="en-US" sz="1200" dirty="0"/>
          </a:p>
        </p:txBody>
      </p:sp>
      <p:sp>
        <p:nvSpPr>
          <p:cNvPr id="16" name="Rectangle 15"/>
          <p:cNvSpPr/>
          <p:nvPr/>
        </p:nvSpPr>
        <p:spPr>
          <a:xfrm>
            <a:off x="3048000" y="309125"/>
            <a:ext cx="4666086" cy="830997"/>
          </a:xfrm>
          <a:prstGeom prst="rect">
            <a:avLst/>
          </a:prstGeom>
        </p:spPr>
        <p:txBody>
          <a:bodyPr wrap="none">
            <a:spAutoFit/>
          </a:bodyPr>
          <a:lstStyle/>
          <a:p>
            <a:r>
              <a:rPr lang="en-US" sz="1600" dirty="0" err="1" smtClean="0"/>
              <a:t>Tema</a:t>
            </a:r>
            <a:r>
              <a:rPr lang="en-US" sz="1600" dirty="0" smtClean="0"/>
              <a:t>: _____________________________________   </a:t>
            </a:r>
            <a:br>
              <a:rPr lang="en-US" sz="1600" dirty="0" smtClean="0"/>
            </a:br>
            <a:r>
              <a:rPr lang="en-US" sz="1600" dirty="0" err="1" smtClean="0"/>
              <a:t>Decisores</a:t>
            </a:r>
            <a:r>
              <a:rPr lang="en-US" sz="1600" dirty="0" smtClean="0"/>
              <a:t>: _________________________________</a:t>
            </a:r>
            <a:r>
              <a:rPr lang="en-US" sz="1600" dirty="0"/>
              <a:t/>
            </a:r>
            <a:br>
              <a:rPr lang="en-US" sz="1600" dirty="0"/>
            </a:br>
            <a:r>
              <a:rPr lang="en-US" sz="1600" dirty="0" err="1" smtClean="0"/>
              <a:t>Analistas</a:t>
            </a:r>
            <a:r>
              <a:rPr lang="en-US" sz="1600" dirty="0" smtClean="0"/>
              <a:t>/briefers: ___________________________</a:t>
            </a:r>
            <a:endParaRPr lang="en-US" sz="1600" dirty="0"/>
          </a:p>
        </p:txBody>
      </p:sp>
      <p:sp>
        <p:nvSpPr>
          <p:cNvPr id="5" name="Slide Number Placeholder 4"/>
          <p:cNvSpPr>
            <a:spLocks noGrp="1"/>
          </p:cNvSpPr>
          <p:nvPr>
            <p:ph type="sldNum" sz="quarter" idx="12"/>
          </p:nvPr>
        </p:nvSpPr>
        <p:spPr/>
        <p:txBody>
          <a:bodyPr/>
          <a:lstStyle/>
          <a:p>
            <a:fld id="{C4F85062-4662-4D6B-BB38-DB7C890070DF}" type="slidenum">
              <a:rPr lang="en-US" smtClean="0"/>
              <a:t>137</a:t>
            </a:fld>
            <a:endParaRPr lang="en-US"/>
          </a:p>
        </p:txBody>
      </p:sp>
      <p:grpSp>
        <p:nvGrpSpPr>
          <p:cNvPr id="11" name="Group 10"/>
          <p:cNvGrpSpPr/>
          <p:nvPr/>
        </p:nvGrpSpPr>
        <p:grpSpPr>
          <a:xfrm>
            <a:off x="563550" y="2832072"/>
            <a:ext cx="1251207" cy="3229947"/>
            <a:chOff x="7225248" y="2706272"/>
            <a:chExt cx="1251207" cy="3229947"/>
          </a:xfrm>
        </p:grpSpPr>
        <p:sp>
          <p:nvSpPr>
            <p:cNvPr id="12" name="Rectangle 11"/>
            <p:cNvSpPr/>
            <p:nvPr/>
          </p:nvSpPr>
          <p:spPr>
            <a:xfrm>
              <a:off x="7239000" y="4868774"/>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escenarios</a:t>
              </a:r>
              <a:endParaRPr lang="en-US" sz="1400" dirty="0"/>
            </a:p>
          </p:txBody>
        </p:sp>
        <p:grpSp>
          <p:nvGrpSpPr>
            <p:cNvPr id="13" name="Group 12"/>
            <p:cNvGrpSpPr/>
            <p:nvPr/>
          </p:nvGrpSpPr>
          <p:grpSpPr>
            <a:xfrm>
              <a:off x="7225248" y="2706272"/>
              <a:ext cx="1251207" cy="3229947"/>
              <a:chOff x="7225248" y="2706272"/>
              <a:chExt cx="1251207" cy="3229947"/>
            </a:xfrm>
          </p:grpSpPr>
          <p:sp>
            <p:nvSpPr>
              <p:cNvPr id="15" name="Rectangle 14"/>
              <p:cNvSpPr/>
              <p:nvPr/>
            </p:nvSpPr>
            <p:spPr>
              <a:xfrm>
                <a:off x="7225248" y="5520053"/>
                <a:ext cx="1232952"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implicaciones</a:t>
                </a:r>
                <a:endParaRPr lang="en-US" sz="1400" dirty="0"/>
              </a:p>
            </p:txBody>
          </p:sp>
          <p:sp>
            <p:nvSpPr>
              <p:cNvPr id="18" name="Rectangle 17"/>
              <p:cNvSpPr/>
              <p:nvPr/>
            </p:nvSpPr>
            <p:spPr>
              <a:xfrm>
                <a:off x="7239000" y="270627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juicios</a:t>
                </a:r>
                <a:r>
                  <a:rPr lang="en-US" sz="1400" dirty="0" smtClean="0"/>
                  <a:t> </a:t>
                </a:r>
                <a:r>
                  <a:rPr lang="en-US" sz="1400" dirty="0" err="1" smtClean="0"/>
                  <a:t>principales</a:t>
                </a:r>
                <a:endParaRPr lang="en-US" sz="1400" dirty="0"/>
              </a:p>
            </p:txBody>
          </p:sp>
          <p:sp>
            <p:nvSpPr>
              <p:cNvPr id="21" name="Rectangle 20"/>
              <p:cNvSpPr/>
              <p:nvPr/>
            </p:nvSpPr>
            <p:spPr>
              <a:xfrm>
                <a:off x="7242015" y="4084059"/>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corrientes</a:t>
                </a:r>
                <a:r>
                  <a:rPr lang="en-US" sz="1400" dirty="0" smtClean="0"/>
                  <a:t>/ </a:t>
                </a:r>
                <a:r>
                  <a:rPr lang="en-US" sz="1400" dirty="0" err="1" smtClean="0"/>
                  <a:t>tendencias</a:t>
                </a:r>
                <a:endParaRPr lang="en-US" sz="1400" dirty="0"/>
              </a:p>
            </p:txBody>
          </p:sp>
          <p:sp>
            <p:nvSpPr>
              <p:cNvPr id="22" name="Rectangle 21"/>
              <p:cNvSpPr/>
              <p:nvPr/>
            </p:nvSpPr>
            <p:spPr>
              <a:xfrm>
                <a:off x="7239000" y="336695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impulsores</a:t>
                </a:r>
                <a:endParaRPr lang="en-US" sz="1400" dirty="0"/>
              </a:p>
            </p:txBody>
          </p:sp>
        </p:grpSp>
      </p:grpSp>
      <p:sp>
        <p:nvSpPr>
          <p:cNvPr id="24" name="Rectangle 23"/>
          <p:cNvSpPr/>
          <p:nvPr/>
        </p:nvSpPr>
        <p:spPr>
          <a:xfrm>
            <a:off x="2590800" y="3144874"/>
            <a:ext cx="5396622" cy="276999"/>
          </a:xfrm>
          <a:prstGeom prst="rect">
            <a:avLst/>
          </a:prstGeom>
        </p:spPr>
        <p:txBody>
          <a:bodyPr wrap="square">
            <a:spAutoFit/>
          </a:bodyPr>
          <a:lstStyle/>
          <a:p>
            <a:r>
              <a:rPr lang="en-US" sz="1200" dirty="0" smtClean="0"/>
              <a:t>¿</a:t>
            </a:r>
            <a:r>
              <a:rPr lang="en-US" sz="1200" dirty="0" err="1" smtClean="0"/>
              <a:t>Entendieron</a:t>
            </a:r>
            <a:r>
              <a:rPr lang="en-US" sz="1200" dirty="0" smtClean="0"/>
              <a:t> </a:t>
            </a:r>
            <a:r>
              <a:rPr lang="en-US" sz="1200" dirty="0" err="1" smtClean="0"/>
              <a:t>bien</a:t>
            </a:r>
            <a:r>
              <a:rPr lang="en-US" sz="1200" dirty="0" smtClean="0"/>
              <a:t> </a:t>
            </a:r>
            <a:r>
              <a:rPr lang="en-US" sz="1200" dirty="0" err="1" smtClean="0"/>
              <a:t>los</a:t>
            </a:r>
            <a:r>
              <a:rPr lang="en-US" sz="1200" dirty="0" smtClean="0"/>
              <a:t> briefers las </a:t>
            </a:r>
            <a:r>
              <a:rPr lang="en-US" sz="1200" dirty="0" err="1" smtClean="0"/>
              <a:t>necesidades</a:t>
            </a:r>
            <a:r>
              <a:rPr lang="en-US" sz="1200" dirty="0" smtClean="0"/>
              <a:t> de </a:t>
            </a:r>
            <a:r>
              <a:rPr lang="en-US" sz="1200" dirty="0" err="1" smtClean="0"/>
              <a:t>los</a:t>
            </a:r>
            <a:r>
              <a:rPr lang="en-US" sz="1200" dirty="0" smtClean="0"/>
              <a:t> </a:t>
            </a:r>
            <a:r>
              <a:rPr lang="en-US" sz="1200" dirty="0" err="1" smtClean="0"/>
              <a:t>decisores</a:t>
            </a:r>
            <a:r>
              <a:rPr lang="en-US" sz="1200" dirty="0" smtClean="0"/>
              <a:t>?  ¿Las </a:t>
            </a:r>
            <a:r>
              <a:rPr lang="en-US" sz="1200" dirty="0" err="1" smtClean="0"/>
              <a:t>satisficieron</a:t>
            </a:r>
            <a:r>
              <a:rPr lang="en-US" sz="1200" dirty="0" smtClean="0"/>
              <a:t>?</a:t>
            </a:r>
            <a:endParaRPr lang="en-US" sz="1200" dirty="0"/>
          </a:p>
        </p:txBody>
      </p:sp>
      <p:sp>
        <p:nvSpPr>
          <p:cNvPr id="25" name="Rectangle 24"/>
          <p:cNvSpPr/>
          <p:nvPr/>
        </p:nvSpPr>
        <p:spPr>
          <a:xfrm>
            <a:off x="2613767" y="4617733"/>
            <a:ext cx="5396622" cy="276999"/>
          </a:xfrm>
          <a:prstGeom prst="rect">
            <a:avLst/>
          </a:prstGeom>
        </p:spPr>
        <p:txBody>
          <a:bodyPr wrap="square">
            <a:spAutoFit/>
          </a:bodyPr>
          <a:lstStyle/>
          <a:p>
            <a:r>
              <a:rPr lang="en-US" sz="1200" dirty="0" smtClean="0"/>
              <a:t>¿Se </a:t>
            </a:r>
            <a:r>
              <a:rPr lang="en-US" sz="1200" dirty="0" err="1" smtClean="0"/>
              <a:t>mantuvieron</a:t>
            </a:r>
            <a:r>
              <a:rPr lang="en-US" sz="1200" dirty="0" smtClean="0"/>
              <a:t> </a:t>
            </a:r>
            <a:r>
              <a:rPr lang="en-US" sz="1200" dirty="0" err="1" smtClean="0"/>
              <a:t>desinteresados</a:t>
            </a:r>
            <a:r>
              <a:rPr lang="en-US" sz="1200" dirty="0" smtClean="0"/>
              <a:t> </a:t>
            </a:r>
            <a:r>
              <a:rPr lang="en-US" sz="1200" dirty="0" err="1" smtClean="0"/>
              <a:t>los</a:t>
            </a:r>
            <a:r>
              <a:rPr lang="en-US" sz="1200" dirty="0" smtClean="0"/>
              <a:t> </a:t>
            </a:r>
            <a:r>
              <a:rPr lang="en-US" sz="1200" dirty="0" err="1" smtClean="0"/>
              <a:t>analistas</a:t>
            </a:r>
            <a:r>
              <a:rPr lang="en-US" sz="1200" dirty="0" smtClean="0"/>
              <a:t>, o se </a:t>
            </a:r>
            <a:r>
              <a:rPr lang="en-US" sz="1200" dirty="0" err="1" smtClean="0"/>
              <a:t>metieron</a:t>
            </a:r>
            <a:r>
              <a:rPr lang="en-US" sz="1200" dirty="0" smtClean="0"/>
              <a:t> con </a:t>
            </a:r>
            <a:r>
              <a:rPr lang="en-US" sz="1200" dirty="0" err="1" smtClean="0"/>
              <a:t>recomendaciones</a:t>
            </a:r>
            <a:r>
              <a:rPr lang="en-US" sz="1200" dirty="0" smtClean="0"/>
              <a:t>?</a:t>
            </a:r>
            <a:endParaRPr lang="en-US" sz="1200" dirty="0"/>
          </a:p>
        </p:txBody>
      </p:sp>
      <p:sp>
        <p:nvSpPr>
          <p:cNvPr id="26" name="Rectangle 25"/>
          <p:cNvSpPr/>
          <p:nvPr/>
        </p:nvSpPr>
        <p:spPr>
          <a:xfrm>
            <a:off x="2653388" y="5576937"/>
            <a:ext cx="5396622" cy="276999"/>
          </a:xfrm>
          <a:prstGeom prst="rect">
            <a:avLst/>
          </a:prstGeom>
        </p:spPr>
        <p:txBody>
          <a:bodyPr wrap="square">
            <a:spAutoFit/>
          </a:bodyPr>
          <a:lstStyle/>
          <a:p>
            <a:r>
              <a:rPr lang="en-US" sz="1200" dirty="0" smtClean="0"/>
              <a:t>¿</a:t>
            </a:r>
            <a:r>
              <a:rPr lang="en-US" sz="1200" dirty="0" err="1" smtClean="0"/>
              <a:t>Había</a:t>
            </a:r>
            <a:r>
              <a:rPr lang="en-US" sz="1200" dirty="0" smtClean="0"/>
              <a:t> </a:t>
            </a:r>
            <a:r>
              <a:rPr lang="en-US" sz="1200" dirty="0" err="1" smtClean="0"/>
              <a:t>algo</a:t>
            </a:r>
            <a:r>
              <a:rPr lang="en-US" sz="1200" dirty="0" smtClean="0"/>
              <a:t> que </a:t>
            </a:r>
            <a:r>
              <a:rPr lang="en-US" sz="1200" dirty="0" err="1" smtClean="0"/>
              <a:t>los</a:t>
            </a:r>
            <a:r>
              <a:rPr lang="en-US" sz="1200" dirty="0" smtClean="0"/>
              <a:t> </a:t>
            </a:r>
            <a:r>
              <a:rPr lang="en-US" sz="1200" dirty="0" err="1" smtClean="0"/>
              <a:t>analistas</a:t>
            </a:r>
            <a:r>
              <a:rPr lang="en-US" sz="1200" dirty="0" smtClean="0"/>
              <a:t> </a:t>
            </a:r>
            <a:r>
              <a:rPr lang="en-US" sz="1200" dirty="0" err="1" smtClean="0"/>
              <a:t>podrían</a:t>
            </a:r>
            <a:r>
              <a:rPr lang="en-US" sz="1200" dirty="0" smtClean="0"/>
              <a:t> </a:t>
            </a:r>
            <a:r>
              <a:rPr lang="en-US" sz="1200" dirty="0" err="1" smtClean="0"/>
              <a:t>haber</a:t>
            </a:r>
            <a:r>
              <a:rPr lang="en-US" sz="1200" dirty="0" smtClean="0"/>
              <a:t> </a:t>
            </a:r>
            <a:r>
              <a:rPr lang="en-US" sz="1200" dirty="0" err="1" smtClean="0"/>
              <a:t>hecho</a:t>
            </a:r>
            <a:r>
              <a:rPr lang="en-US" sz="1200" dirty="0" smtClean="0"/>
              <a:t> </a:t>
            </a:r>
            <a:r>
              <a:rPr lang="en-US" sz="1200" dirty="0" err="1" smtClean="0"/>
              <a:t>mejor</a:t>
            </a:r>
            <a:r>
              <a:rPr lang="en-US" sz="1200" dirty="0" smtClean="0"/>
              <a:t>?</a:t>
            </a:r>
            <a:endParaRPr lang="en-US" sz="1200" dirty="0"/>
          </a:p>
        </p:txBody>
      </p:sp>
      <p:sp>
        <p:nvSpPr>
          <p:cNvPr id="19" name="TextBox 18"/>
          <p:cNvSpPr txBox="1"/>
          <p:nvPr/>
        </p:nvSpPr>
        <p:spPr>
          <a:xfrm>
            <a:off x="8305800" y="251982"/>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E</a:t>
            </a:r>
            <a:endParaRPr lang="en-US" sz="2800" dirty="0">
              <a:solidFill>
                <a:schemeClr val="bg1"/>
              </a:solidFill>
            </a:endParaRPr>
          </a:p>
        </p:txBody>
      </p:sp>
    </p:spTree>
    <p:extLst>
      <p:ext uri="{BB962C8B-B14F-4D97-AF65-F5344CB8AC3E}">
        <p14:creationId xmlns:p14="http://schemas.microsoft.com/office/powerpoint/2010/main" val="74410684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83409638"/>
              </p:ext>
            </p:extLst>
          </p:nvPr>
        </p:nvGraphicFramePr>
        <p:xfrm>
          <a:off x="1676400" y="2362200"/>
          <a:ext cx="5943600" cy="2047240"/>
        </p:xfrm>
        <a:graphic>
          <a:graphicData uri="http://schemas.openxmlformats.org/drawingml/2006/table">
            <a:tbl>
              <a:tblPr firstRow="1" bandRow="1">
                <a:tableStyleId>{5C22544A-7EE6-4342-B048-85BDC9FD1C3A}</a:tableStyleId>
              </a:tblPr>
              <a:tblGrid>
                <a:gridCol w="4054987"/>
                <a:gridCol w="1888613"/>
              </a:tblGrid>
              <a:tr h="370840">
                <a:tc>
                  <a:txBody>
                    <a:bodyPr/>
                    <a:lstStyle/>
                    <a:p>
                      <a:pPr>
                        <a:spcAft>
                          <a:spcPts val="1200"/>
                        </a:spcAft>
                      </a:pP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90040">
                <a:tc gridSpan="2">
                  <a:txBody>
                    <a:bodyPr/>
                    <a:lstStyle/>
                    <a:p>
                      <a:pPr>
                        <a:spcAft>
                          <a:spcPts val="1200"/>
                        </a:spcAft>
                      </a:pPr>
                      <a:r>
                        <a:rPr lang="en-US" sz="2400" dirty="0" smtClean="0">
                          <a:solidFill>
                            <a:schemeClr val="tx1"/>
                          </a:solidFill>
                        </a:rPr>
                        <a:t>How easily can you adapt this sort of approach</a:t>
                      </a:r>
                      <a:r>
                        <a:rPr lang="en-US" sz="2400" baseline="0" dirty="0" smtClean="0">
                          <a:solidFill>
                            <a:schemeClr val="tx1"/>
                          </a:solidFill>
                        </a:rPr>
                        <a:t> to your current and future work?</a:t>
                      </a:r>
                    </a:p>
                    <a:p>
                      <a:pPr>
                        <a:spcAft>
                          <a:spcPts val="1200"/>
                        </a:spcAft>
                      </a:pPr>
                      <a:r>
                        <a:rPr lang="en-US" sz="2400" baseline="0" dirty="0" smtClean="0">
                          <a:solidFill>
                            <a:schemeClr val="tx1"/>
                          </a:solidFill>
                        </a:rPr>
                        <a:t>What will you do differently?  Why?</a:t>
                      </a:r>
                      <a:endParaRPr lang="en-US" sz="24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0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251098" y="751114"/>
            <a:ext cx="2863702" cy="461665"/>
          </a:xfrm>
          <a:prstGeom prst="rect">
            <a:avLst/>
          </a:prstGeom>
          <a:noFill/>
          <a:ln>
            <a:solidFill>
              <a:srgbClr val="0070C0"/>
            </a:solidFill>
          </a:ln>
        </p:spPr>
        <p:txBody>
          <a:bodyPr wrap="square" rtlCol="0">
            <a:spAutoFit/>
          </a:bodyPr>
          <a:lstStyle/>
          <a:p>
            <a:pPr algn="ctr"/>
            <a:r>
              <a:rPr lang="en-US" sz="2400" b="1" dirty="0" smtClean="0"/>
              <a:t>Intelligence Briefing</a:t>
            </a:r>
            <a:endParaRPr lang="en-US" sz="2400" b="1" dirty="0"/>
          </a:p>
        </p:txBody>
      </p:sp>
      <p:sp>
        <p:nvSpPr>
          <p:cNvPr id="4" name="Rectangle 3"/>
          <p:cNvSpPr/>
          <p:nvPr/>
        </p:nvSpPr>
        <p:spPr>
          <a:xfrm>
            <a:off x="3124200" y="1905000"/>
            <a:ext cx="2535309" cy="707886"/>
          </a:xfrm>
          <a:prstGeom prst="rect">
            <a:avLst/>
          </a:prstGeom>
        </p:spPr>
        <p:txBody>
          <a:bodyPr wrap="none">
            <a:spAutoFit/>
          </a:bodyPr>
          <a:lstStyle/>
          <a:p>
            <a:r>
              <a:rPr lang="en-US" sz="4000" dirty="0" smtClean="0"/>
              <a:t>Application</a:t>
            </a:r>
            <a:endParaRPr lang="en-US" sz="4000" dirty="0"/>
          </a:p>
        </p:txBody>
      </p:sp>
      <p:sp>
        <p:nvSpPr>
          <p:cNvPr id="5" name="Slide Number Placeholder 4"/>
          <p:cNvSpPr>
            <a:spLocks noGrp="1"/>
          </p:cNvSpPr>
          <p:nvPr>
            <p:ph type="sldNum" sz="quarter" idx="12"/>
          </p:nvPr>
        </p:nvSpPr>
        <p:spPr/>
        <p:txBody>
          <a:bodyPr/>
          <a:lstStyle/>
          <a:p>
            <a:fld id="{C4F85062-4662-4D6B-BB38-DB7C890070DF}" type="slidenum">
              <a:rPr lang="en-US" smtClean="0"/>
              <a:t>138</a:t>
            </a:fld>
            <a:endParaRPr lang="en-US"/>
          </a:p>
        </p:txBody>
      </p:sp>
    </p:spTree>
    <p:extLst>
      <p:ext uri="{BB962C8B-B14F-4D97-AF65-F5344CB8AC3E}">
        <p14:creationId xmlns:p14="http://schemas.microsoft.com/office/powerpoint/2010/main" val="104780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828800"/>
            <a:ext cx="5799880" cy="707886"/>
          </a:xfrm>
          <a:prstGeom prst="rect">
            <a:avLst/>
          </a:prstGeom>
        </p:spPr>
        <p:txBody>
          <a:bodyPr wrap="square">
            <a:spAutoFit/>
          </a:bodyPr>
          <a:lstStyle/>
          <a:p>
            <a:r>
              <a:rPr lang="en-US" sz="4000" dirty="0" smtClean="0"/>
              <a:t>Why is briefing difficult?</a:t>
            </a:r>
            <a:endParaRPr lang="en-US" sz="4000" dirty="0"/>
          </a:p>
        </p:txBody>
      </p:sp>
      <p:sp>
        <p:nvSpPr>
          <p:cNvPr id="2" name="TextBox 1"/>
          <p:cNvSpPr txBox="1"/>
          <p:nvPr/>
        </p:nvSpPr>
        <p:spPr>
          <a:xfrm>
            <a:off x="1185440" y="2895600"/>
            <a:ext cx="6934199" cy="3416320"/>
          </a:xfrm>
          <a:prstGeom prst="rect">
            <a:avLst/>
          </a:prstGeom>
          <a:noFill/>
        </p:spPr>
        <p:txBody>
          <a:bodyPr wrap="square" rtlCol="0">
            <a:spAutoFit/>
          </a:bodyPr>
          <a:lstStyle/>
          <a:p>
            <a:r>
              <a:rPr lang="en-US" b="1" dirty="0" smtClean="0"/>
              <a:t>Substance</a:t>
            </a:r>
            <a:r>
              <a:rPr lang="en-US" dirty="0" smtClean="0"/>
              <a:t>:  Any topic worth briefing is going to be a difficult topic.</a:t>
            </a:r>
          </a:p>
          <a:p>
            <a:endParaRPr lang="en-US" dirty="0"/>
          </a:p>
          <a:p>
            <a:r>
              <a:rPr lang="en-US" b="1" dirty="0" smtClean="0"/>
              <a:t>Process</a:t>
            </a:r>
            <a:r>
              <a:rPr lang="en-US" dirty="0" smtClean="0"/>
              <a:t>:  We have to maintain our integrity and expertise while stepping into policymaker’s shoes and broader view.</a:t>
            </a:r>
          </a:p>
          <a:p>
            <a:endParaRPr lang="en-US" dirty="0"/>
          </a:p>
          <a:p>
            <a:r>
              <a:rPr lang="en-US" b="1" dirty="0" smtClean="0"/>
              <a:t>Environment</a:t>
            </a:r>
            <a:r>
              <a:rPr lang="en-US" dirty="0" smtClean="0"/>
              <a:t>:  When briefing, we go onto policymaker’s turf – and rules.</a:t>
            </a:r>
          </a:p>
          <a:p>
            <a:endParaRPr lang="en-US" dirty="0"/>
          </a:p>
          <a:p>
            <a:r>
              <a:rPr lang="en-US" b="1" dirty="0" smtClean="0"/>
              <a:t>Uncertainty</a:t>
            </a:r>
            <a:r>
              <a:rPr lang="en-US" dirty="0" smtClean="0"/>
              <a:t>:  We don’t know the reactions and questions</a:t>
            </a:r>
            <a:r>
              <a:rPr lang="en-US" dirty="0"/>
              <a:t> </a:t>
            </a:r>
            <a:r>
              <a:rPr lang="en-US" dirty="0" smtClean="0"/>
              <a:t>we will face.</a:t>
            </a:r>
          </a:p>
          <a:p>
            <a:endParaRPr lang="en-US" dirty="0"/>
          </a:p>
          <a:p>
            <a:r>
              <a:rPr lang="en-US" b="1" dirty="0" smtClean="0"/>
              <a:t>Nerves</a:t>
            </a:r>
            <a:r>
              <a:rPr lang="en-US" dirty="0" smtClean="0"/>
              <a:t>:  Our bodies react to stress, making it harder for us to be agile.</a:t>
            </a:r>
          </a:p>
          <a:p>
            <a:endParaRPr lang="en-US" dirty="0"/>
          </a:p>
          <a:p>
            <a:r>
              <a:rPr lang="en-US" i="1" dirty="0" smtClean="0"/>
              <a:t>Why else??????</a:t>
            </a:r>
          </a:p>
        </p:txBody>
      </p:sp>
      <p:sp>
        <p:nvSpPr>
          <p:cNvPr id="6" name="TextBox 5"/>
          <p:cNvSpPr txBox="1"/>
          <p:nvPr/>
        </p:nvSpPr>
        <p:spPr>
          <a:xfrm>
            <a:off x="1251098" y="751114"/>
            <a:ext cx="2330301" cy="461665"/>
          </a:xfrm>
          <a:prstGeom prst="rect">
            <a:avLst/>
          </a:prstGeom>
          <a:noFill/>
          <a:ln>
            <a:solidFill>
              <a:srgbClr val="0070C0"/>
            </a:solidFill>
          </a:ln>
        </p:spPr>
        <p:txBody>
          <a:bodyPr wrap="square" rtlCol="0">
            <a:spAutoFit/>
          </a:bodyPr>
          <a:lstStyle/>
          <a:p>
            <a:pPr algn="ctr"/>
            <a:r>
              <a:rPr lang="en-US" sz="2400" b="1" dirty="0" smtClean="0"/>
              <a:t>Challenges</a:t>
            </a:r>
            <a:endParaRPr lang="en-US" sz="2400" b="1" dirty="0"/>
          </a:p>
        </p:txBody>
      </p:sp>
      <p:sp>
        <p:nvSpPr>
          <p:cNvPr id="4" name="Slide Number Placeholder 3"/>
          <p:cNvSpPr>
            <a:spLocks noGrp="1"/>
          </p:cNvSpPr>
          <p:nvPr>
            <p:ph type="sldNum" sz="quarter" idx="12"/>
          </p:nvPr>
        </p:nvSpPr>
        <p:spPr/>
        <p:txBody>
          <a:bodyPr/>
          <a:lstStyle/>
          <a:p>
            <a:fld id="{C4F85062-4662-4D6B-BB38-DB7C890070DF}" type="slidenum">
              <a:rPr lang="en-US" smtClean="0"/>
              <a:t>139</a:t>
            </a:fld>
            <a:endParaRPr lang="en-US"/>
          </a:p>
        </p:txBody>
      </p:sp>
    </p:spTree>
    <p:extLst>
      <p:ext uri="{BB962C8B-B14F-4D97-AF65-F5344CB8AC3E}">
        <p14:creationId xmlns:p14="http://schemas.microsoft.com/office/powerpoint/2010/main" val="43373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8588" y="1888475"/>
            <a:ext cx="7088903" cy="1446550"/>
          </a:xfrm>
          <a:prstGeom prst="rect">
            <a:avLst/>
          </a:prstGeom>
          <a:noFill/>
        </p:spPr>
        <p:txBody>
          <a:bodyPr wrap="square" rtlCol="0">
            <a:spAutoFit/>
          </a:bodyPr>
          <a:lstStyle/>
          <a:p>
            <a:pPr algn="ctr"/>
            <a:r>
              <a:rPr lang="en-US" sz="3200" b="1" dirty="0" smtClean="0"/>
              <a:t>“Who are you?”</a:t>
            </a:r>
          </a:p>
          <a:p>
            <a:endParaRPr lang="en-US" sz="2000" dirty="0"/>
          </a:p>
          <a:p>
            <a:endParaRPr lang="en-US" dirty="0" smtClean="0"/>
          </a:p>
          <a:p>
            <a:endParaRPr lang="en-US" dirty="0"/>
          </a:p>
        </p:txBody>
      </p:sp>
      <p:sp>
        <p:nvSpPr>
          <p:cNvPr id="4" name="TextBox 3"/>
          <p:cNvSpPr txBox="1"/>
          <p:nvPr/>
        </p:nvSpPr>
        <p:spPr>
          <a:xfrm>
            <a:off x="1386309" y="2971800"/>
            <a:ext cx="6934199" cy="1323439"/>
          </a:xfrm>
          <a:prstGeom prst="rect">
            <a:avLst/>
          </a:prstGeom>
          <a:noFill/>
        </p:spPr>
        <p:txBody>
          <a:bodyPr wrap="square" rtlCol="0" anchor="ctr" anchorCtr="0">
            <a:spAutoFit/>
          </a:bodyPr>
          <a:lstStyle/>
          <a:p>
            <a:pPr algn="ctr"/>
            <a:r>
              <a:rPr lang="en-US" sz="2400" dirty="0" smtClean="0"/>
              <a:t>Tell me (and us) in 30 seconds, please</a:t>
            </a:r>
          </a:p>
          <a:p>
            <a:endParaRPr lang="en-US" sz="2000" dirty="0"/>
          </a:p>
          <a:p>
            <a:endParaRPr lang="en-US" dirty="0" smtClean="0"/>
          </a:p>
          <a:p>
            <a:endParaRPr lang="en-US" dirty="0"/>
          </a:p>
        </p:txBody>
      </p:sp>
      <p:sp>
        <p:nvSpPr>
          <p:cNvPr id="5" name="TextBox 4"/>
          <p:cNvSpPr txBox="1"/>
          <p:nvPr/>
        </p:nvSpPr>
        <p:spPr>
          <a:xfrm>
            <a:off x="932121" y="866553"/>
            <a:ext cx="2330301" cy="461665"/>
          </a:xfrm>
          <a:prstGeom prst="rect">
            <a:avLst/>
          </a:prstGeom>
          <a:noFill/>
          <a:ln>
            <a:solidFill>
              <a:srgbClr val="0070C0"/>
            </a:solidFill>
          </a:ln>
        </p:spPr>
        <p:txBody>
          <a:bodyPr wrap="square" rtlCol="0">
            <a:spAutoFit/>
          </a:bodyPr>
          <a:lstStyle/>
          <a:p>
            <a:pPr algn="ctr"/>
            <a:r>
              <a:rPr lang="en-US" sz="2400" b="1" dirty="0" smtClean="0"/>
              <a:t>First Briefing</a:t>
            </a:r>
            <a:endParaRPr lang="en-US" sz="2400" b="1" dirty="0"/>
          </a:p>
        </p:txBody>
      </p:sp>
      <p:pic>
        <p:nvPicPr>
          <p:cNvPr id="9" name="Picture 8" descr="C:\Users\Fulton\AppData\Local\Microsoft\Windows\Temporary Internet Files\Content.IE5\601A2PRY\MC900384022[1].wmf">
            <a:hlinkClick r:id="rId2" action="ppaction://hlinkpres?slideindex=1&amp;slidetit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840502"/>
            <a:ext cx="562485" cy="6533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436768" y="5493842"/>
            <a:ext cx="995914"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30 seconds</a:t>
            </a:r>
            <a:br>
              <a:rPr lang="en-US" sz="1400" dirty="0" smtClean="0"/>
            </a:br>
            <a:endParaRPr lang="en-US" sz="1000" i="1" dirty="0"/>
          </a:p>
        </p:txBody>
      </p:sp>
      <p:sp>
        <p:nvSpPr>
          <p:cNvPr id="3" name="Slide Number Placeholder 2"/>
          <p:cNvSpPr>
            <a:spLocks noGrp="1"/>
          </p:cNvSpPr>
          <p:nvPr>
            <p:ph type="sldNum" sz="quarter" idx="12"/>
          </p:nvPr>
        </p:nvSpPr>
        <p:spPr/>
        <p:txBody>
          <a:bodyPr/>
          <a:lstStyle/>
          <a:p>
            <a:fld id="{C4F85062-4662-4D6B-BB38-DB7C890070DF}" type="slidenum">
              <a:rPr lang="en-US" smtClean="0"/>
              <a:t>14</a:t>
            </a:fld>
            <a:endParaRPr lang="en-US"/>
          </a:p>
        </p:txBody>
      </p:sp>
    </p:spTree>
    <p:extLst>
      <p:ext uri="{BB962C8B-B14F-4D97-AF65-F5344CB8AC3E}">
        <p14:creationId xmlns:p14="http://schemas.microsoft.com/office/powerpoint/2010/main" val="10349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828800"/>
            <a:ext cx="6629400" cy="707886"/>
          </a:xfrm>
          <a:prstGeom prst="rect">
            <a:avLst/>
          </a:prstGeom>
        </p:spPr>
        <p:txBody>
          <a:bodyPr wrap="square">
            <a:spAutoFit/>
          </a:bodyPr>
          <a:lstStyle/>
          <a:p>
            <a:r>
              <a:rPr lang="en-US" sz="4000" dirty="0" smtClean="0"/>
              <a:t>How can we overcome each?</a:t>
            </a:r>
            <a:endParaRPr lang="en-US" sz="4000" dirty="0"/>
          </a:p>
        </p:txBody>
      </p:sp>
      <p:sp>
        <p:nvSpPr>
          <p:cNvPr id="2" name="TextBox 1"/>
          <p:cNvSpPr txBox="1"/>
          <p:nvPr/>
        </p:nvSpPr>
        <p:spPr>
          <a:xfrm>
            <a:off x="1185440" y="2895600"/>
            <a:ext cx="6934199" cy="2308324"/>
          </a:xfrm>
          <a:prstGeom prst="rect">
            <a:avLst/>
          </a:prstGeom>
          <a:noFill/>
        </p:spPr>
        <p:txBody>
          <a:bodyPr wrap="square" rtlCol="0">
            <a:spAutoFit/>
          </a:bodyPr>
          <a:lstStyle/>
          <a:p>
            <a:r>
              <a:rPr lang="en-US" b="1" dirty="0" smtClean="0"/>
              <a:t>Substance</a:t>
            </a:r>
            <a:r>
              <a:rPr lang="en-US" dirty="0" smtClean="0"/>
              <a:t>:</a:t>
            </a:r>
          </a:p>
          <a:p>
            <a:endParaRPr lang="en-US" dirty="0" smtClean="0"/>
          </a:p>
          <a:p>
            <a:r>
              <a:rPr lang="en-US" b="1" dirty="0" smtClean="0"/>
              <a:t>Process</a:t>
            </a:r>
            <a:r>
              <a:rPr lang="en-US" dirty="0" smtClean="0"/>
              <a:t>:</a:t>
            </a:r>
          </a:p>
          <a:p>
            <a:endParaRPr lang="en-US" dirty="0" smtClean="0"/>
          </a:p>
          <a:p>
            <a:r>
              <a:rPr lang="en-US" b="1" dirty="0" smtClean="0"/>
              <a:t>Uncertainty</a:t>
            </a:r>
            <a:r>
              <a:rPr lang="en-US" dirty="0" smtClean="0"/>
              <a:t>:</a:t>
            </a:r>
          </a:p>
          <a:p>
            <a:endParaRPr lang="en-US" dirty="0" smtClean="0"/>
          </a:p>
          <a:p>
            <a:r>
              <a:rPr lang="en-US" b="1" dirty="0" smtClean="0"/>
              <a:t>Nerves</a:t>
            </a:r>
            <a:r>
              <a:rPr lang="en-US" dirty="0" smtClean="0"/>
              <a:t>:</a:t>
            </a:r>
          </a:p>
          <a:p>
            <a:endParaRPr lang="en-US" dirty="0"/>
          </a:p>
        </p:txBody>
      </p:sp>
      <p:sp>
        <p:nvSpPr>
          <p:cNvPr id="7" name="TextBox 6"/>
          <p:cNvSpPr txBox="1"/>
          <p:nvPr/>
        </p:nvSpPr>
        <p:spPr>
          <a:xfrm>
            <a:off x="1251098" y="751114"/>
            <a:ext cx="2330301" cy="461665"/>
          </a:xfrm>
          <a:prstGeom prst="rect">
            <a:avLst/>
          </a:prstGeom>
          <a:noFill/>
          <a:ln>
            <a:solidFill>
              <a:srgbClr val="0070C0"/>
            </a:solidFill>
          </a:ln>
        </p:spPr>
        <p:txBody>
          <a:bodyPr wrap="square" rtlCol="0">
            <a:spAutoFit/>
          </a:bodyPr>
          <a:lstStyle/>
          <a:p>
            <a:pPr algn="ctr"/>
            <a:r>
              <a:rPr lang="en-US" sz="2400" b="1" dirty="0" smtClean="0"/>
              <a:t>Challenges</a:t>
            </a:r>
            <a:endParaRPr lang="en-US" sz="2400" b="1" dirty="0"/>
          </a:p>
        </p:txBody>
      </p:sp>
      <p:sp>
        <p:nvSpPr>
          <p:cNvPr id="4" name="Slide Number Placeholder 3"/>
          <p:cNvSpPr>
            <a:spLocks noGrp="1"/>
          </p:cNvSpPr>
          <p:nvPr>
            <p:ph type="sldNum" sz="quarter" idx="12"/>
          </p:nvPr>
        </p:nvSpPr>
        <p:spPr/>
        <p:txBody>
          <a:bodyPr/>
          <a:lstStyle/>
          <a:p>
            <a:fld id="{C4F85062-4662-4D6B-BB38-DB7C890070DF}" type="slidenum">
              <a:rPr lang="en-US" smtClean="0"/>
              <a:t>140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203924"/>
            <a:ext cx="19145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84029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Today’s exercise</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00202315"/>
              </p:ext>
            </p:extLst>
          </p:nvPr>
        </p:nvGraphicFramePr>
        <p:xfrm>
          <a:off x="685800" y="1600200"/>
          <a:ext cx="7696200" cy="3733800"/>
        </p:xfrm>
        <a:graphic>
          <a:graphicData uri="http://schemas.openxmlformats.org/drawingml/2006/table">
            <a:tbl>
              <a:tblPr firstRow="1" bandRow="1">
                <a:tableStyleId>{5C22544A-7EE6-4342-B048-85BDC9FD1C3A}</a:tableStyleId>
              </a:tblPr>
              <a:tblGrid>
                <a:gridCol w="7696200"/>
              </a:tblGrid>
              <a:tr h="899160">
                <a:tc>
                  <a:txBody>
                    <a:bodyPr/>
                    <a:lstStyle/>
                    <a:p>
                      <a:pPr>
                        <a:spcAft>
                          <a:spcPts val="1200"/>
                        </a:spcAft>
                      </a:pPr>
                      <a:r>
                        <a:rPr lang="en-US" sz="2400" dirty="0" smtClean="0">
                          <a:solidFill>
                            <a:schemeClr val="tx1"/>
                          </a:solidFill>
                        </a:rPr>
                        <a:t>Review</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90040">
                <a:tc>
                  <a:txBody>
                    <a:bodyPr/>
                    <a:lstStyle/>
                    <a:p>
                      <a:pPr lvl="1">
                        <a:spcAft>
                          <a:spcPts val="2400"/>
                        </a:spcAft>
                      </a:pPr>
                      <a:r>
                        <a:rPr lang="en-US" sz="2400" dirty="0" smtClean="0">
                          <a:solidFill>
                            <a:schemeClr val="tx1"/>
                          </a:solidFill>
                        </a:rPr>
                        <a:t>How well did the </a:t>
                      </a:r>
                      <a:r>
                        <a:rPr lang="en-US" sz="2400" baseline="0" dirty="0" smtClean="0">
                          <a:solidFill>
                            <a:schemeClr val="tx1"/>
                          </a:solidFill>
                        </a:rPr>
                        <a:t>analytical model work?  </a:t>
                      </a:r>
                    </a:p>
                    <a:p>
                      <a:pPr lvl="1">
                        <a:spcAft>
                          <a:spcPts val="2400"/>
                        </a:spcAft>
                      </a:pPr>
                      <a:r>
                        <a:rPr lang="en-US" sz="2400" dirty="0" smtClean="0">
                          <a:solidFill>
                            <a:schemeClr val="tx1"/>
                          </a:solidFill>
                        </a:rPr>
                        <a:t>Which briefing preparation helped most</a:t>
                      </a:r>
                      <a:r>
                        <a:rPr lang="en-US" sz="2400" baseline="0" dirty="0" smtClean="0">
                          <a:solidFill>
                            <a:schemeClr val="tx1"/>
                          </a:solidFill>
                        </a:rPr>
                        <a:t>?  </a:t>
                      </a:r>
                    </a:p>
                    <a:p>
                      <a:pPr lvl="1">
                        <a:spcAft>
                          <a:spcPts val="2400"/>
                        </a:spcAft>
                      </a:pPr>
                      <a:r>
                        <a:rPr lang="en-US" sz="2400" baseline="0" dirty="0" smtClean="0">
                          <a:solidFill>
                            <a:schemeClr val="tx1"/>
                          </a:solidFill>
                        </a:rPr>
                        <a:t>What could we do better?</a:t>
                      </a:r>
                    </a:p>
                    <a:p>
                      <a:pPr lvl="1">
                        <a:spcAft>
                          <a:spcPts val="2400"/>
                        </a:spcAft>
                      </a:pPr>
                      <a:r>
                        <a:rPr lang="en-US" sz="2400" baseline="0" dirty="0" smtClean="0">
                          <a:solidFill>
                            <a:schemeClr val="tx1"/>
                          </a:solidFill>
                        </a:rPr>
                        <a:t>How can you apply these models and techniques to your 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141</a:t>
            </a:fld>
            <a:endParaRPr lang="en-US"/>
          </a:p>
        </p:txBody>
      </p:sp>
    </p:spTree>
    <p:extLst>
      <p:ext uri="{BB962C8B-B14F-4D97-AF65-F5344CB8AC3E}">
        <p14:creationId xmlns:p14="http://schemas.microsoft.com/office/powerpoint/2010/main" val="30649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Today’s exercise</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233383074"/>
              </p:ext>
            </p:extLst>
          </p:nvPr>
        </p:nvGraphicFramePr>
        <p:xfrm>
          <a:off x="685800" y="1600200"/>
          <a:ext cx="7696200" cy="1524000"/>
        </p:xfrm>
        <a:graphic>
          <a:graphicData uri="http://schemas.openxmlformats.org/drawingml/2006/table">
            <a:tbl>
              <a:tblPr firstRow="1" bandRow="1">
                <a:tableStyleId>{5C22544A-7EE6-4342-B048-85BDC9FD1C3A}</a:tableStyleId>
              </a:tblPr>
              <a:tblGrid>
                <a:gridCol w="7696200"/>
              </a:tblGrid>
              <a:tr h="899160">
                <a:tc>
                  <a:txBody>
                    <a:bodyPr/>
                    <a:lstStyle/>
                    <a:p>
                      <a:pPr>
                        <a:spcAft>
                          <a:spcPts val="1200"/>
                        </a:spcAft>
                      </a:pPr>
                      <a:r>
                        <a:rPr lang="en-US" sz="2400" dirty="0" smtClean="0">
                          <a:solidFill>
                            <a:schemeClr val="tx1"/>
                          </a:solidFill>
                        </a:rPr>
                        <a:t>Practice when you want …</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24840">
                <a:tc>
                  <a:txBody>
                    <a:bodyPr/>
                    <a:lstStyle/>
                    <a:p>
                      <a:pPr lvl="0">
                        <a:spcAft>
                          <a:spcPts val="2400"/>
                        </a:spcAft>
                      </a:pPr>
                      <a:r>
                        <a:rPr lang="en-US" sz="2400" dirty="0" smtClean="0">
                          <a:solidFill>
                            <a:schemeClr val="tx1"/>
                          </a:solidFill>
                        </a:rPr>
                        <a:t>In 60 seconds,</a:t>
                      </a:r>
                      <a:r>
                        <a:rPr lang="en-US" sz="2400" baseline="0" dirty="0" smtClean="0">
                          <a:solidFill>
                            <a:schemeClr val="tx1"/>
                          </a:solidFill>
                        </a:rPr>
                        <a:t> tell us </a:t>
                      </a:r>
                      <a:r>
                        <a:rPr lang="en-US" sz="2400" dirty="0" smtClean="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142</a:t>
            </a:fld>
            <a:endParaRPr lang="en-US"/>
          </a:p>
        </p:txBody>
      </p:sp>
      <p:sp>
        <p:nvSpPr>
          <p:cNvPr id="2" name="Rectangle 1"/>
          <p:cNvSpPr/>
          <p:nvPr/>
        </p:nvSpPr>
        <p:spPr>
          <a:xfrm rot="21251365">
            <a:off x="835925" y="3299195"/>
            <a:ext cx="3365669" cy="1631216"/>
          </a:xfrm>
          <a:prstGeom prst="rect">
            <a:avLst/>
          </a:prstGeom>
        </p:spPr>
        <p:txBody>
          <a:bodyPr wrap="square">
            <a:spAutoFit/>
          </a:bodyPr>
          <a:lstStyle/>
          <a:p>
            <a:pPr lvl="0">
              <a:spcAft>
                <a:spcPts val="2400"/>
              </a:spcAft>
            </a:pPr>
            <a:r>
              <a:rPr lang="en-US" sz="2000" dirty="0"/>
              <a:t>how to tie a </a:t>
            </a:r>
            <a:r>
              <a:rPr lang="en-US" sz="2000" dirty="0" smtClean="0"/>
              <a:t>tie</a:t>
            </a:r>
            <a:endParaRPr lang="en-US" sz="2000" dirty="0"/>
          </a:p>
          <a:p>
            <a:pPr lvl="0">
              <a:spcAft>
                <a:spcPts val="2400"/>
              </a:spcAft>
            </a:pPr>
            <a:r>
              <a:rPr lang="en-US" sz="2000" dirty="0"/>
              <a:t>how to fry an </a:t>
            </a:r>
            <a:r>
              <a:rPr lang="en-US" sz="2000" dirty="0" smtClean="0"/>
              <a:t>egg</a:t>
            </a:r>
            <a:endParaRPr lang="en-US" sz="2000" dirty="0"/>
          </a:p>
          <a:p>
            <a:pPr lvl="0">
              <a:spcAft>
                <a:spcPts val="2400"/>
              </a:spcAft>
            </a:pPr>
            <a:r>
              <a:rPr lang="en-US" sz="2000" dirty="0"/>
              <a:t>how to parallel park a </a:t>
            </a:r>
            <a:r>
              <a:rPr lang="en-US" sz="2000" dirty="0" smtClean="0"/>
              <a:t>car</a:t>
            </a:r>
            <a:endParaRPr lang="en-US" sz="2000" dirty="0"/>
          </a:p>
        </p:txBody>
      </p:sp>
      <p:sp>
        <p:nvSpPr>
          <p:cNvPr id="5" name="Rectangle 4"/>
          <p:cNvSpPr/>
          <p:nvPr/>
        </p:nvSpPr>
        <p:spPr>
          <a:xfrm rot="293640">
            <a:off x="4510752" y="2706652"/>
            <a:ext cx="4572000" cy="1631216"/>
          </a:xfrm>
          <a:prstGeom prst="rect">
            <a:avLst/>
          </a:prstGeom>
        </p:spPr>
        <p:txBody>
          <a:bodyPr>
            <a:spAutoFit/>
          </a:bodyPr>
          <a:lstStyle/>
          <a:p>
            <a:pPr lvl="0">
              <a:spcAft>
                <a:spcPts val="2400"/>
              </a:spcAft>
            </a:pPr>
            <a:r>
              <a:rPr lang="en-US" sz="2000" dirty="0"/>
              <a:t>why we should believe you were a beautiful baby</a:t>
            </a:r>
          </a:p>
          <a:p>
            <a:pPr lvl="0">
              <a:spcAft>
                <a:spcPts val="2400"/>
              </a:spcAft>
            </a:pPr>
            <a:r>
              <a:rPr lang="en-US" sz="2000" dirty="0"/>
              <a:t>why polygamy is OK for </a:t>
            </a:r>
            <a:r>
              <a:rPr lang="en-US" sz="2000" dirty="0" smtClean="0"/>
              <a:t>men?  for women?  for both?</a:t>
            </a:r>
            <a:endParaRPr lang="en-US" sz="2000" dirty="0"/>
          </a:p>
        </p:txBody>
      </p:sp>
      <p:sp>
        <p:nvSpPr>
          <p:cNvPr id="7" name="Rectangle 6"/>
          <p:cNvSpPr/>
          <p:nvPr/>
        </p:nvSpPr>
        <p:spPr>
          <a:xfrm>
            <a:off x="3337847" y="5125881"/>
            <a:ext cx="4572000" cy="707886"/>
          </a:xfrm>
          <a:prstGeom prst="rect">
            <a:avLst/>
          </a:prstGeom>
        </p:spPr>
        <p:txBody>
          <a:bodyPr>
            <a:spAutoFit/>
          </a:bodyPr>
          <a:lstStyle/>
          <a:p>
            <a:pPr lvl="0">
              <a:spcAft>
                <a:spcPts val="2400"/>
              </a:spcAft>
            </a:pPr>
            <a:r>
              <a:rPr lang="en-US" sz="2000" dirty="0" smtClean="0"/>
              <a:t>the differences between Mexicans and other Latin Americans</a:t>
            </a:r>
            <a:endParaRPr lang="en-US" sz="2000" dirty="0"/>
          </a:p>
        </p:txBody>
      </p:sp>
    </p:spTree>
    <p:extLst>
      <p:ext uri="{BB962C8B-B14F-4D97-AF65-F5344CB8AC3E}">
        <p14:creationId xmlns:p14="http://schemas.microsoft.com/office/powerpoint/2010/main" val="112128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30322" y="988874"/>
            <a:ext cx="7315200" cy="1754326"/>
          </a:xfrm>
        </p:spPr>
        <p:txBody>
          <a:bodyPr wrap="square">
            <a:spAutoFit/>
          </a:bodyPr>
          <a:lstStyle/>
          <a:p>
            <a:pPr algn="l"/>
            <a:r>
              <a:rPr lang="en-US" sz="3600" dirty="0" smtClean="0"/>
              <a:t>Questions?  </a:t>
            </a:r>
            <a:r>
              <a:rPr lang="en-US" sz="3600" dirty="0"/>
              <a:t/>
            </a:r>
            <a:br>
              <a:rPr lang="en-US" sz="3600" dirty="0"/>
            </a:br>
            <a:r>
              <a:rPr lang="en-US" sz="3600" dirty="0" smtClean="0"/>
              <a:t>		Comments?</a:t>
            </a:r>
            <a:r>
              <a:rPr lang="en-US" sz="3600" dirty="0"/>
              <a:t/>
            </a:r>
            <a:br>
              <a:rPr lang="en-US" sz="3600" dirty="0"/>
            </a:br>
            <a:r>
              <a:rPr lang="en-US" sz="3600" dirty="0" smtClean="0"/>
              <a:t>				Feedback?</a:t>
            </a:r>
            <a:endParaRPr lang="en-US" sz="3600" dirty="0"/>
          </a:p>
        </p:txBody>
      </p:sp>
      <p:sp>
        <p:nvSpPr>
          <p:cNvPr id="2" name="TextBox 1"/>
          <p:cNvSpPr txBox="1"/>
          <p:nvPr/>
        </p:nvSpPr>
        <p:spPr>
          <a:xfrm>
            <a:off x="3505200" y="3200400"/>
            <a:ext cx="1556836" cy="369332"/>
          </a:xfrm>
          <a:prstGeom prst="rect">
            <a:avLst/>
          </a:prstGeom>
          <a:noFill/>
        </p:spPr>
        <p:txBody>
          <a:bodyPr wrap="none" rtlCol="0">
            <a:spAutoFit/>
          </a:bodyPr>
          <a:lstStyle/>
          <a:p>
            <a:r>
              <a:rPr lang="en-US" dirty="0" smtClean="0">
                <a:latin typeface="Lucida Calligraphy" panose="03010101010101010101" pitchFamily="66" charset="0"/>
              </a:rPr>
              <a:t>Thank you!</a:t>
            </a:r>
            <a:endParaRPr lang="en-US" dirty="0">
              <a:latin typeface="Lucida Calligraphy" panose="03010101010101010101" pitchFamily="66" charset="0"/>
            </a:endParaRPr>
          </a:p>
        </p:txBody>
      </p:sp>
      <p:sp>
        <p:nvSpPr>
          <p:cNvPr id="4" name="Slide Number Placeholder 3"/>
          <p:cNvSpPr>
            <a:spLocks noGrp="1"/>
          </p:cNvSpPr>
          <p:nvPr>
            <p:ph type="sldNum" sz="quarter" idx="12"/>
          </p:nvPr>
        </p:nvSpPr>
        <p:spPr/>
        <p:txBody>
          <a:bodyPr/>
          <a:lstStyle/>
          <a:p>
            <a:fld id="{C4F85062-4662-4D6B-BB38-DB7C890070DF}" type="slidenum">
              <a:rPr lang="en-US" smtClean="0"/>
              <a:t>143</a:t>
            </a:fld>
            <a:endParaRPr lang="en-US"/>
          </a:p>
        </p:txBody>
      </p:sp>
      <p:sp>
        <p:nvSpPr>
          <p:cNvPr id="5" name="Subtitle 2"/>
          <p:cNvSpPr txBox="1">
            <a:spLocks/>
          </p:cNvSpPr>
          <p:nvPr/>
        </p:nvSpPr>
        <p:spPr>
          <a:xfrm>
            <a:off x="3025822" y="4038600"/>
            <a:ext cx="3124200" cy="9525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Fulton Armstrong</a:t>
            </a:r>
            <a:r>
              <a:rPr lang="en-US" sz="3000" dirty="0" smtClean="0"/>
              <a:t/>
            </a:r>
            <a:br>
              <a:rPr lang="en-US" sz="3000" dirty="0" smtClean="0"/>
            </a:br>
            <a:r>
              <a:rPr lang="en-US" sz="3000" dirty="0" smtClean="0"/>
              <a:t/>
            </a:r>
            <a:br>
              <a:rPr lang="en-US" sz="3000" dirty="0" smtClean="0"/>
            </a:br>
            <a:r>
              <a:rPr lang="en-US" sz="2900" i="1" dirty="0" smtClean="0"/>
              <a:t>farmstro@american.edu</a:t>
            </a:r>
            <a:endParaRPr lang="en-US" sz="2300" i="1" dirty="0"/>
          </a:p>
        </p:txBody>
      </p:sp>
      <p:grpSp>
        <p:nvGrpSpPr>
          <p:cNvPr id="6" name="Group 5"/>
          <p:cNvGrpSpPr/>
          <p:nvPr/>
        </p:nvGrpSpPr>
        <p:grpSpPr>
          <a:xfrm>
            <a:off x="3257596" y="5410200"/>
            <a:ext cx="2660652" cy="838200"/>
            <a:chOff x="3130548" y="5105400"/>
            <a:chExt cx="2895600" cy="1066800"/>
          </a:xfrm>
        </p:grpSpPr>
        <p:sp>
          <p:nvSpPr>
            <p:cNvPr id="7" name="Rectangle 6"/>
            <p:cNvSpPr/>
            <p:nvPr/>
          </p:nvSpPr>
          <p:spPr>
            <a:xfrm>
              <a:off x="3130548" y="5105400"/>
              <a:ext cx="28956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618" y="5168900"/>
              <a:ext cx="2743459" cy="927100"/>
            </a:xfrm>
            <a:prstGeom prst="rect">
              <a:avLst/>
            </a:prstGeom>
          </p:spPr>
        </p:pic>
      </p:grpSp>
    </p:spTree>
    <p:extLst>
      <p:ext uri="{BB962C8B-B14F-4D97-AF65-F5344CB8AC3E}">
        <p14:creationId xmlns:p14="http://schemas.microsoft.com/office/powerpoint/2010/main" val="36351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153" y="1066800"/>
            <a:ext cx="7772400" cy="1752600"/>
          </a:xfrm>
        </p:spPr>
        <p:txBody>
          <a:bodyPr>
            <a:normAutofit fontScale="90000"/>
          </a:bodyPr>
          <a:lstStyle/>
          <a:p>
            <a:r>
              <a:rPr lang="en-US" dirty="0" err="1" smtClean="0"/>
              <a:t>Producto</a:t>
            </a:r>
            <a:r>
              <a:rPr lang="en-US" dirty="0" smtClean="0"/>
              <a:t> de </a:t>
            </a:r>
            <a:r>
              <a:rPr lang="en-US" dirty="0" err="1" smtClean="0"/>
              <a:t>Inteligencia</a:t>
            </a:r>
            <a:r>
              <a:rPr lang="en-US" dirty="0" smtClean="0"/>
              <a:t/>
            </a:r>
            <a:br>
              <a:rPr lang="en-US" dirty="0" smtClean="0"/>
            </a:br>
            <a:r>
              <a:rPr lang="en-US" dirty="0" smtClean="0"/>
              <a:t/>
            </a:r>
            <a:br>
              <a:rPr lang="en-US" dirty="0" smtClean="0"/>
            </a:br>
            <a:r>
              <a:rPr lang="en-US" sz="2800" i="1" dirty="0" smtClean="0"/>
              <a:t>Delivering Quality Analysis to </a:t>
            </a:r>
            <a:r>
              <a:rPr lang="en-US" sz="2800" i="1" dirty="0" err="1" smtClean="0"/>
              <a:t>Decisionmakers</a:t>
            </a:r>
            <a:endParaRPr lang="en-US" i="1" dirty="0"/>
          </a:p>
        </p:txBody>
      </p:sp>
      <p:sp>
        <p:nvSpPr>
          <p:cNvPr id="3" name="Subtitle 2"/>
          <p:cNvSpPr>
            <a:spLocks noGrp="1"/>
          </p:cNvSpPr>
          <p:nvPr>
            <p:ph type="subTitle" idx="1"/>
          </p:nvPr>
        </p:nvSpPr>
        <p:spPr>
          <a:xfrm>
            <a:off x="1600200" y="2743200"/>
            <a:ext cx="6400800" cy="1905000"/>
          </a:xfrm>
        </p:spPr>
        <p:txBody>
          <a:bodyPr>
            <a:normAutofit fontScale="92500" lnSpcReduction="10000"/>
          </a:bodyPr>
          <a:lstStyle/>
          <a:p>
            <a:endParaRPr lang="en-US" sz="2400" dirty="0" smtClean="0"/>
          </a:p>
          <a:p>
            <a:r>
              <a:rPr lang="en-US" sz="2400" dirty="0" smtClean="0"/>
              <a:t>11-12 November 2016</a:t>
            </a:r>
            <a:br>
              <a:rPr lang="en-US" sz="2400" dirty="0" smtClean="0"/>
            </a:br>
            <a:r>
              <a:rPr lang="en-US" sz="2400" dirty="0" smtClean="0"/>
              <a:t>Guanajuato</a:t>
            </a:r>
          </a:p>
          <a:p>
            <a:r>
              <a:rPr lang="en-US" sz="2400" i="1" dirty="0" smtClean="0"/>
              <a:t/>
            </a:r>
            <a:br>
              <a:rPr lang="en-US" sz="2400" i="1" dirty="0" smtClean="0"/>
            </a:br>
            <a:r>
              <a:rPr lang="en-US" sz="3000" i="1" dirty="0" smtClean="0"/>
              <a:t>Fulton Armstrong</a:t>
            </a:r>
            <a:endParaRPr lang="en-US" sz="2400" i="1" dirty="0"/>
          </a:p>
        </p:txBody>
      </p:sp>
      <p:grpSp>
        <p:nvGrpSpPr>
          <p:cNvPr id="9" name="Group 8"/>
          <p:cNvGrpSpPr/>
          <p:nvPr/>
        </p:nvGrpSpPr>
        <p:grpSpPr>
          <a:xfrm>
            <a:off x="3257596" y="5410200"/>
            <a:ext cx="2660652" cy="838200"/>
            <a:chOff x="3130548" y="5105400"/>
            <a:chExt cx="2895600" cy="1066800"/>
          </a:xfrm>
        </p:grpSpPr>
        <p:sp>
          <p:nvSpPr>
            <p:cNvPr id="8" name="Rectangle 7"/>
            <p:cNvSpPr/>
            <p:nvPr/>
          </p:nvSpPr>
          <p:spPr>
            <a:xfrm>
              <a:off x="3130548" y="5105400"/>
              <a:ext cx="28956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618" y="5168900"/>
              <a:ext cx="2743459" cy="927100"/>
            </a:xfrm>
            <a:prstGeom prst="rect">
              <a:avLst/>
            </a:prstGeom>
          </p:spPr>
        </p:pic>
      </p:grpSp>
    </p:spTree>
    <p:extLst>
      <p:ext uri="{BB962C8B-B14F-4D97-AF65-F5344CB8AC3E}">
        <p14:creationId xmlns:p14="http://schemas.microsoft.com/office/powerpoint/2010/main" val="1714425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7572" y="838200"/>
            <a:ext cx="5512215" cy="584775"/>
          </a:xfrm>
          <a:prstGeom prst="rect">
            <a:avLst/>
          </a:prstGeom>
        </p:spPr>
        <p:txBody>
          <a:bodyPr wrap="none">
            <a:spAutoFit/>
          </a:bodyPr>
          <a:lstStyle/>
          <a:p>
            <a:pPr algn="ctr"/>
            <a:r>
              <a:rPr lang="en-US" sz="3200" b="1" dirty="0" smtClean="0"/>
              <a:t>“And </a:t>
            </a:r>
            <a:r>
              <a:rPr lang="en-US" sz="3200" b="1" dirty="0"/>
              <a:t>what </a:t>
            </a:r>
            <a:r>
              <a:rPr lang="en-US" sz="3200" b="1" dirty="0" smtClean="0"/>
              <a:t>are we </a:t>
            </a:r>
            <a:r>
              <a:rPr lang="en-US" sz="3200" b="1" dirty="0"/>
              <a:t>doing here?”</a:t>
            </a:r>
          </a:p>
        </p:txBody>
      </p:sp>
      <p:sp>
        <p:nvSpPr>
          <p:cNvPr id="4" name="TextBox 3"/>
          <p:cNvSpPr txBox="1"/>
          <p:nvPr/>
        </p:nvSpPr>
        <p:spPr>
          <a:xfrm>
            <a:off x="838200" y="1600199"/>
            <a:ext cx="7086600" cy="424731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t>Build on what you already know and what you do in your current jobs</a:t>
            </a:r>
          </a:p>
          <a:p>
            <a:pPr marL="342900" indent="-342900">
              <a:spcAft>
                <a:spcPts val="1200"/>
              </a:spcAft>
              <a:buFont typeface="Arial" panose="020B0604020202020204" pitchFamily="34" charset="0"/>
              <a:buChar char="•"/>
            </a:pPr>
            <a:r>
              <a:rPr lang="en-US" sz="2400" dirty="0" smtClean="0"/>
              <a:t>Discuss what policymakers (in broad definition) want and need – and the difference between the two</a:t>
            </a:r>
          </a:p>
          <a:p>
            <a:pPr marL="342900" indent="-342900">
              <a:spcAft>
                <a:spcPts val="1200"/>
              </a:spcAft>
              <a:buFont typeface="Arial" panose="020B0604020202020204" pitchFamily="34" charset="0"/>
              <a:buChar char="•"/>
            </a:pPr>
            <a:r>
              <a:rPr lang="en-US" sz="2400" dirty="0" smtClean="0"/>
              <a:t>Examine the differences between the culture and psychology of policymakers and us</a:t>
            </a:r>
          </a:p>
          <a:p>
            <a:pPr marL="342900" indent="-342900">
              <a:spcAft>
                <a:spcPts val="1200"/>
              </a:spcAft>
              <a:buFont typeface="Arial" panose="020B0604020202020204" pitchFamily="34" charset="0"/>
              <a:buChar char="•"/>
            </a:pPr>
            <a:r>
              <a:rPr lang="en-US" sz="2400" dirty="0" smtClean="0"/>
              <a:t>Discuss the importance of analytical tradecraft</a:t>
            </a:r>
          </a:p>
          <a:p>
            <a:pPr marL="342900" indent="-342900">
              <a:spcAft>
                <a:spcPts val="1200"/>
              </a:spcAft>
              <a:buFont typeface="Arial" panose="020B0604020202020204" pitchFamily="34" charset="0"/>
              <a:buChar char="•"/>
            </a:pPr>
            <a:r>
              <a:rPr lang="en-US" sz="2400" dirty="0" smtClean="0"/>
              <a:t>Discuss the importance of briefing skills</a:t>
            </a:r>
          </a:p>
          <a:p>
            <a:pPr algn="ctr">
              <a:spcAft>
                <a:spcPts val="1200"/>
              </a:spcAft>
            </a:pPr>
            <a:r>
              <a:rPr lang="en-US" sz="2800" dirty="0"/>
              <a:t>PRACTICE ALL OF THE ABOVE </a:t>
            </a:r>
            <a:r>
              <a:rPr lang="en-US" sz="2800" dirty="0" smtClean="0"/>
              <a:t>SKILLS</a:t>
            </a:r>
            <a:endParaRPr lang="en-US" dirty="0" smtClean="0"/>
          </a:p>
        </p:txBody>
      </p:sp>
      <p:sp>
        <p:nvSpPr>
          <p:cNvPr id="2" name="Slide Number Placeholder 1"/>
          <p:cNvSpPr>
            <a:spLocks noGrp="1"/>
          </p:cNvSpPr>
          <p:nvPr>
            <p:ph type="sldNum" sz="quarter" idx="12"/>
          </p:nvPr>
        </p:nvSpPr>
        <p:spPr/>
        <p:txBody>
          <a:bodyPr/>
          <a:lstStyle/>
          <a:p>
            <a:fld id="{C4F85062-4662-4D6B-BB38-DB7C890070DF}" type="slidenum">
              <a:rPr lang="en-US" smtClean="0"/>
              <a:t>15</a:t>
            </a:fld>
            <a:endParaRPr lang="en-US"/>
          </a:p>
        </p:txBody>
      </p:sp>
    </p:spTree>
    <p:extLst>
      <p:ext uri="{BB962C8B-B14F-4D97-AF65-F5344CB8AC3E}">
        <p14:creationId xmlns:p14="http://schemas.microsoft.com/office/powerpoint/2010/main" val="1704989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sp>
        <p:nvSpPr>
          <p:cNvPr id="3" name="Content Placeholder 2"/>
          <p:cNvSpPr>
            <a:spLocks noGrp="1"/>
          </p:cNvSpPr>
          <p:nvPr>
            <p:ph sz="half" idx="1"/>
          </p:nvPr>
        </p:nvSpPr>
        <p:spPr>
          <a:xfrm>
            <a:off x="838200" y="2057400"/>
            <a:ext cx="7696200" cy="4267200"/>
          </a:xfrm>
        </p:spPr>
        <p:txBody>
          <a:bodyPr>
            <a:normAutofit/>
          </a:bodyPr>
          <a:lstStyle/>
          <a:p>
            <a:r>
              <a:rPr lang="en-US" dirty="0" smtClean="0"/>
              <a:t>What does the policymaker want and need?</a:t>
            </a:r>
          </a:p>
          <a:p>
            <a:r>
              <a:rPr lang="en-US" dirty="0" smtClean="0"/>
              <a:t>How do we (and policymakers) make decisions?</a:t>
            </a:r>
          </a:p>
          <a:p>
            <a:r>
              <a:rPr lang="en-US" dirty="0" smtClean="0"/>
              <a:t>What do we need to make decisions?</a:t>
            </a:r>
          </a:p>
          <a:p>
            <a:r>
              <a:rPr lang="en-US" dirty="0" smtClean="0"/>
              <a:t>In what ways are “we” and “they” different?</a:t>
            </a:r>
          </a:p>
          <a:p>
            <a:r>
              <a:rPr lang="en-US" dirty="0" smtClean="0"/>
              <a:t>What is the role of analysis in policymaking?</a:t>
            </a:r>
          </a:p>
          <a:p>
            <a:r>
              <a:rPr lang="en-US" dirty="0" smtClean="0"/>
              <a:t>What makes good analysis </a:t>
            </a:r>
            <a:r>
              <a:rPr lang="en-US" i="1" dirty="0" smtClean="0"/>
              <a:t>good</a:t>
            </a:r>
            <a:r>
              <a:rPr lang="en-US" dirty="0" smtClean="0"/>
              <a:t>?  (Examples.)</a:t>
            </a:r>
          </a:p>
          <a:p>
            <a:r>
              <a:rPr lang="en-US" dirty="0" smtClean="0"/>
              <a:t>What is analytical tradecraft, and what does it do for me?</a:t>
            </a:r>
          </a:p>
          <a:p>
            <a:endParaRPr lang="en-US" dirty="0" smtClean="0"/>
          </a:p>
          <a:p>
            <a:endParaRPr lang="en-US" dirty="0"/>
          </a:p>
        </p:txBody>
      </p:sp>
      <p:sp>
        <p:nvSpPr>
          <p:cNvPr id="5" name="TextBox 4"/>
          <p:cNvSpPr txBox="1"/>
          <p:nvPr/>
        </p:nvSpPr>
        <p:spPr>
          <a:xfrm>
            <a:off x="914400" y="1295400"/>
            <a:ext cx="1355628" cy="584775"/>
          </a:xfrm>
          <a:prstGeom prst="rect">
            <a:avLst/>
          </a:prstGeom>
          <a:noFill/>
        </p:spPr>
        <p:txBody>
          <a:bodyPr wrap="none" rtlCol="0">
            <a:spAutoFit/>
          </a:bodyPr>
          <a:lstStyle/>
          <a:p>
            <a:r>
              <a:rPr lang="en-US" sz="3200" dirty="0" smtClean="0"/>
              <a:t>FRIDAY</a:t>
            </a:r>
            <a:endParaRPr lang="en-US" sz="3200" dirty="0"/>
          </a:p>
        </p:txBody>
      </p:sp>
      <p:sp>
        <p:nvSpPr>
          <p:cNvPr id="4" name="Slide Number Placeholder 3"/>
          <p:cNvSpPr>
            <a:spLocks noGrp="1"/>
          </p:cNvSpPr>
          <p:nvPr>
            <p:ph type="sldNum" sz="quarter" idx="12"/>
          </p:nvPr>
        </p:nvSpPr>
        <p:spPr/>
        <p:txBody>
          <a:bodyPr/>
          <a:lstStyle/>
          <a:p>
            <a:fld id="{C4F85062-4662-4D6B-BB38-DB7C890070DF}" type="slidenum">
              <a:rPr lang="en-US" smtClean="0"/>
              <a:t>16</a:t>
            </a:fld>
            <a:endParaRPr lang="en-US"/>
          </a:p>
        </p:txBody>
      </p:sp>
    </p:spTree>
    <p:extLst>
      <p:ext uri="{BB962C8B-B14F-4D97-AF65-F5344CB8AC3E}">
        <p14:creationId xmlns:p14="http://schemas.microsoft.com/office/powerpoint/2010/main" val="29223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sp>
        <p:nvSpPr>
          <p:cNvPr id="3" name="Content Placeholder 2"/>
          <p:cNvSpPr>
            <a:spLocks noGrp="1"/>
          </p:cNvSpPr>
          <p:nvPr>
            <p:ph sz="half" idx="1"/>
          </p:nvPr>
        </p:nvSpPr>
        <p:spPr>
          <a:xfrm>
            <a:off x="1066800" y="2057400"/>
            <a:ext cx="7391400" cy="4525963"/>
          </a:xfrm>
        </p:spPr>
        <p:txBody>
          <a:bodyPr>
            <a:normAutofit/>
          </a:bodyPr>
          <a:lstStyle/>
          <a:p>
            <a:r>
              <a:rPr lang="en-US" dirty="0" smtClean="0"/>
              <a:t>How can I present my </a:t>
            </a:r>
            <a:r>
              <a:rPr lang="en-US" dirty="0"/>
              <a:t>information and </a:t>
            </a:r>
            <a:r>
              <a:rPr lang="en-US" dirty="0" smtClean="0"/>
              <a:t>analysis in the </a:t>
            </a:r>
            <a:r>
              <a:rPr lang="en-US" dirty="0"/>
              <a:t>most effective </a:t>
            </a:r>
            <a:r>
              <a:rPr lang="en-US" dirty="0" smtClean="0"/>
              <a:t>way possible?</a:t>
            </a:r>
          </a:p>
          <a:p>
            <a:r>
              <a:rPr lang="en-US" dirty="0" smtClean="0"/>
              <a:t>What makes for a good briefing?</a:t>
            </a:r>
            <a:endParaRPr lang="en-US" dirty="0"/>
          </a:p>
          <a:p>
            <a:endParaRPr lang="en-US" dirty="0"/>
          </a:p>
        </p:txBody>
      </p:sp>
      <p:sp>
        <p:nvSpPr>
          <p:cNvPr id="5" name="TextBox 4"/>
          <p:cNvSpPr txBox="1"/>
          <p:nvPr/>
        </p:nvSpPr>
        <p:spPr>
          <a:xfrm>
            <a:off x="762000" y="1295400"/>
            <a:ext cx="1355628" cy="584775"/>
          </a:xfrm>
          <a:prstGeom prst="rect">
            <a:avLst/>
          </a:prstGeom>
          <a:noFill/>
        </p:spPr>
        <p:txBody>
          <a:bodyPr wrap="none" rtlCol="0">
            <a:spAutoFit/>
          </a:bodyPr>
          <a:lstStyle/>
          <a:p>
            <a:r>
              <a:rPr lang="en-US" sz="3200" dirty="0" smtClean="0"/>
              <a:t>FRIDAY</a:t>
            </a:r>
            <a:endParaRPr lang="en-US" sz="3200" dirty="0"/>
          </a:p>
        </p:txBody>
      </p:sp>
      <p:sp>
        <p:nvSpPr>
          <p:cNvPr id="4" name="Slide Number Placeholder 3"/>
          <p:cNvSpPr>
            <a:spLocks noGrp="1"/>
          </p:cNvSpPr>
          <p:nvPr>
            <p:ph type="sldNum" sz="quarter" idx="12"/>
          </p:nvPr>
        </p:nvSpPr>
        <p:spPr/>
        <p:txBody>
          <a:bodyPr/>
          <a:lstStyle/>
          <a:p>
            <a:fld id="{C4F85062-4662-4D6B-BB38-DB7C890070DF}" type="slidenum">
              <a:rPr lang="en-US" smtClean="0"/>
              <a:t>17</a:t>
            </a:fld>
            <a:endParaRPr lang="en-US"/>
          </a:p>
        </p:txBody>
      </p:sp>
    </p:spTree>
    <p:extLst>
      <p:ext uri="{BB962C8B-B14F-4D97-AF65-F5344CB8AC3E}">
        <p14:creationId xmlns:p14="http://schemas.microsoft.com/office/powerpoint/2010/main" val="284147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sp>
        <p:nvSpPr>
          <p:cNvPr id="3" name="Content Placeholder 2"/>
          <p:cNvSpPr>
            <a:spLocks noGrp="1"/>
          </p:cNvSpPr>
          <p:nvPr>
            <p:ph sz="half" idx="1"/>
          </p:nvPr>
        </p:nvSpPr>
        <p:spPr>
          <a:xfrm>
            <a:off x="1066800" y="2057400"/>
            <a:ext cx="7391400" cy="4525963"/>
          </a:xfrm>
        </p:spPr>
        <p:txBody>
          <a:bodyPr>
            <a:normAutofit/>
          </a:bodyPr>
          <a:lstStyle/>
          <a:p>
            <a:r>
              <a:rPr lang="en-US" dirty="0" smtClean="0"/>
              <a:t>Practice briefing a policymaker</a:t>
            </a:r>
          </a:p>
          <a:p>
            <a:r>
              <a:rPr lang="en-US" dirty="0" smtClean="0"/>
              <a:t>Practice answering questions; building rapport</a:t>
            </a:r>
          </a:p>
          <a:p>
            <a:r>
              <a:rPr lang="en-US" dirty="0" smtClean="0"/>
              <a:t>Discuss how to evaluate your analysis and briefing</a:t>
            </a:r>
            <a:endParaRPr lang="en-US" dirty="0"/>
          </a:p>
          <a:p>
            <a:endParaRPr lang="en-US" dirty="0"/>
          </a:p>
        </p:txBody>
      </p:sp>
      <p:sp>
        <p:nvSpPr>
          <p:cNvPr id="5" name="TextBox 4"/>
          <p:cNvSpPr txBox="1"/>
          <p:nvPr/>
        </p:nvSpPr>
        <p:spPr>
          <a:xfrm>
            <a:off x="762000" y="1295400"/>
            <a:ext cx="1916871" cy="584775"/>
          </a:xfrm>
          <a:prstGeom prst="rect">
            <a:avLst/>
          </a:prstGeom>
          <a:noFill/>
        </p:spPr>
        <p:txBody>
          <a:bodyPr wrap="none" rtlCol="0">
            <a:spAutoFit/>
          </a:bodyPr>
          <a:lstStyle/>
          <a:p>
            <a:r>
              <a:rPr lang="en-US" sz="3200" dirty="0" smtClean="0"/>
              <a:t>SATURDAY</a:t>
            </a:r>
            <a:endParaRPr lang="en-US" sz="3200" dirty="0"/>
          </a:p>
        </p:txBody>
      </p:sp>
      <p:sp>
        <p:nvSpPr>
          <p:cNvPr id="4" name="Slide Number Placeholder 3"/>
          <p:cNvSpPr>
            <a:spLocks noGrp="1"/>
          </p:cNvSpPr>
          <p:nvPr>
            <p:ph type="sldNum" sz="quarter" idx="12"/>
          </p:nvPr>
        </p:nvSpPr>
        <p:spPr/>
        <p:txBody>
          <a:bodyPr/>
          <a:lstStyle/>
          <a:p>
            <a:fld id="{C4F85062-4662-4D6B-BB38-DB7C890070DF}" type="slidenum">
              <a:rPr lang="en-US" smtClean="0"/>
              <a:t>18</a:t>
            </a:fld>
            <a:endParaRPr lang="en-US"/>
          </a:p>
        </p:txBody>
      </p:sp>
    </p:spTree>
    <p:extLst>
      <p:ext uri="{BB962C8B-B14F-4D97-AF65-F5344CB8AC3E}">
        <p14:creationId xmlns:p14="http://schemas.microsoft.com/office/powerpoint/2010/main" val="11853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Terminology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694318"/>
              </p:ext>
            </p:extLst>
          </p:nvPr>
        </p:nvGraphicFramePr>
        <p:xfrm>
          <a:off x="838200" y="1600200"/>
          <a:ext cx="7620000" cy="3433643"/>
        </p:xfrm>
        <a:graphic>
          <a:graphicData uri="http://schemas.openxmlformats.org/drawingml/2006/table">
            <a:tbl>
              <a:tblPr firstRow="1" bandRow="1">
                <a:tableStyleId>{2D5ABB26-0587-4C30-8999-92F81FD0307C}</a:tableStyleId>
              </a:tblPr>
              <a:tblGrid>
                <a:gridCol w="7620000"/>
              </a:tblGrid>
              <a:tr h="501578">
                <a:tc>
                  <a:txBody>
                    <a:bodyPr/>
                    <a:lstStyle/>
                    <a:p>
                      <a:pPr algn="ctr"/>
                      <a:r>
                        <a:rPr lang="en-US" sz="2400" dirty="0" smtClean="0"/>
                        <a:t>Policy/policymaker, p</a:t>
                      </a:r>
                      <a:r>
                        <a:rPr lang="en-US" sz="2400" baseline="0" dirty="0" smtClean="0"/>
                        <a:t>olitics/politician</a:t>
                      </a:r>
                      <a:endParaRPr lang="en-US" sz="2400" dirty="0"/>
                    </a:p>
                  </a:txBody>
                  <a:tcPr/>
                </a:tc>
              </a:tr>
              <a:tr h="557309">
                <a:tc>
                  <a:txBody>
                    <a:bodyPr/>
                    <a:lstStyle/>
                    <a:p>
                      <a:pPr algn="ctr"/>
                      <a:r>
                        <a:rPr lang="en-US" sz="2400" dirty="0" smtClean="0"/>
                        <a:t>Intelligence, information, facts </a:t>
                      </a:r>
                      <a:endParaRPr lang="en-US" sz="2400" dirty="0"/>
                    </a:p>
                  </a:txBody>
                  <a:tcPr/>
                </a:tc>
              </a:tr>
              <a:tr h="501578">
                <a:tc>
                  <a:txBody>
                    <a:bodyPr/>
                    <a:lstStyle/>
                    <a:p>
                      <a:pPr algn="ctr"/>
                      <a:r>
                        <a:rPr lang="en-US" sz="2400" dirty="0" smtClean="0"/>
                        <a:t>Opinion,</a:t>
                      </a:r>
                      <a:r>
                        <a:rPr lang="en-US" sz="2400" baseline="0" dirty="0" smtClean="0"/>
                        <a:t> a</a:t>
                      </a:r>
                      <a:r>
                        <a:rPr lang="en-US" sz="2400" dirty="0" smtClean="0"/>
                        <a:t>nalysis,</a:t>
                      </a:r>
                      <a:r>
                        <a:rPr lang="en-US" sz="2400" baseline="0" dirty="0" smtClean="0"/>
                        <a:t> judgment</a:t>
                      </a:r>
                      <a:endParaRPr lang="en-US" sz="2400" dirty="0"/>
                    </a:p>
                  </a:txBody>
                  <a:tcPr/>
                </a:tc>
              </a:tr>
              <a:tr h="501578">
                <a:tc>
                  <a:txBody>
                    <a:bodyPr/>
                    <a:lstStyle/>
                    <a:p>
                      <a:pPr algn="ctr"/>
                      <a:r>
                        <a:rPr lang="en-US" sz="2400" dirty="0" smtClean="0"/>
                        <a:t>Logic, precedent, models</a:t>
                      </a:r>
                      <a:endParaRPr lang="en-US" sz="2400" dirty="0"/>
                    </a:p>
                  </a:txBody>
                  <a:tcPr/>
                </a:tc>
              </a:tr>
              <a:tr h="406836">
                <a:tc>
                  <a:txBody>
                    <a:bodyPr/>
                    <a:lstStyle/>
                    <a:p>
                      <a:pPr algn="ctr"/>
                      <a:r>
                        <a:rPr lang="en-US" sz="2400" kern="1200" dirty="0" smtClean="0">
                          <a:solidFill>
                            <a:schemeClr val="tx1"/>
                          </a:solidFill>
                          <a:latin typeface="+mn-lt"/>
                          <a:ea typeface="+mn-ea"/>
                          <a:cs typeface="+mn-cs"/>
                        </a:rPr>
                        <a:t>Event, driver, trend, scenario</a:t>
                      </a:r>
                    </a:p>
                  </a:txBody>
                  <a:tcPr/>
                </a:tc>
              </a:tr>
              <a:tr h="406836">
                <a:tc>
                  <a:txBody>
                    <a:bodyPr/>
                    <a:lstStyle/>
                    <a:p>
                      <a:pPr algn="ctr"/>
                      <a:r>
                        <a:rPr lang="en-US" sz="2400" dirty="0" smtClean="0"/>
                        <a:t>Assumption, v</a:t>
                      </a:r>
                      <a:r>
                        <a:rPr lang="en-US" sz="2400" kern="1200" dirty="0" smtClean="0">
                          <a:solidFill>
                            <a:schemeClr val="tx1"/>
                          </a:solidFill>
                          <a:latin typeface="+mn-lt"/>
                          <a:ea typeface="+mn-ea"/>
                          <a:cs typeface="+mn-cs"/>
                        </a:rPr>
                        <a:t>ariable, alternative</a:t>
                      </a:r>
                    </a:p>
                  </a:txBody>
                  <a:tcPr/>
                </a:tc>
              </a:tr>
              <a:tr h="4068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latin typeface="+mn-lt"/>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19</a:t>
            </a:fld>
            <a:endParaRPr lang="en-US"/>
          </a:p>
        </p:txBody>
      </p:sp>
    </p:spTree>
    <p:extLst>
      <p:ext uri="{BB962C8B-B14F-4D97-AF65-F5344CB8AC3E}">
        <p14:creationId xmlns:p14="http://schemas.microsoft.com/office/powerpoint/2010/main" val="368287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6732" y="3505200"/>
            <a:ext cx="4178773" cy="1754326"/>
          </a:xfrm>
          <a:prstGeom prst="rect">
            <a:avLst/>
          </a:prstGeom>
          <a:noFill/>
        </p:spPr>
        <p:txBody>
          <a:bodyPr wrap="none" rtlCol="0">
            <a:spAutoFit/>
          </a:bodyPr>
          <a:lstStyle/>
          <a:p>
            <a:pPr algn="ctr"/>
            <a:r>
              <a:rPr lang="en-US" sz="2400" dirty="0" smtClean="0"/>
              <a:t>To warm up our analytical skills,</a:t>
            </a:r>
          </a:p>
          <a:p>
            <a:pPr algn="ctr"/>
            <a:r>
              <a:rPr lang="en-US" sz="2400" dirty="0" smtClean="0"/>
              <a:t>let’s take a little quiz.</a:t>
            </a:r>
          </a:p>
          <a:p>
            <a:pPr algn="ctr"/>
            <a:endParaRPr lang="en-US" sz="2400" dirty="0"/>
          </a:p>
          <a:p>
            <a:pPr algn="ctr"/>
            <a:endParaRPr lang="en-US" dirty="0"/>
          </a:p>
          <a:p>
            <a:endParaRPr lang="en-US" dirty="0"/>
          </a:p>
        </p:txBody>
      </p:sp>
      <p:sp>
        <p:nvSpPr>
          <p:cNvPr id="2" name="Rectangle 1"/>
          <p:cNvSpPr/>
          <p:nvPr/>
        </p:nvSpPr>
        <p:spPr>
          <a:xfrm>
            <a:off x="2590800" y="2057400"/>
            <a:ext cx="3730637" cy="707886"/>
          </a:xfrm>
          <a:prstGeom prst="rect">
            <a:avLst/>
          </a:prstGeom>
        </p:spPr>
        <p:txBody>
          <a:bodyPr wrap="none">
            <a:spAutoFit/>
          </a:bodyPr>
          <a:lstStyle/>
          <a:p>
            <a:r>
              <a:rPr lang="en-US" sz="4000" dirty="0" smtClean="0"/>
              <a:t>What is analysis?</a:t>
            </a:r>
            <a:endParaRPr lang="en-US" sz="4000" dirty="0"/>
          </a:p>
        </p:txBody>
      </p:sp>
      <p:pic>
        <p:nvPicPr>
          <p:cNvPr id="1026" name="Picture 2">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93" y="5048250"/>
            <a:ext cx="1390650" cy="47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C4F85062-4662-4D6B-BB38-DB7C890070DF}" type="slidenum">
              <a:rPr lang="en-US" smtClean="0"/>
              <a:t>2</a:t>
            </a:fld>
            <a:endParaRPr lang="en-US"/>
          </a:p>
        </p:txBody>
      </p:sp>
    </p:spTree>
    <p:extLst>
      <p:ext uri="{BB962C8B-B14F-4D97-AF65-F5344CB8AC3E}">
        <p14:creationId xmlns:p14="http://schemas.microsoft.com/office/powerpoint/2010/main" val="591542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5667" y="1752600"/>
            <a:ext cx="7293429" cy="2554545"/>
          </a:xfrm>
          <a:prstGeom prst="rect">
            <a:avLst/>
          </a:prstGeom>
          <a:noFill/>
        </p:spPr>
        <p:txBody>
          <a:bodyPr wrap="square" rtlCol="0">
            <a:spAutoFit/>
          </a:bodyPr>
          <a:lstStyle/>
          <a:p>
            <a:pPr>
              <a:spcAft>
                <a:spcPts val="1200"/>
              </a:spcAft>
            </a:pPr>
            <a:r>
              <a:rPr lang="es-ES" sz="2400" dirty="0" err="1" smtClean="0"/>
              <a:t>This</a:t>
            </a:r>
            <a:r>
              <a:rPr lang="es-ES" sz="2400" dirty="0" smtClean="0"/>
              <a:t> </a:t>
            </a:r>
            <a:r>
              <a:rPr lang="es-ES" sz="2400" dirty="0" err="1" smtClean="0"/>
              <a:t>is</a:t>
            </a:r>
            <a:r>
              <a:rPr lang="es-ES" sz="2400" dirty="0" smtClean="0"/>
              <a:t> a workshop.</a:t>
            </a:r>
            <a:endParaRPr lang="en-US" sz="2400" dirty="0" smtClean="0"/>
          </a:p>
          <a:p>
            <a:pPr marL="800100" lvl="1" indent="-342900">
              <a:spcAft>
                <a:spcPts val="1200"/>
              </a:spcAft>
              <a:buFont typeface="Arial" panose="020B0604020202020204" pitchFamily="34" charset="0"/>
              <a:buChar char="•"/>
            </a:pPr>
            <a:r>
              <a:rPr lang="en-US" sz="2400" dirty="0" smtClean="0"/>
              <a:t>participation</a:t>
            </a:r>
          </a:p>
          <a:p>
            <a:pPr marL="800100" lvl="1" indent="-342900">
              <a:spcAft>
                <a:spcPts val="1200"/>
              </a:spcAft>
              <a:buFont typeface="Arial" panose="020B0604020202020204" pitchFamily="34" charset="0"/>
              <a:buChar char="•"/>
            </a:pPr>
            <a:r>
              <a:rPr lang="en-US" sz="2400" dirty="0" smtClean="0"/>
              <a:t>creativity, not staying within “the lines”</a:t>
            </a:r>
          </a:p>
          <a:p>
            <a:pPr marL="800100" lvl="1" indent="-342900">
              <a:spcAft>
                <a:spcPts val="1200"/>
              </a:spcAft>
              <a:buFont typeface="Arial" panose="020B0604020202020204" pitchFamily="34" charset="0"/>
              <a:buChar char="•"/>
            </a:pPr>
            <a:r>
              <a:rPr lang="en-US" sz="2400" dirty="0" smtClean="0"/>
              <a:t>build and adapt models together</a:t>
            </a:r>
          </a:p>
          <a:p>
            <a:pPr marL="800100" lvl="1" indent="-342900">
              <a:spcAft>
                <a:spcPts val="1200"/>
              </a:spcAft>
              <a:buFont typeface="Arial" panose="020B0604020202020204" pitchFamily="34" charset="0"/>
              <a:buChar char="•"/>
            </a:pPr>
            <a:r>
              <a:rPr lang="es-ES" sz="2400" dirty="0" err="1" smtClean="0"/>
              <a:t>respect</a:t>
            </a:r>
            <a:r>
              <a:rPr lang="es-ES" sz="2400" dirty="0" smtClean="0"/>
              <a:t> for </a:t>
            </a:r>
            <a:r>
              <a:rPr lang="es-ES" sz="2400" dirty="0" err="1" smtClean="0"/>
              <a:t>all</a:t>
            </a:r>
            <a:r>
              <a:rPr lang="es-ES" sz="2400" dirty="0" smtClean="0"/>
              <a:t> </a:t>
            </a:r>
            <a:r>
              <a:rPr lang="es-ES" sz="2400" dirty="0" err="1" smtClean="0"/>
              <a:t>views</a:t>
            </a:r>
            <a:r>
              <a:rPr lang="es-ES" sz="2400" dirty="0" smtClean="0"/>
              <a:t> in and </a:t>
            </a:r>
            <a:r>
              <a:rPr lang="es-ES" sz="2400" dirty="0" err="1" smtClean="0"/>
              <a:t>outside</a:t>
            </a:r>
            <a:r>
              <a:rPr lang="es-ES" sz="2400" dirty="0" smtClean="0"/>
              <a:t> </a:t>
            </a:r>
            <a:r>
              <a:rPr lang="es-ES" sz="2400" dirty="0" err="1" smtClean="0"/>
              <a:t>class</a:t>
            </a:r>
            <a:endParaRPr lang="en-US" sz="2400" dirty="0" smtClean="0"/>
          </a:p>
        </p:txBody>
      </p:sp>
      <p:sp>
        <p:nvSpPr>
          <p:cNvPr id="3" name="Title 1"/>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Ground Rules</a:t>
            </a:r>
            <a:endParaRPr lang="en-US" dirty="0"/>
          </a:p>
        </p:txBody>
      </p:sp>
      <p:sp>
        <p:nvSpPr>
          <p:cNvPr id="4" name="Slide Number Placeholder 3"/>
          <p:cNvSpPr>
            <a:spLocks noGrp="1"/>
          </p:cNvSpPr>
          <p:nvPr>
            <p:ph type="sldNum" sz="quarter" idx="12"/>
          </p:nvPr>
        </p:nvSpPr>
        <p:spPr/>
        <p:txBody>
          <a:bodyPr/>
          <a:lstStyle/>
          <a:p>
            <a:fld id="{C4F85062-4662-4D6B-BB38-DB7C890070DF}" type="slidenum">
              <a:rPr lang="en-US" smtClean="0"/>
              <a:t>20</a:t>
            </a:fld>
            <a:endParaRPr lang="en-US"/>
          </a:p>
        </p:txBody>
      </p:sp>
    </p:spTree>
    <p:extLst>
      <p:ext uri="{BB962C8B-B14F-4D97-AF65-F5344CB8AC3E}">
        <p14:creationId xmlns:p14="http://schemas.microsoft.com/office/powerpoint/2010/main" val="3441080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772400" cy="1676400"/>
          </a:xfrm>
        </p:spPr>
        <p:txBody>
          <a:bodyPr>
            <a:normAutofit/>
          </a:bodyPr>
          <a:lstStyle/>
          <a:p>
            <a:r>
              <a:rPr lang="en-US" dirty="0" smtClean="0"/>
              <a:t>What does the policymaker</a:t>
            </a:r>
            <a:br>
              <a:rPr lang="en-US" dirty="0" smtClean="0"/>
            </a:br>
            <a:r>
              <a:rPr lang="en-US" dirty="0" smtClean="0"/>
              <a:t>want and need?</a:t>
            </a:r>
            <a:endParaRPr lang="en-US" sz="3100" dirty="0"/>
          </a:p>
        </p:txBody>
      </p:sp>
      <p:sp>
        <p:nvSpPr>
          <p:cNvPr id="3" name="Title 1"/>
          <p:cNvSpPr txBox="1">
            <a:spLocks/>
          </p:cNvSpPr>
          <p:nvPr/>
        </p:nvSpPr>
        <p:spPr>
          <a:xfrm>
            <a:off x="762000" y="2743200"/>
            <a:ext cx="77724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pPr>
            <a:r>
              <a:rPr lang="en-US" sz="2400" dirty="0" smtClean="0"/>
              <a:t>Three approaches:</a:t>
            </a:r>
          </a:p>
          <a:p>
            <a:pPr marL="514350" indent="-514350" algn="l">
              <a:spcAft>
                <a:spcPts val="1200"/>
              </a:spcAft>
              <a:buAutoNum type="arabicPeriod"/>
            </a:pPr>
            <a:r>
              <a:rPr lang="en-US" sz="2400" dirty="0" smtClean="0"/>
              <a:t>How do you (or anyone) make a decision?  What do you need to do it?</a:t>
            </a:r>
          </a:p>
          <a:p>
            <a:pPr marL="514350" indent="-514350" algn="l">
              <a:spcAft>
                <a:spcPts val="1200"/>
              </a:spcAft>
              <a:buAutoNum type="arabicPeriod"/>
            </a:pPr>
            <a:r>
              <a:rPr lang="en-US" sz="2400" dirty="0" smtClean="0"/>
              <a:t>What’s the difference between “them” (policymakers) and “us” (analysts)? </a:t>
            </a:r>
          </a:p>
          <a:p>
            <a:pPr marL="514350" indent="-514350" algn="l">
              <a:spcAft>
                <a:spcPts val="1200"/>
              </a:spcAft>
              <a:buAutoNum type="arabicPeriod"/>
            </a:pPr>
            <a:r>
              <a:rPr lang="en-US" sz="2400" dirty="0" smtClean="0"/>
              <a:t>What’s the difference between what they want and what they need?</a:t>
            </a:r>
            <a:endParaRPr lang="en-US" sz="2400" dirty="0"/>
          </a:p>
        </p:txBody>
      </p:sp>
    </p:spTree>
    <p:extLst>
      <p:ext uri="{BB962C8B-B14F-4D97-AF65-F5344CB8AC3E}">
        <p14:creationId xmlns:p14="http://schemas.microsoft.com/office/powerpoint/2010/main" val="277166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772400" cy="1676400"/>
          </a:xfrm>
        </p:spPr>
        <p:txBody>
          <a:bodyPr>
            <a:normAutofit/>
          </a:bodyPr>
          <a:lstStyle/>
          <a:p>
            <a:r>
              <a:rPr lang="en-US" dirty="0" smtClean="0"/>
              <a:t>What does the policymaker</a:t>
            </a:r>
            <a:br>
              <a:rPr lang="en-US" dirty="0" smtClean="0"/>
            </a:br>
            <a:r>
              <a:rPr lang="en-US" dirty="0" smtClean="0"/>
              <a:t>want and need?</a:t>
            </a:r>
            <a:endParaRPr lang="en-US" sz="3100" dirty="0"/>
          </a:p>
        </p:txBody>
      </p:sp>
      <p:sp>
        <p:nvSpPr>
          <p:cNvPr id="3" name="Title 1"/>
          <p:cNvSpPr txBox="1">
            <a:spLocks/>
          </p:cNvSpPr>
          <p:nvPr/>
        </p:nvSpPr>
        <p:spPr>
          <a:xfrm>
            <a:off x="762000" y="2743200"/>
            <a:ext cx="77724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pPr>
            <a:r>
              <a:rPr lang="en-US" sz="2400" dirty="0" smtClean="0"/>
              <a:t>Three approaches:</a:t>
            </a:r>
          </a:p>
          <a:p>
            <a:pPr marL="514350" indent="-514350" algn="l">
              <a:spcAft>
                <a:spcPts val="1200"/>
              </a:spcAft>
              <a:buAutoNum type="arabicPeriod"/>
            </a:pPr>
            <a:r>
              <a:rPr lang="en-US" sz="2400" dirty="0" smtClean="0">
                <a:solidFill>
                  <a:srgbClr val="FF0000"/>
                </a:solidFill>
              </a:rPr>
              <a:t>How do you (or anyone) make a decision?  What do you need to do it?</a:t>
            </a:r>
          </a:p>
          <a:p>
            <a:pPr marL="514350" indent="-514350" algn="l">
              <a:spcAft>
                <a:spcPts val="1200"/>
              </a:spcAft>
              <a:buAutoNum type="arabicPeriod"/>
            </a:pPr>
            <a:r>
              <a:rPr lang="en-US" sz="2400" dirty="0" smtClean="0"/>
              <a:t>What’s the difference between “them” (policymakers) and “us” (analysts)? </a:t>
            </a:r>
          </a:p>
          <a:p>
            <a:pPr marL="514350" indent="-514350" algn="l">
              <a:spcAft>
                <a:spcPts val="1200"/>
              </a:spcAft>
              <a:buAutoNum type="arabicPeriod"/>
            </a:pPr>
            <a:r>
              <a:rPr lang="en-US" sz="2400" dirty="0" smtClean="0"/>
              <a:t>What’s the difference between what they want and what they need?</a:t>
            </a:r>
            <a:endParaRPr lang="en-US" sz="2400" dirty="0"/>
          </a:p>
        </p:txBody>
      </p:sp>
    </p:spTree>
    <p:extLst>
      <p:ext uri="{BB962C8B-B14F-4D97-AF65-F5344CB8AC3E}">
        <p14:creationId xmlns:p14="http://schemas.microsoft.com/office/powerpoint/2010/main" val="1107100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086600" cy="830997"/>
          </a:xfrm>
          <a:prstGeom prst="rect">
            <a:avLst/>
          </a:prstGeom>
          <a:noFill/>
        </p:spPr>
        <p:txBody>
          <a:bodyPr wrap="square" rtlCol="0">
            <a:spAutoFit/>
          </a:bodyPr>
          <a:lstStyle/>
          <a:p>
            <a:pPr algn="ctr"/>
            <a:r>
              <a:rPr lang="en-US" sz="2400" b="1" dirty="0" smtClean="0"/>
              <a:t>How do you make decisions?</a:t>
            </a:r>
            <a:br>
              <a:rPr lang="en-US" sz="2400" b="1" dirty="0" smtClean="0"/>
            </a:br>
            <a:endParaRPr lang="en-US" sz="2400" b="1" dirty="0"/>
          </a:p>
        </p:txBody>
      </p:sp>
      <p:sp>
        <p:nvSpPr>
          <p:cNvPr id="5" name="TextBox 4"/>
          <p:cNvSpPr txBox="1"/>
          <p:nvPr/>
        </p:nvSpPr>
        <p:spPr>
          <a:xfrm>
            <a:off x="914400" y="1371600"/>
            <a:ext cx="7391400" cy="4893647"/>
          </a:xfrm>
          <a:prstGeom prst="rect">
            <a:avLst/>
          </a:prstGeom>
          <a:noFill/>
        </p:spPr>
        <p:txBody>
          <a:bodyPr wrap="square" rtlCol="0">
            <a:spAutoFit/>
          </a:bodyPr>
          <a:lstStyle/>
          <a:p>
            <a:pPr marL="285750" indent="-285750">
              <a:buFont typeface="Arial" pitchFamily="34" charset="0"/>
              <a:buChar char="•"/>
            </a:pPr>
            <a:r>
              <a:rPr lang="en-US" sz="2400" dirty="0" smtClean="0"/>
              <a:t>What’s a decision you made recently?</a:t>
            </a:r>
          </a:p>
          <a:p>
            <a:pPr marL="1200150" lvl="2" indent="-285750">
              <a:buFont typeface="Arial" pitchFamily="34" charset="0"/>
              <a:buChar char="•"/>
            </a:pPr>
            <a:r>
              <a:rPr lang="en-US" sz="2400" dirty="0" smtClean="0"/>
              <a:t>a job-related move</a:t>
            </a:r>
          </a:p>
          <a:p>
            <a:pPr marL="1200150" lvl="2" indent="-285750">
              <a:buFont typeface="Arial" pitchFamily="34" charset="0"/>
              <a:buChar char="•"/>
            </a:pPr>
            <a:r>
              <a:rPr lang="en-US" sz="2400" dirty="0" smtClean="0"/>
              <a:t>a boyfriend/girlfriend</a:t>
            </a:r>
          </a:p>
          <a:p>
            <a:pPr marL="1200150" lvl="2" indent="-285750">
              <a:buFont typeface="Arial" pitchFamily="34" charset="0"/>
              <a:buChar char="•"/>
            </a:pPr>
            <a:r>
              <a:rPr lang="en-US" sz="2400" dirty="0" smtClean="0"/>
              <a:t>a purchase</a:t>
            </a:r>
          </a:p>
          <a:p>
            <a:pPr marL="1200150" lvl="2" indent="-285750">
              <a:buFont typeface="Arial" pitchFamily="34" charset="0"/>
              <a:buChar char="•"/>
            </a:pPr>
            <a:r>
              <a:rPr lang="en-US" sz="2400" dirty="0" smtClean="0"/>
              <a:t>a new apartment</a:t>
            </a:r>
            <a:br>
              <a:rPr lang="en-US" sz="2400" dirty="0" smtClean="0"/>
            </a:br>
            <a:endParaRPr lang="en-US" sz="2400" dirty="0" smtClean="0"/>
          </a:p>
          <a:p>
            <a:pPr marL="285750" indent="-285750">
              <a:buFont typeface="Arial" pitchFamily="34" charset="0"/>
              <a:buChar char="•"/>
            </a:pPr>
            <a:r>
              <a:rPr lang="en-US" sz="2400" dirty="0" smtClean="0"/>
              <a:t>How did you make it?</a:t>
            </a:r>
          </a:p>
          <a:p>
            <a:pPr marL="1200150" lvl="2" indent="-285750">
              <a:buFont typeface="Arial" pitchFamily="34" charset="0"/>
              <a:buChar char="•"/>
            </a:pPr>
            <a:r>
              <a:rPr lang="en-US" sz="2400" dirty="0" smtClean="0"/>
              <a:t>research</a:t>
            </a:r>
          </a:p>
          <a:p>
            <a:pPr marL="1200150" lvl="2" indent="-285750">
              <a:buFont typeface="Arial" pitchFamily="34" charset="0"/>
              <a:buChar char="•"/>
            </a:pPr>
            <a:r>
              <a:rPr lang="en-US" sz="2400" dirty="0" smtClean="0"/>
              <a:t>discuss with friend or professional</a:t>
            </a:r>
          </a:p>
          <a:p>
            <a:pPr marL="1200150" lvl="2" indent="-285750">
              <a:buFont typeface="Arial" pitchFamily="34" charset="0"/>
              <a:buChar char="•"/>
            </a:pPr>
            <a:r>
              <a:rPr lang="en-US" sz="2400" dirty="0" smtClean="0"/>
              <a:t>fortune-teller</a:t>
            </a:r>
          </a:p>
          <a:p>
            <a:pPr marL="1200150" lvl="2" indent="-285750">
              <a:buFont typeface="Arial" pitchFamily="34" charset="0"/>
              <a:buChar char="•"/>
            </a:pPr>
            <a:r>
              <a:rPr lang="en-US" sz="2400" dirty="0" smtClean="0"/>
              <a:t>toss a coin</a:t>
            </a:r>
          </a:p>
          <a:p>
            <a:endParaRPr lang="en-US" sz="2400" dirty="0" smtClean="0"/>
          </a:p>
          <a:p>
            <a:pPr marL="285750" indent="-285750">
              <a:buFont typeface="Arial" pitchFamily="34" charset="0"/>
              <a:buChar char="•"/>
            </a:pPr>
            <a:endParaRPr lang="en-US" sz="2400" dirty="0" smtClean="0"/>
          </a:p>
        </p:txBody>
      </p:sp>
      <p:sp>
        <p:nvSpPr>
          <p:cNvPr id="4" name="Slide Number Placeholder 3"/>
          <p:cNvSpPr>
            <a:spLocks noGrp="1"/>
          </p:cNvSpPr>
          <p:nvPr>
            <p:ph type="sldNum" sz="quarter" idx="12"/>
          </p:nvPr>
        </p:nvSpPr>
        <p:spPr/>
        <p:txBody>
          <a:bodyPr/>
          <a:lstStyle/>
          <a:p>
            <a:fld id="{C4F85062-4662-4D6B-BB38-DB7C890070DF}" type="slidenum">
              <a:rPr lang="en-US" smtClean="0"/>
              <a:t>23</a:t>
            </a:fld>
            <a:endParaRPr lang="en-US"/>
          </a:p>
        </p:txBody>
      </p:sp>
    </p:spTree>
    <p:extLst>
      <p:ext uri="{BB962C8B-B14F-4D97-AF65-F5344CB8AC3E}">
        <p14:creationId xmlns:p14="http://schemas.microsoft.com/office/powerpoint/2010/main" val="268896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50"/>
                                        <p:tgtEl>
                                          <p:spTgt spid="5">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50"/>
                                        <p:tgtEl>
                                          <p:spTgt spid="5">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50"/>
                                        <p:tgtEl>
                                          <p:spTgt spid="5">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50"/>
                                        <p:tgtEl>
                                          <p:spTgt spid="5">
                                            <p:txEl>
                                              <p:pRg st="4" end="4"/>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50"/>
                                        <p:tgtEl>
                                          <p:spTgt spid="5">
                                            <p:txEl>
                                              <p:pRg st="5" end="5"/>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250"/>
                                        <p:tgtEl>
                                          <p:spTgt spid="5">
                                            <p:txEl>
                                              <p:pRg st="6" end="6"/>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250"/>
                                        <p:tgtEl>
                                          <p:spTgt spid="5">
                                            <p:txEl>
                                              <p:pRg st="7" end="7"/>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250"/>
                                        <p:tgtEl>
                                          <p:spTgt spid="5">
                                            <p:txEl>
                                              <p:pRg st="8" end="8"/>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25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05800" y="381000"/>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A</a:t>
            </a:r>
            <a:endParaRPr lang="en-US" sz="2800" dirty="0">
              <a:solidFill>
                <a:schemeClr val="bg1"/>
              </a:solidFill>
            </a:endParaRPr>
          </a:p>
        </p:txBody>
      </p:sp>
      <p:sp>
        <p:nvSpPr>
          <p:cNvPr id="4" name="TextBox 3"/>
          <p:cNvSpPr txBox="1"/>
          <p:nvPr/>
        </p:nvSpPr>
        <p:spPr>
          <a:xfrm>
            <a:off x="510844" y="1600200"/>
            <a:ext cx="7718755" cy="5047536"/>
          </a:xfrm>
          <a:prstGeom prst="rect">
            <a:avLst/>
          </a:prstGeom>
          <a:noFill/>
        </p:spPr>
        <p:txBody>
          <a:bodyPr wrap="square" rtlCol="0">
            <a:spAutoFit/>
          </a:bodyPr>
          <a:lstStyle/>
          <a:p>
            <a:r>
              <a:rPr lang="en-US" sz="1400" dirty="0" err="1" smtClean="0"/>
              <a:t>Preparación</a:t>
            </a:r>
            <a:r>
              <a:rPr lang="en-US" sz="1400" dirty="0" smtClean="0"/>
              <a:t>:</a:t>
            </a:r>
          </a:p>
          <a:p>
            <a:pPr algn="ctr"/>
            <a:endParaRPr lang="en-US" sz="1400" dirty="0"/>
          </a:p>
          <a:p>
            <a:pPr marL="457200" indent="-457200">
              <a:buFontTx/>
              <a:buAutoNum type="alphaLcParenR"/>
            </a:pPr>
            <a:r>
              <a:rPr lang="en-US" sz="1400" dirty="0"/>
              <a:t>¿</a:t>
            </a:r>
            <a:r>
              <a:rPr lang="en-US" sz="1400" dirty="0" err="1"/>
              <a:t>Quién</a:t>
            </a:r>
            <a:r>
              <a:rPr lang="en-US" sz="1400" dirty="0"/>
              <a:t> </a:t>
            </a:r>
            <a:r>
              <a:rPr lang="en-US" sz="1400" dirty="0" err="1" smtClean="0"/>
              <a:t>eres</a:t>
            </a:r>
            <a:r>
              <a:rPr lang="en-US" sz="1400" dirty="0" smtClean="0"/>
              <a:t>?  </a:t>
            </a:r>
            <a:r>
              <a:rPr lang="en-US" sz="1400" dirty="0" err="1" smtClean="0"/>
              <a:t>Notas</a:t>
            </a:r>
            <a:r>
              <a:rPr lang="en-US" sz="1400" dirty="0" smtClean="0"/>
              <a:t> para auto-</a:t>
            </a:r>
            <a:r>
              <a:rPr lang="en-US" sz="1400" dirty="0" err="1" smtClean="0"/>
              <a:t>presentación</a:t>
            </a:r>
            <a:r>
              <a:rPr lang="en-US" sz="1400" dirty="0" smtClean="0"/>
              <a:t> oral de 30 </a:t>
            </a:r>
            <a:r>
              <a:rPr lang="en-US" sz="1400" dirty="0" err="1" smtClean="0"/>
              <a:t>segundos</a:t>
            </a:r>
            <a:r>
              <a:rPr lang="en-US" sz="1400" dirty="0" smtClean="0"/>
              <a:t>.  </a:t>
            </a:r>
            <a:br>
              <a:rPr lang="en-US" sz="1400" dirty="0" smtClean="0"/>
            </a:br>
            <a:r>
              <a:rPr lang="en-US" sz="1400" dirty="0" smtClean="0"/>
              <a:t>_______________________________________________________________________________</a:t>
            </a:r>
            <a:br>
              <a:rPr lang="en-US" sz="1400" dirty="0" smtClean="0"/>
            </a:br>
            <a:r>
              <a:rPr lang="en-US" sz="1400" dirty="0"/>
              <a:t>_______________________________________________________________________________</a:t>
            </a:r>
            <a:br>
              <a:rPr lang="en-US" sz="1400" dirty="0"/>
            </a:br>
            <a:r>
              <a:rPr lang="en-US" sz="1400" dirty="0" smtClean="0"/>
              <a:t>_______________________________________________________________________________</a:t>
            </a:r>
            <a:r>
              <a:rPr lang="en-US" sz="1400" dirty="0"/>
              <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smtClean="0"/>
              <a:t/>
            </a:r>
            <a:br>
              <a:rPr lang="en-US" sz="1400" dirty="0" smtClean="0"/>
            </a:br>
            <a:endParaRPr lang="en-US" sz="1400" dirty="0" smtClean="0"/>
          </a:p>
          <a:p>
            <a:pPr marL="457200" indent="-457200">
              <a:buFontTx/>
              <a:buAutoNum type="alphaLcParenR"/>
            </a:pPr>
            <a:r>
              <a:rPr lang="en-US" sz="1400" dirty="0" smtClean="0"/>
              <a:t>¿</a:t>
            </a:r>
            <a:r>
              <a:rPr lang="en-US" sz="1400" dirty="0" err="1" smtClean="0"/>
              <a:t>Qué</a:t>
            </a:r>
            <a:r>
              <a:rPr lang="en-US" sz="1400" dirty="0" smtClean="0"/>
              <a:t> </a:t>
            </a:r>
            <a:r>
              <a:rPr lang="en-US" sz="1400" dirty="0" err="1" smtClean="0"/>
              <a:t>decisión</a:t>
            </a:r>
            <a:r>
              <a:rPr lang="en-US" sz="1400" dirty="0" smtClean="0"/>
              <a:t> </a:t>
            </a:r>
            <a:r>
              <a:rPr lang="en-US" sz="1400" dirty="0" err="1" smtClean="0"/>
              <a:t>hiciste</a:t>
            </a:r>
            <a:r>
              <a:rPr lang="en-US" sz="1400" dirty="0" smtClean="0"/>
              <a:t> </a:t>
            </a:r>
            <a:r>
              <a:rPr lang="en-US" sz="1400" dirty="0" err="1" smtClean="0"/>
              <a:t>recientemente</a:t>
            </a:r>
            <a:r>
              <a:rPr lang="en-US" sz="1400" dirty="0" smtClean="0"/>
              <a:t>?  ¿</a:t>
            </a:r>
            <a:r>
              <a:rPr lang="en-US" sz="1400" dirty="0" err="1" smtClean="0"/>
              <a:t>Cómo</a:t>
            </a:r>
            <a:r>
              <a:rPr lang="en-US" sz="1400" dirty="0" smtClean="0"/>
              <a:t> la </a:t>
            </a:r>
            <a:r>
              <a:rPr lang="en-US" sz="1400" dirty="0" err="1" smtClean="0"/>
              <a:t>hiciste</a:t>
            </a:r>
            <a:r>
              <a:rPr lang="en-US" sz="1400" dirty="0" smtClean="0"/>
              <a:t>?</a:t>
            </a:r>
            <a:r>
              <a:rPr lang="en-US" sz="1400" dirty="0"/>
              <a:t/>
            </a:r>
            <a:br>
              <a:rPr lang="en-US" sz="1400" dirty="0"/>
            </a:br>
            <a:r>
              <a:rPr lang="en-US" sz="1400" dirty="0"/>
              <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
            </a:r>
            <a:br>
              <a:rPr lang="en-US" sz="1400" dirty="0"/>
            </a:br>
            <a:endParaRPr lang="en-US" sz="1400" dirty="0" smtClean="0"/>
          </a:p>
        </p:txBody>
      </p:sp>
      <p:sp>
        <p:nvSpPr>
          <p:cNvPr id="6" name="Rectangle 5"/>
          <p:cNvSpPr/>
          <p:nvPr/>
        </p:nvSpPr>
        <p:spPr>
          <a:xfrm>
            <a:off x="5334000" y="905624"/>
            <a:ext cx="3315523" cy="369332"/>
          </a:xfrm>
          <a:prstGeom prst="rect">
            <a:avLst/>
          </a:prstGeom>
        </p:spPr>
        <p:txBody>
          <a:bodyPr wrap="none">
            <a:spAutoFit/>
          </a:bodyPr>
          <a:lstStyle/>
          <a:p>
            <a:r>
              <a:rPr lang="en-US" dirty="0" err="1" smtClean="0"/>
              <a:t>Nombre</a:t>
            </a:r>
            <a:r>
              <a:rPr lang="en-US" dirty="0" smtClean="0"/>
              <a:t>:  ___________________</a:t>
            </a:r>
            <a:endParaRPr lang="en-US" dirty="0"/>
          </a:p>
        </p:txBody>
      </p:sp>
      <p:sp>
        <p:nvSpPr>
          <p:cNvPr id="2" name="TextBox 1"/>
          <p:cNvSpPr txBox="1"/>
          <p:nvPr/>
        </p:nvSpPr>
        <p:spPr>
          <a:xfrm>
            <a:off x="609600" y="452829"/>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7" name="Slide Number Placeholder 6"/>
          <p:cNvSpPr>
            <a:spLocks noGrp="1"/>
          </p:cNvSpPr>
          <p:nvPr>
            <p:ph type="sldNum" sz="quarter" idx="12"/>
          </p:nvPr>
        </p:nvSpPr>
        <p:spPr/>
        <p:txBody>
          <a:bodyPr/>
          <a:lstStyle/>
          <a:p>
            <a:fld id="{C4F85062-4662-4D6B-BB38-DB7C890070DF}" type="slidenum">
              <a:rPr lang="en-US" smtClean="0"/>
              <a:t>24</a:t>
            </a:fld>
            <a:endParaRPr lang="en-US"/>
          </a:p>
        </p:txBody>
      </p:sp>
      <p:sp>
        <p:nvSpPr>
          <p:cNvPr id="8" name="Rectangle 7"/>
          <p:cNvSpPr/>
          <p:nvPr/>
        </p:nvSpPr>
        <p:spPr>
          <a:xfrm>
            <a:off x="520369" y="1999536"/>
            <a:ext cx="7718755" cy="1962864"/>
          </a:xfrm>
          <a:prstGeom prst="rect">
            <a:avLst/>
          </a:prstGeom>
          <a:solidFill>
            <a:schemeClr val="bg2">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149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086600" cy="830997"/>
          </a:xfrm>
          <a:prstGeom prst="rect">
            <a:avLst/>
          </a:prstGeom>
          <a:noFill/>
        </p:spPr>
        <p:txBody>
          <a:bodyPr wrap="square" rtlCol="0">
            <a:spAutoFit/>
          </a:bodyPr>
          <a:lstStyle/>
          <a:p>
            <a:pPr algn="ctr"/>
            <a:r>
              <a:rPr lang="en-US" sz="2400" b="1" dirty="0" smtClean="0"/>
              <a:t>How do you make decisions?</a:t>
            </a:r>
            <a:br>
              <a:rPr lang="en-US" sz="2400" b="1" dirty="0" smtClean="0"/>
            </a:br>
            <a:endParaRPr lang="en-US" sz="2400" b="1" dirty="0"/>
          </a:p>
        </p:txBody>
      </p:sp>
      <p:sp>
        <p:nvSpPr>
          <p:cNvPr id="5" name="TextBox 4"/>
          <p:cNvSpPr txBox="1"/>
          <p:nvPr/>
        </p:nvSpPr>
        <p:spPr>
          <a:xfrm>
            <a:off x="914400" y="1371600"/>
            <a:ext cx="7391400" cy="4154984"/>
          </a:xfrm>
          <a:prstGeom prst="rect">
            <a:avLst/>
          </a:prstGeom>
          <a:noFill/>
        </p:spPr>
        <p:txBody>
          <a:bodyPr wrap="square" rtlCol="0">
            <a:spAutoFit/>
          </a:bodyPr>
          <a:lstStyle/>
          <a:p>
            <a:pPr marL="285750" indent="-285750">
              <a:buFont typeface="Arial" pitchFamily="34" charset="0"/>
              <a:buChar char="•"/>
            </a:pPr>
            <a:r>
              <a:rPr lang="en-US" sz="2400" dirty="0" smtClean="0"/>
              <a:t>How do you control your impulses?</a:t>
            </a:r>
          </a:p>
          <a:p>
            <a:pPr marL="1200150" lvl="2" indent="-285750">
              <a:buFont typeface="Arial" pitchFamily="34" charset="0"/>
              <a:buChar char="•"/>
            </a:pPr>
            <a:r>
              <a:rPr lang="en-US" sz="2400" dirty="0" smtClean="0"/>
              <a:t>wishful thinking</a:t>
            </a:r>
          </a:p>
          <a:p>
            <a:pPr marL="1200150" lvl="2" indent="-285750">
              <a:buFont typeface="Arial" pitchFamily="34" charset="0"/>
              <a:buChar char="•"/>
            </a:pPr>
            <a:r>
              <a:rPr lang="en-US" sz="2400" dirty="0" smtClean="0"/>
              <a:t>biases</a:t>
            </a:r>
          </a:p>
          <a:p>
            <a:pPr marL="1200150" lvl="2" indent="-285750">
              <a:buFont typeface="Arial" pitchFamily="34" charset="0"/>
              <a:buChar char="•"/>
            </a:pPr>
            <a:r>
              <a:rPr lang="en-US" sz="2400" dirty="0" smtClean="0"/>
              <a:t>image</a:t>
            </a:r>
            <a:br>
              <a:rPr lang="en-US" sz="2400" dirty="0" smtClean="0"/>
            </a:br>
            <a:endParaRPr lang="en-US" sz="2400" dirty="0" smtClean="0"/>
          </a:p>
          <a:p>
            <a:pPr marL="285750" indent="-285750">
              <a:buFont typeface="Arial" pitchFamily="34" charset="0"/>
              <a:buChar char="•"/>
            </a:pPr>
            <a:r>
              <a:rPr lang="en-US" sz="2400" dirty="0" smtClean="0"/>
              <a:t>How do you (or will you) know it was the right decision?</a:t>
            </a:r>
          </a:p>
          <a:p>
            <a:pPr marL="1200150" lvl="2" indent="-285750">
              <a:buFont typeface="Arial" pitchFamily="34" charset="0"/>
              <a:buChar char="•"/>
            </a:pPr>
            <a:r>
              <a:rPr lang="en-US" sz="2400" dirty="0" smtClean="0"/>
              <a:t>test results</a:t>
            </a:r>
          </a:p>
          <a:p>
            <a:pPr marL="1200150" lvl="2" indent="-285750">
              <a:buFont typeface="Arial" pitchFamily="34" charset="0"/>
              <a:buChar char="•"/>
            </a:pPr>
            <a:r>
              <a:rPr lang="en-US" sz="2400" dirty="0" smtClean="0"/>
              <a:t>profits</a:t>
            </a:r>
          </a:p>
          <a:p>
            <a:pPr marL="1200150" lvl="2" indent="-285750">
              <a:buFont typeface="Arial" pitchFamily="34" charset="0"/>
              <a:buChar char="•"/>
            </a:pPr>
            <a:r>
              <a:rPr lang="en-US" sz="2400" dirty="0" smtClean="0"/>
              <a:t>other indicators</a:t>
            </a:r>
          </a:p>
          <a:p>
            <a:pPr marL="1200150" lvl="2" indent="-285750">
              <a:buFont typeface="Arial" pitchFamily="34" charset="0"/>
              <a:buChar char="•"/>
            </a:pPr>
            <a:endParaRPr lang="en-US" sz="2400" dirty="0" smtClean="0"/>
          </a:p>
          <a:p>
            <a:pPr marL="285750" indent="-285750">
              <a:buFont typeface="Arial" pitchFamily="34" charset="0"/>
              <a:buChar char="•"/>
            </a:pPr>
            <a:r>
              <a:rPr lang="en-US" sz="2400" dirty="0" smtClean="0"/>
              <a:t>How would you describe your analytical method?</a:t>
            </a:r>
          </a:p>
        </p:txBody>
      </p:sp>
      <p:sp>
        <p:nvSpPr>
          <p:cNvPr id="4" name="Slide Number Placeholder 3"/>
          <p:cNvSpPr>
            <a:spLocks noGrp="1"/>
          </p:cNvSpPr>
          <p:nvPr>
            <p:ph type="sldNum" sz="quarter" idx="12"/>
          </p:nvPr>
        </p:nvSpPr>
        <p:spPr/>
        <p:txBody>
          <a:bodyPr/>
          <a:lstStyle/>
          <a:p>
            <a:fld id="{C4F85062-4662-4D6B-BB38-DB7C890070DF}" type="slidenum">
              <a:rPr lang="en-US" smtClean="0"/>
              <a:t>25</a:t>
            </a:fld>
            <a:endParaRPr lang="en-US"/>
          </a:p>
        </p:txBody>
      </p:sp>
    </p:spTree>
    <p:extLst>
      <p:ext uri="{BB962C8B-B14F-4D97-AF65-F5344CB8AC3E}">
        <p14:creationId xmlns:p14="http://schemas.microsoft.com/office/powerpoint/2010/main" val="37059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50"/>
                                        <p:tgtEl>
                                          <p:spTgt spid="5">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50"/>
                                        <p:tgtEl>
                                          <p:spTgt spid="5">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50"/>
                                        <p:tgtEl>
                                          <p:spTgt spid="5">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10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50"/>
                                        <p:tgtEl>
                                          <p:spTgt spid="5">
                                            <p:txEl>
                                              <p:pRg st="5" end="5"/>
                                            </p:txEl>
                                          </p:spTgt>
                                        </p:tgtEl>
                                      </p:cBhvr>
                                    </p:animEffect>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250"/>
                                        <p:tgtEl>
                                          <p:spTgt spid="5">
                                            <p:txEl>
                                              <p:pRg st="6" end="6"/>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250"/>
                                        <p:tgtEl>
                                          <p:spTgt spid="5">
                                            <p:txEl>
                                              <p:pRg st="7" end="7"/>
                                            </p:txEl>
                                          </p:spTgt>
                                        </p:tgtEl>
                                      </p:cBhvr>
                                    </p:animEffect>
                                  </p:childTnLst>
                                </p:cTn>
                              </p:par>
                            </p:childTnLst>
                          </p:cTn>
                        </p:par>
                        <p:par>
                          <p:cTn id="36" fill="hold">
                            <p:stCondLst>
                              <p:cond delay="3250"/>
                            </p:stCondLst>
                            <p:childTnLst>
                              <p:par>
                                <p:cTn id="37" presetID="10" presetClass="entr" presetSubtype="0" fill="hold" nodeType="afterEffect">
                                  <p:stCondLst>
                                    <p:cond delay="100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25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05800" y="381000"/>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A</a:t>
            </a:r>
            <a:endParaRPr lang="en-US" sz="2800" dirty="0">
              <a:solidFill>
                <a:schemeClr val="bg1"/>
              </a:solidFill>
            </a:endParaRPr>
          </a:p>
        </p:txBody>
      </p:sp>
      <p:sp>
        <p:nvSpPr>
          <p:cNvPr id="4" name="TextBox 3"/>
          <p:cNvSpPr txBox="1"/>
          <p:nvPr/>
        </p:nvSpPr>
        <p:spPr>
          <a:xfrm>
            <a:off x="510844" y="1600200"/>
            <a:ext cx="7718755" cy="5047536"/>
          </a:xfrm>
          <a:prstGeom prst="rect">
            <a:avLst/>
          </a:prstGeom>
          <a:noFill/>
        </p:spPr>
        <p:txBody>
          <a:bodyPr wrap="square" rtlCol="0">
            <a:spAutoFit/>
          </a:bodyPr>
          <a:lstStyle/>
          <a:p>
            <a:r>
              <a:rPr lang="en-US" sz="1400" dirty="0" err="1" smtClean="0"/>
              <a:t>Preparación</a:t>
            </a:r>
            <a:r>
              <a:rPr lang="en-US" sz="1400" dirty="0" smtClean="0"/>
              <a:t>:</a:t>
            </a:r>
          </a:p>
          <a:p>
            <a:pPr algn="ctr"/>
            <a:endParaRPr lang="en-US" sz="1400" dirty="0"/>
          </a:p>
          <a:p>
            <a:pPr marL="457200" indent="-457200">
              <a:buFontTx/>
              <a:buAutoNum type="alphaLcParenR"/>
            </a:pPr>
            <a:r>
              <a:rPr lang="en-US" sz="1400" dirty="0"/>
              <a:t>¿</a:t>
            </a:r>
            <a:r>
              <a:rPr lang="en-US" sz="1400" dirty="0" err="1"/>
              <a:t>Quién</a:t>
            </a:r>
            <a:r>
              <a:rPr lang="en-US" sz="1400" dirty="0"/>
              <a:t> </a:t>
            </a:r>
            <a:r>
              <a:rPr lang="en-US" sz="1400" dirty="0" err="1" smtClean="0"/>
              <a:t>eres</a:t>
            </a:r>
            <a:r>
              <a:rPr lang="en-US" sz="1400" dirty="0" smtClean="0"/>
              <a:t>?  </a:t>
            </a:r>
            <a:r>
              <a:rPr lang="en-US" sz="1400" dirty="0" err="1" smtClean="0"/>
              <a:t>Notas</a:t>
            </a:r>
            <a:r>
              <a:rPr lang="en-US" sz="1400" dirty="0" smtClean="0"/>
              <a:t> para auto-</a:t>
            </a:r>
            <a:r>
              <a:rPr lang="en-US" sz="1400" dirty="0" err="1" smtClean="0"/>
              <a:t>presentación</a:t>
            </a:r>
            <a:r>
              <a:rPr lang="en-US" sz="1400" dirty="0" smtClean="0"/>
              <a:t> oral de 30 </a:t>
            </a:r>
            <a:r>
              <a:rPr lang="en-US" sz="1400" dirty="0" err="1" smtClean="0"/>
              <a:t>segundos</a:t>
            </a:r>
            <a:r>
              <a:rPr lang="en-US" sz="1400" dirty="0" smtClean="0"/>
              <a:t>.  </a:t>
            </a:r>
            <a:br>
              <a:rPr lang="en-US" sz="1400" dirty="0" smtClean="0"/>
            </a:br>
            <a:r>
              <a:rPr lang="en-US" sz="1400" dirty="0" smtClean="0"/>
              <a:t>_______________________________________________________________________________</a:t>
            </a:r>
            <a:br>
              <a:rPr lang="en-US" sz="1400" dirty="0" smtClean="0"/>
            </a:br>
            <a:r>
              <a:rPr lang="en-US" sz="1400" dirty="0"/>
              <a:t>_______________________________________________________________________________</a:t>
            </a:r>
            <a:br>
              <a:rPr lang="en-US" sz="1400" dirty="0"/>
            </a:br>
            <a:r>
              <a:rPr lang="en-US" sz="1400" dirty="0" smtClean="0"/>
              <a:t>_______________________________________________________________________________</a:t>
            </a:r>
            <a:r>
              <a:rPr lang="en-US" sz="1400" dirty="0"/>
              <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smtClean="0"/>
              <a:t/>
            </a:r>
            <a:br>
              <a:rPr lang="en-US" sz="1400" dirty="0" smtClean="0"/>
            </a:br>
            <a:endParaRPr lang="en-US" sz="1400" dirty="0" smtClean="0"/>
          </a:p>
          <a:p>
            <a:pPr marL="457200" indent="-457200">
              <a:buFontTx/>
              <a:buAutoNum type="alphaLcParenR"/>
            </a:pPr>
            <a:r>
              <a:rPr lang="en-US" sz="1400" dirty="0" smtClean="0"/>
              <a:t>¿</a:t>
            </a:r>
            <a:r>
              <a:rPr lang="en-US" sz="1400" dirty="0" err="1" smtClean="0"/>
              <a:t>Qué</a:t>
            </a:r>
            <a:r>
              <a:rPr lang="en-US" sz="1400" dirty="0" smtClean="0"/>
              <a:t> </a:t>
            </a:r>
            <a:r>
              <a:rPr lang="en-US" sz="1400" dirty="0" err="1" smtClean="0"/>
              <a:t>decisión</a:t>
            </a:r>
            <a:r>
              <a:rPr lang="en-US" sz="1400" dirty="0" smtClean="0"/>
              <a:t> </a:t>
            </a:r>
            <a:r>
              <a:rPr lang="en-US" sz="1400" dirty="0" err="1" smtClean="0"/>
              <a:t>hiciste</a:t>
            </a:r>
            <a:r>
              <a:rPr lang="en-US" sz="1400" dirty="0" smtClean="0"/>
              <a:t> </a:t>
            </a:r>
            <a:r>
              <a:rPr lang="en-US" sz="1400" dirty="0" err="1" smtClean="0"/>
              <a:t>recientemente</a:t>
            </a:r>
            <a:r>
              <a:rPr lang="en-US" sz="1400" dirty="0" smtClean="0"/>
              <a:t>?  ¿</a:t>
            </a:r>
            <a:r>
              <a:rPr lang="en-US" sz="1400" dirty="0" err="1" smtClean="0"/>
              <a:t>Cómo</a:t>
            </a:r>
            <a:r>
              <a:rPr lang="en-US" sz="1400" dirty="0" smtClean="0"/>
              <a:t> la </a:t>
            </a:r>
            <a:r>
              <a:rPr lang="en-US" sz="1400" dirty="0" err="1" smtClean="0"/>
              <a:t>hiciste</a:t>
            </a:r>
            <a:r>
              <a:rPr lang="en-US" sz="1400" dirty="0" smtClean="0"/>
              <a:t>?</a:t>
            </a:r>
            <a:r>
              <a:rPr lang="en-US" sz="1400" dirty="0"/>
              <a:t/>
            </a:r>
            <a:br>
              <a:rPr lang="en-US" sz="1400" dirty="0"/>
            </a:br>
            <a:r>
              <a:rPr lang="en-US" sz="1400" dirty="0"/>
              <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_______________________________________________________________________________</a:t>
            </a:r>
            <a:br>
              <a:rPr lang="en-US" sz="1400" dirty="0"/>
            </a:br>
            <a:r>
              <a:rPr lang="en-US" sz="1400" dirty="0"/>
              <a:t/>
            </a:r>
            <a:br>
              <a:rPr lang="en-US" sz="1400" dirty="0"/>
            </a:br>
            <a:endParaRPr lang="en-US" sz="1400" dirty="0" smtClean="0"/>
          </a:p>
        </p:txBody>
      </p:sp>
      <p:sp>
        <p:nvSpPr>
          <p:cNvPr id="6" name="Rectangle 5"/>
          <p:cNvSpPr/>
          <p:nvPr/>
        </p:nvSpPr>
        <p:spPr>
          <a:xfrm>
            <a:off x="5334000" y="905624"/>
            <a:ext cx="3315523" cy="369332"/>
          </a:xfrm>
          <a:prstGeom prst="rect">
            <a:avLst/>
          </a:prstGeom>
        </p:spPr>
        <p:txBody>
          <a:bodyPr wrap="none">
            <a:spAutoFit/>
          </a:bodyPr>
          <a:lstStyle/>
          <a:p>
            <a:r>
              <a:rPr lang="en-US" dirty="0" err="1" smtClean="0"/>
              <a:t>Nombre</a:t>
            </a:r>
            <a:r>
              <a:rPr lang="en-US" dirty="0" smtClean="0"/>
              <a:t>:  ___________________</a:t>
            </a:r>
            <a:endParaRPr lang="en-US" dirty="0"/>
          </a:p>
        </p:txBody>
      </p:sp>
      <p:sp>
        <p:nvSpPr>
          <p:cNvPr id="2" name="TextBox 1"/>
          <p:cNvSpPr txBox="1"/>
          <p:nvPr/>
        </p:nvSpPr>
        <p:spPr>
          <a:xfrm>
            <a:off x="609600" y="452829"/>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7" name="Rectangle 6"/>
          <p:cNvSpPr/>
          <p:nvPr/>
        </p:nvSpPr>
        <p:spPr>
          <a:xfrm rot="522620">
            <a:off x="2026443" y="3123471"/>
            <a:ext cx="5608202" cy="584775"/>
          </a:xfrm>
          <a:prstGeom prst="rect">
            <a:avLst/>
          </a:prstGeom>
          <a:solidFill>
            <a:schemeClr val="bg2">
              <a:lumMod val="20000"/>
              <a:lumOff val="80000"/>
            </a:schemeClr>
          </a:solidFill>
        </p:spPr>
        <p:txBody>
          <a:bodyPr wrap="none">
            <a:spAutoFit/>
          </a:bodyPr>
          <a:lstStyle/>
          <a:p>
            <a:r>
              <a:rPr lang="en-US" sz="3200" dirty="0">
                <a:solidFill>
                  <a:schemeClr val="bg1"/>
                </a:solidFill>
              </a:rPr>
              <a:t>TAKE FIVE MINUTES TO PREPARE</a:t>
            </a:r>
          </a:p>
        </p:txBody>
      </p:sp>
      <p:pic>
        <p:nvPicPr>
          <p:cNvPr id="8" name="Picture 7" descr="C:\Users\Fulton\AppData\Local\Microsoft\Windows\Temporary Internet Files\Content.IE5\601A2PRY\MC900384022[1].wmf">
            <a:hlinkClick r:id="rId2" action="ppaction://hlinkpres?slideindex=1&amp;slidetit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515" y="3476185"/>
            <a:ext cx="562485" cy="6533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00515" y="4267200"/>
            <a:ext cx="700833" cy="67710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10-min</a:t>
            </a:r>
            <a:br>
              <a:rPr lang="en-US" sz="1400" dirty="0" smtClean="0"/>
            </a:br>
            <a:r>
              <a:rPr lang="en-US" sz="1400" dirty="0" smtClean="0"/>
              <a:t>clock</a:t>
            </a:r>
            <a:br>
              <a:rPr lang="en-US" sz="1400" dirty="0" smtClean="0"/>
            </a:br>
            <a:endParaRPr lang="en-US" sz="1000" i="1" dirty="0"/>
          </a:p>
        </p:txBody>
      </p:sp>
      <p:sp>
        <p:nvSpPr>
          <p:cNvPr id="10" name="Slide Number Placeholder 9"/>
          <p:cNvSpPr>
            <a:spLocks noGrp="1"/>
          </p:cNvSpPr>
          <p:nvPr>
            <p:ph type="sldNum" sz="quarter" idx="12"/>
          </p:nvPr>
        </p:nvSpPr>
        <p:spPr/>
        <p:txBody>
          <a:bodyPr/>
          <a:lstStyle/>
          <a:p>
            <a:fld id="{C4F85062-4662-4D6B-BB38-DB7C890070DF}" type="slidenum">
              <a:rPr lang="en-US" smtClean="0"/>
              <a:t>26</a:t>
            </a:fld>
            <a:endParaRPr lang="en-US"/>
          </a:p>
        </p:txBody>
      </p:sp>
    </p:spTree>
    <p:extLst>
      <p:ext uri="{BB962C8B-B14F-4D97-AF65-F5344CB8AC3E}">
        <p14:creationId xmlns:p14="http://schemas.microsoft.com/office/powerpoint/2010/main" val="3253644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086600" cy="830997"/>
          </a:xfrm>
          <a:prstGeom prst="rect">
            <a:avLst/>
          </a:prstGeom>
          <a:noFill/>
        </p:spPr>
        <p:txBody>
          <a:bodyPr wrap="square" rtlCol="0">
            <a:spAutoFit/>
          </a:bodyPr>
          <a:lstStyle/>
          <a:p>
            <a:pPr algn="ctr"/>
            <a:r>
              <a:rPr lang="en-US" sz="2400" b="1" dirty="0" smtClean="0"/>
              <a:t>So what do we need to make GOOD decisions?</a:t>
            </a:r>
            <a:br>
              <a:rPr lang="en-US" sz="2400" b="1" dirty="0" smtClean="0"/>
            </a:br>
            <a:endParaRPr lang="en-US" sz="2400" b="1" dirty="0"/>
          </a:p>
        </p:txBody>
      </p:sp>
      <p:sp>
        <p:nvSpPr>
          <p:cNvPr id="3" name="TextBox 2"/>
          <p:cNvSpPr txBox="1"/>
          <p:nvPr/>
        </p:nvSpPr>
        <p:spPr>
          <a:xfrm>
            <a:off x="1066800" y="1440597"/>
            <a:ext cx="7391400" cy="4893647"/>
          </a:xfrm>
          <a:prstGeom prst="rect">
            <a:avLst/>
          </a:prstGeom>
          <a:noFill/>
        </p:spPr>
        <p:txBody>
          <a:bodyPr wrap="square" rtlCol="0">
            <a:spAutoFit/>
          </a:bodyPr>
          <a:lstStyle/>
          <a:p>
            <a:r>
              <a:rPr lang="en-US" sz="2400" dirty="0" smtClean="0"/>
              <a:t>A clear understanding of </a:t>
            </a:r>
          </a:p>
          <a:p>
            <a:pPr marL="320040" indent="-320040">
              <a:buFont typeface="Arial" panose="020B0604020202020204" pitchFamily="34" charset="0"/>
              <a:buChar char="•"/>
            </a:pPr>
            <a:r>
              <a:rPr lang="en-US" sz="2400" dirty="0" smtClean="0"/>
              <a:t>your needs and desires</a:t>
            </a:r>
          </a:p>
          <a:p>
            <a:pPr marL="320040" indent="-320040">
              <a:buFont typeface="Arial" panose="020B0604020202020204" pitchFamily="34" charset="0"/>
              <a:buChar char="•"/>
            </a:pPr>
            <a:r>
              <a:rPr lang="en-US" sz="2400" dirty="0" smtClean="0"/>
              <a:t>the </a:t>
            </a:r>
            <a:r>
              <a:rPr lang="en-US" sz="2400" i="1" dirty="0" smtClean="0"/>
              <a:t>causes</a:t>
            </a:r>
            <a:r>
              <a:rPr lang="en-US" sz="2400" dirty="0" smtClean="0"/>
              <a:t> or </a:t>
            </a:r>
            <a:r>
              <a:rPr lang="en-US" sz="2400" i="1" dirty="0" smtClean="0"/>
              <a:t>drivers </a:t>
            </a:r>
            <a:r>
              <a:rPr lang="en-US" sz="2400" dirty="0" smtClean="0"/>
              <a:t>of your needs</a:t>
            </a:r>
          </a:p>
          <a:p>
            <a:pPr marL="320040" indent="-320040">
              <a:buFont typeface="Arial" panose="020B0604020202020204" pitchFamily="34" charset="0"/>
              <a:buChar char="•"/>
            </a:pPr>
            <a:r>
              <a:rPr lang="en-US" sz="2400" dirty="0" smtClean="0"/>
              <a:t>the </a:t>
            </a:r>
            <a:r>
              <a:rPr lang="en-US" sz="2400" i="1" dirty="0" smtClean="0"/>
              <a:t>trends</a:t>
            </a:r>
            <a:r>
              <a:rPr lang="en-US" sz="2400" dirty="0" smtClean="0"/>
              <a:t> of the causes of your needs</a:t>
            </a:r>
          </a:p>
          <a:p>
            <a:pPr marL="320040" indent="-320040">
              <a:buFont typeface="Arial" panose="020B0604020202020204" pitchFamily="34" charset="0"/>
              <a:buChar char="•"/>
            </a:pPr>
            <a:r>
              <a:rPr lang="en-US" sz="2400" dirty="0" smtClean="0"/>
              <a:t>the </a:t>
            </a:r>
            <a:r>
              <a:rPr lang="en-US" sz="2400" i="1" dirty="0" smtClean="0"/>
              <a:t>likely outcomes </a:t>
            </a:r>
            <a:r>
              <a:rPr lang="en-US" sz="2400" dirty="0" smtClean="0"/>
              <a:t>and </a:t>
            </a:r>
            <a:r>
              <a:rPr lang="en-US" sz="2400" i="1" dirty="0" smtClean="0"/>
              <a:t>alternative outcomes </a:t>
            </a:r>
            <a:r>
              <a:rPr lang="en-US" sz="2400" dirty="0" smtClean="0"/>
              <a:t>of those trends</a:t>
            </a:r>
          </a:p>
          <a:p>
            <a:pPr marL="320040" indent="-320040">
              <a:buFont typeface="Arial" panose="020B0604020202020204" pitchFamily="34" charset="0"/>
              <a:buChar char="•"/>
            </a:pPr>
            <a:r>
              <a:rPr lang="en-US" sz="2400" dirty="0" smtClean="0"/>
              <a:t>the </a:t>
            </a:r>
            <a:r>
              <a:rPr lang="en-US" sz="2400" i="1" dirty="0" smtClean="0"/>
              <a:t>implications</a:t>
            </a:r>
            <a:r>
              <a:rPr lang="en-US" sz="2400" dirty="0" smtClean="0"/>
              <a:t> of addressing (or not) the needs</a:t>
            </a:r>
          </a:p>
          <a:p>
            <a:endParaRPr lang="en-US" sz="2400" dirty="0" smtClean="0"/>
          </a:p>
          <a:p>
            <a:r>
              <a:rPr lang="en-US" sz="2400" dirty="0" smtClean="0"/>
              <a:t>And a clear, conscious effort to </a:t>
            </a:r>
            <a:endParaRPr lang="en-US" sz="2400" dirty="0"/>
          </a:p>
          <a:p>
            <a:pPr marL="342900" indent="-342900">
              <a:buFont typeface="Arial" panose="020B0604020202020204" pitchFamily="34" charset="0"/>
              <a:buChar char="•"/>
            </a:pPr>
            <a:r>
              <a:rPr lang="en-US" sz="2400" dirty="0" smtClean="0"/>
              <a:t>think through alternative analysis</a:t>
            </a:r>
          </a:p>
          <a:p>
            <a:pPr marL="342900" indent="-342900">
              <a:buFont typeface="Arial" panose="020B0604020202020204" pitchFamily="34" charset="0"/>
              <a:buChar char="•"/>
            </a:pPr>
            <a:r>
              <a:rPr lang="en-US" sz="2400" dirty="0" smtClean="0"/>
              <a:t>control biases</a:t>
            </a:r>
          </a:p>
          <a:p>
            <a:pPr marL="342900" indent="-342900">
              <a:buFont typeface="Arial" panose="020B0604020202020204" pitchFamily="34" charset="0"/>
              <a:buChar char="•"/>
            </a:pPr>
            <a:r>
              <a:rPr lang="en-US" sz="2400" dirty="0" smtClean="0"/>
              <a:t>be transparent</a:t>
            </a:r>
          </a:p>
          <a:p>
            <a:endParaRPr lang="en-US" sz="2400" dirty="0" smtClean="0"/>
          </a:p>
        </p:txBody>
      </p:sp>
      <p:sp>
        <p:nvSpPr>
          <p:cNvPr id="4" name="Slide Number Placeholder 3"/>
          <p:cNvSpPr>
            <a:spLocks noGrp="1"/>
          </p:cNvSpPr>
          <p:nvPr>
            <p:ph type="sldNum" sz="quarter" idx="12"/>
          </p:nvPr>
        </p:nvSpPr>
        <p:spPr/>
        <p:txBody>
          <a:bodyPr/>
          <a:lstStyle/>
          <a:p>
            <a:fld id="{C4F85062-4662-4D6B-BB38-DB7C890070DF}" type="slidenum">
              <a:rPr lang="en-US" smtClean="0"/>
              <a:t>27</a:t>
            </a:fld>
            <a:endParaRPr lang="en-US"/>
          </a:p>
        </p:txBody>
      </p:sp>
    </p:spTree>
    <p:extLst>
      <p:ext uri="{BB962C8B-B14F-4D97-AF65-F5344CB8AC3E}">
        <p14:creationId xmlns:p14="http://schemas.microsoft.com/office/powerpoint/2010/main" val="40614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50"/>
                                        <p:tgtEl>
                                          <p:spTgt spid="3">
                                            <p:txEl>
                                              <p:pRg st="8" end="8"/>
                                            </p:txEl>
                                          </p:spTgt>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250"/>
                                        <p:tgtEl>
                                          <p:spTgt spid="3">
                                            <p:txEl>
                                              <p:pRg st="9" end="9"/>
                                            </p:txEl>
                                          </p:spTgt>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086600" cy="830997"/>
          </a:xfrm>
          <a:prstGeom prst="rect">
            <a:avLst/>
          </a:prstGeom>
          <a:noFill/>
        </p:spPr>
        <p:txBody>
          <a:bodyPr wrap="square" rtlCol="0">
            <a:spAutoFit/>
          </a:bodyPr>
          <a:lstStyle/>
          <a:p>
            <a:pPr algn="ctr"/>
            <a:r>
              <a:rPr lang="en-US" sz="2400" b="1" dirty="0" smtClean="0"/>
              <a:t>So what do we need to make GOOD decisions?</a:t>
            </a:r>
            <a:br>
              <a:rPr lang="en-US" sz="2400" b="1" dirty="0" smtClean="0"/>
            </a:br>
            <a:endParaRPr lang="en-US" sz="2400" b="1" dirty="0"/>
          </a:p>
        </p:txBody>
      </p:sp>
      <p:graphicFrame>
        <p:nvGraphicFramePr>
          <p:cNvPr id="6" name="Table 5"/>
          <p:cNvGraphicFramePr>
            <a:graphicFrameLocks noGrp="1"/>
          </p:cNvGraphicFramePr>
          <p:nvPr>
            <p:extLst>
              <p:ext uri="{D42A27DB-BD31-4B8C-83A1-F6EECF244321}">
                <p14:modId xmlns:p14="http://schemas.microsoft.com/office/powerpoint/2010/main" val="2308056956"/>
              </p:ext>
            </p:extLst>
          </p:nvPr>
        </p:nvGraphicFramePr>
        <p:xfrm>
          <a:off x="838200" y="2057400"/>
          <a:ext cx="7696200" cy="3876040"/>
        </p:xfrm>
        <a:graphic>
          <a:graphicData uri="http://schemas.openxmlformats.org/drawingml/2006/table">
            <a:tbl>
              <a:tblPr firstRow="1" bandRow="1">
                <a:tableStyleId>{5C22544A-7EE6-4342-B048-85BDC9FD1C3A}</a:tableStyleId>
              </a:tblPr>
              <a:tblGrid>
                <a:gridCol w="3848100"/>
                <a:gridCol w="3848100"/>
              </a:tblGrid>
              <a:tr h="370840">
                <a:tc>
                  <a:txBody>
                    <a:bodyPr/>
                    <a:lstStyle/>
                    <a:p>
                      <a:r>
                        <a:rPr lang="en-US" b="0" dirty="0" smtClean="0"/>
                        <a:t>Problem</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smtClean="0"/>
                        <a:t>Unreliable transportation</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rPr>
                        <a:t>My needs/desires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smtClean="0">
                          <a:solidFill>
                            <a:schemeClr val="tx1"/>
                          </a:solidFill>
                        </a:rPr>
                        <a:t>Reliable</a:t>
                      </a:r>
                      <a:r>
                        <a:rPr lang="en-US" b="0" baseline="0" dirty="0" smtClean="0">
                          <a:solidFill>
                            <a:schemeClr val="tx1"/>
                          </a:solidFill>
                        </a:rPr>
                        <a:t> transportation; nice style</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rPr>
                        <a:t>Causes</a:t>
                      </a:r>
                      <a:r>
                        <a:rPr lang="en-US" b="1" baseline="0" dirty="0" smtClean="0">
                          <a:solidFill>
                            <a:schemeClr val="tx1"/>
                          </a:solidFill>
                        </a:rPr>
                        <a:t> or drivers affecting needs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Job, shopping location; car age</a:t>
                      </a:r>
                      <a:r>
                        <a:rPr lang="en-US" baseline="0" dirty="0" smtClean="0">
                          <a:solidFill>
                            <a:schemeClr val="tx1"/>
                          </a:solidFill>
                        </a:rPr>
                        <a:t> or other condition</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rPr>
                        <a:t>Trends</a:t>
                      </a:r>
                      <a:r>
                        <a:rPr lang="en-US" b="1" baseline="0" dirty="0" smtClean="0">
                          <a:solidFill>
                            <a:schemeClr val="tx1"/>
                          </a:solidFill>
                        </a:rPr>
                        <a:t> of those causes/drivers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0" dirty="0" smtClean="0">
                          <a:solidFill>
                            <a:schemeClr val="tx1"/>
                          </a:solidFill>
                        </a:rPr>
                        <a:t>More</a:t>
                      </a:r>
                      <a:r>
                        <a:rPr lang="en-US" i="0" baseline="0" dirty="0" smtClean="0">
                          <a:solidFill>
                            <a:schemeClr val="tx1"/>
                          </a:solidFill>
                        </a:rPr>
                        <a:t> repairs; more expensive; salary</a:t>
                      </a:r>
                      <a:endParaRPr lang="en-US" i="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rPr>
                        <a:t>Likely outcomes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aseline="0" dirty="0" smtClean="0">
                          <a:solidFill>
                            <a:schemeClr val="tx1"/>
                          </a:solidFill>
                        </a:rPr>
                        <a:t>Probably less reliable, less safe  </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rPr>
                        <a:t>Alternative</a:t>
                      </a:r>
                      <a:r>
                        <a:rPr lang="en-US" b="1" baseline="0" dirty="0" smtClean="0">
                          <a:solidFill>
                            <a:schemeClr val="tx1"/>
                          </a:solidFill>
                        </a:rPr>
                        <a:t> analyses?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aseline="0" dirty="0" smtClean="0">
                          <a:solidFill>
                            <a:schemeClr val="tx1"/>
                          </a:solidFill>
                        </a:rPr>
                        <a:t>Company provide car?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rPr>
                        <a:t>Implications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Keep</a:t>
                      </a:r>
                      <a:r>
                        <a:rPr lang="en-US" baseline="0" dirty="0" smtClean="0">
                          <a:solidFill>
                            <a:schemeClr val="tx1"/>
                          </a:solidFill>
                        </a:rPr>
                        <a:t>/lose job; could have accident; big pay raise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rPr>
                        <a:t>Biases?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Want to drive</a:t>
                      </a:r>
                      <a:r>
                        <a:rPr lang="en-US" baseline="0" dirty="0" smtClean="0">
                          <a:solidFill>
                            <a:schemeClr val="tx1"/>
                          </a:solidFill>
                        </a:rPr>
                        <a:t> in style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rPr>
                        <a:t>Conclusions?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1295400" y="1209764"/>
            <a:ext cx="5658600" cy="461665"/>
          </a:xfrm>
          <a:prstGeom prst="rect">
            <a:avLst/>
          </a:prstGeom>
          <a:noFill/>
        </p:spPr>
        <p:txBody>
          <a:bodyPr wrap="none" rtlCol="0">
            <a:spAutoFit/>
          </a:bodyPr>
          <a:lstStyle/>
          <a:p>
            <a:r>
              <a:rPr lang="en-US" sz="2400" dirty="0" smtClean="0"/>
              <a:t>Example:  My old car is becoming unreliable</a:t>
            </a:r>
            <a:endParaRPr lang="en-US" sz="2400" dirty="0"/>
          </a:p>
        </p:txBody>
      </p:sp>
      <p:sp>
        <p:nvSpPr>
          <p:cNvPr id="4" name="Slide Number Placeholder 3"/>
          <p:cNvSpPr>
            <a:spLocks noGrp="1"/>
          </p:cNvSpPr>
          <p:nvPr>
            <p:ph type="sldNum" sz="quarter" idx="12"/>
          </p:nvPr>
        </p:nvSpPr>
        <p:spPr/>
        <p:txBody>
          <a:bodyPr/>
          <a:lstStyle/>
          <a:p>
            <a:fld id="{C4F85062-4662-4D6B-BB38-DB7C890070DF}" type="slidenum">
              <a:rPr lang="en-US" smtClean="0"/>
              <a:t>28</a:t>
            </a:fld>
            <a:endParaRPr lang="en-US"/>
          </a:p>
        </p:txBody>
      </p:sp>
    </p:spTree>
    <p:extLst>
      <p:ext uri="{BB962C8B-B14F-4D97-AF65-F5344CB8AC3E}">
        <p14:creationId xmlns:p14="http://schemas.microsoft.com/office/powerpoint/2010/main" val="175216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086600" cy="830997"/>
          </a:xfrm>
          <a:prstGeom prst="rect">
            <a:avLst/>
          </a:prstGeom>
          <a:noFill/>
        </p:spPr>
        <p:txBody>
          <a:bodyPr wrap="square" rtlCol="0">
            <a:spAutoFit/>
          </a:bodyPr>
          <a:lstStyle/>
          <a:p>
            <a:pPr algn="ctr"/>
            <a:r>
              <a:rPr lang="en-US" sz="2400" b="1" dirty="0" smtClean="0"/>
              <a:t>So what do we need to make GOOD decisions?</a:t>
            </a:r>
            <a:br>
              <a:rPr lang="en-US" sz="2400" b="1" dirty="0" smtClean="0"/>
            </a:br>
            <a:endParaRPr lang="en-US" sz="2400" b="1" dirty="0"/>
          </a:p>
        </p:txBody>
      </p:sp>
      <p:sp>
        <p:nvSpPr>
          <p:cNvPr id="8" name="TextBox 7"/>
          <p:cNvSpPr txBox="1"/>
          <p:nvPr/>
        </p:nvSpPr>
        <p:spPr>
          <a:xfrm>
            <a:off x="990601" y="1451483"/>
            <a:ext cx="7391400" cy="3785652"/>
          </a:xfrm>
          <a:prstGeom prst="rect">
            <a:avLst/>
          </a:prstGeom>
          <a:noFill/>
        </p:spPr>
        <p:txBody>
          <a:bodyPr wrap="square" rtlCol="0">
            <a:spAutoFit/>
          </a:bodyPr>
          <a:lstStyle/>
          <a:p>
            <a:r>
              <a:rPr lang="en-US" sz="2400" dirty="0" smtClean="0"/>
              <a:t>In this example, what do I do?</a:t>
            </a:r>
          </a:p>
          <a:p>
            <a:endParaRPr lang="en-US" sz="2400" dirty="0"/>
          </a:p>
          <a:p>
            <a:pPr marL="342900" indent="-342900">
              <a:buFont typeface="Arial" panose="020B0604020202020204" pitchFamily="34" charset="0"/>
              <a:buChar char="•"/>
            </a:pPr>
            <a:r>
              <a:rPr lang="en-US" sz="2400" dirty="0" smtClean="0"/>
              <a:t>Look at the causes (drivers)</a:t>
            </a:r>
          </a:p>
          <a:p>
            <a:pPr marL="342900" indent="-342900">
              <a:buFont typeface="Arial" panose="020B0604020202020204" pitchFamily="34" charset="0"/>
              <a:buChar char="•"/>
            </a:pPr>
            <a:r>
              <a:rPr lang="en-US" sz="2400" dirty="0" smtClean="0"/>
              <a:t>Look at what’s happening (trends)</a:t>
            </a:r>
          </a:p>
          <a:p>
            <a:pPr marL="342900" indent="-342900">
              <a:buFont typeface="Arial" panose="020B0604020202020204" pitchFamily="34" charset="0"/>
              <a:buChar char="•"/>
            </a:pPr>
            <a:r>
              <a:rPr lang="en-US" sz="2400" dirty="0" smtClean="0"/>
              <a:t>Look at what is likely to happen (outlooks)</a:t>
            </a:r>
          </a:p>
          <a:p>
            <a:pPr marL="342900" indent="-342900">
              <a:buFont typeface="Arial" panose="020B0604020202020204" pitchFamily="34" charset="0"/>
              <a:buChar char="•"/>
            </a:pPr>
            <a:r>
              <a:rPr lang="en-US" sz="2400" dirty="0" smtClean="0"/>
              <a:t>Look at what </a:t>
            </a:r>
            <a:r>
              <a:rPr lang="en-US" sz="2400" i="1" dirty="0" smtClean="0"/>
              <a:t>could</a:t>
            </a:r>
            <a:r>
              <a:rPr lang="en-US" sz="2400" dirty="0" smtClean="0"/>
              <a:t> happen (alternative scenarios) and at “low probability, high impact” events (wildcards)</a:t>
            </a:r>
          </a:p>
          <a:p>
            <a:pPr marL="342900" indent="-342900">
              <a:buFont typeface="Arial" panose="020B0604020202020204" pitchFamily="34" charset="0"/>
              <a:buChar char="•"/>
            </a:pPr>
            <a:r>
              <a:rPr lang="en-US" sz="2400" dirty="0" smtClean="0"/>
              <a:t>Think about options</a:t>
            </a:r>
          </a:p>
          <a:p>
            <a:pPr marL="342900" indent="-342900">
              <a:buFont typeface="Arial" panose="020B0604020202020204" pitchFamily="34" charset="0"/>
              <a:buChar char="•"/>
            </a:pPr>
            <a:r>
              <a:rPr lang="en-US" sz="2400" dirty="0" smtClean="0"/>
              <a:t>Think about implications</a:t>
            </a:r>
          </a:p>
          <a:p>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C4F85062-4662-4D6B-BB38-DB7C890070DF}" type="slidenum">
              <a:rPr lang="en-US" smtClean="0"/>
              <a:t>29</a:t>
            </a:fld>
            <a:endParaRPr lang="en-US"/>
          </a:p>
        </p:txBody>
      </p:sp>
    </p:spTree>
    <p:extLst>
      <p:ext uri="{BB962C8B-B14F-4D97-AF65-F5344CB8AC3E}">
        <p14:creationId xmlns:p14="http://schemas.microsoft.com/office/powerpoint/2010/main" val="38430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75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905000"/>
            <a:ext cx="6098721" cy="523220"/>
          </a:xfrm>
          <a:prstGeom prst="rect">
            <a:avLst/>
          </a:prstGeom>
          <a:noFill/>
        </p:spPr>
        <p:txBody>
          <a:bodyPr wrap="none" rtlCol="0">
            <a:spAutoFit/>
          </a:bodyPr>
          <a:lstStyle/>
          <a:p>
            <a:r>
              <a:rPr lang="en-US" sz="2800" dirty="0" smtClean="0"/>
              <a:t>How did you determine “real” or “fake”?</a:t>
            </a:r>
          </a:p>
        </p:txBody>
      </p:sp>
      <p:sp>
        <p:nvSpPr>
          <p:cNvPr id="7" name="TextBox 6"/>
          <p:cNvSpPr txBox="1"/>
          <p:nvPr/>
        </p:nvSpPr>
        <p:spPr>
          <a:xfrm>
            <a:off x="1690834" y="2971800"/>
            <a:ext cx="5917452" cy="2677656"/>
          </a:xfrm>
          <a:prstGeom prst="rect">
            <a:avLst/>
          </a:prstGeom>
          <a:noFill/>
        </p:spPr>
        <p:txBody>
          <a:bodyPr wrap="square" rtlCol="0">
            <a:spAutoFit/>
          </a:bodyPr>
          <a:lstStyle/>
          <a:p>
            <a:r>
              <a:rPr lang="en-US" sz="2400" dirty="0" smtClean="0"/>
              <a:t>By what you really </a:t>
            </a:r>
            <a:r>
              <a:rPr lang="en-US" sz="2400" i="1" dirty="0" smtClean="0"/>
              <a:t>know</a:t>
            </a:r>
            <a:r>
              <a:rPr lang="en-US" sz="2400" dirty="0" smtClean="0"/>
              <a:t>?</a:t>
            </a:r>
          </a:p>
          <a:p>
            <a:r>
              <a:rPr lang="en-US" sz="2400" dirty="0" smtClean="0"/>
              <a:t>By your ability to spot Photoshop pictures?</a:t>
            </a:r>
          </a:p>
          <a:p>
            <a:r>
              <a:rPr lang="en-US" sz="2400" dirty="0" smtClean="0"/>
              <a:t>By logic?</a:t>
            </a:r>
          </a:p>
          <a:p>
            <a:r>
              <a:rPr lang="en-US" sz="2400" dirty="0" smtClean="0"/>
              <a:t>By precedent?</a:t>
            </a:r>
          </a:p>
          <a:p>
            <a:endParaRPr lang="en-US" sz="2400" dirty="0"/>
          </a:p>
          <a:p>
            <a:r>
              <a:rPr lang="en-US" sz="2400" dirty="0" smtClean="0"/>
              <a:t>Do you trust your eyes??</a:t>
            </a:r>
          </a:p>
          <a:p>
            <a:r>
              <a:rPr lang="en-US" sz="2400" dirty="0" smtClean="0"/>
              <a:t>How do you process information??</a:t>
            </a:r>
          </a:p>
        </p:txBody>
      </p:sp>
      <p:sp>
        <p:nvSpPr>
          <p:cNvPr id="2" name="Slide Number Placeholder 1"/>
          <p:cNvSpPr>
            <a:spLocks noGrp="1"/>
          </p:cNvSpPr>
          <p:nvPr>
            <p:ph type="sldNum" sz="quarter" idx="12"/>
          </p:nvPr>
        </p:nvSpPr>
        <p:spPr/>
        <p:txBody>
          <a:bodyPr/>
          <a:lstStyle/>
          <a:p>
            <a:fld id="{C4F85062-4662-4D6B-BB38-DB7C890070DF}" type="slidenum">
              <a:rPr lang="en-US" smtClean="0"/>
              <a:t>3</a:t>
            </a:fld>
            <a:endParaRPr lang="en-US"/>
          </a:p>
        </p:txBody>
      </p:sp>
    </p:spTree>
    <p:extLst>
      <p:ext uri="{BB962C8B-B14F-4D97-AF65-F5344CB8AC3E}">
        <p14:creationId xmlns:p14="http://schemas.microsoft.com/office/powerpoint/2010/main" val="114390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086600" cy="1200329"/>
          </a:xfrm>
          <a:prstGeom prst="rect">
            <a:avLst/>
          </a:prstGeom>
          <a:noFill/>
        </p:spPr>
        <p:txBody>
          <a:bodyPr wrap="square" rtlCol="0">
            <a:spAutoFit/>
          </a:bodyPr>
          <a:lstStyle/>
          <a:p>
            <a:pPr algn="ctr"/>
            <a:r>
              <a:rPr lang="en-US" sz="2400" b="1" dirty="0" smtClean="0"/>
              <a:t>So what do policymakers need to make GOOD decisions?</a:t>
            </a:r>
            <a:br>
              <a:rPr lang="en-US" sz="2400" b="1" dirty="0" smtClean="0"/>
            </a:br>
            <a:endParaRPr lang="en-US" sz="2400" b="1" dirty="0"/>
          </a:p>
        </p:txBody>
      </p:sp>
      <p:sp>
        <p:nvSpPr>
          <p:cNvPr id="3" name="TextBox 2"/>
          <p:cNvSpPr txBox="1"/>
          <p:nvPr/>
        </p:nvSpPr>
        <p:spPr>
          <a:xfrm>
            <a:off x="838200" y="1473254"/>
            <a:ext cx="7696200" cy="4524315"/>
          </a:xfrm>
          <a:prstGeom prst="rect">
            <a:avLst/>
          </a:prstGeom>
          <a:noFill/>
        </p:spPr>
        <p:txBody>
          <a:bodyPr wrap="square" rtlCol="0">
            <a:spAutoFit/>
          </a:bodyPr>
          <a:lstStyle/>
          <a:p>
            <a:pPr algn="ctr"/>
            <a:endParaRPr lang="es-ES" sz="2400" b="1" dirty="0" smtClean="0">
              <a:solidFill>
                <a:srgbClr val="FF0000"/>
              </a:solidFill>
            </a:endParaRPr>
          </a:p>
          <a:p>
            <a:pPr algn="ctr"/>
            <a:r>
              <a:rPr lang="es-ES" sz="2400" b="1" dirty="0" smtClean="0">
                <a:solidFill>
                  <a:srgbClr val="FF0000"/>
                </a:solidFill>
              </a:rPr>
              <a:t>GOOD QUALITY INFORMATION</a:t>
            </a:r>
            <a:endParaRPr lang="en-US" sz="2400" b="1" dirty="0" smtClean="0">
              <a:solidFill>
                <a:srgbClr val="FF0000"/>
              </a:solidFill>
            </a:endParaRPr>
          </a:p>
          <a:p>
            <a:pPr marL="320040" indent="-320040">
              <a:buFont typeface="Arial" panose="020B0604020202020204" pitchFamily="34" charset="0"/>
              <a:buChar char="•"/>
            </a:pPr>
            <a:r>
              <a:rPr lang="en-US" sz="2400" dirty="0" smtClean="0"/>
              <a:t>timely, objective, independent, without agenda</a:t>
            </a:r>
          </a:p>
          <a:p>
            <a:pPr marL="320040" indent="-320040">
              <a:buFont typeface="Arial" panose="020B0604020202020204" pitchFamily="34" charset="0"/>
              <a:buChar char="•"/>
            </a:pPr>
            <a:r>
              <a:rPr lang="en-US" sz="2400" dirty="0" smtClean="0"/>
              <a:t>transparent, honest (what’s known, thought, speculated)</a:t>
            </a:r>
            <a:br>
              <a:rPr lang="en-US" sz="2400" dirty="0" smtClean="0"/>
            </a:br>
            <a:endParaRPr lang="en-US" sz="2400" dirty="0" smtClean="0"/>
          </a:p>
          <a:p>
            <a:pPr algn="ctr"/>
            <a:r>
              <a:rPr lang="es-ES" sz="2400" b="1" dirty="0" smtClean="0">
                <a:solidFill>
                  <a:srgbClr val="FF0000"/>
                </a:solidFill>
              </a:rPr>
              <a:t>USEFUL AND RELEVANT</a:t>
            </a:r>
            <a:endParaRPr lang="en-US" sz="2400" b="1" dirty="0" smtClean="0">
              <a:solidFill>
                <a:srgbClr val="FF0000"/>
              </a:solidFill>
            </a:endParaRPr>
          </a:p>
          <a:p>
            <a:pPr marL="320040" lvl="1" indent="-320040">
              <a:buFont typeface="Arial" panose="020B0604020202020204" pitchFamily="34" charset="0"/>
              <a:buChar char="•"/>
            </a:pPr>
            <a:r>
              <a:rPr lang="en-US" sz="2400" dirty="0" smtClean="0"/>
              <a:t>focusing </a:t>
            </a:r>
            <a:r>
              <a:rPr lang="en-US" sz="2400" dirty="0"/>
              <a:t>on </a:t>
            </a:r>
            <a:r>
              <a:rPr lang="en-US" sz="2400" i="1" dirty="0" smtClean="0"/>
              <a:t>drivers</a:t>
            </a:r>
            <a:r>
              <a:rPr lang="en-US" sz="2400" dirty="0" smtClean="0"/>
              <a:t> (differentiating causes/results, symptoms/illnesses)</a:t>
            </a:r>
          </a:p>
          <a:p>
            <a:pPr marL="320040" lvl="1" indent="-320040">
              <a:buFont typeface="Arial" panose="020B0604020202020204" pitchFamily="34" charset="0"/>
              <a:buChar char="•"/>
            </a:pPr>
            <a:r>
              <a:rPr lang="es-ES" sz="2400" dirty="0" err="1" smtClean="0"/>
              <a:t>identifying</a:t>
            </a:r>
            <a:r>
              <a:rPr lang="es-ES" sz="2400" dirty="0" smtClean="0"/>
              <a:t> </a:t>
            </a:r>
            <a:r>
              <a:rPr lang="es-ES" sz="2400" i="1" dirty="0" err="1" smtClean="0"/>
              <a:t>trends</a:t>
            </a:r>
            <a:endParaRPr lang="en-US" sz="2400" i="1" dirty="0" smtClean="0"/>
          </a:p>
          <a:p>
            <a:pPr marL="320040" lvl="1" indent="-320040">
              <a:buFont typeface="Arial" panose="020B0604020202020204" pitchFamily="34" charset="0"/>
              <a:buChar char="•"/>
            </a:pPr>
            <a:r>
              <a:rPr lang="en-US" sz="2400" dirty="0" smtClean="0"/>
              <a:t>producing realistic </a:t>
            </a:r>
            <a:r>
              <a:rPr lang="en-US" sz="2400" i="1" dirty="0" smtClean="0"/>
              <a:t>scenarios</a:t>
            </a:r>
            <a:r>
              <a:rPr lang="en-US" sz="2400" dirty="0" smtClean="0"/>
              <a:t> (with realistic </a:t>
            </a:r>
            <a:r>
              <a:rPr lang="en-US" sz="2400" i="1" dirty="0" smtClean="0"/>
              <a:t>probabilities</a:t>
            </a:r>
            <a:r>
              <a:rPr lang="en-US" sz="2400" dirty="0" smtClean="0"/>
              <a:t>) as well as </a:t>
            </a:r>
            <a:r>
              <a:rPr lang="en-US" sz="2400" i="1" dirty="0" smtClean="0"/>
              <a:t>alternatives </a:t>
            </a:r>
            <a:r>
              <a:rPr lang="en-US" sz="2400" dirty="0" smtClean="0"/>
              <a:t>and </a:t>
            </a:r>
            <a:r>
              <a:rPr lang="en-US" sz="2400" i="1" dirty="0" smtClean="0"/>
              <a:t>wildcards.</a:t>
            </a:r>
            <a:endParaRPr lang="en-US" sz="2400" dirty="0" smtClean="0"/>
          </a:p>
          <a:p>
            <a:pPr marL="320040" indent="-320040">
              <a:buFont typeface="Arial" pitchFamily="34" charset="0"/>
              <a:buChar char="•"/>
            </a:pPr>
            <a:r>
              <a:rPr lang="en-US" sz="2400" i="1" dirty="0" smtClean="0"/>
              <a:t>confidential</a:t>
            </a:r>
          </a:p>
        </p:txBody>
      </p:sp>
      <p:sp>
        <p:nvSpPr>
          <p:cNvPr id="5" name="Rectangle 4"/>
          <p:cNvSpPr/>
          <p:nvPr/>
        </p:nvSpPr>
        <p:spPr>
          <a:xfrm>
            <a:off x="5334000" y="5994469"/>
            <a:ext cx="1871025" cy="369332"/>
          </a:xfrm>
          <a:prstGeom prst="rect">
            <a:avLst/>
          </a:prstGeom>
        </p:spPr>
        <p:txBody>
          <a:bodyPr wrap="none">
            <a:spAutoFit/>
          </a:bodyPr>
          <a:lstStyle/>
          <a:p>
            <a:r>
              <a:rPr lang="en-US" b="1" dirty="0" smtClean="0"/>
              <a:t>This is our model.</a:t>
            </a:r>
            <a:endParaRPr lang="en-US" b="1" dirty="0"/>
          </a:p>
        </p:txBody>
      </p:sp>
      <p:sp>
        <p:nvSpPr>
          <p:cNvPr id="4" name="Slide Number Placeholder 3"/>
          <p:cNvSpPr>
            <a:spLocks noGrp="1"/>
          </p:cNvSpPr>
          <p:nvPr>
            <p:ph type="sldNum" sz="quarter" idx="12"/>
          </p:nvPr>
        </p:nvSpPr>
        <p:spPr/>
        <p:txBody>
          <a:bodyPr/>
          <a:lstStyle/>
          <a:p>
            <a:fld id="{C4F85062-4662-4D6B-BB38-DB7C890070DF}" type="slidenum">
              <a:rPr lang="en-US" smtClean="0"/>
              <a:t>30</a:t>
            </a:fld>
            <a:endParaRPr lang="en-US"/>
          </a:p>
        </p:txBody>
      </p:sp>
    </p:spTree>
    <p:extLst>
      <p:ext uri="{BB962C8B-B14F-4D97-AF65-F5344CB8AC3E}">
        <p14:creationId xmlns:p14="http://schemas.microsoft.com/office/powerpoint/2010/main" val="380447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5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5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5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5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50"/>
                                        <p:tgtEl>
                                          <p:spTgt spid="3">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50"/>
                                        <p:tgtEl>
                                          <p:spTgt spid="3">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50"/>
                                        <p:tgtEl>
                                          <p:spTgt spid="3">
                                            <p:txEl>
                                              <p:pRg st="8" end="8"/>
                                            </p:txEl>
                                          </p:spTgt>
                                        </p:tgtEl>
                                      </p:cBhvr>
                                    </p:animEffect>
                                  </p:childTnLst>
                                </p:cTn>
                              </p:par>
                            </p:childTnLst>
                          </p:cTn>
                        </p:par>
                        <p:par>
                          <p:cTn id="36" fill="hold">
                            <p:stCondLst>
                              <p:cond delay="4000"/>
                            </p:stCondLst>
                            <p:childTnLst>
                              <p:par>
                                <p:cTn id="37" presetID="10" presetClass="entr" presetSubtype="0" fill="hold" grpId="0" nodeType="afterEffect">
                                  <p:stCondLst>
                                    <p:cond delay="675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772400" cy="1676400"/>
          </a:xfrm>
        </p:spPr>
        <p:txBody>
          <a:bodyPr>
            <a:normAutofit/>
          </a:bodyPr>
          <a:lstStyle/>
          <a:p>
            <a:r>
              <a:rPr lang="en-US" dirty="0" smtClean="0"/>
              <a:t>What does the policymaker</a:t>
            </a:r>
            <a:br>
              <a:rPr lang="en-US" dirty="0" smtClean="0"/>
            </a:br>
            <a:r>
              <a:rPr lang="en-US" dirty="0" smtClean="0"/>
              <a:t>want and need?</a:t>
            </a:r>
            <a:endParaRPr lang="en-US" sz="3100" dirty="0"/>
          </a:p>
        </p:txBody>
      </p:sp>
      <p:sp>
        <p:nvSpPr>
          <p:cNvPr id="3" name="Title 1"/>
          <p:cNvSpPr txBox="1">
            <a:spLocks/>
          </p:cNvSpPr>
          <p:nvPr/>
        </p:nvSpPr>
        <p:spPr>
          <a:xfrm>
            <a:off x="762000" y="2743200"/>
            <a:ext cx="77724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pPr>
            <a:r>
              <a:rPr lang="en-US" sz="2400" dirty="0" smtClean="0"/>
              <a:t>Three approaches:</a:t>
            </a:r>
          </a:p>
          <a:p>
            <a:pPr marL="514350" indent="-514350" algn="l">
              <a:spcAft>
                <a:spcPts val="1200"/>
              </a:spcAft>
              <a:buAutoNum type="arabicPeriod"/>
            </a:pPr>
            <a:r>
              <a:rPr lang="en-US" sz="2400" dirty="0"/>
              <a:t>How do you (or anyone) make a decision?  What do you need to do it?</a:t>
            </a:r>
          </a:p>
          <a:p>
            <a:pPr marL="514350" indent="-514350" algn="l">
              <a:spcAft>
                <a:spcPts val="1200"/>
              </a:spcAft>
              <a:buAutoNum type="arabicPeriod"/>
            </a:pPr>
            <a:r>
              <a:rPr lang="en-US" sz="2400" dirty="0">
                <a:solidFill>
                  <a:srgbClr val="FF0000"/>
                </a:solidFill>
              </a:rPr>
              <a:t>What’s the difference between “them” (policymakers) and “us” (analysts</a:t>
            </a:r>
            <a:r>
              <a:rPr lang="en-US" sz="2400" dirty="0" smtClean="0">
                <a:solidFill>
                  <a:srgbClr val="FF0000"/>
                </a:solidFill>
              </a:rPr>
              <a:t>)? </a:t>
            </a:r>
          </a:p>
          <a:p>
            <a:pPr marL="514350" indent="-514350" algn="l">
              <a:spcAft>
                <a:spcPts val="1200"/>
              </a:spcAft>
              <a:buAutoNum type="arabicPeriod"/>
            </a:pPr>
            <a:r>
              <a:rPr lang="en-US" sz="2400" dirty="0" smtClean="0"/>
              <a:t>What’s the difference between what they want and what they need?</a:t>
            </a:r>
            <a:endParaRPr lang="en-US" sz="2400" dirty="0"/>
          </a:p>
        </p:txBody>
      </p:sp>
    </p:spTree>
    <p:extLst>
      <p:ext uri="{BB962C8B-B14F-4D97-AF65-F5344CB8AC3E}">
        <p14:creationId xmlns:p14="http://schemas.microsoft.com/office/powerpoint/2010/main" val="199410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119" y="2057400"/>
            <a:ext cx="7453223" cy="3339376"/>
          </a:xfrm>
          <a:prstGeom prst="rect">
            <a:avLst/>
          </a:prstGeom>
        </p:spPr>
        <p:txBody>
          <a:bodyPr wrap="square">
            <a:spAutoFit/>
          </a:bodyPr>
          <a:lstStyle/>
          <a:p>
            <a:pPr>
              <a:spcAft>
                <a:spcPts val="600"/>
              </a:spcAft>
            </a:pPr>
            <a:r>
              <a:rPr lang="en-US" sz="2200" dirty="0" smtClean="0"/>
              <a:t>Same role in government, company, and society?</a:t>
            </a:r>
          </a:p>
          <a:p>
            <a:pPr>
              <a:spcAft>
                <a:spcPts val="600"/>
              </a:spcAft>
            </a:pPr>
            <a:r>
              <a:rPr lang="en-US" sz="2200" dirty="0"/>
              <a:t>Same objectives</a:t>
            </a:r>
            <a:r>
              <a:rPr lang="en-US" sz="2200" dirty="0" smtClean="0"/>
              <a:t>? </a:t>
            </a:r>
            <a:r>
              <a:rPr lang="en-US" sz="2200" dirty="0"/>
              <a:t>Same timelines for results?</a:t>
            </a:r>
          </a:p>
          <a:p>
            <a:pPr>
              <a:spcAft>
                <a:spcPts val="600"/>
              </a:spcAft>
            </a:pPr>
            <a:r>
              <a:rPr lang="en-US" sz="2200" dirty="0" smtClean="0"/>
              <a:t>Same definitions of interests?</a:t>
            </a:r>
          </a:p>
          <a:p>
            <a:pPr>
              <a:spcAft>
                <a:spcPts val="600"/>
              </a:spcAft>
            </a:pPr>
            <a:r>
              <a:rPr lang="en-US" sz="2200" dirty="0" smtClean="0"/>
              <a:t>Same skills and experience? Same expertise on issues?</a:t>
            </a:r>
          </a:p>
          <a:p>
            <a:pPr>
              <a:spcAft>
                <a:spcPts val="600"/>
              </a:spcAft>
            </a:pPr>
            <a:r>
              <a:rPr lang="en-US" sz="2200" dirty="0" smtClean="0"/>
              <a:t>Same accountability? </a:t>
            </a:r>
          </a:p>
          <a:p>
            <a:pPr>
              <a:spcAft>
                <a:spcPts val="600"/>
              </a:spcAft>
            </a:pPr>
            <a:r>
              <a:rPr lang="en-US" sz="2200" dirty="0" smtClean="0"/>
              <a:t>Same information?</a:t>
            </a:r>
          </a:p>
          <a:p>
            <a:pPr>
              <a:spcAft>
                <a:spcPts val="600"/>
              </a:spcAft>
            </a:pPr>
            <a:r>
              <a:rPr lang="en-US" sz="2200" dirty="0" smtClean="0"/>
              <a:t>Same work environment?  Same office support?</a:t>
            </a:r>
          </a:p>
          <a:p>
            <a:pPr>
              <a:spcAft>
                <a:spcPts val="600"/>
              </a:spcAft>
            </a:pPr>
            <a:r>
              <a:rPr lang="en-US" sz="2200" dirty="0" smtClean="0"/>
              <a:t>Same </a:t>
            </a:r>
            <a:r>
              <a:rPr lang="en-US" sz="2200" dirty="0"/>
              <a:t>personality</a:t>
            </a:r>
            <a:r>
              <a:rPr lang="en-US" sz="2200" dirty="0" smtClean="0"/>
              <a:t>?</a:t>
            </a:r>
          </a:p>
        </p:txBody>
      </p:sp>
      <p:sp>
        <p:nvSpPr>
          <p:cNvPr id="4" name="Rectangle 3"/>
          <p:cNvSpPr/>
          <p:nvPr/>
        </p:nvSpPr>
        <p:spPr>
          <a:xfrm>
            <a:off x="533400" y="685800"/>
            <a:ext cx="7696200" cy="954107"/>
          </a:xfrm>
          <a:prstGeom prst="rect">
            <a:avLst/>
          </a:prstGeom>
        </p:spPr>
        <p:txBody>
          <a:bodyPr wrap="square">
            <a:spAutoFit/>
          </a:bodyPr>
          <a:lstStyle/>
          <a:p>
            <a:pPr algn="ctr"/>
            <a:r>
              <a:rPr lang="en-US" sz="3600" dirty="0" smtClean="0"/>
              <a:t>Differences between “them” and “us”</a:t>
            </a:r>
            <a:br>
              <a:rPr lang="en-US" sz="3600" dirty="0" smtClean="0"/>
            </a:br>
            <a:r>
              <a:rPr lang="en-US" sz="2000" dirty="0" smtClean="0"/>
              <a:t>(policymakers and analysts)</a:t>
            </a:r>
            <a:endParaRPr lang="en-US" sz="2000" dirty="0"/>
          </a:p>
        </p:txBody>
      </p:sp>
      <p:sp>
        <p:nvSpPr>
          <p:cNvPr id="2" name="Slide Number Placeholder 1"/>
          <p:cNvSpPr>
            <a:spLocks noGrp="1"/>
          </p:cNvSpPr>
          <p:nvPr>
            <p:ph type="sldNum" sz="quarter" idx="12"/>
          </p:nvPr>
        </p:nvSpPr>
        <p:spPr/>
        <p:txBody>
          <a:bodyPr/>
          <a:lstStyle/>
          <a:p>
            <a:fld id="{C4F85062-4662-4D6B-BB38-DB7C890070DF}" type="slidenum">
              <a:rPr lang="en-US" smtClean="0"/>
              <a:t>32</a:t>
            </a:fld>
            <a:endParaRPr lang="en-US"/>
          </a:p>
        </p:txBody>
      </p:sp>
    </p:spTree>
    <p:extLst>
      <p:ext uri="{BB962C8B-B14F-4D97-AF65-F5344CB8AC3E}">
        <p14:creationId xmlns:p14="http://schemas.microsoft.com/office/powerpoint/2010/main" val="13666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119" y="2057400"/>
            <a:ext cx="7645881" cy="3570208"/>
          </a:xfrm>
          <a:prstGeom prst="rect">
            <a:avLst/>
          </a:prstGeom>
        </p:spPr>
        <p:txBody>
          <a:bodyPr wrap="square">
            <a:spAutoFit/>
          </a:bodyPr>
          <a:lstStyle/>
          <a:p>
            <a:pPr>
              <a:spcAft>
                <a:spcPts val="1200"/>
              </a:spcAft>
            </a:pPr>
            <a:r>
              <a:rPr lang="en-US" sz="2200" dirty="0" smtClean="0"/>
              <a:t>Do you think that …</a:t>
            </a:r>
          </a:p>
          <a:p>
            <a:pPr lvl="1">
              <a:spcAft>
                <a:spcPts val="1200"/>
              </a:spcAft>
            </a:pPr>
            <a:r>
              <a:rPr lang="en-US" sz="2200" dirty="0" smtClean="0"/>
              <a:t>We’re on the same team, with most objectives in common?</a:t>
            </a:r>
          </a:p>
          <a:p>
            <a:pPr lvl="1">
              <a:spcAft>
                <a:spcPts val="1200"/>
              </a:spcAft>
            </a:pPr>
            <a:r>
              <a:rPr lang="en-US" sz="2200" dirty="0" smtClean="0"/>
              <a:t>Different emphasis on objectives can usually be explained?</a:t>
            </a:r>
          </a:p>
          <a:p>
            <a:pPr lvl="1">
              <a:spcAft>
                <a:spcPts val="1200"/>
              </a:spcAft>
            </a:pPr>
            <a:r>
              <a:rPr lang="en-US" sz="2200" dirty="0" smtClean="0"/>
              <a:t>Differences are resolved differently in public and private sector?</a:t>
            </a:r>
          </a:p>
          <a:p>
            <a:pPr lvl="1">
              <a:spcAft>
                <a:spcPts val="1200"/>
              </a:spcAft>
            </a:pPr>
            <a:r>
              <a:rPr lang="en-US" sz="2200" dirty="0" smtClean="0"/>
              <a:t>In the end, the policymaker/</a:t>
            </a:r>
            <a:r>
              <a:rPr lang="en-US" sz="2200" dirty="0" err="1" smtClean="0"/>
              <a:t>decisionmaker</a:t>
            </a:r>
            <a:r>
              <a:rPr lang="en-US" sz="2200" dirty="0" smtClean="0"/>
              <a:t> is the boss and is ultimately more accountable than the analyst?</a:t>
            </a:r>
          </a:p>
          <a:p>
            <a:pPr lvl="1">
              <a:spcAft>
                <a:spcPts val="1200"/>
              </a:spcAft>
            </a:pPr>
            <a:r>
              <a:rPr lang="en-US" sz="2200" dirty="0" smtClean="0"/>
              <a:t>Respect is essential, and should be strong institutional ethic?</a:t>
            </a:r>
          </a:p>
        </p:txBody>
      </p:sp>
      <p:sp>
        <p:nvSpPr>
          <p:cNvPr id="4" name="Rectangle 3"/>
          <p:cNvSpPr/>
          <p:nvPr/>
        </p:nvSpPr>
        <p:spPr>
          <a:xfrm>
            <a:off x="533400" y="685800"/>
            <a:ext cx="7696200" cy="954107"/>
          </a:xfrm>
          <a:prstGeom prst="rect">
            <a:avLst/>
          </a:prstGeom>
        </p:spPr>
        <p:txBody>
          <a:bodyPr wrap="square">
            <a:spAutoFit/>
          </a:bodyPr>
          <a:lstStyle/>
          <a:p>
            <a:pPr algn="ctr"/>
            <a:r>
              <a:rPr lang="en-US" sz="3600" dirty="0" smtClean="0"/>
              <a:t>Differences between “them” and “us”</a:t>
            </a:r>
            <a:br>
              <a:rPr lang="en-US" sz="3600" dirty="0" smtClean="0"/>
            </a:br>
            <a:r>
              <a:rPr lang="en-US" sz="2000" dirty="0" smtClean="0"/>
              <a:t>(policymakers and analysts)</a:t>
            </a:r>
            <a:endParaRPr lang="en-US" sz="2000" dirty="0"/>
          </a:p>
        </p:txBody>
      </p:sp>
      <p:sp>
        <p:nvSpPr>
          <p:cNvPr id="2" name="Slide Number Placeholder 1"/>
          <p:cNvSpPr>
            <a:spLocks noGrp="1"/>
          </p:cNvSpPr>
          <p:nvPr>
            <p:ph type="sldNum" sz="quarter" idx="12"/>
          </p:nvPr>
        </p:nvSpPr>
        <p:spPr/>
        <p:txBody>
          <a:bodyPr/>
          <a:lstStyle/>
          <a:p>
            <a:fld id="{C4F85062-4662-4D6B-BB38-DB7C890070DF}" type="slidenum">
              <a:rPr lang="en-US" smtClean="0"/>
              <a:t>33</a:t>
            </a:fld>
            <a:endParaRPr lang="en-US"/>
          </a:p>
        </p:txBody>
      </p:sp>
    </p:spTree>
    <p:extLst>
      <p:ext uri="{BB962C8B-B14F-4D97-AF65-F5344CB8AC3E}">
        <p14:creationId xmlns:p14="http://schemas.microsoft.com/office/powerpoint/2010/main" val="36544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772400" cy="1676400"/>
          </a:xfrm>
        </p:spPr>
        <p:txBody>
          <a:bodyPr>
            <a:normAutofit/>
          </a:bodyPr>
          <a:lstStyle/>
          <a:p>
            <a:r>
              <a:rPr lang="en-US" dirty="0" smtClean="0"/>
              <a:t>What does the policymaker</a:t>
            </a:r>
            <a:br>
              <a:rPr lang="en-US" dirty="0" smtClean="0"/>
            </a:br>
            <a:r>
              <a:rPr lang="en-US" dirty="0" smtClean="0"/>
              <a:t>want and need?</a:t>
            </a:r>
            <a:endParaRPr lang="en-US" sz="3100" dirty="0"/>
          </a:p>
        </p:txBody>
      </p:sp>
      <p:sp>
        <p:nvSpPr>
          <p:cNvPr id="3" name="Title 1"/>
          <p:cNvSpPr txBox="1">
            <a:spLocks/>
          </p:cNvSpPr>
          <p:nvPr/>
        </p:nvSpPr>
        <p:spPr>
          <a:xfrm>
            <a:off x="762000" y="2743200"/>
            <a:ext cx="77724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pPr>
            <a:r>
              <a:rPr lang="en-US" sz="2400" dirty="0" smtClean="0"/>
              <a:t>Three approaches:</a:t>
            </a:r>
          </a:p>
          <a:p>
            <a:pPr marL="514350" indent="-514350" algn="l">
              <a:spcAft>
                <a:spcPts val="1200"/>
              </a:spcAft>
              <a:buAutoNum type="arabicPeriod"/>
            </a:pPr>
            <a:r>
              <a:rPr lang="en-US" sz="2400" dirty="0"/>
              <a:t>How do you (or anyone) make a decision?  What do you need to do it?</a:t>
            </a:r>
          </a:p>
          <a:p>
            <a:pPr marL="514350" indent="-514350" algn="l">
              <a:spcAft>
                <a:spcPts val="1200"/>
              </a:spcAft>
              <a:buAutoNum type="arabicPeriod"/>
            </a:pPr>
            <a:r>
              <a:rPr lang="en-US" sz="2400" dirty="0" smtClean="0"/>
              <a:t>What’s the difference between “them” (policymakers) and “us” (analysts)? </a:t>
            </a:r>
          </a:p>
          <a:p>
            <a:pPr marL="514350" indent="-514350" algn="l">
              <a:spcAft>
                <a:spcPts val="1200"/>
              </a:spcAft>
              <a:buAutoNum type="arabicPeriod"/>
            </a:pPr>
            <a:r>
              <a:rPr lang="en-US" sz="2400" dirty="0" smtClean="0">
                <a:solidFill>
                  <a:srgbClr val="FF0000"/>
                </a:solidFill>
              </a:rPr>
              <a:t>What’s the difference between what they want and what they need?</a:t>
            </a:r>
            <a:endParaRPr lang="en-US" sz="2400" dirty="0">
              <a:solidFill>
                <a:srgbClr val="FF0000"/>
              </a:solidFill>
            </a:endParaRPr>
          </a:p>
        </p:txBody>
      </p:sp>
    </p:spTree>
    <p:extLst>
      <p:ext uri="{BB962C8B-B14F-4D97-AF65-F5344CB8AC3E}">
        <p14:creationId xmlns:p14="http://schemas.microsoft.com/office/powerpoint/2010/main" val="199410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239000" cy="1200329"/>
          </a:xfrm>
          <a:prstGeom prst="rect">
            <a:avLst/>
          </a:prstGeom>
          <a:noFill/>
        </p:spPr>
        <p:txBody>
          <a:bodyPr wrap="square" rtlCol="0">
            <a:spAutoFit/>
          </a:bodyPr>
          <a:lstStyle/>
          <a:p>
            <a:pPr algn="ctr"/>
            <a:r>
              <a:rPr lang="en-US" sz="2400" b="1" dirty="0" smtClean="0"/>
              <a:t>Difference between what the policymaker wants </a:t>
            </a:r>
            <a:br>
              <a:rPr lang="en-US" sz="2400" b="1" dirty="0" smtClean="0"/>
            </a:br>
            <a:r>
              <a:rPr lang="en-US" sz="2400" b="1" dirty="0" smtClean="0"/>
              <a:t>and needs?</a:t>
            </a:r>
            <a:br>
              <a:rPr lang="en-US" sz="2400" b="1" dirty="0" smtClean="0"/>
            </a:br>
            <a:endParaRPr lang="en-US" sz="2400" b="1" dirty="0"/>
          </a:p>
        </p:txBody>
      </p:sp>
      <p:sp>
        <p:nvSpPr>
          <p:cNvPr id="5" name="TextBox 4"/>
          <p:cNvSpPr txBox="1"/>
          <p:nvPr/>
        </p:nvSpPr>
        <p:spPr>
          <a:xfrm>
            <a:off x="934528" y="2209800"/>
            <a:ext cx="7391400" cy="1508105"/>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Why and when would the difference be significant?</a:t>
            </a:r>
          </a:p>
          <a:p>
            <a:pPr marL="285750" indent="-285750">
              <a:spcAft>
                <a:spcPts val="1200"/>
              </a:spcAft>
              <a:buFont typeface="Arial" pitchFamily="34" charset="0"/>
              <a:buChar char="•"/>
            </a:pPr>
            <a:r>
              <a:rPr lang="en-US" sz="2400" dirty="0" smtClean="0"/>
              <a:t>What factors cause this?</a:t>
            </a:r>
          </a:p>
          <a:p>
            <a:pPr marL="285750" indent="-285750">
              <a:spcAft>
                <a:spcPts val="1200"/>
              </a:spcAft>
              <a:buFont typeface="Arial" pitchFamily="34" charset="0"/>
              <a:buChar char="•"/>
            </a:pPr>
            <a:r>
              <a:rPr lang="en-US" sz="2400" dirty="0" smtClean="0"/>
              <a:t>What are some examples?</a:t>
            </a:r>
          </a:p>
        </p:txBody>
      </p:sp>
      <p:sp>
        <p:nvSpPr>
          <p:cNvPr id="4" name="Slide Number Placeholder 3"/>
          <p:cNvSpPr>
            <a:spLocks noGrp="1"/>
          </p:cNvSpPr>
          <p:nvPr>
            <p:ph type="sldNum" sz="quarter" idx="12"/>
          </p:nvPr>
        </p:nvSpPr>
        <p:spPr/>
        <p:txBody>
          <a:bodyPr/>
          <a:lstStyle/>
          <a:p>
            <a:fld id="{C4F85062-4662-4D6B-BB38-DB7C890070DF}" type="slidenum">
              <a:rPr lang="en-US" smtClean="0"/>
              <a:t>35</a:t>
            </a:fld>
            <a:endParaRPr lang="en-US"/>
          </a:p>
        </p:txBody>
      </p:sp>
    </p:spTree>
    <p:extLst>
      <p:ext uri="{BB962C8B-B14F-4D97-AF65-F5344CB8AC3E}">
        <p14:creationId xmlns:p14="http://schemas.microsoft.com/office/powerpoint/2010/main" val="3506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50"/>
                                        <p:tgtEl>
                                          <p:spTgt spid="5">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239000" cy="1200329"/>
          </a:xfrm>
          <a:prstGeom prst="rect">
            <a:avLst/>
          </a:prstGeom>
          <a:noFill/>
        </p:spPr>
        <p:txBody>
          <a:bodyPr wrap="square" rtlCol="0">
            <a:spAutoFit/>
          </a:bodyPr>
          <a:lstStyle/>
          <a:p>
            <a:pPr algn="ctr"/>
            <a:r>
              <a:rPr lang="en-US" sz="2400" b="1" dirty="0" smtClean="0"/>
              <a:t>Difference between what the policymaker wants </a:t>
            </a:r>
            <a:br>
              <a:rPr lang="en-US" sz="2400" b="1" dirty="0" smtClean="0"/>
            </a:br>
            <a:r>
              <a:rPr lang="en-US" sz="2400" b="1" dirty="0" smtClean="0"/>
              <a:t>and needs?</a:t>
            </a:r>
            <a:br>
              <a:rPr lang="en-US" sz="2400" b="1" dirty="0" smtClean="0"/>
            </a:br>
            <a:endParaRPr lang="en-US" sz="2400" b="1" dirty="0"/>
          </a:p>
        </p:txBody>
      </p:sp>
      <p:sp>
        <p:nvSpPr>
          <p:cNvPr id="5" name="TextBox 4"/>
          <p:cNvSpPr txBox="1"/>
          <p:nvPr/>
        </p:nvSpPr>
        <p:spPr>
          <a:xfrm>
            <a:off x="951781" y="1809928"/>
            <a:ext cx="7391400" cy="4278094"/>
          </a:xfrm>
          <a:prstGeom prst="rect">
            <a:avLst/>
          </a:prstGeom>
          <a:noFill/>
        </p:spPr>
        <p:txBody>
          <a:bodyPr wrap="square" rtlCol="0">
            <a:spAutoFit/>
          </a:bodyPr>
          <a:lstStyle/>
          <a:p>
            <a:pPr marL="285750" indent="-285750">
              <a:buFont typeface="Arial" pitchFamily="34" charset="0"/>
              <a:buChar char="•"/>
            </a:pPr>
            <a:r>
              <a:rPr lang="en-US" sz="2400" dirty="0" smtClean="0"/>
              <a:t>In your example, how did you control your impulses?</a:t>
            </a:r>
          </a:p>
          <a:p>
            <a:pPr marL="1200150" lvl="2" indent="-285750">
              <a:buFont typeface="Arial" pitchFamily="34" charset="0"/>
              <a:buChar char="•"/>
            </a:pPr>
            <a:r>
              <a:rPr lang="en-US" sz="2400" dirty="0" smtClean="0"/>
              <a:t>wishful thinking</a:t>
            </a:r>
          </a:p>
          <a:p>
            <a:pPr marL="1200150" lvl="2" indent="-285750">
              <a:buFont typeface="Arial" pitchFamily="34" charset="0"/>
              <a:buChar char="•"/>
            </a:pPr>
            <a:r>
              <a:rPr lang="en-US" sz="2400" dirty="0" smtClean="0"/>
              <a:t>biases</a:t>
            </a:r>
            <a:br>
              <a:rPr lang="en-US" sz="2400" dirty="0" smtClean="0"/>
            </a:br>
            <a:endParaRPr lang="en-US" sz="2400" dirty="0" smtClean="0"/>
          </a:p>
          <a:p>
            <a:pPr marL="285750" indent="-285750">
              <a:buFont typeface="Arial" pitchFamily="34" charset="0"/>
              <a:buChar char="•"/>
            </a:pPr>
            <a:r>
              <a:rPr lang="en-US" sz="2400" dirty="0" smtClean="0"/>
              <a:t>When you’re briefing a </a:t>
            </a:r>
            <a:r>
              <a:rPr lang="en-US" sz="2400" dirty="0" err="1" smtClean="0"/>
              <a:t>decisionmaker</a:t>
            </a:r>
            <a:r>
              <a:rPr lang="en-US" sz="2400" dirty="0" smtClean="0"/>
              <a:t>, how do you control his/her impulses?</a:t>
            </a:r>
          </a:p>
          <a:p>
            <a:pPr marL="1200150" lvl="2" indent="-285750">
              <a:buFont typeface="Arial" pitchFamily="34" charset="0"/>
              <a:buChar char="•"/>
            </a:pPr>
            <a:r>
              <a:rPr lang="en-US" sz="2400" dirty="0" smtClean="0"/>
              <a:t>clear tradecraft, including</a:t>
            </a:r>
            <a:br>
              <a:rPr lang="en-US" sz="2400" dirty="0" smtClean="0"/>
            </a:br>
            <a:r>
              <a:rPr lang="en-US" sz="2400" dirty="0" smtClean="0"/>
              <a:t>- drivers showing his/her possible influence</a:t>
            </a:r>
            <a:br>
              <a:rPr lang="en-US" sz="2400" dirty="0" smtClean="0"/>
            </a:br>
            <a:r>
              <a:rPr lang="en-US" sz="2400" dirty="0" smtClean="0"/>
              <a:t>- scenarios with meaningful probabilities*</a:t>
            </a:r>
          </a:p>
          <a:p>
            <a:pPr marL="1200150" lvl="2" indent="-285750">
              <a:buFont typeface="Arial" pitchFamily="34" charset="0"/>
              <a:buChar char="•"/>
            </a:pPr>
            <a:endParaRPr lang="en-US" sz="2400" dirty="0" smtClean="0"/>
          </a:p>
          <a:p>
            <a:endParaRPr lang="en-US" sz="1600" i="1" dirty="0" smtClean="0"/>
          </a:p>
          <a:p>
            <a:r>
              <a:rPr lang="en-US" sz="1600" i="1" dirty="0" smtClean="0"/>
              <a:t>*including, indirectly, good/bad prospects for scenarios premised upon his/her policies</a:t>
            </a:r>
          </a:p>
        </p:txBody>
      </p:sp>
      <p:sp>
        <p:nvSpPr>
          <p:cNvPr id="4" name="Slide Number Placeholder 3"/>
          <p:cNvSpPr>
            <a:spLocks noGrp="1"/>
          </p:cNvSpPr>
          <p:nvPr>
            <p:ph type="sldNum" sz="quarter" idx="12"/>
          </p:nvPr>
        </p:nvSpPr>
        <p:spPr/>
        <p:txBody>
          <a:bodyPr/>
          <a:lstStyle/>
          <a:p>
            <a:fld id="{C4F85062-4662-4D6B-BB38-DB7C890070DF}" type="slidenum">
              <a:rPr lang="en-US" smtClean="0"/>
              <a:t>36</a:t>
            </a:fld>
            <a:endParaRPr lang="en-US"/>
          </a:p>
        </p:txBody>
      </p:sp>
    </p:spTree>
    <p:extLst>
      <p:ext uri="{BB962C8B-B14F-4D97-AF65-F5344CB8AC3E}">
        <p14:creationId xmlns:p14="http://schemas.microsoft.com/office/powerpoint/2010/main" val="20820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50"/>
                                        <p:tgtEl>
                                          <p:spTgt spid="5">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50"/>
                                        <p:tgtEl>
                                          <p:spTgt spid="5">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2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4" y="609600"/>
            <a:ext cx="7391399" cy="5940088"/>
          </a:xfrm>
          <a:prstGeom prst="rect">
            <a:avLst/>
          </a:prstGeom>
          <a:noFill/>
        </p:spPr>
        <p:txBody>
          <a:bodyPr wrap="square" rtlCol="0">
            <a:spAutoFit/>
          </a:bodyPr>
          <a:lstStyle/>
          <a:p>
            <a:r>
              <a:rPr lang="en-US" sz="2800" b="1" dirty="0" smtClean="0"/>
              <a:t>In its simplest form … good </a:t>
            </a:r>
            <a:r>
              <a:rPr lang="en-US" sz="2800" b="1" dirty="0"/>
              <a:t>a</a:t>
            </a:r>
            <a:r>
              <a:rPr lang="en-US" sz="2800" b="1" dirty="0" smtClean="0"/>
              <a:t>nalysis:</a:t>
            </a:r>
          </a:p>
          <a:p>
            <a:endParaRPr lang="en-US" sz="2000" dirty="0"/>
          </a:p>
          <a:p>
            <a:pPr marL="285750" indent="-285750">
              <a:buFont typeface="Arial" pitchFamily="34" charset="0"/>
              <a:buChar char="•"/>
            </a:pPr>
            <a:r>
              <a:rPr lang="en-US" sz="2400" dirty="0" smtClean="0"/>
              <a:t>Provides an accurate snapshot of what we </a:t>
            </a:r>
            <a:r>
              <a:rPr lang="en-US" sz="2400" i="1" dirty="0" smtClean="0"/>
              <a:t>know</a:t>
            </a:r>
            <a:r>
              <a:rPr lang="en-US" sz="2400" dirty="0" smtClean="0"/>
              <a:t> and what we </a:t>
            </a:r>
            <a:r>
              <a:rPr lang="en-US" sz="2400" i="1" dirty="0" smtClean="0"/>
              <a:t>think</a:t>
            </a:r>
            <a:r>
              <a:rPr lang="en-US" sz="2400" dirty="0" smtClean="0"/>
              <a:t> about a current situation</a:t>
            </a:r>
          </a:p>
          <a:p>
            <a:pPr marL="1200150" lvl="2" indent="-285750">
              <a:buFont typeface="Arial" pitchFamily="34" charset="0"/>
              <a:buChar char="•"/>
            </a:pPr>
            <a:r>
              <a:rPr lang="en-US" sz="2400" dirty="0" smtClean="0"/>
              <a:t>who, what, when, where, how, why</a:t>
            </a:r>
          </a:p>
          <a:p>
            <a:pPr marL="1200150" lvl="2" indent="-285750">
              <a:buFont typeface="Arial" pitchFamily="34" charset="0"/>
              <a:buChar char="•"/>
            </a:pPr>
            <a:r>
              <a:rPr lang="en-US" sz="2400" dirty="0" smtClean="0"/>
              <a:t>what’s driving it – the “drivers”</a:t>
            </a:r>
          </a:p>
          <a:p>
            <a:pPr marL="1200150" lvl="2" indent="-285750">
              <a:buFont typeface="Arial" pitchFamily="34" charset="0"/>
              <a:buChar char="•"/>
            </a:pPr>
            <a:endParaRPr lang="en-US" sz="2400" dirty="0"/>
          </a:p>
          <a:p>
            <a:pPr marL="285750" indent="-285750">
              <a:buFont typeface="Arial" pitchFamily="34" charset="0"/>
              <a:buChar char="•"/>
            </a:pPr>
            <a:r>
              <a:rPr lang="en-US" sz="2400" dirty="0" smtClean="0"/>
              <a:t>Identifies the </a:t>
            </a:r>
            <a:r>
              <a:rPr lang="en-US" sz="2400" i="1" dirty="0" smtClean="0"/>
              <a:t>trends</a:t>
            </a:r>
          </a:p>
          <a:p>
            <a:pPr marL="1200150" lvl="2" indent="-285750">
              <a:buFont typeface="Arial" pitchFamily="34" charset="0"/>
              <a:buChar char="•"/>
            </a:pPr>
            <a:r>
              <a:rPr lang="en-US" sz="2400" dirty="0" smtClean="0"/>
              <a:t>what’s happening with each key driver</a:t>
            </a:r>
          </a:p>
          <a:p>
            <a:pPr marL="1200150" lvl="2" indent="-285750">
              <a:buFont typeface="Arial" pitchFamily="34" charset="0"/>
              <a:buChar char="•"/>
            </a:pPr>
            <a:endParaRPr lang="en-US" sz="2400" dirty="0"/>
          </a:p>
          <a:p>
            <a:pPr marL="285750" indent="-285750">
              <a:buFont typeface="Arial" pitchFamily="34" charset="0"/>
              <a:buChar char="•"/>
            </a:pPr>
            <a:r>
              <a:rPr lang="en-US" sz="2400" dirty="0" smtClean="0"/>
              <a:t>Identifies potential </a:t>
            </a:r>
            <a:r>
              <a:rPr lang="en-US" sz="2400" i="1" dirty="0" smtClean="0"/>
              <a:t>outcomes</a:t>
            </a:r>
            <a:r>
              <a:rPr lang="en-US" sz="2400" dirty="0" smtClean="0"/>
              <a:t>, with some estimation of </a:t>
            </a:r>
            <a:r>
              <a:rPr lang="en-US" sz="2400" i="1" dirty="0" smtClean="0"/>
              <a:t>probability</a:t>
            </a:r>
          </a:p>
          <a:p>
            <a:pPr marL="285750" indent="-285750">
              <a:buFont typeface="Arial" pitchFamily="34" charset="0"/>
              <a:buChar char="•"/>
            </a:pPr>
            <a:endParaRPr lang="en-US" sz="2400" dirty="0" smtClean="0"/>
          </a:p>
          <a:p>
            <a:r>
              <a:rPr lang="en-US" sz="2400" dirty="0" smtClean="0"/>
              <a:t>These amount to the key judgments.</a:t>
            </a:r>
          </a:p>
          <a:p>
            <a:endParaRPr lang="en-US" sz="2400" dirty="0" smtClean="0"/>
          </a:p>
          <a:p>
            <a:r>
              <a:rPr lang="en-US" sz="2000" i="1" dirty="0" smtClean="0"/>
              <a:t>Good analysis educates … is transparent … policy-relevant … dynamic.</a:t>
            </a:r>
            <a:endParaRPr lang="en-US" sz="2000" i="1" dirty="0"/>
          </a:p>
        </p:txBody>
      </p:sp>
      <p:sp>
        <p:nvSpPr>
          <p:cNvPr id="4" name="Slide Number Placeholder 3"/>
          <p:cNvSpPr>
            <a:spLocks noGrp="1"/>
          </p:cNvSpPr>
          <p:nvPr>
            <p:ph type="sldNum" sz="quarter" idx="12"/>
          </p:nvPr>
        </p:nvSpPr>
        <p:spPr/>
        <p:txBody>
          <a:bodyPr/>
          <a:lstStyle/>
          <a:p>
            <a:fld id="{C4F85062-4662-4D6B-BB38-DB7C890070DF}" type="slidenum">
              <a:rPr lang="en-US" smtClean="0"/>
              <a:t>37</a:t>
            </a:fld>
            <a:endParaRPr lang="en-US"/>
          </a:p>
        </p:txBody>
      </p:sp>
    </p:spTree>
    <p:extLst>
      <p:ext uri="{BB962C8B-B14F-4D97-AF65-F5344CB8AC3E}">
        <p14:creationId xmlns:p14="http://schemas.microsoft.com/office/powerpoint/2010/main" val="41679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50"/>
                                        <p:tgtEl>
                                          <p:spTgt spid="2">
                                            <p:txEl>
                                              <p:pRg st="2" end="2"/>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250"/>
                                        <p:tgtEl>
                                          <p:spTgt spid="2">
                                            <p:txEl>
                                              <p:pRg st="3" end="3"/>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50"/>
                                        <p:tgtEl>
                                          <p:spTgt spid="2">
                                            <p:txEl>
                                              <p:pRg st="4" end="4"/>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250"/>
                                        <p:tgtEl>
                                          <p:spTgt spid="2">
                                            <p:txEl>
                                              <p:pRg st="7" end="7"/>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1000"/>
                                        <p:tgtEl>
                                          <p:spTgt spid="2">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2500"/>
                                        <p:tgtEl>
                                          <p:spTgt spid="2">
                                            <p:txEl>
                                              <p:pRg st="11" end="11"/>
                                            </p:txEl>
                                          </p:spTgt>
                                        </p:tgtEl>
                                      </p:cBhvr>
                                    </p:animEffect>
                                  </p:childTnLst>
                                </p:cTn>
                              </p:par>
                            </p:childTnLst>
                          </p:cTn>
                        </p:par>
                        <p:par>
                          <p:cTn id="32" fill="hold">
                            <p:stCondLst>
                              <p:cond delay="5500"/>
                            </p:stCondLst>
                            <p:childTnLst>
                              <p:par>
                                <p:cTn id="33" presetID="10" presetClass="entr" presetSubtype="0" fill="hold" nodeType="after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3775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4" y="609600"/>
            <a:ext cx="7391399" cy="830997"/>
          </a:xfrm>
          <a:prstGeom prst="rect">
            <a:avLst/>
          </a:prstGeom>
          <a:noFill/>
        </p:spPr>
        <p:txBody>
          <a:bodyPr wrap="square" rtlCol="0">
            <a:spAutoFit/>
          </a:bodyPr>
          <a:lstStyle/>
          <a:p>
            <a:r>
              <a:rPr lang="en-US" sz="2800" b="1" dirty="0" smtClean="0"/>
              <a:t>In its simplest form … good analysis …</a:t>
            </a:r>
          </a:p>
          <a:p>
            <a:endParaRPr lang="en-US" sz="2000" dirty="0"/>
          </a:p>
        </p:txBody>
      </p:sp>
      <p:graphicFrame>
        <p:nvGraphicFramePr>
          <p:cNvPr id="4" name="Diagram 3"/>
          <p:cNvGraphicFramePr/>
          <p:nvPr>
            <p:extLst>
              <p:ext uri="{D42A27DB-BD31-4B8C-83A1-F6EECF244321}">
                <p14:modId xmlns:p14="http://schemas.microsoft.com/office/powerpoint/2010/main" val="3567913480"/>
              </p:ext>
            </p:extLst>
          </p:nvPr>
        </p:nvGraphicFramePr>
        <p:xfrm>
          <a:off x="1295400" y="1295400"/>
          <a:ext cx="6428013"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6000" y="5867400"/>
            <a:ext cx="2579552" cy="369332"/>
          </a:xfrm>
          <a:prstGeom prst="rect">
            <a:avLst/>
          </a:prstGeom>
        </p:spPr>
        <p:txBody>
          <a:bodyPr wrap="none">
            <a:spAutoFit/>
          </a:bodyPr>
          <a:lstStyle/>
          <a:p>
            <a:r>
              <a:rPr lang="en-US" i="1" dirty="0"/>
              <a:t>Good analysis is dynamic.</a:t>
            </a:r>
          </a:p>
        </p:txBody>
      </p:sp>
      <p:sp>
        <p:nvSpPr>
          <p:cNvPr id="6" name="Slide Number Placeholder 5"/>
          <p:cNvSpPr>
            <a:spLocks noGrp="1"/>
          </p:cNvSpPr>
          <p:nvPr>
            <p:ph type="sldNum" sz="quarter" idx="12"/>
          </p:nvPr>
        </p:nvSpPr>
        <p:spPr/>
        <p:txBody>
          <a:bodyPr/>
          <a:lstStyle/>
          <a:p>
            <a:fld id="{C4F85062-4662-4D6B-BB38-DB7C890070DF}" type="slidenum">
              <a:rPr lang="en-US" smtClean="0"/>
              <a:t>38</a:t>
            </a:fld>
            <a:endParaRPr lang="en-US"/>
          </a:p>
        </p:txBody>
      </p:sp>
    </p:spTree>
    <p:extLst>
      <p:ext uri="{BB962C8B-B14F-4D97-AF65-F5344CB8AC3E}">
        <p14:creationId xmlns:p14="http://schemas.microsoft.com/office/powerpoint/2010/main" val="233311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066800"/>
            <a:ext cx="6640287" cy="4924425"/>
          </a:xfrm>
          <a:prstGeom prst="rect">
            <a:avLst/>
          </a:prstGeom>
          <a:noFill/>
        </p:spPr>
        <p:txBody>
          <a:bodyPr wrap="square" rtlCol="0">
            <a:spAutoFit/>
          </a:bodyPr>
          <a:lstStyle/>
          <a:p>
            <a:r>
              <a:rPr lang="en-US" sz="2800" b="1" dirty="0" smtClean="0"/>
              <a:t>Success is …  </a:t>
            </a:r>
          </a:p>
          <a:p>
            <a:endParaRPr lang="en-US" sz="2000" dirty="0"/>
          </a:p>
          <a:p>
            <a:pPr>
              <a:spcAft>
                <a:spcPts val="1200"/>
              </a:spcAft>
            </a:pPr>
            <a:r>
              <a:rPr lang="en-US" sz="2400" dirty="0"/>
              <a:t>We succeed as analysts when our information and analysis enable policymakers to adopt policies </a:t>
            </a:r>
            <a:r>
              <a:rPr lang="en-US" sz="2400" dirty="0" smtClean="0"/>
              <a:t>that </a:t>
            </a:r>
          </a:p>
          <a:p>
            <a:pPr marL="342900" indent="-342900">
              <a:spcAft>
                <a:spcPts val="1200"/>
              </a:spcAft>
              <a:buFont typeface="Arial" panose="020B0604020202020204" pitchFamily="34" charset="0"/>
              <a:buChar char="•"/>
            </a:pPr>
            <a:r>
              <a:rPr lang="en-US" sz="2400" dirty="0" smtClean="0"/>
              <a:t>meet </a:t>
            </a:r>
            <a:r>
              <a:rPr lang="en-US" sz="2400" dirty="0"/>
              <a:t>their short- and mid-term political </a:t>
            </a:r>
            <a:r>
              <a:rPr lang="en-US" sz="2400" dirty="0" smtClean="0"/>
              <a:t>needs, </a:t>
            </a:r>
            <a:r>
              <a:rPr lang="en-US" sz="2400" dirty="0"/>
              <a:t>and </a:t>
            </a:r>
            <a:endParaRPr lang="en-US" sz="2400" dirty="0" smtClean="0"/>
          </a:p>
          <a:p>
            <a:pPr marL="342900" indent="-342900">
              <a:spcAft>
                <a:spcPts val="1200"/>
              </a:spcAft>
              <a:buFont typeface="Arial" panose="020B0604020202020204" pitchFamily="34" charset="0"/>
              <a:buChar char="•"/>
            </a:pPr>
            <a:r>
              <a:rPr lang="en-US" sz="2400" dirty="0" smtClean="0"/>
              <a:t>serve </a:t>
            </a:r>
            <a:r>
              <a:rPr lang="en-US" sz="2400" dirty="0"/>
              <a:t>the country’s </a:t>
            </a:r>
            <a:r>
              <a:rPr lang="en-US" sz="2400" dirty="0" smtClean="0"/>
              <a:t>(or company’s) short-, mid-, and long-term </a:t>
            </a:r>
            <a:r>
              <a:rPr lang="en-US" sz="2400" dirty="0"/>
              <a:t>security, economic and social needs</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000" i="1" dirty="0"/>
          </a:p>
        </p:txBody>
      </p:sp>
      <p:sp>
        <p:nvSpPr>
          <p:cNvPr id="4" name="Slide Number Placeholder 3"/>
          <p:cNvSpPr>
            <a:spLocks noGrp="1"/>
          </p:cNvSpPr>
          <p:nvPr>
            <p:ph type="sldNum" sz="quarter" idx="12"/>
          </p:nvPr>
        </p:nvSpPr>
        <p:spPr/>
        <p:txBody>
          <a:bodyPr/>
          <a:lstStyle/>
          <a:p>
            <a:fld id="{C4F85062-4662-4D6B-BB38-DB7C890070DF}" type="slidenum">
              <a:rPr lang="en-US" smtClean="0"/>
              <a:t>39</a:t>
            </a:fld>
            <a:endParaRPr lang="en-US"/>
          </a:p>
        </p:txBody>
      </p:sp>
    </p:spTree>
    <p:extLst>
      <p:ext uri="{BB962C8B-B14F-4D97-AF65-F5344CB8AC3E}">
        <p14:creationId xmlns:p14="http://schemas.microsoft.com/office/powerpoint/2010/main" val="19191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ecxMA1.1454286346" descr="p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844" y="457200"/>
            <a:ext cx="682975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19200" y="4953000"/>
            <a:ext cx="7467600" cy="677108"/>
          </a:xfrm>
          <a:prstGeom prst="rect">
            <a:avLst/>
          </a:prstGeom>
        </p:spPr>
        <p:txBody>
          <a:bodyPr wrap="square">
            <a:spAutoFit/>
          </a:bodyPr>
          <a:lstStyle/>
          <a:p>
            <a:r>
              <a:rPr lang="en-US" sz="2400" b="1" dirty="0" smtClean="0"/>
              <a:t>Left brain … or right brain?</a:t>
            </a:r>
          </a:p>
          <a:p>
            <a:endParaRPr lang="en-US" sz="1400" dirty="0"/>
          </a:p>
        </p:txBody>
      </p:sp>
      <p:sp>
        <p:nvSpPr>
          <p:cNvPr id="2" name="Slide Number Placeholder 1"/>
          <p:cNvSpPr>
            <a:spLocks noGrp="1"/>
          </p:cNvSpPr>
          <p:nvPr>
            <p:ph type="sldNum" sz="quarter" idx="12"/>
          </p:nvPr>
        </p:nvSpPr>
        <p:spPr/>
        <p:txBody>
          <a:bodyPr/>
          <a:lstStyle/>
          <a:p>
            <a:fld id="{C4F85062-4662-4D6B-BB38-DB7C890070DF}" type="slidenum">
              <a:rPr lang="en-US" smtClean="0"/>
              <a:t>4</a:t>
            </a:fld>
            <a:endParaRPr lang="en-US"/>
          </a:p>
        </p:txBody>
      </p:sp>
    </p:spTree>
    <p:extLst>
      <p:ext uri="{BB962C8B-B14F-4D97-AF65-F5344CB8AC3E}">
        <p14:creationId xmlns:p14="http://schemas.microsoft.com/office/powerpoint/2010/main" val="2070126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6945088" cy="4401205"/>
          </a:xfrm>
          <a:prstGeom prst="rect">
            <a:avLst/>
          </a:prstGeom>
          <a:noFill/>
        </p:spPr>
        <p:txBody>
          <a:bodyPr wrap="square" rtlCol="0">
            <a:spAutoFit/>
          </a:bodyPr>
          <a:lstStyle/>
          <a:p>
            <a:r>
              <a:rPr lang="en-US" sz="2800" b="1" dirty="0" smtClean="0"/>
              <a:t>Failure is …  </a:t>
            </a:r>
          </a:p>
          <a:p>
            <a:endParaRPr lang="en-US" sz="2000" dirty="0"/>
          </a:p>
          <a:p>
            <a:pPr>
              <a:spcAft>
                <a:spcPts val="1200"/>
              </a:spcAft>
            </a:pPr>
            <a:r>
              <a:rPr lang="en-US" sz="2400" dirty="0"/>
              <a:t>We </a:t>
            </a:r>
            <a:r>
              <a:rPr lang="en-US" sz="2400" dirty="0" smtClean="0"/>
              <a:t>fail as </a:t>
            </a:r>
            <a:r>
              <a:rPr lang="en-US" sz="2400" dirty="0"/>
              <a:t>analysts when our information and analysis </a:t>
            </a:r>
            <a:r>
              <a:rPr lang="en-US" sz="2400" dirty="0" smtClean="0"/>
              <a:t>leads policymakers </a:t>
            </a:r>
            <a:r>
              <a:rPr lang="en-US" sz="2400" dirty="0"/>
              <a:t>to adopt policies </a:t>
            </a:r>
            <a:r>
              <a:rPr lang="en-US" sz="2400" dirty="0" smtClean="0"/>
              <a:t>that </a:t>
            </a:r>
          </a:p>
          <a:p>
            <a:pPr marL="342900" indent="-342900">
              <a:spcAft>
                <a:spcPts val="1200"/>
              </a:spcAft>
              <a:buFont typeface="Arial" panose="020B0604020202020204" pitchFamily="34" charset="0"/>
              <a:buChar char="•"/>
            </a:pPr>
            <a:r>
              <a:rPr lang="en-US" sz="2400" dirty="0" smtClean="0"/>
              <a:t>might or might not meet </a:t>
            </a:r>
            <a:r>
              <a:rPr lang="en-US" sz="2400" dirty="0"/>
              <a:t>their short- and mid-term political </a:t>
            </a:r>
            <a:r>
              <a:rPr lang="en-US" sz="2400" dirty="0" smtClean="0"/>
              <a:t>needs, </a:t>
            </a:r>
          </a:p>
          <a:p>
            <a:pPr marL="342900" indent="-342900">
              <a:spcAft>
                <a:spcPts val="1200"/>
              </a:spcAft>
              <a:buFont typeface="Arial" panose="020B0604020202020204" pitchFamily="34" charset="0"/>
              <a:buChar char="•"/>
            </a:pPr>
            <a:r>
              <a:rPr lang="en-US" sz="2400" dirty="0" smtClean="0"/>
              <a:t>don’t warn meaningfully of challenges,</a:t>
            </a:r>
          </a:p>
          <a:p>
            <a:pPr marL="342900" indent="-342900">
              <a:spcAft>
                <a:spcPts val="1200"/>
              </a:spcAft>
              <a:buFont typeface="Arial" panose="020B0604020202020204" pitchFamily="34" charset="0"/>
              <a:buChar char="•"/>
            </a:pPr>
            <a:r>
              <a:rPr lang="en-US" sz="2400" dirty="0" smtClean="0"/>
              <a:t>don’t identify opportunities to move interests, and</a:t>
            </a:r>
          </a:p>
          <a:p>
            <a:pPr marL="342900" indent="-342900">
              <a:spcAft>
                <a:spcPts val="1200"/>
              </a:spcAft>
              <a:buFont typeface="Arial" panose="020B0604020202020204" pitchFamily="34" charset="0"/>
              <a:buChar char="•"/>
            </a:pPr>
            <a:r>
              <a:rPr lang="en-US" sz="2400" dirty="0" smtClean="0"/>
              <a:t>do not serve </a:t>
            </a:r>
            <a:r>
              <a:rPr lang="en-US" sz="2400" dirty="0"/>
              <a:t>the country’s </a:t>
            </a:r>
            <a:r>
              <a:rPr lang="en-US" sz="2400" dirty="0" smtClean="0"/>
              <a:t>short-, medium- or long-term </a:t>
            </a:r>
            <a:r>
              <a:rPr lang="en-US" sz="2400" dirty="0"/>
              <a:t>security, economic and social needs</a:t>
            </a:r>
            <a:r>
              <a:rPr lang="en-US" sz="2400" dirty="0" smtClean="0"/>
              <a:t>.</a:t>
            </a:r>
            <a:endParaRPr lang="en-US" sz="2000" i="1" dirty="0"/>
          </a:p>
        </p:txBody>
      </p:sp>
      <p:sp>
        <p:nvSpPr>
          <p:cNvPr id="4" name="Slide Number Placeholder 3"/>
          <p:cNvSpPr>
            <a:spLocks noGrp="1"/>
          </p:cNvSpPr>
          <p:nvPr>
            <p:ph type="sldNum" sz="quarter" idx="12"/>
          </p:nvPr>
        </p:nvSpPr>
        <p:spPr/>
        <p:txBody>
          <a:bodyPr/>
          <a:lstStyle/>
          <a:p>
            <a:fld id="{C4F85062-4662-4D6B-BB38-DB7C890070DF}" type="slidenum">
              <a:rPr lang="en-US" smtClean="0"/>
              <a:t>40</a:t>
            </a:fld>
            <a:endParaRPr lang="en-US"/>
          </a:p>
        </p:txBody>
      </p:sp>
    </p:spTree>
    <p:extLst>
      <p:ext uri="{BB962C8B-B14F-4D97-AF65-F5344CB8AC3E}">
        <p14:creationId xmlns:p14="http://schemas.microsoft.com/office/powerpoint/2010/main" val="36298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219200"/>
            <a:ext cx="2819400" cy="769441"/>
          </a:xfrm>
          <a:prstGeom prst="rect">
            <a:avLst/>
          </a:prstGeom>
          <a:noFill/>
        </p:spPr>
        <p:txBody>
          <a:bodyPr wrap="square" rtlCol="0">
            <a:spAutoFit/>
          </a:bodyPr>
          <a:lstStyle/>
          <a:p>
            <a:endParaRPr lang="en-US" sz="2000" dirty="0"/>
          </a:p>
          <a:p>
            <a:r>
              <a:rPr lang="en-US" sz="2400" dirty="0" smtClean="0"/>
              <a:t>is all too common.</a:t>
            </a:r>
            <a:endParaRPr lang="en-US" sz="2000" i="1" dirty="0"/>
          </a:p>
        </p:txBody>
      </p:sp>
      <p:pic>
        <p:nvPicPr>
          <p:cNvPr id="3074" name="Picture 2" descr="http://www.pstracks.com/wp-content/uploads/2013/07/Fail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43" t="21856" r="9822" b="18894"/>
          <a:stretch/>
        </p:blipFill>
        <p:spPr bwMode="auto">
          <a:xfrm>
            <a:off x="914400" y="609600"/>
            <a:ext cx="2819400" cy="14516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3613666"/>
            <a:ext cx="1376659" cy="369332"/>
          </a:xfrm>
          <a:prstGeom prst="rect">
            <a:avLst/>
          </a:prstGeom>
        </p:spPr>
        <p:txBody>
          <a:bodyPr wrap="none">
            <a:spAutoFit/>
          </a:bodyPr>
          <a:lstStyle/>
          <a:p>
            <a:r>
              <a:rPr lang="en-US" b="1" dirty="0" smtClean="0"/>
              <a:t>Take a break</a:t>
            </a:r>
            <a:endParaRPr lang="en-US" dirty="0"/>
          </a:p>
        </p:txBody>
      </p:sp>
      <p:pic>
        <p:nvPicPr>
          <p:cNvPr id="6" name="Picture 2">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172" y="4889335"/>
            <a:ext cx="1819275" cy="561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C4F85062-4662-4D6B-BB38-DB7C890070DF}" type="slidenum">
              <a:rPr lang="en-US" smtClean="0"/>
              <a:t>41</a:t>
            </a:fld>
            <a:endParaRPr lang="en-US"/>
          </a:p>
        </p:txBody>
      </p:sp>
    </p:spTree>
    <p:extLst>
      <p:ext uri="{BB962C8B-B14F-4D97-AF65-F5344CB8AC3E}">
        <p14:creationId xmlns:p14="http://schemas.microsoft.com/office/powerpoint/2010/main" val="16927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 (Tomorrow)</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936088507"/>
              </p:ext>
            </p:extLst>
          </p:nvPr>
        </p:nvGraphicFramePr>
        <p:xfrm>
          <a:off x="1066800" y="1143000"/>
          <a:ext cx="7391400" cy="5151120"/>
        </p:xfrm>
        <a:graphic>
          <a:graphicData uri="http://schemas.openxmlformats.org/drawingml/2006/table">
            <a:tbl>
              <a:tblPr firstRow="1" bandRow="1">
                <a:tableStyleId>{5C22544A-7EE6-4342-B048-85BDC9FD1C3A}</a:tableStyleId>
              </a:tblPr>
              <a:tblGrid>
                <a:gridCol w="1570673"/>
                <a:gridCol w="277178"/>
                <a:gridCol w="5543549"/>
              </a:tblGrid>
              <a:tr h="1111646">
                <a:tc>
                  <a:txBody>
                    <a:bodyPr/>
                    <a:lstStyle/>
                    <a:p>
                      <a:pPr algn="r"/>
                      <a:r>
                        <a:rPr lang="en-US" sz="2000" b="0" u="sng" dirty="0" smtClean="0">
                          <a:solidFill>
                            <a:schemeClr val="tx1"/>
                          </a:solidFill>
                        </a:rPr>
                        <a:t>PURPOSES</a:t>
                      </a:r>
                      <a:endParaRPr lang="en-US" sz="2000" b="0" u="sng"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en-US" sz="2000" b="0" dirty="0" smtClean="0">
                          <a:solidFill>
                            <a:schemeClr val="tx1"/>
                          </a:solidFill>
                        </a:rPr>
                        <a:t>Deepen understanding of policymaker needs</a:t>
                      </a:r>
                    </a:p>
                    <a:p>
                      <a:pPr marL="285750" indent="-285750">
                        <a:buFontTx/>
                        <a:buChar char="-"/>
                      </a:pPr>
                      <a:r>
                        <a:rPr lang="en-US" sz="2000" b="0" dirty="0" smtClean="0">
                          <a:solidFill>
                            <a:schemeClr val="tx1"/>
                          </a:solidFill>
                        </a:rPr>
                        <a:t>Improve </a:t>
                      </a:r>
                      <a:r>
                        <a:rPr lang="en-US" sz="2000" b="0" baseline="0" dirty="0" smtClean="0">
                          <a:solidFill>
                            <a:schemeClr val="tx1"/>
                          </a:solidFill>
                        </a:rPr>
                        <a:t>analytical tradecraft</a:t>
                      </a:r>
                    </a:p>
                    <a:p>
                      <a:pPr marL="285750" indent="-285750">
                        <a:buFontTx/>
                        <a:buChar char="-"/>
                      </a:pPr>
                      <a:r>
                        <a:rPr lang="en-US" sz="2000" b="0" baseline="0" dirty="0" smtClean="0">
                          <a:solidFill>
                            <a:schemeClr val="tx1"/>
                          </a:solidFill>
                        </a:rPr>
                        <a:t>Practice oral briefing skills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0835">
                <a:tc>
                  <a:txBody>
                    <a:bodyPr/>
                    <a:lstStyle/>
                    <a:p>
                      <a:pPr algn="ctr"/>
                      <a:r>
                        <a:rPr lang="en-US" sz="2000" b="0" u="sng" dirty="0" smtClean="0">
                          <a:solidFill>
                            <a:schemeClr val="tx1"/>
                          </a:solidFill>
                        </a:rPr>
                        <a:t>STEPS</a:t>
                      </a:r>
                      <a:endParaRPr lang="en-US" sz="2000" b="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7919">
                <a:tc>
                  <a:txBody>
                    <a:bodyPr/>
                    <a:lstStyle/>
                    <a:p>
                      <a:pPr algn="r"/>
                      <a:r>
                        <a:rPr lang="en-US" sz="2000" b="0" dirty="0" smtClean="0">
                          <a:solidFill>
                            <a:schemeClr val="tx1"/>
                          </a:solidFill>
                        </a:rPr>
                        <a:t>Now: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partner and sit with him/her</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topic to analyze and brief</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Analyze your </a:t>
                      </a:r>
                      <a:r>
                        <a:rPr lang="en-US" sz="2000" b="0" kern="1200" dirty="0" err="1" smtClean="0">
                          <a:solidFill>
                            <a:schemeClr val="tx1"/>
                          </a:solidFill>
                          <a:latin typeface="+mn-lt"/>
                          <a:ea typeface="+mn-ea"/>
                          <a:cs typeface="+mn-cs"/>
                        </a:rPr>
                        <a:t>decisionmaker’s</a:t>
                      </a:r>
                      <a:r>
                        <a:rPr lang="en-US" sz="2000" b="0" kern="1200" dirty="0" smtClean="0">
                          <a:solidFill>
                            <a:schemeClr val="tx1"/>
                          </a:solidFill>
                          <a:latin typeface="+mn-lt"/>
                          <a:ea typeface="+mn-ea"/>
                          <a:cs typeface="+mn-cs"/>
                        </a:rPr>
                        <a:t> needs (Handout B)</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Fill out your </a:t>
                      </a:r>
                      <a:r>
                        <a:rPr lang="en-US" sz="2000" b="0" kern="1200" dirty="0" err="1" smtClean="0">
                          <a:solidFill>
                            <a:schemeClr val="tx1"/>
                          </a:solidFill>
                          <a:latin typeface="+mn-lt"/>
                          <a:ea typeface="+mn-ea"/>
                          <a:cs typeface="+mn-cs"/>
                        </a:rPr>
                        <a:t>decisionmaker</a:t>
                      </a:r>
                      <a:r>
                        <a:rPr lang="en-US" sz="2000" b="0" kern="1200" dirty="0" smtClean="0">
                          <a:solidFill>
                            <a:schemeClr val="tx1"/>
                          </a:solidFill>
                          <a:latin typeface="+mn-lt"/>
                          <a:ea typeface="+mn-ea"/>
                          <a:cs typeface="+mn-cs"/>
                        </a:rPr>
                        <a:t> survey (Handout 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r"/>
                      <a:r>
                        <a:rPr lang="en-US" sz="2000" b="0" dirty="0" smtClean="0">
                          <a:solidFill>
                            <a:schemeClr val="tx1"/>
                          </a:solidFill>
                        </a:rPr>
                        <a:t>Later:</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Prepare your briefing</a:t>
                      </a: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56063">
                <a:tc>
                  <a:txBody>
                    <a:bodyPr/>
                    <a:lstStyle/>
                    <a:p>
                      <a:pPr algn="r"/>
                      <a:r>
                        <a:rPr lang="en-US" sz="2000" b="0" dirty="0" smtClean="0">
                          <a:solidFill>
                            <a:schemeClr val="tx1"/>
                          </a:solidFill>
                        </a:rPr>
                        <a:t>Tomorrow: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analysts, give oral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policymakers, receive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Change roles</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Discuss strengths/weaknesses of process</a:t>
                      </a:r>
                      <a:endParaRPr lang="en-US" sz="2000" b="0" kern="1200" baseline="0" dirty="0">
                        <a:solidFill>
                          <a:schemeClr val="tx1"/>
                        </a:solidFill>
                        <a:latin typeface="+mn-lt"/>
                        <a:ea typeface="+mn-ea"/>
                        <a:cs typeface="+mn-cs"/>
                      </a:endParaRP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42</a:t>
            </a:fld>
            <a:endParaRPr lang="en-US"/>
          </a:p>
        </p:txBody>
      </p:sp>
    </p:spTree>
    <p:extLst>
      <p:ext uri="{BB962C8B-B14F-4D97-AF65-F5344CB8AC3E}">
        <p14:creationId xmlns:p14="http://schemas.microsoft.com/office/powerpoint/2010/main" val="2053959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 (Tomorrow)</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3315781610"/>
              </p:ext>
            </p:extLst>
          </p:nvPr>
        </p:nvGraphicFramePr>
        <p:xfrm>
          <a:off x="1066800" y="1143000"/>
          <a:ext cx="7391400" cy="5151120"/>
        </p:xfrm>
        <a:graphic>
          <a:graphicData uri="http://schemas.openxmlformats.org/drawingml/2006/table">
            <a:tbl>
              <a:tblPr firstRow="1" bandRow="1">
                <a:tableStyleId>{5C22544A-7EE6-4342-B048-85BDC9FD1C3A}</a:tableStyleId>
              </a:tblPr>
              <a:tblGrid>
                <a:gridCol w="1570673"/>
                <a:gridCol w="277178"/>
                <a:gridCol w="5543549"/>
              </a:tblGrid>
              <a:tr h="1111646">
                <a:tc>
                  <a:txBody>
                    <a:bodyPr/>
                    <a:lstStyle/>
                    <a:p>
                      <a:pPr algn="r"/>
                      <a:r>
                        <a:rPr lang="en-US" sz="2000" b="0" u="sng" dirty="0" smtClean="0">
                          <a:solidFill>
                            <a:schemeClr val="tx1"/>
                          </a:solidFill>
                        </a:rPr>
                        <a:t>PURPOSES</a:t>
                      </a:r>
                      <a:endParaRPr lang="en-US" sz="2000" b="0"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en-US" sz="2000" b="0" dirty="0" smtClean="0">
                          <a:solidFill>
                            <a:schemeClr val="tx1"/>
                          </a:solidFill>
                        </a:rPr>
                        <a:t>Deepen understanding of policymaker needs</a:t>
                      </a:r>
                    </a:p>
                    <a:p>
                      <a:pPr marL="285750" indent="-285750">
                        <a:buFontTx/>
                        <a:buChar char="-"/>
                      </a:pPr>
                      <a:r>
                        <a:rPr lang="en-US" sz="2000" b="0" dirty="0" smtClean="0">
                          <a:solidFill>
                            <a:schemeClr val="tx1"/>
                          </a:solidFill>
                        </a:rPr>
                        <a:t>Improve </a:t>
                      </a:r>
                      <a:r>
                        <a:rPr lang="en-US" sz="2000" b="0" baseline="0" dirty="0" smtClean="0">
                          <a:solidFill>
                            <a:schemeClr val="tx1"/>
                          </a:solidFill>
                        </a:rPr>
                        <a:t>analytical tradecraft</a:t>
                      </a:r>
                    </a:p>
                    <a:p>
                      <a:pPr marL="285750" indent="-285750">
                        <a:buFontTx/>
                        <a:buChar char="-"/>
                      </a:pPr>
                      <a:r>
                        <a:rPr lang="en-US" sz="2000" b="0" baseline="0" dirty="0" smtClean="0">
                          <a:solidFill>
                            <a:schemeClr val="tx1"/>
                          </a:solidFill>
                        </a:rPr>
                        <a:t>Practice oral briefing skills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0835">
                <a:tc>
                  <a:txBody>
                    <a:bodyPr/>
                    <a:lstStyle/>
                    <a:p>
                      <a:pPr algn="ctr"/>
                      <a:r>
                        <a:rPr lang="en-US" sz="2000" b="0" u="sng" dirty="0" smtClean="0">
                          <a:solidFill>
                            <a:schemeClr val="tx1"/>
                          </a:solidFill>
                        </a:rPr>
                        <a:t>STEPS</a:t>
                      </a:r>
                      <a:endParaRPr lang="en-US" sz="2000" b="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7919">
                <a:tc>
                  <a:txBody>
                    <a:bodyPr/>
                    <a:lstStyle/>
                    <a:p>
                      <a:pPr algn="r"/>
                      <a:r>
                        <a:rPr lang="en-US" sz="2000" b="0" dirty="0" smtClean="0">
                          <a:solidFill>
                            <a:schemeClr val="tx1"/>
                          </a:solidFill>
                        </a:rPr>
                        <a:t>Now: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partner and sit with him/her</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topic to analyze and brief</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Analyze your </a:t>
                      </a:r>
                      <a:r>
                        <a:rPr lang="en-US" sz="2000" b="0" kern="1200" dirty="0" err="1" smtClean="0">
                          <a:solidFill>
                            <a:schemeClr val="tx1"/>
                          </a:solidFill>
                          <a:latin typeface="+mn-lt"/>
                          <a:ea typeface="+mn-ea"/>
                          <a:cs typeface="+mn-cs"/>
                        </a:rPr>
                        <a:t>decisionmaker’s</a:t>
                      </a:r>
                      <a:r>
                        <a:rPr lang="en-US" sz="2000" b="0" kern="1200" dirty="0" smtClean="0">
                          <a:solidFill>
                            <a:schemeClr val="tx1"/>
                          </a:solidFill>
                          <a:latin typeface="+mn-lt"/>
                          <a:ea typeface="+mn-ea"/>
                          <a:cs typeface="+mn-cs"/>
                        </a:rPr>
                        <a:t> needs (Handout B)</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Fill out your </a:t>
                      </a:r>
                      <a:r>
                        <a:rPr lang="en-US" sz="2000" b="0" kern="1200" dirty="0" err="1" smtClean="0">
                          <a:solidFill>
                            <a:schemeClr val="tx1"/>
                          </a:solidFill>
                          <a:latin typeface="+mn-lt"/>
                          <a:ea typeface="+mn-ea"/>
                          <a:cs typeface="+mn-cs"/>
                        </a:rPr>
                        <a:t>decisionmaker</a:t>
                      </a:r>
                      <a:r>
                        <a:rPr lang="en-US" sz="2000" b="0" kern="1200" dirty="0" smtClean="0">
                          <a:solidFill>
                            <a:schemeClr val="tx1"/>
                          </a:solidFill>
                          <a:latin typeface="+mn-lt"/>
                          <a:ea typeface="+mn-ea"/>
                          <a:cs typeface="+mn-cs"/>
                        </a:rPr>
                        <a:t> survey (Handout 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r"/>
                      <a:r>
                        <a:rPr lang="en-US" sz="2000" b="0" dirty="0" smtClean="0">
                          <a:solidFill>
                            <a:schemeClr val="tx1"/>
                          </a:solidFill>
                        </a:rPr>
                        <a:t>Later:</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Prepare your briefing</a:t>
                      </a: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56063">
                <a:tc>
                  <a:txBody>
                    <a:bodyPr/>
                    <a:lstStyle/>
                    <a:p>
                      <a:pPr algn="r"/>
                      <a:r>
                        <a:rPr lang="en-US" sz="2000" b="0" dirty="0" smtClean="0">
                          <a:solidFill>
                            <a:schemeClr val="tx1"/>
                          </a:solidFill>
                        </a:rPr>
                        <a:t>Tomorrow: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analysts, give oral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policymakers, receive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Change roles</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Discuss strengths/weaknesses of process</a:t>
                      </a:r>
                      <a:endParaRPr lang="en-US" sz="2000" b="0" kern="1200" baseline="0" dirty="0">
                        <a:solidFill>
                          <a:schemeClr val="tx1"/>
                        </a:solidFill>
                        <a:latin typeface="+mn-lt"/>
                        <a:ea typeface="+mn-ea"/>
                        <a:cs typeface="+mn-cs"/>
                      </a:endParaRP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43</a:t>
            </a:fld>
            <a:endParaRPr lang="en-US"/>
          </a:p>
        </p:txBody>
      </p:sp>
    </p:spTree>
    <p:extLst>
      <p:ext uri="{BB962C8B-B14F-4D97-AF65-F5344CB8AC3E}">
        <p14:creationId xmlns:p14="http://schemas.microsoft.com/office/powerpoint/2010/main" val="1222492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 (Tomorrow)</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455679105"/>
              </p:ext>
            </p:extLst>
          </p:nvPr>
        </p:nvGraphicFramePr>
        <p:xfrm>
          <a:off x="1066800" y="1143000"/>
          <a:ext cx="7391400" cy="5151120"/>
        </p:xfrm>
        <a:graphic>
          <a:graphicData uri="http://schemas.openxmlformats.org/drawingml/2006/table">
            <a:tbl>
              <a:tblPr firstRow="1" bandRow="1">
                <a:tableStyleId>{5C22544A-7EE6-4342-B048-85BDC9FD1C3A}</a:tableStyleId>
              </a:tblPr>
              <a:tblGrid>
                <a:gridCol w="1570673"/>
                <a:gridCol w="277178"/>
                <a:gridCol w="5543549"/>
              </a:tblGrid>
              <a:tr h="1111646">
                <a:tc>
                  <a:txBody>
                    <a:bodyPr/>
                    <a:lstStyle/>
                    <a:p>
                      <a:pPr algn="r"/>
                      <a:r>
                        <a:rPr lang="en-US" sz="2000" b="0" u="sng" dirty="0" smtClean="0">
                          <a:solidFill>
                            <a:schemeClr val="tx1"/>
                          </a:solidFill>
                        </a:rPr>
                        <a:t>PURPOSES</a:t>
                      </a:r>
                      <a:endParaRPr lang="en-US" sz="2000" b="0" u="sng"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en-US" sz="2000" b="0" dirty="0" smtClean="0">
                          <a:solidFill>
                            <a:schemeClr val="tx1"/>
                          </a:solidFill>
                        </a:rPr>
                        <a:t>Deepen understanding of policymaker needs</a:t>
                      </a:r>
                    </a:p>
                    <a:p>
                      <a:pPr marL="285750" indent="-285750">
                        <a:buFontTx/>
                        <a:buChar char="-"/>
                      </a:pPr>
                      <a:r>
                        <a:rPr lang="en-US" sz="2000" b="0" dirty="0" smtClean="0">
                          <a:solidFill>
                            <a:schemeClr val="tx1"/>
                          </a:solidFill>
                        </a:rPr>
                        <a:t>Improve </a:t>
                      </a:r>
                      <a:r>
                        <a:rPr lang="en-US" sz="2000" b="0" baseline="0" dirty="0" smtClean="0">
                          <a:solidFill>
                            <a:schemeClr val="tx1"/>
                          </a:solidFill>
                        </a:rPr>
                        <a:t>analytical tradecraft</a:t>
                      </a:r>
                    </a:p>
                    <a:p>
                      <a:pPr marL="285750" indent="-285750">
                        <a:buFontTx/>
                        <a:buChar char="-"/>
                      </a:pPr>
                      <a:r>
                        <a:rPr lang="en-US" sz="2000" b="0" baseline="0" dirty="0" smtClean="0">
                          <a:solidFill>
                            <a:schemeClr val="tx1"/>
                          </a:solidFill>
                        </a:rPr>
                        <a:t>Practice oral briefing skills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0835">
                <a:tc>
                  <a:txBody>
                    <a:bodyPr/>
                    <a:lstStyle/>
                    <a:p>
                      <a:pPr algn="ctr"/>
                      <a:r>
                        <a:rPr lang="en-US" sz="2000" b="0" u="sng" dirty="0" smtClean="0">
                          <a:solidFill>
                            <a:schemeClr val="tx1"/>
                          </a:solidFill>
                        </a:rPr>
                        <a:t>STEPS</a:t>
                      </a:r>
                      <a:endParaRPr lang="en-US" sz="2000" b="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7919">
                <a:tc>
                  <a:txBody>
                    <a:bodyPr/>
                    <a:lstStyle/>
                    <a:p>
                      <a:pPr algn="r"/>
                      <a:r>
                        <a:rPr lang="en-US" sz="2000" b="0" dirty="0" smtClean="0">
                          <a:solidFill>
                            <a:schemeClr val="tx1"/>
                          </a:solidFill>
                        </a:rPr>
                        <a:t>Now:</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partner and sit with him/her</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topic to analyze and brief</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Analyze your </a:t>
                      </a:r>
                      <a:r>
                        <a:rPr lang="en-US" sz="2000" b="0" kern="1200" dirty="0" err="1" smtClean="0">
                          <a:solidFill>
                            <a:schemeClr val="tx1"/>
                          </a:solidFill>
                          <a:latin typeface="+mn-lt"/>
                          <a:ea typeface="+mn-ea"/>
                          <a:cs typeface="+mn-cs"/>
                        </a:rPr>
                        <a:t>decisionmaker’s</a:t>
                      </a:r>
                      <a:r>
                        <a:rPr lang="en-US" sz="2000" b="0" kern="1200" dirty="0" smtClean="0">
                          <a:solidFill>
                            <a:schemeClr val="tx1"/>
                          </a:solidFill>
                          <a:latin typeface="+mn-lt"/>
                          <a:ea typeface="+mn-ea"/>
                          <a:cs typeface="+mn-cs"/>
                        </a:rPr>
                        <a:t> needs (Handout B)</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Fill out your </a:t>
                      </a:r>
                      <a:r>
                        <a:rPr lang="en-US" sz="2000" b="0" kern="1200" dirty="0" err="1" smtClean="0">
                          <a:solidFill>
                            <a:schemeClr val="tx1"/>
                          </a:solidFill>
                          <a:latin typeface="+mn-lt"/>
                          <a:ea typeface="+mn-ea"/>
                          <a:cs typeface="+mn-cs"/>
                        </a:rPr>
                        <a:t>decisionmaker</a:t>
                      </a:r>
                      <a:r>
                        <a:rPr lang="en-US" sz="2000" b="0" kern="1200" dirty="0" smtClean="0">
                          <a:solidFill>
                            <a:schemeClr val="tx1"/>
                          </a:solidFill>
                          <a:latin typeface="+mn-lt"/>
                          <a:ea typeface="+mn-ea"/>
                          <a:cs typeface="+mn-cs"/>
                        </a:rPr>
                        <a:t> survey (Handout 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r"/>
                      <a:r>
                        <a:rPr lang="en-US" sz="2000" b="0" dirty="0" smtClean="0">
                          <a:solidFill>
                            <a:schemeClr val="tx1"/>
                          </a:solidFill>
                        </a:rPr>
                        <a:t>Later:</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Prepare your briefing</a:t>
                      </a: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56063">
                <a:tc>
                  <a:txBody>
                    <a:bodyPr/>
                    <a:lstStyle/>
                    <a:p>
                      <a:pPr algn="r"/>
                      <a:r>
                        <a:rPr lang="en-US" sz="2000" b="0" dirty="0" smtClean="0">
                          <a:solidFill>
                            <a:schemeClr val="tx1"/>
                          </a:solidFill>
                        </a:rPr>
                        <a:t>Tomorrow: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analysts, give oral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policymakers, receive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Change roles</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Discuss strengths/weaknesses of process</a:t>
                      </a:r>
                      <a:endParaRPr lang="en-US" sz="2000" b="0" kern="1200" baseline="0" dirty="0">
                        <a:solidFill>
                          <a:schemeClr val="tx1"/>
                        </a:solidFill>
                        <a:latin typeface="+mn-lt"/>
                        <a:ea typeface="+mn-ea"/>
                        <a:cs typeface="+mn-cs"/>
                      </a:endParaRP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44</a:t>
            </a:fld>
            <a:endParaRPr lang="en-US"/>
          </a:p>
        </p:txBody>
      </p:sp>
    </p:spTree>
    <p:extLst>
      <p:ext uri="{BB962C8B-B14F-4D97-AF65-F5344CB8AC3E}">
        <p14:creationId xmlns:p14="http://schemas.microsoft.com/office/powerpoint/2010/main" val="3323136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 (Tomorrow)</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2320902651"/>
              </p:ext>
            </p:extLst>
          </p:nvPr>
        </p:nvGraphicFramePr>
        <p:xfrm>
          <a:off x="1066800" y="1143000"/>
          <a:ext cx="7391400" cy="5151120"/>
        </p:xfrm>
        <a:graphic>
          <a:graphicData uri="http://schemas.openxmlformats.org/drawingml/2006/table">
            <a:tbl>
              <a:tblPr firstRow="1" bandRow="1">
                <a:tableStyleId>{5C22544A-7EE6-4342-B048-85BDC9FD1C3A}</a:tableStyleId>
              </a:tblPr>
              <a:tblGrid>
                <a:gridCol w="1570673"/>
                <a:gridCol w="277178"/>
                <a:gridCol w="5543549"/>
              </a:tblGrid>
              <a:tr h="1111646">
                <a:tc>
                  <a:txBody>
                    <a:bodyPr/>
                    <a:lstStyle/>
                    <a:p>
                      <a:pPr algn="r"/>
                      <a:r>
                        <a:rPr lang="en-US" sz="2000" b="0" u="sng" dirty="0" smtClean="0">
                          <a:solidFill>
                            <a:schemeClr val="tx1"/>
                          </a:solidFill>
                        </a:rPr>
                        <a:t>PURPOSES</a:t>
                      </a:r>
                      <a:endParaRPr lang="en-US" sz="2000" b="0" u="sng"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en-US" sz="2000" b="0" dirty="0" smtClean="0">
                          <a:solidFill>
                            <a:schemeClr val="tx1"/>
                          </a:solidFill>
                        </a:rPr>
                        <a:t>Deepen understanding of policymaker needs</a:t>
                      </a:r>
                    </a:p>
                    <a:p>
                      <a:pPr marL="285750" indent="-285750">
                        <a:buFontTx/>
                        <a:buChar char="-"/>
                      </a:pPr>
                      <a:r>
                        <a:rPr lang="en-US" sz="2000" b="0" dirty="0" smtClean="0">
                          <a:solidFill>
                            <a:schemeClr val="tx1"/>
                          </a:solidFill>
                        </a:rPr>
                        <a:t>Improve </a:t>
                      </a:r>
                      <a:r>
                        <a:rPr lang="en-US" sz="2000" b="0" baseline="0" dirty="0" smtClean="0">
                          <a:solidFill>
                            <a:schemeClr val="tx1"/>
                          </a:solidFill>
                        </a:rPr>
                        <a:t>analytical tradecraft</a:t>
                      </a:r>
                    </a:p>
                    <a:p>
                      <a:pPr marL="285750" indent="-285750">
                        <a:buFontTx/>
                        <a:buChar char="-"/>
                      </a:pPr>
                      <a:r>
                        <a:rPr lang="en-US" sz="2000" b="0" baseline="0" dirty="0" smtClean="0">
                          <a:solidFill>
                            <a:schemeClr val="tx1"/>
                          </a:solidFill>
                        </a:rPr>
                        <a:t>Practice oral briefing skills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0835">
                <a:tc>
                  <a:txBody>
                    <a:bodyPr/>
                    <a:lstStyle/>
                    <a:p>
                      <a:pPr algn="ctr"/>
                      <a:r>
                        <a:rPr lang="en-US" sz="2000" b="0" u="sng" dirty="0" smtClean="0">
                          <a:solidFill>
                            <a:schemeClr val="tx1"/>
                          </a:solidFill>
                        </a:rPr>
                        <a:t>STEPS</a:t>
                      </a:r>
                      <a:endParaRPr lang="en-US" sz="2000" b="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7919">
                <a:tc>
                  <a:txBody>
                    <a:bodyPr/>
                    <a:lstStyle/>
                    <a:p>
                      <a:pPr algn="r"/>
                      <a:r>
                        <a:rPr lang="en-US" sz="2000" b="0" dirty="0" smtClean="0">
                          <a:solidFill>
                            <a:schemeClr val="tx1"/>
                          </a:solidFill>
                        </a:rPr>
                        <a:t>Now: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partner and sit with him/her</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topic to analyze and brief</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Analyze your </a:t>
                      </a:r>
                      <a:r>
                        <a:rPr lang="en-US" sz="2000" b="0" kern="1200" dirty="0" err="1" smtClean="0">
                          <a:solidFill>
                            <a:schemeClr val="tx1"/>
                          </a:solidFill>
                          <a:latin typeface="+mn-lt"/>
                          <a:ea typeface="+mn-ea"/>
                          <a:cs typeface="+mn-cs"/>
                        </a:rPr>
                        <a:t>decisionmaker’s</a:t>
                      </a:r>
                      <a:r>
                        <a:rPr lang="en-US" sz="2000" b="0" kern="1200" dirty="0" smtClean="0">
                          <a:solidFill>
                            <a:schemeClr val="tx1"/>
                          </a:solidFill>
                          <a:latin typeface="+mn-lt"/>
                          <a:ea typeface="+mn-ea"/>
                          <a:cs typeface="+mn-cs"/>
                        </a:rPr>
                        <a:t> needs (Handout B)</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Fill out your </a:t>
                      </a:r>
                      <a:r>
                        <a:rPr lang="en-US" sz="2000" b="0" kern="1200" dirty="0" err="1" smtClean="0">
                          <a:solidFill>
                            <a:schemeClr val="tx1"/>
                          </a:solidFill>
                          <a:latin typeface="+mn-lt"/>
                          <a:ea typeface="+mn-ea"/>
                          <a:cs typeface="+mn-cs"/>
                        </a:rPr>
                        <a:t>decisionmaker</a:t>
                      </a:r>
                      <a:r>
                        <a:rPr lang="en-US" sz="2000" b="0" kern="1200" dirty="0" smtClean="0">
                          <a:solidFill>
                            <a:schemeClr val="tx1"/>
                          </a:solidFill>
                          <a:latin typeface="+mn-lt"/>
                          <a:ea typeface="+mn-ea"/>
                          <a:cs typeface="+mn-cs"/>
                        </a:rPr>
                        <a:t> survey (Handout 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r"/>
                      <a:r>
                        <a:rPr lang="en-US" sz="2000" b="0" dirty="0" smtClean="0">
                          <a:solidFill>
                            <a:schemeClr val="tx1"/>
                          </a:solidFill>
                        </a:rPr>
                        <a:t>Later:</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Prepare your briefing</a:t>
                      </a:r>
                    </a:p>
                  </a:txBody>
                  <a:tcPr marL="73025" marR="73025" marT="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6063">
                <a:tc>
                  <a:txBody>
                    <a:bodyPr/>
                    <a:lstStyle/>
                    <a:p>
                      <a:pPr algn="r"/>
                      <a:r>
                        <a:rPr lang="en-US" sz="2000" b="0" dirty="0" smtClean="0">
                          <a:solidFill>
                            <a:schemeClr val="tx1"/>
                          </a:solidFill>
                        </a:rPr>
                        <a:t>Tomorrow: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analysts, give oral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policymakers, receive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Change roles</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Discuss strengths/weaknesses of process</a:t>
                      </a:r>
                      <a:endParaRPr lang="en-US" sz="2000" b="0" kern="1200" baseline="0" dirty="0">
                        <a:solidFill>
                          <a:schemeClr val="tx1"/>
                        </a:solidFill>
                        <a:latin typeface="+mn-lt"/>
                        <a:ea typeface="+mn-ea"/>
                        <a:cs typeface="+mn-cs"/>
                      </a:endParaRP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45</a:t>
            </a:fld>
            <a:endParaRPr lang="en-US"/>
          </a:p>
        </p:txBody>
      </p:sp>
    </p:spTree>
    <p:extLst>
      <p:ext uri="{BB962C8B-B14F-4D97-AF65-F5344CB8AC3E}">
        <p14:creationId xmlns:p14="http://schemas.microsoft.com/office/powerpoint/2010/main" val="403878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 (Tomorrow)</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2704134554"/>
              </p:ext>
            </p:extLst>
          </p:nvPr>
        </p:nvGraphicFramePr>
        <p:xfrm>
          <a:off x="1066800" y="1143000"/>
          <a:ext cx="7391400" cy="5151120"/>
        </p:xfrm>
        <a:graphic>
          <a:graphicData uri="http://schemas.openxmlformats.org/drawingml/2006/table">
            <a:tbl>
              <a:tblPr firstRow="1" bandRow="1">
                <a:tableStyleId>{5C22544A-7EE6-4342-B048-85BDC9FD1C3A}</a:tableStyleId>
              </a:tblPr>
              <a:tblGrid>
                <a:gridCol w="1570673"/>
                <a:gridCol w="277178"/>
                <a:gridCol w="5543549"/>
              </a:tblGrid>
              <a:tr h="1111646">
                <a:tc>
                  <a:txBody>
                    <a:bodyPr/>
                    <a:lstStyle/>
                    <a:p>
                      <a:pPr algn="r"/>
                      <a:r>
                        <a:rPr lang="en-US" sz="2000" b="0" u="sng" dirty="0" smtClean="0">
                          <a:solidFill>
                            <a:schemeClr val="tx1"/>
                          </a:solidFill>
                        </a:rPr>
                        <a:t>PURPOSES</a:t>
                      </a:r>
                      <a:endParaRPr lang="en-US" sz="2000" b="0" u="sng"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en-US" sz="2000" b="0" dirty="0" smtClean="0">
                          <a:solidFill>
                            <a:schemeClr val="tx1"/>
                          </a:solidFill>
                        </a:rPr>
                        <a:t>Deepen understanding of policymaker needs</a:t>
                      </a:r>
                    </a:p>
                    <a:p>
                      <a:pPr marL="285750" indent="-285750">
                        <a:buFontTx/>
                        <a:buChar char="-"/>
                      </a:pPr>
                      <a:r>
                        <a:rPr lang="en-US" sz="2000" b="0" dirty="0" smtClean="0">
                          <a:solidFill>
                            <a:schemeClr val="tx1"/>
                          </a:solidFill>
                        </a:rPr>
                        <a:t>Improve </a:t>
                      </a:r>
                      <a:r>
                        <a:rPr lang="en-US" sz="2000" b="0" baseline="0" dirty="0" smtClean="0">
                          <a:solidFill>
                            <a:schemeClr val="tx1"/>
                          </a:solidFill>
                        </a:rPr>
                        <a:t>analytical tradecraft</a:t>
                      </a:r>
                    </a:p>
                    <a:p>
                      <a:pPr marL="285750" indent="-285750">
                        <a:buFontTx/>
                        <a:buChar char="-"/>
                      </a:pPr>
                      <a:r>
                        <a:rPr lang="en-US" sz="2000" b="0" baseline="0" dirty="0" smtClean="0">
                          <a:solidFill>
                            <a:schemeClr val="tx1"/>
                          </a:solidFill>
                        </a:rPr>
                        <a:t>Practice oral briefing skills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0835">
                <a:tc>
                  <a:txBody>
                    <a:bodyPr/>
                    <a:lstStyle/>
                    <a:p>
                      <a:pPr algn="ctr"/>
                      <a:r>
                        <a:rPr lang="en-US" sz="2000" b="0" u="sng" dirty="0" smtClean="0">
                          <a:solidFill>
                            <a:schemeClr val="tx1"/>
                          </a:solidFill>
                        </a:rPr>
                        <a:t>STEPS</a:t>
                      </a:r>
                      <a:endParaRPr lang="en-US" sz="2000" b="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7919">
                <a:tc>
                  <a:txBody>
                    <a:bodyPr/>
                    <a:lstStyle/>
                    <a:p>
                      <a:pPr algn="r"/>
                      <a:r>
                        <a:rPr lang="en-US" sz="2000" b="0" dirty="0" smtClean="0">
                          <a:solidFill>
                            <a:schemeClr val="tx1"/>
                          </a:solidFill>
                        </a:rPr>
                        <a:t>Now:</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partner and sit with him/her</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Choose a topic to analyze and brief</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Analyze your </a:t>
                      </a:r>
                      <a:r>
                        <a:rPr lang="en-US" sz="2000" b="0" kern="1200" dirty="0" err="1" smtClean="0">
                          <a:solidFill>
                            <a:schemeClr val="tx1"/>
                          </a:solidFill>
                          <a:latin typeface="+mn-lt"/>
                          <a:ea typeface="+mn-ea"/>
                          <a:cs typeface="+mn-cs"/>
                        </a:rPr>
                        <a:t>decisionmaker’s</a:t>
                      </a:r>
                      <a:r>
                        <a:rPr lang="en-US" sz="2000" b="0" kern="1200" dirty="0" smtClean="0">
                          <a:solidFill>
                            <a:schemeClr val="tx1"/>
                          </a:solidFill>
                          <a:latin typeface="+mn-lt"/>
                          <a:ea typeface="+mn-ea"/>
                          <a:cs typeface="+mn-cs"/>
                        </a:rPr>
                        <a:t> needs (Handout B)</a:t>
                      </a:r>
                    </a:p>
                    <a:p>
                      <a:pPr marL="285750" indent="-285750" algn="l" defTabSz="914400" rtl="0" eaLnBrk="1" latinLnBrk="0" hangingPunct="1">
                        <a:buFontTx/>
                        <a:buChar char="-"/>
                      </a:pPr>
                      <a:r>
                        <a:rPr lang="en-US" sz="2000" b="0" kern="1200" dirty="0" smtClean="0">
                          <a:solidFill>
                            <a:schemeClr val="tx1"/>
                          </a:solidFill>
                          <a:latin typeface="+mn-lt"/>
                          <a:ea typeface="+mn-ea"/>
                          <a:cs typeface="+mn-cs"/>
                        </a:rPr>
                        <a:t>Fill out your </a:t>
                      </a:r>
                      <a:r>
                        <a:rPr lang="en-US" sz="2000" b="0" kern="1200" dirty="0" err="1" smtClean="0">
                          <a:solidFill>
                            <a:schemeClr val="tx1"/>
                          </a:solidFill>
                          <a:latin typeface="+mn-lt"/>
                          <a:ea typeface="+mn-ea"/>
                          <a:cs typeface="+mn-cs"/>
                        </a:rPr>
                        <a:t>decisionmaker</a:t>
                      </a:r>
                      <a:r>
                        <a:rPr lang="en-US" sz="2000" b="0" kern="1200" dirty="0" smtClean="0">
                          <a:solidFill>
                            <a:schemeClr val="tx1"/>
                          </a:solidFill>
                          <a:latin typeface="+mn-lt"/>
                          <a:ea typeface="+mn-ea"/>
                          <a:cs typeface="+mn-cs"/>
                        </a:rPr>
                        <a:t> survey (Handout 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r"/>
                      <a:r>
                        <a:rPr lang="en-US" sz="2000" b="0" dirty="0" smtClean="0">
                          <a:solidFill>
                            <a:schemeClr val="tx1"/>
                          </a:solidFill>
                        </a:rPr>
                        <a:t>Later:</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Prepare your briefing</a:t>
                      </a:r>
                    </a:p>
                  </a:txBody>
                  <a:tcPr marL="73025" marR="73025" marT="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6063">
                <a:tc>
                  <a:txBody>
                    <a:bodyPr/>
                    <a:lstStyle/>
                    <a:p>
                      <a:pPr algn="r"/>
                      <a:r>
                        <a:rPr lang="en-US" sz="2000" b="0" dirty="0" smtClean="0">
                          <a:solidFill>
                            <a:schemeClr val="tx1"/>
                          </a:solidFill>
                        </a:rPr>
                        <a:t>Tomorrow:</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analysts, give oral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As policymakers, receive briefing; Q&amp;A</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Change roles</a:t>
                      </a:r>
                    </a:p>
                    <a:p>
                      <a:pPr marL="285750" marR="0" indent="-285750" algn="l" defTabSz="914400" rtl="0" eaLnBrk="1" latinLnBrk="0" hangingPunct="1">
                        <a:spcBef>
                          <a:spcPts val="0"/>
                        </a:spcBef>
                        <a:spcAft>
                          <a:spcPts val="0"/>
                        </a:spcAft>
                        <a:buFontTx/>
                        <a:buChar char="-"/>
                      </a:pPr>
                      <a:r>
                        <a:rPr lang="en-US" sz="2000" b="0" kern="1200" baseline="0" dirty="0" smtClean="0">
                          <a:solidFill>
                            <a:schemeClr val="tx1"/>
                          </a:solidFill>
                          <a:latin typeface="+mn-lt"/>
                          <a:ea typeface="+mn-ea"/>
                          <a:cs typeface="+mn-cs"/>
                        </a:rPr>
                        <a:t>Discuss strengths/weaknesses of process</a:t>
                      </a:r>
                      <a:endParaRPr lang="en-US" sz="2000" b="0" kern="1200" baseline="0" dirty="0">
                        <a:solidFill>
                          <a:schemeClr val="tx1"/>
                        </a:solidFill>
                        <a:latin typeface="+mn-lt"/>
                        <a:ea typeface="+mn-ea"/>
                        <a:cs typeface="+mn-cs"/>
                      </a:endParaRPr>
                    </a:p>
                  </a:txBody>
                  <a:tcPr marL="73025" marR="73025" marT="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46</a:t>
            </a:fld>
            <a:endParaRPr lang="en-US"/>
          </a:p>
        </p:txBody>
      </p:sp>
    </p:spTree>
    <p:extLst>
      <p:ext uri="{BB962C8B-B14F-4D97-AF65-F5344CB8AC3E}">
        <p14:creationId xmlns:p14="http://schemas.microsoft.com/office/powerpoint/2010/main" val="2946709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Briefing Exercise (Tomorrow)</a:t>
            </a:r>
            <a:endParaRPr lang="en-US" sz="3600" dirty="0"/>
          </a:p>
        </p:txBody>
      </p:sp>
      <p:sp>
        <p:nvSpPr>
          <p:cNvPr id="4" name="Rectangle 3"/>
          <p:cNvSpPr/>
          <p:nvPr/>
        </p:nvSpPr>
        <p:spPr>
          <a:xfrm>
            <a:off x="793898" y="1491734"/>
            <a:ext cx="2052741" cy="369332"/>
          </a:xfrm>
          <a:prstGeom prst="rect">
            <a:avLst/>
          </a:prstGeom>
        </p:spPr>
        <p:txBody>
          <a:bodyPr wrap="none">
            <a:spAutoFit/>
          </a:bodyPr>
          <a:lstStyle/>
          <a:p>
            <a:r>
              <a:rPr lang="en-US" dirty="0" smtClean="0"/>
              <a:t>Small-team exercise</a:t>
            </a:r>
            <a:endParaRPr lang="en-US" dirty="0"/>
          </a:p>
        </p:txBody>
      </p:sp>
      <p:pic>
        <p:nvPicPr>
          <p:cNvPr id="4098"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2668" y="2035262"/>
            <a:ext cx="1523971" cy="152397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099"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1523998" cy="152399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9"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572" y="1861066"/>
            <a:ext cx="1523971" cy="152397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441" y="3003683"/>
            <a:ext cx="1523998" cy="1523998"/>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981200" y="4575083"/>
            <a:ext cx="1101455" cy="461665"/>
          </a:xfrm>
          <a:prstGeom prst="rect">
            <a:avLst/>
          </a:prstGeom>
        </p:spPr>
        <p:txBody>
          <a:bodyPr wrap="none">
            <a:spAutoFit/>
          </a:bodyPr>
          <a:lstStyle/>
          <a:p>
            <a:r>
              <a:rPr lang="en-US" sz="2400" dirty="0"/>
              <a:t>Team A</a:t>
            </a:r>
          </a:p>
        </p:txBody>
      </p:sp>
      <p:sp>
        <p:nvSpPr>
          <p:cNvPr id="6" name="Rectangle 5"/>
          <p:cNvSpPr/>
          <p:nvPr/>
        </p:nvSpPr>
        <p:spPr>
          <a:xfrm>
            <a:off x="5472102" y="4575083"/>
            <a:ext cx="1090235" cy="461665"/>
          </a:xfrm>
          <a:prstGeom prst="rect">
            <a:avLst/>
          </a:prstGeom>
        </p:spPr>
        <p:txBody>
          <a:bodyPr wrap="none">
            <a:spAutoFit/>
          </a:bodyPr>
          <a:lstStyle/>
          <a:p>
            <a:r>
              <a:rPr lang="en-US" sz="2400" dirty="0"/>
              <a:t>Team </a:t>
            </a:r>
            <a:r>
              <a:rPr lang="en-US" sz="2400" dirty="0" smtClean="0"/>
              <a:t>B</a:t>
            </a:r>
            <a:endParaRPr lang="en-US" sz="2400" dirty="0"/>
          </a:p>
        </p:txBody>
      </p:sp>
      <p:sp>
        <p:nvSpPr>
          <p:cNvPr id="7" name="Rectangle 6"/>
          <p:cNvSpPr/>
          <p:nvPr/>
        </p:nvSpPr>
        <p:spPr>
          <a:xfrm>
            <a:off x="1600200" y="5486400"/>
            <a:ext cx="6269473" cy="707886"/>
          </a:xfrm>
          <a:prstGeom prst="rect">
            <a:avLst/>
          </a:prstGeom>
          <a:ln>
            <a:solidFill>
              <a:schemeClr val="tx1"/>
            </a:solidFill>
          </a:ln>
        </p:spPr>
        <p:txBody>
          <a:bodyPr wrap="none">
            <a:spAutoFit/>
          </a:bodyPr>
          <a:lstStyle/>
          <a:p>
            <a:pPr marL="342900" indent="-342900">
              <a:buAutoNum type="arabicPeriod"/>
            </a:pPr>
            <a:r>
              <a:rPr lang="en-US" sz="2000" dirty="0" smtClean="0"/>
              <a:t>Team A plays analyst/briefer; Team B plays policymaker</a:t>
            </a:r>
          </a:p>
          <a:p>
            <a:pPr marL="342900" indent="-342900">
              <a:buAutoNum type="arabicPeriod"/>
            </a:pPr>
            <a:r>
              <a:rPr lang="en-US" sz="2000" dirty="0" smtClean="0"/>
              <a:t>Team B plays analyst/briefer; Team A plays policymaker</a:t>
            </a:r>
            <a:endParaRPr lang="en-US" sz="2000" dirty="0"/>
          </a:p>
        </p:txBody>
      </p:sp>
      <p:sp>
        <p:nvSpPr>
          <p:cNvPr id="8" name="Left-Right Arrow 7"/>
          <p:cNvSpPr/>
          <p:nvPr/>
        </p:nvSpPr>
        <p:spPr>
          <a:xfrm>
            <a:off x="3733800" y="3352800"/>
            <a:ext cx="838200" cy="412867"/>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4F85062-4662-4D6B-BB38-DB7C890070DF}" type="slidenum">
              <a:rPr lang="en-US" smtClean="0"/>
              <a:t>47</a:t>
            </a:fld>
            <a:endParaRPr lang="en-US"/>
          </a:p>
        </p:txBody>
      </p:sp>
    </p:spTree>
    <p:extLst>
      <p:ext uri="{BB962C8B-B14F-4D97-AF65-F5344CB8AC3E}">
        <p14:creationId xmlns:p14="http://schemas.microsoft.com/office/powerpoint/2010/main" val="3626119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F85062-4662-4D6B-BB38-DB7C890070DF}" type="slidenum">
              <a:rPr lang="en-US" smtClean="0"/>
              <a:t>48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4848391"/>
              </p:ext>
            </p:extLst>
          </p:nvPr>
        </p:nvGraphicFramePr>
        <p:xfrm>
          <a:off x="690086" y="3429000"/>
          <a:ext cx="7863840" cy="2931160"/>
        </p:xfrm>
        <a:graphic>
          <a:graphicData uri="http://schemas.openxmlformats.org/drawingml/2006/table">
            <a:tbl>
              <a:tblPr firstRow="1" bandRow="1">
                <a:tableStyleId>{5C22544A-7EE6-4342-B048-85BDC9FD1C3A}</a:tableStyleId>
              </a:tblPr>
              <a:tblGrid>
                <a:gridCol w="2286000"/>
                <a:gridCol w="1645920"/>
                <a:gridCol w="1645920"/>
                <a:gridCol w="2286000"/>
              </a:tblGrid>
              <a:tr h="370840">
                <a:tc>
                  <a:txBody>
                    <a:bodyPr/>
                    <a:lstStyle/>
                    <a:p>
                      <a:r>
                        <a:rPr lang="en-US" dirty="0" err="1" smtClean="0"/>
                        <a:t>Tema</a:t>
                      </a:r>
                      <a:r>
                        <a:rPr lang="en-US" dirty="0" smtClean="0"/>
                        <a:t> </a:t>
                      </a:r>
                      <a:r>
                        <a:rPr lang="en-US" dirty="0" err="1" smtClean="0"/>
                        <a:t>Equipo</a:t>
                      </a:r>
                      <a:r>
                        <a:rPr lang="en-US" dirty="0" smtClean="0"/>
                        <a:t> A</a:t>
                      </a:r>
                      <a:endParaRPr lang="en-US" dirty="0"/>
                    </a:p>
                  </a:txBody>
                  <a:tcPr/>
                </a:tc>
                <a:tc>
                  <a:txBody>
                    <a:bodyPr/>
                    <a:lstStyle/>
                    <a:p>
                      <a:r>
                        <a:rPr lang="en-US" dirty="0" err="1" smtClean="0"/>
                        <a:t>Equipo</a:t>
                      </a:r>
                      <a:r>
                        <a:rPr lang="en-US" baseline="0" dirty="0" smtClean="0"/>
                        <a:t> </a:t>
                      </a:r>
                      <a:r>
                        <a:rPr lang="en-US" dirty="0" smtClean="0"/>
                        <a:t>A</a:t>
                      </a:r>
                      <a:endParaRPr lang="en-US" dirty="0"/>
                    </a:p>
                  </a:txBody>
                  <a:tcPr/>
                </a:tc>
                <a:tc>
                  <a:txBody>
                    <a:bodyPr/>
                    <a:lstStyle/>
                    <a:p>
                      <a:r>
                        <a:rPr lang="en-US" dirty="0" err="1" smtClean="0"/>
                        <a:t>Equipo</a:t>
                      </a:r>
                      <a:r>
                        <a:rPr lang="en-US" dirty="0" smtClean="0"/>
                        <a:t> B</a:t>
                      </a:r>
                      <a:endParaRPr lang="en-US" dirty="0"/>
                    </a:p>
                  </a:txBody>
                  <a:tcPr/>
                </a:tc>
                <a:tc>
                  <a:txBody>
                    <a:bodyPr/>
                    <a:lstStyle/>
                    <a:p>
                      <a:r>
                        <a:rPr lang="en-US" dirty="0" err="1" smtClean="0"/>
                        <a:t>Tema</a:t>
                      </a:r>
                      <a:r>
                        <a:rPr lang="en-US" dirty="0" smtClean="0"/>
                        <a:t> </a:t>
                      </a:r>
                      <a:r>
                        <a:rPr lang="en-US" dirty="0" err="1" smtClean="0"/>
                        <a:t>Equipo</a:t>
                      </a:r>
                      <a:r>
                        <a:rPr lang="en-US" dirty="0" smtClean="0"/>
                        <a:t> B</a:t>
                      </a:r>
                      <a:endParaRPr lang="en-US" dirty="0"/>
                    </a:p>
                  </a:txBody>
                  <a:tcPr/>
                </a:tc>
              </a:tr>
              <a:tr h="370840">
                <a:tc>
                  <a:txBody>
                    <a:bodyPr/>
                    <a:lstStyle/>
                    <a:p>
                      <a:r>
                        <a:rPr lang="en-US" i="1" dirty="0" err="1" smtClean="0"/>
                        <a:t>Elecciones</a:t>
                      </a:r>
                      <a:r>
                        <a:rPr lang="en-US" i="1" dirty="0" smtClean="0"/>
                        <a:t> EEUU</a:t>
                      </a:r>
                      <a:endParaRPr lang="en-US" i="1" dirty="0"/>
                    </a:p>
                  </a:txBody>
                  <a:tcPr/>
                </a:tc>
                <a:tc>
                  <a:txBody>
                    <a:bodyPr/>
                    <a:lstStyle/>
                    <a:p>
                      <a:r>
                        <a:rPr lang="en-US" i="1" dirty="0" smtClean="0"/>
                        <a:t>Juan</a:t>
                      </a:r>
                    </a:p>
                    <a:p>
                      <a:r>
                        <a:rPr lang="en-US" i="1" dirty="0" smtClean="0"/>
                        <a:t>Emma</a:t>
                      </a:r>
                      <a:endParaRPr lang="en-US" i="1" dirty="0"/>
                    </a:p>
                  </a:txBody>
                  <a:tcPr/>
                </a:tc>
                <a:tc>
                  <a:txBody>
                    <a:bodyPr/>
                    <a:lstStyle/>
                    <a:p>
                      <a:r>
                        <a:rPr lang="en-US" i="1" dirty="0" smtClean="0"/>
                        <a:t>Nancy</a:t>
                      </a:r>
                    </a:p>
                    <a:p>
                      <a:r>
                        <a:rPr lang="en-US" i="1" dirty="0" smtClean="0"/>
                        <a:t>Carlos</a:t>
                      </a:r>
                      <a:endParaRPr lang="en-US" i="1" dirty="0"/>
                    </a:p>
                  </a:txBody>
                  <a:tcPr/>
                </a:tc>
                <a:tc>
                  <a:txBody>
                    <a:bodyPr/>
                    <a:lstStyle/>
                    <a:p>
                      <a:r>
                        <a:rPr lang="en-US" i="1" dirty="0" err="1" smtClean="0"/>
                        <a:t>Acuerdo</a:t>
                      </a:r>
                      <a:r>
                        <a:rPr lang="en-US" i="1" dirty="0" smtClean="0"/>
                        <a:t> de </a:t>
                      </a:r>
                      <a:r>
                        <a:rPr lang="en-US" i="1" dirty="0" err="1" smtClean="0"/>
                        <a:t>paz</a:t>
                      </a:r>
                      <a:r>
                        <a:rPr lang="en-US" i="1" dirty="0" smtClean="0"/>
                        <a:t> </a:t>
                      </a:r>
                      <a:r>
                        <a:rPr lang="en-US" i="1" dirty="0" err="1" smtClean="0"/>
                        <a:t>en</a:t>
                      </a:r>
                      <a:r>
                        <a:rPr lang="en-US" i="1" dirty="0" smtClean="0"/>
                        <a:t> Colombia</a:t>
                      </a:r>
                      <a:endParaRPr lang="en-US" i="1" dirty="0"/>
                    </a:p>
                  </a:txBody>
                  <a:tcPr/>
                </a:tc>
              </a:tr>
              <a:tr h="370840">
                <a:tc>
                  <a:txBody>
                    <a:bodyPr/>
                    <a:lstStyle/>
                    <a:p>
                      <a:endParaRPr lang="en-US" dirty="0"/>
                    </a:p>
                  </a:txBody>
                  <a:tcPr/>
                </a:tc>
                <a:tc>
                  <a:txBody>
                    <a:bodyPr/>
                    <a:lstStyle/>
                    <a:p>
                      <a:endParaRPr lang="es-ES" dirty="0" smtClean="0"/>
                    </a:p>
                    <a:p>
                      <a:endParaRPr lang="en-US" dirty="0"/>
                    </a:p>
                  </a:txBody>
                  <a:tcPr/>
                </a:tc>
                <a:tc>
                  <a:txBody>
                    <a:bodyPr/>
                    <a:lstStyle/>
                    <a:p>
                      <a:endParaRPr lang="en-US" dirty="0"/>
                    </a:p>
                  </a:txBody>
                  <a:tcPr/>
                </a:tc>
                <a:tc>
                  <a:txBody>
                    <a:bodyPr/>
                    <a:lstStyle/>
                    <a:p>
                      <a:endParaRPr lang="en-US"/>
                    </a:p>
                  </a:txBody>
                  <a:tcPr/>
                </a:tc>
              </a:tr>
              <a:tr h="386080">
                <a:tc>
                  <a:txBody>
                    <a:bodyPr/>
                    <a:lstStyle/>
                    <a:p>
                      <a:endParaRPr lang="en-US" dirty="0"/>
                    </a:p>
                  </a:txBody>
                  <a:tcPr/>
                </a:tc>
                <a:tc>
                  <a:txBody>
                    <a:bodyPr/>
                    <a:lstStyle/>
                    <a:p>
                      <a:endParaRPr lang="es-ES" dirty="0" smtClean="0"/>
                    </a:p>
                    <a:p>
                      <a:endParaRPr lang="en-US" dirty="0"/>
                    </a:p>
                  </a:txBody>
                  <a:tcPr/>
                </a:tc>
                <a:tc>
                  <a:txBody>
                    <a:bodyPr/>
                    <a:lstStyle/>
                    <a:p>
                      <a:endParaRPr lang="en-US" dirty="0"/>
                    </a:p>
                  </a:txBody>
                  <a:tcPr/>
                </a:tc>
                <a:tc>
                  <a:txBody>
                    <a:bodyPr/>
                    <a:lstStyle/>
                    <a:p>
                      <a:endParaRPr lang="en-US" dirty="0"/>
                    </a:p>
                  </a:txBody>
                  <a:tcPr/>
                </a:tc>
              </a:tr>
              <a:tr h="386080">
                <a:tc>
                  <a:txBody>
                    <a:bodyPr/>
                    <a:lstStyle/>
                    <a:p>
                      <a:endParaRPr lang="es-ES" dirty="0" smtClean="0"/>
                    </a:p>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4" name="TextBox 3"/>
          <p:cNvSpPr txBox="1"/>
          <p:nvPr/>
        </p:nvSpPr>
        <p:spPr>
          <a:xfrm>
            <a:off x="762000" y="381000"/>
            <a:ext cx="2097818" cy="707886"/>
          </a:xfrm>
          <a:prstGeom prst="rect">
            <a:avLst/>
          </a:prstGeom>
          <a:noFill/>
        </p:spPr>
        <p:txBody>
          <a:bodyPr wrap="none" rtlCol="0">
            <a:spAutoFit/>
          </a:bodyPr>
          <a:lstStyle/>
          <a:p>
            <a:r>
              <a:rPr lang="en-US" sz="2000" dirty="0" smtClean="0"/>
              <a:t>BRIEFING</a:t>
            </a:r>
          </a:p>
          <a:p>
            <a:r>
              <a:rPr lang="en-US" sz="2000" dirty="0" smtClean="0"/>
              <a:t>TEMAS y EQUIPOS</a:t>
            </a: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61082"/>
            <a:ext cx="2233613" cy="128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54906" y="1676400"/>
            <a:ext cx="6934200" cy="1323439"/>
          </a:xfrm>
          <a:prstGeom prst="rect">
            <a:avLst/>
          </a:prstGeom>
          <a:ln>
            <a:solidFill>
              <a:schemeClr val="tx1"/>
            </a:solidFill>
          </a:ln>
        </p:spPr>
        <p:txBody>
          <a:bodyPr wrap="square">
            <a:spAutoFit/>
          </a:bodyPr>
          <a:lstStyle/>
          <a:p>
            <a:r>
              <a:rPr lang="en-US" sz="1600" dirty="0" smtClean="0"/>
              <a:t>Con </a:t>
            </a:r>
            <a:r>
              <a:rPr lang="en-US" sz="1600" dirty="0" err="1" smtClean="0"/>
              <a:t>cada</a:t>
            </a:r>
            <a:r>
              <a:rPr lang="en-US" sz="1600" dirty="0" smtClean="0"/>
              <a:t> </a:t>
            </a:r>
            <a:r>
              <a:rPr lang="en-US" sz="1600" dirty="0" err="1" smtClean="0"/>
              <a:t>tema</a:t>
            </a:r>
            <a:r>
              <a:rPr lang="en-US" sz="1600" dirty="0"/>
              <a:t> </a:t>
            </a:r>
            <a:r>
              <a:rPr lang="en-US" sz="1600" dirty="0" smtClean="0"/>
              <a:t>… </a:t>
            </a:r>
          </a:p>
          <a:p>
            <a:pPr marL="342900" indent="-342900">
              <a:buFont typeface="Arial" panose="020B0604020202020204" pitchFamily="34" charset="0"/>
              <a:buChar char="•"/>
            </a:pPr>
            <a:r>
              <a:rPr lang="en-US" sz="1600" dirty="0" err="1" smtClean="0"/>
              <a:t>Equipo</a:t>
            </a:r>
            <a:r>
              <a:rPr lang="en-US" sz="1600" dirty="0" smtClean="0"/>
              <a:t> A </a:t>
            </a:r>
            <a:r>
              <a:rPr lang="en-US" sz="1600" dirty="0" err="1" smtClean="0"/>
              <a:t>juega</a:t>
            </a:r>
            <a:r>
              <a:rPr lang="en-US" sz="1600" dirty="0" smtClean="0"/>
              <a:t> </a:t>
            </a:r>
            <a:r>
              <a:rPr lang="en-US" sz="1600" dirty="0" err="1" smtClean="0"/>
              <a:t>papel</a:t>
            </a:r>
            <a:r>
              <a:rPr lang="en-US" sz="1600" dirty="0" smtClean="0"/>
              <a:t> de </a:t>
            </a:r>
            <a:r>
              <a:rPr lang="en-US" sz="1600" dirty="0" err="1" smtClean="0"/>
              <a:t>analista</a:t>
            </a:r>
            <a:r>
              <a:rPr lang="es-ES" sz="1600" dirty="0" smtClean="0"/>
              <a:t>/</a:t>
            </a:r>
            <a:r>
              <a:rPr lang="es-ES" sz="1600" dirty="0" err="1" smtClean="0"/>
              <a:t>briefer</a:t>
            </a:r>
            <a:r>
              <a:rPr lang="es-ES" sz="1600" dirty="0" smtClean="0"/>
              <a:t> sobre su tema, mientras Equipo B juega papel de su decisor.</a:t>
            </a:r>
          </a:p>
          <a:p>
            <a:pPr marL="342900" indent="-342900">
              <a:buFont typeface="Arial" panose="020B0604020202020204" pitchFamily="34" charset="0"/>
              <a:buChar char="•"/>
            </a:pPr>
            <a:r>
              <a:rPr lang="en-US" sz="1600" smtClean="0"/>
              <a:t>Equipo </a:t>
            </a:r>
            <a:r>
              <a:rPr lang="en-US" sz="1600" dirty="0" smtClean="0"/>
              <a:t>B </a:t>
            </a:r>
            <a:r>
              <a:rPr lang="en-US" sz="1600" dirty="0" err="1" smtClean="0"/>
              <a:t>juega</a:t>
            </a:r>
            <a:r>
              <a:rPr lang="en-US" sz="1600" dirty="0" smtClean="0"/>
              <a:t> </a:t>
            </a:r>
            <a:r>
              <a:rPr lang="en-US" sz="1600" dirty="0" err="1" smtClean="0"/>
              <a:t>papel</a:t>
            </a:r>
            <a:r>
              <a:rPr lang="en-US" sz="1600" dirty="0" smtClean="0"/>
              <a:t> de </a:t>
            </a:r>
            <a:r>
              <a:rPr lang="en-US" sz="1600" dirty="0" err="1" smtClean="0"/>
              <a:t>analista</a:t>
            </a:r>
            <a:r>
              <a:rPr lang="en-US" sz="1600" dirty="0" smtClean="0"/>
              <a:t>/briefer </a:t>
            </a:r>
            <a:r>
              <a:rPr lang="en-US" sz="1600" dirty="0" err="1" smtClean="0"/>
              <a:t>sobre</a:t>
            </a:r>
            <a:r>
              <a:rPr lang="en-US" sz="1600" dirty="0" smtClean="0"/>
              <a:t> </a:t>
            </a:r>
            <a:r>
              <a:rPr lang="en-US" sz="1600" dirty="0" err="1" smtClean="0"/>
              <a:t>su</a:t>
            </a:r>
            <a:r>
              <a:rPr lang="en-US" sz="1600" dirty="0" smtClean="0"/>
              <a:t> </a:t>
            </a:r>
            <a:r>
              <a:rPr lang="en-US" sz="1600" dirty="0" err="1" smtClean="0"/>
              <a:t>tema</a:t>
            </a:r>
            <a:r>
              <a:rPr lang="en-US" sz="1600" dirty="0" smtClean="0"/>
              <a:t>, </a:t>
            </a:r>
            <a:r>
              <a:rPr lang="en-US" sz="1600" dirty="0" err="1" smtClean="0"/>
              <a:t>mientras</a:t>
            </a:r>
            <a:r>
              <a:rPr lang="en-US" sz="1600" dirty="0" smtClean="0"/>
              <a:t> </a:t>
            </a:r>
            <a:r>
              <a:rPr lang="en-US" sz="1600" dirty="0" err="1" smtClean="0"/>
              <a:t>Equipo</a:t>
            </a:r>
            <a:r>
              <a:rPr lang="en-US" sz="1600" dirty="0" smtClean="0"/>
              <a:t> A </a:t>
            </a:r>
            <a:r>
              <a:rPr lang="en-US" sz="1600" dirty="0" err="1" smtClean="0"/>
              <a:t>juega</a:t>
            </a:r>
            <a:r>
              <a:rPr lang="en-US" sz="1600" dirty="0" smtClean="0"/>
              <a:t> </a:t>
            </a:r>
            <a:r>
              <a:rPr lang="en-US" sz="1600" dirty="0" err="1" smtClean="0"/>
              <a:t>papel</a:t>
            </a:r>
            <a:r>
              <a:rPr lang="en-US" sz="1600" dirty="0" smtClean="0"/>
              <a:t> de </a:t>
            </a:r>
            <a:r>
              <a:rPr lang="en-US" sz="1600" dirty="0" err="1" smtClean="0"/>
              <a:t>su</a:t>
            </a:r>
            <a:r>
              <a:rPr lang="en-US" sz="1600" dirty="0" smtClean="0"/>
              <a:t> </a:t>
            </a:r>
            <a:r>
              <a:rPr lang="en-US" sz="1600" dirty="0" err="1" smtClean="0"/>
              <a:t>decisor</a:t>
            </a:r>
            <a:r>
              <a:rPr lang="en-US" sz="1600" dirty="0" smtClean="0"/>
              <a:t>.</a:t>
            </a:r>
            <a:endParaRPr lang="en-US" sz="1600" dirty="0"/>
          </a:p>
        </p:txBody>
      </p:sp>
      <p:sp>
        <p:nvSpPr>
          <p:cNvPr id="8" name="TextBox 7"/>
          <p:cNvSpPr txBox="1"/>
          <p:nvPr/>
        </p:nvSpPr>
        <p:spPr>
          <a:xfrm>
            <a:off x="7086600" y="734943"/>
            <a:ext cx="1295400" cy="523220"/>
          </a:xfrm>
          <a:prstGeom prst="rect">
            <a:avLst/>
          </a:prstGeom>
          <a:noFill/>
          <a:ln>
            <a:solidFill>
              <a:schemeClr val="tx1"/>
            </a:solidFill>
          </a:ln>
        </p:spPr>
        <p:txBody>
          <a:bodyPr wrap="square" rtlCol="0">
            <a:spAutoFit/>
          </a:bodyPr>
          <a:lstStyle/>
          <a:p>
            <a:pPr algn="ctr"/>
            <a:r>
              <a:rPr lang="en-US" sz="1400" dirty="0" smtClean="0"/>
              <a:t>CLICK HERE TO OPEN LIST</a:t>
            </a:r>
            <a:endParaRPr lang="en-US" sz="1400" dirty="0"/>
          </a:p>
        </p:txBody>
      </p:sp>
      <p:pic>
        <p:nvPicPr>
          <p:cNvPr id="1027" name="Picture 3">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6019800"/>
            <a:ext cx="14478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341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6768793"/>
              </p:ext>
            </p:extLst>
          </p:nvPr>
        </p:nvGraphicFramePr>
        <p:xfrm>
          <a:off x="843516" y="2286000"/>
          <a:ext cx="7462284" cy="3953541"/>
        </p:xfrm>
        <a:graphic>
          <a:graphicData uri="http://schemas.openxmlformats.org/drawingml/2006/table">
            <a:tbl>
              <a:tblPr firstRow="1" firstCol="1" bandRow="1">
                <a:tableStyleId>{5C22544A-7EE6-4342-B048-85BDC9FD1C3A}</a:tableStyleId>
              </a:tblPr>
              <a:tblGrid>
                <a:gridCol w="2273664"/>
                <a:gridCol w="5188620"/>
              </a:tblGrid>
              <a:tr h="578644">
                <a:tc>
                  <a:txBody>
                    <a:bodyPr/>
                    <a:lstStyle/>
                    <a:p>
                      <a:pPr marL="0" marR="0">
                        <a:spcBef>
                          <a:spcPts val="0"/>
                        </a:spcBef>
                        <a:spcAft>
                          <a:spcPts val="0"/>
                        </a:spcAft>
                      </a:pPr>
                      <a:r>
                        <a:rPr lang="es-US" sz="1600" b="1" dirty="0">
                          <a:solidFill>
                            <a:schemeClr val="tx1"/>
                          </a:solidFill>
                          <a:effectLst/>
                        </a:rPr>
                        <a:t>El tema</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US" sz="1600" b="0" dirty="0">
                          <a:solidFill>
                            <a:schemeClr val="tx1"/>
                          </a:solidFill>
                          <a:effectLst/>
                        </a:rPr>
                        <a:t>¿A qué asunto quiero yo llamar la atención de los </a:t>
                      </a:r>
                      <a:r>
                        <a:rPr lang="es-US" sz="1600" b="0" dirty="0" smtClean="0">
                          <a:solidFill>
                            <a:schemeClr val="tx1"/>
                          </a:solidFill>
                          <a:effectLst/>
                        </a:rPr>
                        <a:t>decisores?  </a:t>
                      </a: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78644">
                <a:tc>
                  <a:txBody>
                    <a:bodyPr/>
                    <a:lstStyle/>
                    <a:p>
                      <a:pPr marL="0" marR="0" algn="l" defTabSz="914400" rtl="0" eaLnBrk="1" latinLnBrk="0" hangingPunct="1">
                        <a:spcBef>
                          <a:spcPts val="0"/>
                        </a:spcBef>
                        <a:spcAft>
                          <a:spcPts val="0"/>
                        </a:spcAft>
                      </a:pPr>
                      <a:r>
                        <a:rPr lang="en-US" sz="1600" b="1" kern="1200" dirty="0" err="1" smtClean="0">
                          <a:solidFill>
                            <a:schemeClr val="tx1"/>
                          </a:solidFill>
                          <a:effectLst/>
                          <a:latin typeface="+mn-lt"/>
                          <a:ea typeface="+mn-ea"/>
                          <a:cs typeface="+mn-cs"/>
                        </a:rPr>
                        <a:t>Informaci</a:t>
                      </a:r>
                      <a:r>
                        <a:rPr lang="es-ES" sz="1600" b="1" kern="1200" dirty="0" err="1" smtClean="0">
                          <a:solidFill>
                            <a:schemeClr val="tx1"/>
                          </a:solidFill>
                          <a:effectLst/>
                          <a:latin typeface="+mn-lt"/>
                          <a:ea typeface="+mn-ea"/>
                          <a:cs typeface="+mn-cs"/>
                        </a:rPr>
                        <a:t>ón</a:t>
                      </a:r>
                      <a:r>
                        <a:rPr lang="es-ES" sz="1600" b="1" kern="1200" dirty="0" smtClean="0">
                          <a:solidFill>
                            <a:schemeClr val="tx1"/>
                          </a:solidFill>
                          <a:effectLst/>
                          <a:latin typeface="+mn-lt"/>
                          <a:ea typeface="+mn-ea"/>
                          <a:cs typeface="+mn-cs"/>
                        </a:rPr>
                        <a:t>/análisis</a:t>
                      </a:r>
                      <a:endParaRPr lang="en-US" sz="1600" b="1"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ES" sz="1600" b="0" kern="1200" dirty="0" smtClean="0">
                          <a:solidFill>
                            <a:schemeClr val="tx1"/>
                          </a:solidFill>
                          <a:effectLst/>
                          <a:latin typeface="+mn-lt"/>
                          <a:ea typeface="+mn-ea"/>
                          <a:cs typeface="+mn-cs"/>
                        </a:rPr>
                        <a:t>¿Qué pasa, y por qué?  ¿Cuáles son los impulsores, las tendencias actuales, los escenarios, los variables?</a:t>
                      </a:r>
                      <a:endParaRPr lang="en-US" sz="1600" b="0"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78644">
                <a:tc>
                  <a:txBody>
                    <a:bodyPr/>
                    <a:lstStyle/>
                    <a:p>
                      <a:pPr marL="0" marR="0">
                        <a:spcBef>
                          <a:spcPts val="0"/>
                        </a:spcBef>
                        <a:spcAft>
                          <a:spcPts val="0"/>
                        </a:spcAft>
                      </a:pPr>
                      <a:r>
                        <a:rPr lang="es-US" sz="1600" b="1" dirty="0">
                          <a:solidFill>
                            <a:schemeClr val="tx1"/>
                          </a:solidFill>
                          <a:effectLst/>
                        </a:rPr>
                        <a:t>Los </a:t>
                      </a:r>
                      <a:r>
                        <a:rPr lang="es-US" sz="1600" b="1" dirty="0" smtClean="0">
                          <a:solidFill>
                            <a:schemeClr val="tx1"/>
                          </a:solidFill>
                          <a:effectLst/>
                        </a:rPr>
                        <a:t>intereses</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US" sz="1600" b="0" dirty="0">
                          <a:solidFill>
                            <a:schemeClr val="tx1"/>
                          </a:solidFill>
                          <a:effectLst/>
                        </a:rPr>
                        <a:t>¿Por qué es este tema importante para </a:t>
                      </a:r>
                      <a:r>
                        <a:rPr lang="es-US" sz="1600" b="0" dirty="0" smtClean="0">
                          <a:solidFill>
                            <a:schemeClr val="tx1"/>
                          </a:solidFill>
                          <a:effectLst/>
                        </a:rPr>
                        <a:t>los decisores?  </a:t>
                      </a:r>
                      <a:r>
                        <a:rPr lang="es-US" sz="1600" b="0" dirty="0">
                          <a:solidFill>
                            <a:schemeClr val="tx1"/>
                          </a:solidFill>
                          <a:effectLst/>
                        </a:rPr>
                        <a:t>¿Cómo aumenta (o disminuye) </a:t>
                      </a:r>
                      <a:r>
                        <a:rPr lang="es-US" sz="1600" b="0" dirty="0" smtClean="0">
                          <a:solidFill>
                            <a:schemeClr val="tx1"/>
                          </a:solidFill>
                          <a:effectLst/>
                        </a:rPr>
                        <a:t>la</a:t>
                      </a:r>
                      <a:r>
                        <a:rPr lang="es-US" sz="1600" b="0" baseline="0" dirty="0" smtClean="0">
                          <a:solidFill>
                            <a:schemeClr val="tx1"/>
                          </a:solidFill>
                          <a:effectLst/>
                        </a:rPr>
                        <a:t> </a:t>
                      </a:r>
                      <a:r>
                        <a:rPr lang="es-US" sz="1600" b="0" dirty="0" smtClean="0">
                          <a:solidFill>
                            <a:schemeClr val="tx1"/>
                          </a:solidFill>
                          <a:effectLst/>
                        </a:rPr>
                        <a:t>ventaja </a:t>
                      </a:r>
                      <a:r>
                        <a:rPr lang="es-US" sz="1600" b="0" dirty="0">
                          <a:solidFill>
                            <a:schemeClr val="tx1"/>
                          </a:solidFill>
                          <a:effectLst/>
                        </a:rPr>
                        <a:t>del </a:t>
                      </a:r>
                      <a:r>
                        <a:rPr lang="es-US" sz="1600" b="0" dirty="0" smtClean="0">
                          <a:solidFill>
                            <a:schemeClr val="tx1"/>
                          </a:solidFill>
                          <a:effectLst/>
                        </a:rPr>
                        <a:t>país/empresa? ¿Cuáles son las probabilidades de los escenarios beneficiosos, y de los escenarios dañinos?</a:t>
                      </a: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032">
                <a:tc>
                  <a:txBody>
                    <a:bodyPr/>
                    <a:lstStyle/>
                    <a:p>
                      <a:pPr marL="0" marR="0">
                        <a:spcBef>
                          <a:spcPts val="0"/>
                        </a:spcBef>
                        <a:spcAft>
                          <a:spcPts val="0"/>
                        </a:spcAft>
                      </a:pPr>
                      <a:r>
                        <a:rPr lang="es-US" sz="1600" b="1" dirty="0">
                          <a:solidFill>
                            <a:schemeClr val="tx1"/>
                          </a:solidFill>
                          <a:effectLst/>
                        </a:rPr>
                        <a:t>Las opciones</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US" sz="1600" b="0" dirty="0" smtClean="0">
                          <a:solidFill>
                            <a:schemeClr val="tx1"/>
                          </a:solidFill>
                          <a:effectLst/>
                        </a:rPr>
                        <a:t>¿Qué </a:t>
                      </a:r>
                      <a:r>
                        <a:rPr lang="es-US" sz="1600" b="0" dirty="0">
                          <a:solidFill>
                            <a:schemeClr val="tx1"/>
                          </a:solidFill>
                          <a:effectLst/>
                        </a:rPr>
                        <a:t>puede hacer el </a:t>
                      </a:r>
                      <a:r>
                        <a:rPr lang="es-US" sz="1600" b="0" dirty="0" smtClean="0">
                          <a:solidFill>
                            <a:schemeClr val="tx1"/>
                          </a:solidFill>
                          <a:effectLst/>
                        </a:rPr>
                        <a:t>decisor para </a:t>
                      </a:r>
                      <a:r>
                        <a:rPr lang="es-US" sz="1600" b="0" dirty="0">
                          <a:solidFill>
                            <a:schemeClr val="tx1"/>
                          </a:solidFill>
                          <a:effectLst/>
                        </a:rPr>
                        <a:t>influir la situación y prepararse para las consecuencias?  </a:t>
                      </a: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34141">
                <a:tc>
                  <a:txBody>
                    <a:bodyPr/>
                    <a:lstStyle/>
                    <a:p>
                      <a:pPr marL="0" marR="0">
                        <a:spcBef>
                          <a:spcPts val="0"/>
                        </a:spcBef>
                        <a:spcAft>
                          <a:spcPts val="0"/>
                        </a:spcAft>
                      </a:pPr>
                      <a:r>
                        <a:rPr lang="es-US" sz="1600" b="1" dirty="0">
                          <a:solidFill>
                            <a:schemeClr val="tx1"/>
                          </a:solidFill>
                          <a:effectLst/>
                        </a:rPr>
                        <a:t>La inteligencia</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US" sz="1600" b="0" dirty="0">
                          <a:solidFill>
                            <a:schemeClr val="tx1"/>
                          </a:solidFill>
                          <a:effectLst/>
                        </a:rPr>
                        <a:t>¿Qué información tenemos ahora, y qué información tenemos que recoger o desarrollar, para ayudar al </a:t>
                      </a:r>
                      <a:r>
                        <a:rPr lang="es-US" sz="1600" b="0" dirty="0" smtClean="0">
                          <a:solidFill>
                            <a:schemeClr val="tx1"/>
                          </a:solidFill>
                          <a:effectLst/>
                        </a:rPr>
                        <a:t>decisor entender </a:t>
                      </a:r>
                      <a:r>
                        <a:rPr lang="es-US" sz="1600" b="0" dirty="0">
                          <a:solidFill>
                            <a:schemeClr val="tx1"/>
                          </a:solidFill>
                          <a:effectLst/>
                        </a:rPr>
                        <a:t>la situación, tener alguna influencia sobre ella, y por lo menos reaccionar a ella?  </a:t>
                      </a: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843516" y="1523999"/>
            <a:ext cx="5356979" cy="461665"/>
          </a:xfrm>
          <a:prstGeom prst="rect">
            <a:avLst/>
          </a:prstGeom>
        </p:spPr>
        <p:txBody>
          <a:bodyPr wrap="none">
            <a:spAutoFit/>
          </a:bodyPr>
          <a:lstStyle/>
          <a:p>
            <a:r>
              <a:rPr lang="en-US" sz="2400" dirty="0" smtClean="0"/>
              <a:t>¿</a:t>
            </a:r>
            <a:r>
              <a:rPr lang="en-US" sz="2400" dirty="0" err="1" smtClean="0"/>
              <a:t>Qué</a:t>
            </a:r>
            <a:r>
              <a:rPr lang="en-US" sz="2400" dirty="0" smtClean="0"/>
              <a:t> </a:t>
            </a:r>
            <a:r>
              <a:rPr lang="en-US" sz="2400" dirty="0" err="1" smtClean="0"/>
              <a:t>es</a:t>
            </a:r>
            <a:r>
              <a:rPr lang="en-US" sz="2400" dirty="0" smtClean="0"/>
              <a:t> lo que </a:t>
            </a:r>
            <a:r>
              <a:rPr lang="en-US" sz="2400" dirty="0" err="1" smtClean="0"/>
              <a:t>tu</a:t>
            </a:r>
            <a:r>
              <a:rPr lang="en-US" sz="2400" dirty="0" smtClean="0"/>
              <a:t> </a:t>
            </a:r>
            <a:r>
              <a:rPr lang="en-US" sz="2400" dirty="0" err="1" smtClean="0"/>
              <a:t>decisor</a:t>
            </a:r>
            <a:r>
              <a:rPr lang="en-US" sz="2400" dirty="0" smtClean="0"/>
              <a:t> </a:t>
            </a:r>
            <a:r>
              <a:rPr lang="en-US" sz="2400" dirty="0" err="1" smtClean="0"/>
              <a:t>necesita</a:t>
            </a:r>
            <a:r>
              <a:rPr lang="en-US" sz="2400" dirty="0" smtClean="0"/>
              <a:t> saber?</a:t>
            </a:r>
            <a:endParaRPr lang="en-US" sz="2400" dirty="0"/>
          </a:p>
        </p:txBody>
      </p:sp>
      <p:sp>
        <p:nvSpPr>
          <p:cNvPr id="8" name="TextBox 7"/>
          <p:cNvSpPr txBox="1"/>
          <p:nvPr/>
        </p:nvSpPr>
        <p:spPr>
          <a:xfrm>
            <a:off x="609600" y="452829"/>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2" name="Slide Number Placeholder 1"/>
          <p:cNvSpPr>
            <a:spLocks noGrp="1"/>
          </p:cNvSpPr>
          <p:nvPr>
            <p:ph type="sldNum" sz="quarter" idx="12"/>
          </p:nvPr>
        </p:nvSpPr>
        <p:spPr/>
        <p:txBody>
          <a:bodyPr/>
          <a:lstStyle/>
          <a:p>
            <a:fld id="{C4F85062-4662-4D6B-BB38-DB7C890070DF}" type="slidenum">
              <a:rPr lang="en-US" smtClean="0"/>
              <a:t>49</a:t>
            </a:fld>
            <a:endParaRPr lang="en-US"/>
          </a:p>
        </p:txBody>
      </p:sp>
    </p:spTree>
    <p:extLst>
      <p:ext uri="{BB962C8B-B14F-4D97-AF65-F5344CB8AC3E}">
        <p14:creationId xmlns:p14="http://schemas.microsoft.com/office/powerpoint/2010/main" val="3289871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ecxMA1.1454286346" descr="p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844" y="457200"/>
            <a:ext cx="682975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19022" y="4724399"/>
            <a:ext cx="7391400" cy="1631216"/>
          </a:xfrm>
          <a:prstGeom prst="rect">
            <a:avLst/>
          </a:prstGeom>
        </p:spPr>
        <p:txBody>
          <a:bodyPr wrap="square">
            <a:spAutoFit/>
          </a:bodyPr>
          <a:lstStyle/>
          <a:p>
            <a:r>
              <a:rPr lang="en-US" sz="2000" dirty="0" smtClean="0"/>
              <a:t>If </a:t>
            </a:r>
            <a:r>
              <a:rPr lang="en-US" sz="2000" dirty="0"/>
              <a:t>you see the </a:t>
            </a:r>
            <a:r>
              <a:rPr lang="en-US" sz="2000" dirty="0" smtClean="0"/>
              <a:t>woman sitting </a:t>
            </a:r>
            <a:r>
              <a:rPr lang="en-US" sz="2000" dirty="0"/>
              <a:t>and </a:t>
            </a:r>
            <a:r>
              <a:rPr lang="en-US" sz="2000" dirty="0" smtClean="0"/>
              <a:t>man with </a:t>
            </a:r>
            <a:r>
              <a:rPr lang="en-US" sz="2000" dirty="0"/>
              <a:t>his arms around her neck, then you are </a:t>
            </a:r>
            <a:r>
              <a:rPr lang="en-US" sz="2000" dirty="0" smtClean="0"/>
              <a:t>“left </a:t>
            </a:r>
            <a:r>
              <a:rPr lang="en-US" sz="2000" dirty="0"/>
              <a:t>brain</a:t>
            </a:r>
            <a:r>
              <a:rPr lang="en-US" sz="2000" dirty="0" smtClean="0"/>
              <a:t>.”</a:t>
            </a:r>
          </a:p>
          <a:p>
            <a:endParaRPr lang="en-US" sz="2000" dirty="0"/>
          </a:p>
          <a:p>
            <a:pPr marL="285750" indent="-285750">
              <a:buFont typeface="Arial" panose="020B0604020202020204" pitchFamily="34" charset="0"/>
              <a:buChar char="•"/>
            </a:pPr>
            <a:r>
              <a:rPr lang="en-US" sz="2000" dirty="0" smtClean="0"/>
              <a:t>You’re supposed to be good at doing math, breaking down problems, and  doing analysis</a:t>
            </a:r>
            <a:endParaRPr lang="en-US" sz="1400" dirty="0"/>
          </a:p>
        </p:txBody>
      </p:sp>
      <p:sp>
        <p:nvSpPr>
          <p:cNvPr id="4" name="Slide Number Placeholder 3"/>
          <p:cNvSpPr>
            <a:spLocks noGrp="1"/>
          </p:cNvSpPr>
          <p:nvPr>
            <p:ph type="sldNum" sz="quarter" idx="12"/>
          </p:nvPr>
        </p:nvSpPr>
        <p:spPr/>
        <p:txBody>
          <a:bodyPr/>
          <a:lstStyle/>
          <a:p>
            <a:fld id="{C4F85062-4662-4D6B-BB38-DB7C890070DF}" type="slidenum">
              <a:rPr lang="en-US" smtClean="0"/>
              <a:t>5</a:t>
            </a:fld>
            <a:endParaRPr lang="en-US"/>
          </a:p>
        </p:txBody>
      </p:sp>
    </p:spTree>
    <p:extLst>
      <p:ext uri="{BB962C8B-B14F-4D97-AF65-F5344CB8AC3E}">
        <p14:creationId xmlns:p14="http://schemas.microsoft.com/office/powerpoint/2010/main" val="34845493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1230864"/>
              </p:ext>
            </p:extLst>
          </p:nvPr>
        </p:nvGraphicFramePr>
        <p:xfrm>
          <a:off x="843516" y="2286000"/>
          <a:ext cx="7462284" cy="4267200"/>
        </p:xfrm>
        <a:graphic>
          <a:graphicData uri="http://schemas.openxmlformats.org/drawingml/2006/table">
            <a:tbl>
              <a:tblPr firstRow="1" firstCol="1" bandRow="1">
                <a:tableStyleId>{5C22544A-7EE6-4342-B048-85BDC9FD1C3A}</a:tableStyleId>
              </a:tblPr>
              <a:tblGrid>
                <a:gridCol w="2273664"/>
                <a:gridCol w="5188620"/>
              </a:tblGrid>
              <a:tr h="304800">
                <a:tc>
                  <a:txBody>
                    <a:bodyPr/>
                    <a:lstStyle/>
                    <a:p>
                      <a:pPr marL="0" marR="0">
                        <a:spcBef>
                          <a:spcPts val="0"/>
                        </a:spcBef>
                        <a:spcAft>
                          <a:spcPts val="0"/>
                        </a:spcAft>
                      </a:pPr>
                      <a:r>
                        <a:rPr lang="es-US" sz="1600" b="1" dirty="0">
                          <a:solidFill>
                            <a:schemeClr val="tx1"/>
                          </a:solidFill>
                          <a:effectLst/>
                        </a:rPr>
                        <a:t>El tema</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lgn="l" defTabSz="914400" rtl="0" eaLnBrk="1" latinLnBrk="0" hangingPunct="1">
                        <a:spcBef>
                          <a:spcPts val="0"/>
                        </a:spcBef>
                        <a:spcAft>
                          <a:spcPts val="0"/>
                        </a:spcAft>
                      </a:pPr>
                      <a:r>
                        <a:rPr lang="en-US" sz="1600" b="1" kern="1200" dirty="0" err="1" smtClean="0">
                          <a:solidFill>
                            <a:schemeClr val="tx1"/>
                          </a:solidFill>
                          <a:effectLst/>
                          <a:latin typeface="+mn-lt"/>
                          <a:ea typeface="+mn-ea"/>
                          <a:cs typeface="+mn-cs"/>
                        </a:rPr>
                        <a:t>Informaci</a:t>
                      </a:r>
                      <a:r>
                        <a:rPr lang="es-ES" sz="1600" b="1" kern="1200" dirty="0" err="1" smtClean="0">
                          <a:solidFill>
                            <a:schemeClr val="tx1"/>
                          </a:solidFill>
                          <a:effectLst/>
                          <a:latin typeface="+mn-lt"/>
                          <a:ea typeface="+mn-ea"/>
                          <a:cs typeface="+mn-cs"/>
                        </a:rPr>
                        <a:t>ón</a:t>
                      </a:r>
                      <a:r>
                        <a:rPr lang="es-ES" sz="1600" b="1" kern="1200" dirty="0" smtClean="0">
                          <a:solidFill>
                            <a:schemeClr val="tx1"/>
                          </a:solidFill>
                          <a:effectLst/>
                          <a:latin typeface="+mn-lt"/>
                          <a:ea typeface="+mn-ea"/>
                          <a:cs typeface="+mn-cs"/>
                        </a:rPr>
                        <a:t>/análisis</a:t>
                      </a:r>
                      <a:endParaRPr lang="en-US" sz="1600" b="1"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kern="1200" dirty="0">
                        <a:solidFill>
                          <a:schemeClr val="tx1"/>
                        </a:solidFill>
                        <a:effectLst/>
                        <a:latin typeface="+mn-lt"/>
                        <a:ea typeface="+mn-ea"/>
                        <a:cs typeface="+mn-cs"/>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lgn="l" defTabSz="914400" rtl="0" eaLnBrk="1" latinLnBrk="0" hangingPunct="1">
                        <a:spcBef>
                          <a:spcPts val="0"/>
                        </a:spcBef>
                        <a:spcAft>
                          <a:spcPts val="0"/>
                        </a:spcAft>
                      </a:pPr>
                      <a:endParaRPr lang="en-US" sz="1600" b="1"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kern="1200" dirty="0">
                        <a:solidFill>
                          <a:schemeClr val="tx1"/>
                        </a:solidFill>
                        <a:effectLst/>
                        <a:latin typeface="+mn-lt"/>
                        <a:ea typeface="+mn-ea"/>
                        <a:cs typeface="+mn-cs"/>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lgn="l" defTabSz="914400" rtl="0" eaLnBrk="1" latinLnBrk="0" hangingPunct="1">
                        <a:spcBef>
                          <a:spcPts val="0"/>
                        </a:spcBef>
                        <a:spcAft>
                          <a:spcPts val="0"/>
                        </a:spcAft>
                      </a:pPr>
                      <a:endParaRPr lang="en-US" sz="1600" b="1"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kern="1200" dirty="0">
                        <a:solidFill>
                          <a:schemeClr val="tx1"/>
                        </a:solidFill>
                        <a:effectLst/>
                        <a:latin typeface="+mn-lt"/>
                        <a:ea typeface="+mn-ea"/>
                        <a:cs typeface="+mn-cs"/>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r>
                        <a:rPr lang="es-US" sz="1600" b="1" dirty="0">
                          <a:solidFill>
                            <a:schemeClr val="tx1"/>
                          </a:solidFill>
                          <a:effectLst/>
                        </a:rPr>
                        <a:t>Los </a:t>
                      </a:r>
                      <a:r>
                        <a:rPr lang="es-US" sz="1600" b="1" dirty="0" smtClean="0">
                          <a:solidFill>
                            <a:schemeClr val="tx1"/>
                          </a:solidFill>
                          <a:effectLst/>
                        </a:rPr>
                        <a:t>intereses</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r>
                        <a:rPr lang="es-US" sz="1600" b="1" dirty="0">
                          <a:solidFill>
                            <a:schemeClr val="tx1"/>
                          </a:solidFill>
                          <a:effectLst/>
                        </a:rPr>
                        <a:t>Las opciones</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r>
                        <a:rPr lang="es-US" sz="1600" b="1" dirty="0">
                          <a:solidFill>
                            <a:schemeClr val="tx1"/>
                          </a:solidFill>
                          <a:effectLst/>
                        </a:rPr>
                        <a:t>La inteligencia</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0" marR="0">
                        <a:spcBef>
                          <a:spcPts val="0"/>
                        </a:spcBef>
                        <a:spcAft>
                          <a:spcPts val="0"/>
                        </a:spcAft>
                      </a:pP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600" b="0" dirty="0">
                        <a:solidFill>
                          <a:schemeClr val="tx1"/>
                        </a:solidFill>
                        <a:effectLst/>
                        <a:latin typeface="Times New Roman"/>
                        <a:ea typeface="SimSun"/>
                      </a:endParaRPr>
                    </a:p>
                  </a:txBody>
                  <a:tcPr marL="73025" marR="73025" marT="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p:nvPr/>
        </p:nvSpPr>
        <p:spPr>
          <a:xfrm>
            <a:off x="843516" y="1523999"/>
            <a:ext cx="5356979" cy="461665"/>
          </a:xfrm>
          <a:prstGeom prst="rect">
            <a:avLst/>
          </a:prstGeom>
        </p:spPr>
        <p:txBody>
          <a:bodyPr wrap="none">
            <a:spAutoFit/>
          </a:bodyPr>
          <a:lstStyle/>
          <a:p>
            <a:r>
              <a:rPr lang="en-US" sz="2400" dirty="0" smtClean="0"/>
              <a:t>¿</a:t>
            </a:r>
            <a:r>
              <a:rPr lang="en-US" sz="2400" dirty="0" err="1" smtClean="0"/>
              <a:t>Qué</a:t>
            </a:r>
            <a:r>
              <a:rPr lang="en-US" sz="2400" dirty="0" smtClean="0"/>
              <a:t> </a:t>
            </a:r>
            <a:r>
              <a:rPr lang="en-US" sz="2400" dirty="0" err="1" smtClean="0"/>
              <a:t>es</a:t>
            </a:r>
            <a:r>
              <a:rPr lang="en-US" sz="2400" dirty="0" smtClean="0"/>
              <a:t> lo que </a:t>
            </a:r>
            <a:r>
              <a:rPr lang="en-US" sz="2400" dirty="0" err="1" smtClean="0"/>
              <a:t>tu</a:t>
            </a:r>
            <a:r>
              <a:rPr lang="en-US" sz="2400" dirty="0" smtClean="0"/>
              <a:t> </a:t>
            </a:r>
            <a:r>
              <a:rPr lang="en-US" sz="2400" dirty="0" err="1" smtClean="0"/>
              <a:t>decisor</a:t>
            </a:r>
            <a:r>
              <a:rPr lang="en-US" sz="2400" dirty="0" smtClean="0"/>
              <a:t> </a:t>
            </a:r>
            <a:r>
              <a:rPr lang="en-US" sz="2400" dirty="0" err="1" smtClean="0"/>
              <a:t>necesita</a:t>
            </a:r>
            <a:r>
              <a:rPr lang="en-US" sz="2400" dirty="0" smtClean="0"/>
              <a:t> saber?</a:t>
            </a:r>
            <a:endParaRPr lang="en-US" sz="2400" dirty="0"/>
          </a:p>
        </p:txBody>
      </p:sp>
      <p:sp>
        <p:nvSpPr>
          <p:cNvPr id="7" name="TextBox 6"/>
          <p:cNvSpPr txBox="1"/>
          <p:nvPr/>
        </p:nvSpPr>
        <p:spPr>
          <a:xfrm>
            <a:off x="8305800" y="381000"/>
            <a:ext cx="457200" cy="523220"/>
          </a:xfrm>
          <a:prstGeom prst="rect">
            <a:avLst/>
          </a:prstGeom>
          <a:solidFill>
            <a:schemeClr val="bg2">
              <a:lumMod val="20000"/>
              <a:lumOff val="80000"/>
            </a:schemeClr>
          </a:solidFill>
        </p:spPr>
        <p:txBody>
          <a:bodyPr wrap="square" rtlCol="0">
            <a:spAutoFit/>
          </a:bodyPr>
          <a:lstStyle/>
          <a:p>
            <a:pPr algn="ctr"/>
            <a:r>
              <a:rPr lang="en-US" sz="2800" dirty="0" smtClean="0">
                <a:solidFill>
                  <a:schemeClr val="bg1"/>
                </a:solidFill>
              </a:rPr>
              <a:t>B</a:t>
            </a:r>
            <a:endParaRPr lang="en-US" sz="2800" dirty="0">
              <a:solidFill>
                <a:schemeClr val="bg1"/>
              </a:solidFill>
            </a:endParaRPr>
          </a:p>
        </p:txBody>
      </p:sp>
      <p:sp>
        <p:nvSpPr>
          <p:cNvPr id="8" name="Rectangle 7"/>
          <p:cNvSpPr/>
          <p:nvPr/>
        </p:nvSpPr>
        <p:spPr>
          <a:xfrm>
            <a:off x="4690759" y="904220"/>
            <a:ext cx="3576941" cy="369332"/>
          </a:xfrm>
          <a:prstGeom prst="rect">
            <a:avLst/>
          </a:prstGeom>
        </p:spPr>
        <p:txBody>
          <a:bodyPr wrap="none">
            <a:spAutoFit/>
          </a:bodyPr>
          <a:lstStyle/>
          <a:p>
            <a:r>
              <a:rPr lang="en-US" dirty="0" err="1" smtClean="0"/>
              <a:t>Equipo</a:t>
            </a:r>
            <a:r>
              <a:rPr lang="en-US" dirty="0" smtClean="0"/>
              <a:t>:  ________  y ___________</a:t>
            </a:r>
            <a:endParaRPr lang="en-US" dirty="0"/>
          </a:p>
        </p:txBody>
      </p:sp>
      <p:sp>
        <p:nvSpPr>
          <p:cNvPr id="10" name="TextBox 9"/>
          <p:cNvSpPr txBox="1"/>
          <p:nvPr/>
        </p:nvSpPr>
        <p:spPr>
          <a:xfrm>
            <a:off x="609600" y="452829"/>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2" name="Slide Number Placeholder 1"/>
          <p:cNvSpPr>
            <a:spLocks noGrp="1"/>
          </p:cNvSpPr>
          <p:nvPr>
            <p:ph type="sldNum" sz="quarter" idx="12"/>
          </p:nvPr>
        </p:nvSpPr>
        <p:spPr/>
        <p:txBody>
          <a:bodyPr/>
          <a:lstStyle/>
          <a:p>
            <a:fld id="{C4F85062-4662-4D6B-BB38-DB7C890070DF}" type="slidenum">
              <a:rPr lang="en-US" smtClean="0"/>
              <a:t>50</a:t>
            </a:fld>
            <a:endParaRPr lang="en-US"/>
          </a:p>
        </p:txBody>
      </p:sp>
    </p:spTree>
    <p:extLst>
      <p:ext uri="{BB962C8B-B14F-4D97-AF65-F5344CB8AC3E}">
        <p14:creationId xmlns:p14="http://schemas.microsoft.com/office/powerpoint/2010/main" val="2603175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78754488"/>
              </p:ext>
            </p:extLst>
          </p:nvPr>
        </p:nvGraphicFramePr>
        <p:xfrm>
          <a:off x="843516" y="2286000"/>
          <a:ext cx="7462284" cy="3953541"/>
        </p:xfrm>
        <a:graphic>
          <a:graphicData uri="http://schemas.openxmlformats.org/drawingml/2006/table">
            <a:tbl>
              <a:tblPr firstRow="1" firstCol="1" bandRow="1">
                <a:tableStyleId>{5C22544A-7EE6-4342-B048-85BDC9FD1C3A}</a:tableStyleId>
              </a:tblPr>
              <a:tblGrid>
                <a:gridCol w="2273664"/>
                <a:gridCol w="5188620"/>
              </a:tblGrid>
              <a:tr h="578644">
                <a:tc>
                  <a:txBody>
                    <a:bodyPr/>
                    <a:lstStyle/>
                    <a:p>
                      <a:pPr marL="0" marR="0">
                        <a:spcBef>
                          <a:spcPts val="0"/>
                        </a:spcBef>
                        <a:spcAft>
                          <a:spcPts val="0"/>
                        </a:spcAft>
                      </a:pPr>
                      <a:r>
                        <a:rPr lang="es-US" sz="1600" b="1" dirty="0">
                          <a:solidFill>
                            <a:schemeClr val="tx1"/>
                          </a:solidFill>
                          <a:effectLst/>
                        </a:rPr>
                        <a:t>El tema</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US" sz="1600" b="0" dirty="0">
                          <a:solidFill>
                            <a:schemeClr val="tx1"/>
                          </a:solidFill>
                          <a:effectLst/>
                        </a:rPr>
                        <a:t>¿A qué asunto quiero yo llamar la atención de los </a:t>
                      </a:r>
                      <a:r>
                        <a:rPr lang="es-US" sz="1600" b="0" dirty="0" err="1" smtClean="0">
                          <a:solidFill>
                            <a:schemeClr val="tx1"/>
                          </a:solidFill>
                          <a:effectLst/>
                        </a:rPr>
                        <a:t>policymakers</a:t>
                      </a:r>
                      <a:r>
                        <a:rPr lang="es-US" sz="1600" b="0" dirty="0" smtClean="0">
                          <a:solidFill>
                            <a:schemeClr val="tx1"/>
                          </a:solidFill>
                          <a:effectLst/>
                        </a:rPr>
                        <a:t>?  </a:t>
                      </a: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78644">
                <a:tc>
                  <a:txBody>
                    <a:bodyPr/>
                    <a:lstStyle/>
                    <a:p>
                      <a:pPr marL="0" marR="0" algn="l" defTabSz="914400" rtl="0" eaLnBrk="1" latinLnBrk="0" hangingPunct="1">
                        <a:spcBef>
                          <a:spcPts val="0"/>
                        </a:spcBef>
                        <a:spcAft>
                          <a:spcPts val="0"/>
                        </a:spcAft>
                      </a:pPr>
                      <a:r>
                        <a:rPr lang="en-US" sz="1600" b="1" kern="1200" dirty="0" err="1" smtClean="0">
                          <a:solidFill>
                            <a:schemeClr val="tx1"/>
                          </a:solidFill>
                          <a:effectLst/>
                          <a:latin typeface="+mn-lt"/>
                          <a:ea typeface="+mn-ea"/>
                          <a:cs typeface="+mn-cs"/>
                        </a:rPr>
                        <a:t>Informaci</a:t>
                      </a:r>
                      <a:r>
                        <a:rPr lang="es-ES" sz="1600" b="1" kern="1200" dirty="0" err="1" smtClean="0">
                          <a:solidFill>
                            <a:schemeClr val="tx1"/>
                          </a:solidFill>
                          <a:effectLst/>
                          <a:latin typeface="+mn-lt"/>
                          <a:ea typeface="+mn-ea"/>
                          <a:cs typeface="+mn-cs"/>
                        </a:rPr>
                        <a:t>ón</a:t>
                      </a:r>
                      <a:r>
                        <a:rPr lang="es-ES" sz="1600" b="1" kern="1200" dirty="0" smtClean="0">
                          <a:solidFill>
                            <a:schemeClr val="tx1"/>
                          </a:solidFill>
                          <a:effectLst/>
                          <a:latin typeface="+mn-lt"/>
                          <a:ea typeface="+mn-ea"/>
                          <a:cs typeface="+mn-cs"/>
                        </a:rPr>
                        <a:t>/análisis</a:t>
                      </a:r>
                      <a:endParaRPr lang="en-US" sz="1600" b="1"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ES" sz="1600" b="0" kern="1200" dirty="0" smtClean="0">
                          <a:solidFill>
                            <a:schemeClr val="tx1"/>
                          </a:solidFill>
                          <a:effectLst/>
                          <a:latin typeface="+mn-lt"/>
                          <a:ea typeface="+mn-ea"/>
                          <a:cs typeface="+mn-cs"/>
                        </a:rPr>
                        <a:t>¿Qué pasa, y por qué?  ¿Cuáles son los impulsores, las tendencias actuales, los escenarios, los variables?</a:t>
                      </a:r>
                      <a:endParaRPr lang="en-US" sz="1600" b="0" kern="1200" dirty="0">
                        <a:solidFill>
                          <a:schemeClr val="tx1"/>
                        </a:solidFill>
                        <a:effectLst/>
                        <a:latin typeface="+mn-lt"/>
                        <a:ea typeface="+mn-ea"/>
                        <a:cs typeface="+mn-cs"/>
                      </a:endParaRPr>
                    </a:p>
                  </a:txBody>
                  <a:tcPr marL="73025" marR="73025" marT="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78644">
                <a:tc>
                  <a:txBody>
                    <a:bodyPr/>
                    <a:lstStyle/>
                    <a:p>
                      <a:pPr marL="0" marR="0">
                        <a:spcBef>
                          <a:spcPts val="0"/>
                        </a:spcBef>
                        <a:spcAft>
                          <a:spcPts val="0"/>
                        </a:spcAft>
                      </a:pPr>
                      <a:r>
                        <a:rPr lang="es-US" sz="1600" b="1" dirty="0">
                          <a:solidFill>
                            <a:schemeClr val="tx1"/>
                          </a:solidFill>
                          <a:effectLst/>
                        </a:rPr>
                        <a:t>Los </a:t>
                      </a:r>
                      <a:r>
                        <a:rPr lang="es-US" sz="1600" b="1" dirty="0" smtClean="0">
                          <a:solidFill>
                            <a:schemeClr val="tx1"/>
                          </a:solidFill>
                          <a:effectLst/>
                        </a:rPr>
                        <a:t>intereses</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US" sz="1600" b="0" dirty="0">
                          <a:solidFill>
                            <a:schemeClr val="tx1"/>
                          </a:solidFill>
                          <a:effectLst/>
                        </a:rPr>
                        <a:t>¿Por qué es este tema importante para </a:t>
                      </a:r>
                      <a:r>
                        <a:rPr lang="es-US" sz="1600" b="0" dirty="0" smtClean="0">
                          <a:solidFill>
                            <a:schemeClr val="tx1"/>
                          </a:solidFill>
                          <a:effectLst/>
                        </a:rPr>
                        <a:t>los decisores?  </a:t>
                      </a:r>
                      <a:r>
                        <a:rPr lang="es-US" sz="1600" b="0" dirty="0">
                          <a:solidFill>
                            <a:schemeClr val="tx1"/>
                          </a:solidFill>
                          <a:effectLst/>
                        </a:rPr>
                        <a:t>¿Cómo aumenta (o disminuye) </a:t>
                      </a:r>
                      <a:r>
                        <a:rPr lang="es-US" sz="1600" b="0" dirty="0" smtClean="0">
                          <a:solidFill>
                            <a:schemeClr val="tx1"/>
                          </a:solidFill>
                          <a:effectLst/>
                        </a:rPr>
                        <a:t>la</a:t>
                      </a:r>
                      <a:r>
                        <a:rPr lang="es-US" sz="1600" b="0" baseline="0" dirty="0" smtClean="0">
                          <a:solidFill>
                            <a:schemeClr val="tx1"/>
                          </a:solidFill>
                          <a:effectLst/>
                        </a:rPr>
                        <a:t> </a:t>
                      </a:r>
                      <a:r>
                        <a:rPr lang="es-US" sz="1600" b="0" dirty="0" smtClean="0">
                          <a:solidFill>
                            <a:schemeClr val="tx1"/>
                          </a:solidFill>
                          <a:effectLst/>
                        </a:rPr>
                        <a:t>ventaja </a:t>
                      </a:r>
                      <a:r>
                        <a:rPr lang="es-US" sz="1600" b="0" dirty="0">
                          <a:solidFill>
                            <a:schemeClr val="tx1"/>
                          </a:solidFill>
                          <a:effectLst/>
                        </a:rPr>
                        <a:t>del </a:t>
                      </a:r>
                      <a:r>
                        <a:rPr lang="es-US" sz="1600" b="0" dirty="0" smtClean="0">
                          <a:solidFill>
                            <a:schemeClr val="tx1"/>
                          </a:solidFill>
                          <a:effectLst/>
                        </a:rPr>
                        <a:t>país/empresa? ¿Cuáles son las probabilidades de los escenarios beneficiosos, y de los escenarios dañinos?</a:t>
                      </a: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032">
                <a:tc>
                  <a:txBody>
                    <a:bodyPr/>
                    <a:lstStyle/>
                    <a:p>
                      <a:pPr marL="0" marR="0">
                        <a:spcBef>
                          <a:spcPts val="0"/>
                        </a:spcBef>
                        <a:spcAft>
                          <a:spcPts val="0"/>
                        </a:spcAft>
                      </a:pPr>
                      <a:r>
                        <a:rPr lang="es-US" sz="1600" b="1" dirty="0">
                          <a:solidFill>
                            <a:schemeClr val="tx1"/>
                          </a:solidFill>
                          <a:effectLst/>
                        </a:rPr>
                        <a:t>Las opciones</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US" sz="1600" b="0" dirty="0" smtClean="0">
                          <a:solidFill>
                            <a:schemeClr val="tx1"/>
                          </a:solidFill>
                          <a:effectLst/>
                        </a:rPr>
                        <a:t>¿Qué </a:t>
                      </a:r>
                      <a:r>
                        <a:rPr lang="es-US" sz="1600" b="0" dirty="0">
                          <a:solidFill>
                            <a:schemeClr val="tx1"/>
                          </a:solidFill>
                          <a:effectLst/>
                        </a:rPr>
                        <a:t>puede hacer el </a:t>
                      </a:r>
                      <a:r>
                        <a:rPr lang="es-US" sz="1600" b="0" dirty="0" smtClean="0">
                          <a:solidFill>
                            <a:schemeClr val="tx1"/>
                          </a:solidFill>
                          <a:effectLst/>
                        </a:rPr>
                        <a:t>decisor para </a:t>
                      </a:r>
                      <a:r>
                        <a:rPr lang="es-US" sz="1600" b="0" dirty="0">
                          <a:solidFill>
                            <a:schemeClr val="tx1"/>
                          </a:solidFill>
                          <a:effectLst/>
                        </a:rPr>
                        <a:t>influir la situación y prepararse para las consecuencias?  </a:t>
                      </a: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34141">
                <a:tc>
                  <a:txBody>
                    <a:bodyPr/>
                    <a:lstStyle/>
                    <a:p>
                      <a:pPr marL="0" marR="0">
                        <a:spcBef>
                          <a:spcPts val="0"/>
                        </a:spcBef>
                        <a:spcAft>
                          <a:spcPts val="0"/>
                        </a:spcAft>
                      </a:pPr>
                      <a:r>
                        <a:rPr lang="es-US" sz="1600" b="1" dirty="0">
                          <a:solidFill>
                            <a:schemeClr val="tx1"/>
                          </a:solidFill>
                          <a:effectLst/>
                        </a:rPr>
                        <a:t>La inteligencia</a:t>
                      </a:r>
                      <a:endParaRPr lang="en-US" sz="1600" b="1"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s-US" sz="1600" b="0" dirty="0">
                          <a:solidFill>
                            <a:schemeClr val="tx1"/>
                          </a:solidFill>
                          <a:effectLst/>
                        </a:rPr>
                        <a:t>¿Qué información tenemos ahora, y qué información tenemos que recoger o desarrollar, para ayudar al </a:t>
                      </a:r>
                      <a:r>
                        <a:rPr lang="es-US" sz="1600" b="0" dirty="0" smtClean="0">
                          <a:solidFill>
                            <a:schemeClr val="tx1"/>
                          </a:solidFill>
                          <a:effectLst/>
                        </a:rPr>
                        <a:t>decisor entender </a:t>
                      </a:r>
                      <a:r>
                        <a:rPr lang="es-US" sz="1600" b="0" dirty="0">
                          <a:solidFill>
                            <a:schemeClr val="tx1"/>
                          </a:solidFill>
                          <a:effectLst/>
                        </a:rPr>
                        <a:t>la situación, tener alguna influencia sobre ella, y por lo menos reaccionar a ella?  </a:t>
                      </a:r>
                      <a:endParaRPr lang="en-US" sz="1600" b="0" dirty="0">
                        <a:solidFill>
                          <a:schemeClr val="tx1"/>
                        </a:solidFill>
                        <a:effectLst/>
                        <a:latin typeface="Times New Roman"/>
                        <a:ea typeface="SimSun"/>
                      </a:endParaRPr>
                    </a:p>
                  </a:txBody>
                  <a:tcPr marL="73025" marR="73025" marT="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7" name="Picture 3" descr="C:\Users\Fulton\AppData\Local\Microsoft\Windows\Temporary Internet Files\Content.IE5\X6LTF8B0\MC900431586[1].png">
            <a:hlinkClick r:id="rId2" action="ppaction://hlinkpres?slideindex=1&amp;slidetit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54399"/>
            <a:ext cx="887246" cy="887246"/>
          </a:xfrm>
          <a:prstGeom prst="rect">
            <a:avLst/>
          </a:prstGeom>
          <a:solidFill>
            <a:schemeClr val="bg1"/>
          </a:solidFill>
          <a:extLst/>
        </p:spPr>
      </p:pic>
      <p:sp>
        <p:nvSpPr>
          <p:cNvPr id="8" name="Rectangle 7"/>
          <p:cNvSpPr/>
          <p:nvPr/>
        </p:nvSpPr>
        <p:spPr>
          <a:xfrm>
            <a:off x="7837553" y="1289622"/>
            <a:ext cx="756938" cy="461665"/>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30 mins</a:t>
            </a:r>
            <a:br>
              <a:rPr lang="en-US" sz="1400" dirty="0" smtClean="0"/>
            </a:br>
            <a:endParaRPr lang="en-US" sz="1000" i="1" dirty="0"/>
          </a:p>
        </p:txBody>
      </p:sp>
      <p:sp>
        <p:nvSpPr>
          <p:cNvPr id="10" name="Rectangle 9"/>
          <p:cNvSpPr/>
          <p:nvPr/>
        </p:nvSpPr>
        <p:spPr>
          <a:xfrm>
            <a:off x="843516" y="1523999"/>
            <a:ext cx="5356979" cy="461665"/>
          </a:xfrm>
          <a:prstGeom prst="rect">
            <a:avLst/>
          </a:prstGeom>
        </p:spPr>
        <p:txBody>
          <a:bodyPr wrap="none">
            <a:spAutoFit/>
          </a:bodyPr>
          <a:lstStyle/>
          <a:p>
            <a:r>
              <a:rPr lang="en-US" sz="2400" dirty="0" smtClean="0"/>
              <a:t>¿</a:t>
            </a:r>
            <a:r>
              <a:rPr lang="en-US" sz="2400" dirty="0" err="1" smtClean="0"/>
              <a:t>Qué</a:t>
            </a:r>
            <a:r>
              <a:rPr lang="en-US" sz="2400" dirty="0" smtClean="0"/>
              <a:t> </a:t>
            </a:r>
            <a:r>
              <a:rPr lang="en-US" sz="2400" dirty="0" err="1" smtClean="0"/>
              <a:t>es</a:t>
            </a:r>
            <a:r>
              <a:rPr lang="en-US" sz="2400" dirty="0" smtClean="0"/>
              <a:t> lo que </a:t>
            </a:r>
            <a:r>
              <a:rPr lang="en-US" sz="2400" dirty="0" err="1" smtClean="0"/>
              <a:t>tu</a:t>
            </a:r>
            <a:r>
              <a:rPr lang="en-US" sz="2400" dirty="0" smtClean="0"/>
              <a:t> </a:t>
            </a:r>
            <a:r>
              <a:rPr lang="en-US" sz="2400" dirty="0" err="1" smtClean="0"/>
              <a:t>decisor</a:t>
            </a:r>
            <a:r>
              <a:rPr lang="en-US" sz="2400" dirty="0" smtClean="0"/>
              <a:t> </a:t>
            </a:r>
            <a:r>
              <a:rPr lang="en-US" sz="2400" dirty="0" err="1" smtClean="0"/>
              <a:t>necesita</a:t>
            </a:r>
            <a:r>
              <a:rPr lang="en-US" sz="2400" dirty="0" smtClean="0"/>
              <a:t> saber?</a:t>
            </a:r>
            <a:endParaRPr lang="en-US" sz="2400" dirty="0"/>
          </a:p>
        </p:txBody>
      </p:sp>
      <p:sp>
        <p:nvSpPr>
          <p:cNvPr id="11" name="TextBox 10"/>
          <p:cNvSpPr txBox="1"/>
          <p:nvPr/>
        </p:nvSpPr>
        <p:spPr>
          <a:xfrm>
            <a:off x="609600" y="452829"/>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2" name="Slide Number Placeholder 1"/>
          <p:cNvSpPr>
            <a:spLocks noGrp="1"/>
          </p:cNvSpPr>
          <p:nvPr>
            <p:ph type="sldNum" sz="quarter" idx="12"/>
          </p:nvPr>
        </p:nvSpPr>
        <p:spPr/>
        <p:txBody>
          <a:bodyPr/>
          <a:lstStyle/>
          <a:p>
            <a:fld id="{C4F85062-4662-4D6B-BB38-DB7C890070DF}" type="slidenum">
              <a:rPr lang="en-US" smtClean="0"/>
              <a:t>51</a:t>
            </a:fld>
            <a:endParaRPr lang="en-US"/>
          </a:p>
        </p:txBody>
      </p:sp>
    </p:spTree>
    <p:extLst>
      <p:ext uri="{BB962C8B-B14F-4D97-AF65-F5344CB8AC3E}">
        <p14:creationId xmlns:p14="http://schemas.microsoft.com/office/powerpoint/2010/main" val="2679137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1600200"/>
            <a:ext cx="8229600" cy="1143000"/>
          </a:xfrm>
        </p:spPr>
        <p:txBody>
          <a:bodyPr>
            <a:normAutofit/>
          </a:bodyPr>
          <a:lstStyle/>
          <a:p>
            <a:r>
              <a:rPr lang="en-US" dirty="0"/>
              <a:t>What is </a:t>
            </a:r>
            <a:r>
              <a:rPr lang="en-US" dirty="0" smtClean="0"/>
              <a:t>Analytical Tradecraft?</a:t>
            </a:r>
            <a:endParaRPr lang="en-US" dirty="0"/>
          </a:p>
        </p:txBody>
      </p:sp>
      <p:sp>
        <p:nvSpPr>
          <p:cNvPr id="4" name="Rectangle 3"/>
          <p:cNvSpPr/>
          <p:nvPr/>
        </p:nvSpPr>
        <p:spPr>
          <a:xfrm>
            <a:off x="1380309" y="2743200"/>
            <a:ext cx="6324600" cy="2308324"/>
          </a:xfrm>
          <a:prstGeom prst="rect">
            <a:avLst/>
          </a:prstGeom>
        </p:spPr>
        <p:txBody>
          <a:bodyPr wrap="square">
            <a:spAutoFit/>
          </a:bodyPr>
          <a:lstStyle/>
          <a:p>
            <a:pPr marL="342900" indent="-342900">
              <a:buFont typeface="Arial" panose="020B0604020202020204" pitchFamily="34" charset="0"/>
              <a:buChar char="•"/>
            </a:pPr>
            <a:r>
              <a:rPr lang="en-US" sz="2400" dirty="0" smtClean="0"/>
              <a:t>How does good tradecraft help us serve the policymaker?</a:t>
            </a:r>
          </a:p>
          <a:p>
            <a:pPr marL="342900" indent="-342900">
              <a:buFont typeface="Arial" panose="020B0604020202020204" pitchFamily="34" charset="0"/>
              <a:buChar char="•"/>
            </a:pPr>
            <a:r>
              <a:rPr lang="en-US" sz="2400" dirty="0" smtClean="0"/>
              <a:t>How does it help us as analysts protect our own equities?</a:t>
            </a:r>
          </a:p>
          <a:p>
            <a:pPr marL="342900" indent="-342900">
              <a:buFont typeface="Arial" panose="020B0604020202020204" pitchFamily="34" charset="0"/>
              <a:buChar char="•"/>
            </a:pPr>
            <a:r>
              <a:rPr lang="en-US" sz="2400" dirty="0" smtClean="0"/>
              <a:t>How does it make our lives easier and more fun?</a:t>
            </a:r>
            <a:endParaRPr lang="en-US" sz="2400" dirty="0"/>
          </a:p>
        </p:txBody>
      </p:sp>
      <p:sp>
        <p:nvSpPr>
          <p:cNvPr id="3" name="Slide Number Placeholder 2"/>
          <p:cNvSpPr>
            <a:spLocks noGrp="1"/>
          </p:cNvSpPr>
          <p:nvPr>
            <p:ph type="sldNum" sz="quarter" idx="12"/>
          </p:nvPr>
        </p:nvSpPr>
        <p:spPr/>
        <p:txBody>
          <a:bodyPr/>
          <a:lstStyle/>
          <a:p>
            <a:fld id="{C4F85062-4662-4D6B-BB38-DB7C890070DF}" type="slidenum">
              <a:rPr lang="en-US" smtClean="0"/>
              <a:t>52</a:t>
            </a:fld>
            <a:endParaRPr lang="en-US"/>
          </a:p>
        </p:txBody>
      </p:sp>
    </p:spTree>
    <p:extLst>
      <p:ext uri="{BB962C8B-B14F-4D97-AF65-F5344CB8AC3E}">
        <p14:creationId xmlns:p14="http://schemas.microsoft.com/office/powerpoint/2010/main" val="230550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32720"/>
            <a:ext cx="6248400" cy="1143000"/>
          </a:xfrm>
        </p:spPr>
        <p:txBody>
          <a:bodyPr>
            <a:normAutofit/>
          </a:bodyPr>
          <a:lstStyle/>
          <a:p>
            <a:pPr algn="l"/>
            <a:r>
              <a:rPr lang="en-US" sz="2400" dirty="0"/>
              <a:t>What is </a:t>
            </a:r>
            <a:r>
              <a:rPr lang="en-US" sz="2400" dirty="0" smtClean="0"/>
              <a:t>Analytical Tradecraft?</a:t>
            </a:r>
            <a:endParaRPr lang="en-US" sz="2400" dirty="0"/>
          </a:p>
        </p:txBody>
      </p:sp>
      <p:sp>
        <p:nvSpPr>
          <p:cNvPr id="4" name="Rectangle 3"/>
          <p:cNvSpPr/>
          <p:nvPr/>
        </p:nvSpPr>
        <p:spPr>
          <a:xfrm>
            <a:off x="457200" y="1219200"/>
            <a:ext cx="8001000" cy="523220"/>
          </a:xfrm>
          <a:prstGeom prst="rect">
            <a:avLst/>
          </a:prstGeom>
        </p:spPr>
        <p:txBody>
          <a:bodyPr wrap="square">
            <a:spAutoFit/>
          </a:bodyPr>
          <a:lstStyle/>
          <a:p>
            <a:r>
              <a:rPr lang="en-US" sz="1400" dirty="0" smtClean="0"/>
              <a:t>How does good tradecraft help us serve the policymaker?  How does it help us as analysts protect our own equities?  How does it make our lives as analysts easier and more fun?</a:t>
            </a:r>
            <a:endParaRPr lang="en-US" sz="1400" dirty="0"/>
          </a:p>
        </p:txBody>
      </p:sp>
      <p:sp>
        <p:nvSpPr>
          <p:cNvPr id="6" name="Rectangle 5"/>
          <p:cNvSpPr/>
          <p:nvPr/>
        </p:nvSpPr>
        <p:spPr>
          <a:xfrm>
            <a:off x="485775" y="2133600"/>
            <a:ext cx="3933825" cy="2123658"/>
          </a:xfrm>
          <a:prstGeom prst="rect">
            <a:avLst/>
          </a:prstGeom>
        </p:spPr>
        <p:txBody>
          <a:bodyPr wrap="square">
            <a:spAutoFit/>
          </a:bodyPr>
          <a:lstStyle/>
          <a:p>
            <a:r>
              <a:rPr lang="en-US" sz="2000" dirty="0" smtClean="0"/>
              <a:t>1.</a:t>
            </a:r>
            <a:r>
              <a:rPr lang="en-US" sz="1400" dirty="0" smtClean="0"/>
              <a:t>  It is the CONSCIOUS and DELIBERATE process of evaluating and transforming raw data into descriptions, explanations, and conclusions for intelligence consumers – </a:t>
            </a:r>
          </a:p>
          <a:p>
            <a:pPr marL="342900" indent="-182880">
              <a:buFont typeface="Arial" panose="020B0604020202020204" pitchFamily="34" charset="0"/>
              <a:buChar char="•"/>
            </a:pPr>
            <a:r>
              <a:rPr lang="en-US" sz="1400" dirty="0" smtClean="0"/>
              <a:t>free from bias (ours or policymaker’s)</a:t>
            </a:r>
          </a:p>
          <a:p>
            <a:pPr marL="342900" indent="-182880">
              <a:buFont typeface="Arial" panose="020B0604020202020204" pitchFamily="34" charset="0"/>
              <a:buChar char="•"/>
            </a:pPr>
            <a:r>
              <a:rPr lang="en-US" sz="1400" dirty="0" smtClean="0"/>
              <a:t>free from manipulation (the reporting agency’s, source’s or sub-source’s)</a:t>
            </a:r>
          </a:p>
          <a:p>
            <a:pPr marL="342900" indent="-182880">
              <a:buFont typeface="Arial" panose="020B0604020202020204" pitchFamily="34" charset="0"/>
              <a:buChar char="•"/>
            </a:pPr>
            <a:r>
              <a:rPr lang="en-US" sz="1400" dirty="0" smtClean="0"/>
              <a:t>free from intellectual limitations (linear thinking) </a:t>
            </a:r>
            <a:endParaRPr lang="en-US" sz="1400" dirty="0"/>
          </a:p>
        </p:txBody>
      </p:sp>
      <p:sp>
        <p:nvSpPr>
          <p:cNvPr id="7" name="Rectangle 6"/>
          <p:cNvSpPr/>
          <p:nvPr/>
        </p:nvSpPr>
        <p:spPr>
          <a:xfrm>
            <a:off x="4648200" y="2130086"/>
            <a:ext cx="4343400" cy="2123658"/>
          </a:xfrm>
          <a:prstGeom prst="rect">
            <a:avLst/>
          </a:prstGeom>
        </p:spPr>
        <p:txBody>
          <a:bodyPr wrap="square">
            <a:spAutoFit/>
          </a:bodyPr>
          <a:lstStyle/>
          <a:p>
            <a:r>
              <a:rPr lang="en-US" sz="2000" dirty="0" smtClean="0"/>
              <a:t>2.  </a:t>
            </a:r>
            <a:r>
              <a:rPr lang="en-US" sz="1400" dirty="0" smtClean="0"/>
              <a:t>Tradecraft is what enables us to look the policymaker in the eye and say:</a:t>
            </a:r>
          </a:p>
          <a:p>
            <a:endParaRPr lang="en-US" sz="1400" dirty="0"/>
          </a:p>
          <a:p>
            <a:r>
              <a:rPr lang="en-US" sz="1400" dirty="0" smtClean="0"/>
              <a:t>We have examined the information and evidence we have, and we believe that ___ is occurring; it is being driven by ____; it appears likely to ___; and it has ___ implications.  We also believe that, although less likely, the situation could evolve in ___ manner if ___ occurs, which would have ___ implications.</a:t>
            </a:r>
          </a:p>
        </p:txBody>
      </p:sp>
      <p:sp>
        <p:nvSpPr>
          <p:cNvPr id="8" name="Rectangle 7"/>
          <p:cNvSpPr/>
          <p:nvPr/>
        </p:nvSpPr>
        <p:spPr>
          <a:xfrm>
            <a:off x="2209800" y="4429125"/>
            <a:ext cx="4691063" cy="1908215"/>
          </a:xfrm>
          <a:prstGeom prst="rect">
            <a:avLst/>
          </a:prstGeom>
        </p:spPr>
        <p:txBody>
          <a:bodyPr wrap="square">
            <a:spAutoFit/>
          </a:bodyPr>
          <a:lstStyle/>
          <a:p>
            <a:r>
              <a:rPr lang="en-US" sz="2000" dirty="0" smtClean="0"/>
              <a:t>3.  </a:t>
            </a:r>
            <a:r>
              <a:rPr lang="en-US" sz="1400" dirty="0" smtClean="0"/>
              <a:t>Tradecraft is also structured humility – the willingness to concede that</a:t>
            </a:r>
          </a:p>
          <a:p>
            <a:pPr marL="342900" indent="-182880">
              <a:buFont typeface="Arial" panose="020B0604020202020204" pitchFamily="34" charset="0"/>
              <a:buChar char="•"/>
            </a:pPr>
            <a:r>
              <a:rPr lang="en-US" sz="1400" dirty="0"/>
              <a:t>any issue worth analysis is difficult</a:t>
            </a:r>
          </a:p>
          <a:p>
            <a:pPr marL="342900" indent="-182880">
              <a:buFont typeface="Arial" panose="020B0604020202020204" pitchFamily="34" charset="0"/>
              <a:buChar char="•"/>
            </a:pPr>
            <a:r>
              <a:rPr lang="en-US" sz="1400" dirty="0"/>
              <a:t>our information rarely (or never) is good enough</a:t>
            </a:r>
          </a:p>
          <a:p>
            <a:pPr marL="342900" indent="-182880">
              <a:buFont typeface="Arial" panose="020B0604020202020204" pitchFamily="34" charset="0"/>
              <a:buChar char="•"/>
            </a:pPr>
            <a:r>
              <a:rPr lang="en-US" sz="1400" dirty="0"/>
              <a:t>our speculation is “informed” by our expertise, but we don’t know as much as we think</a:t>
            </a:r>
          </a:p>
          <a:p>
            <a:pPr marL="342900" indent="-182880">
              <a:buFont typeface="Arial" panose="020B0604020202020204" pitchFamily="34" charset="0"/>
              <a:buChar char="•"/>
            </a:pPr>
            <a:r>
              <a:rPr lang="en-US" sz="1400" dirty="0"/>
              <a:t>if our “probable” scenario doesn’t materialize, we also offer alternative scenarios</a:t>
            </a:r>
          </a:p>
        </p:txBody>
      </p:sp>
      <p:sp>
        <p:nvSpPr>
          <p:cNvPr id="3" name="Slide Number Placeholder 2"/>
          <p:cNvSpPr>
            <a:spLocks noGrp="1"/>
          </p:cNvSpPr>
          <p:nvPr>
            <p:ph type="sldNum" sz="quarter" idx="12"/>
          </p:nvPr>
        </p:nvSpPr>
        <p:spPr/>
        <p:txBody>
          <a:bodyPr/>
          <a:lstStyle/>
          <a:p>
            <a:fld id="{C4F85062-4662-4D6B-BB38-DB7C890070DF}" type="slidenum">
              <a:rPr lang="en-US" smtClean="0"/>
              <a:t>53</a:t>
            </a:fld>
            <a:endParaRPr lang="en-US"/>
          </a:p>
        </p:txBody>
      </p:sp>
    </p:spTree>
    <p:extLst>
      <p:ext uri="{BB962C8B-B14F-4D97-AF65-F5344CB8AC3E}">
        <p14:creationId xmlns:p14="http://schemas.microsoft.com/office/powerpoint/2010/main" val="8955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What is </a:t>
            </a:r>
            <a:r>
              <a:rPr lang="en-US" dirty="0" smtClean="0"/>
              <a:t>Analytical Tradecraft?</a:t>
            </a:r>
            <a:endParaRPr lang="en-US" dirty="0"/>
          </a:p>
        </p:txBody>
      </p:sp>
      <p:sp>
        <p:nvSpPr>
          <p:cNvPr id="2" name="Rectangle 1"/>
          <p:cNvSpPr/>
          <p:nvPr/>
        </p:nvSpPr>
        <p:spPr>
          <a:xfrm>
            <a:off x="1347241" y="2535331"/>
            <a:ext cx="6324600" cy="3416320"/>
          </a:xfrm>
          <a:prstGeom prst="rect">
            <a:avLst/>
          </a:prstGeom>
        </p:spPr>
        <p:txBody>
          <a:bodyPr wrap="square">
            <a:spAutoFit/>
          </a:bodyPr>
          <a:lstStyle/>
          <a:p>
            <a:r>
              <a:rPr lang="en-US" sz="2400" dirty="0" smtClean="0"/>
              <a:t>It is the CONSCIOUS and DELIBERATE process of evaluating and transforming raw data into descriptions, explanations, and conclusions for intelligence consumers – </a:t>
            </a:r>
          </a:p>
          <a:p>
            <a:pPr marL="342900" indent="-342900">
              <a:buFont typeface="Arial" panose="020B0604020202020204" pitchFamily="34" charset="0"/>
              <a:buChar char="•"/>
            </a:pPr>
            <a:r>
              <a:rPr lang="en-US" sz="2400" dirty="0" smtClean="0"/>
              <a:t>free from bias (ours or policymaker’s)</a:t>
            </a:r>
          </a:p>
          <a:p>
            <a:pPr marL="342900" indent="-342900">
              <a:buFont typeface="Arial" panose="020B0604020202020204" pitchFamily="34" charset="0"/>
              <a:buChar char="•"/>
            </a:pPr>
            <a:r>
              <a:rPr lang="en-US" sz="2400" dirty="0" smtClean="0"/>
              <a:t>free from manipulation (the reporting agency’s, source’s or sub-source’s)</a:t>
            </a:r>
          </a:p>
          <a:p>
            <a:pPr marL="342900" indent="-342900">
              <a:buFont typeface="Arial" panose="020B0604020202020204" pitchFamily="34" charset="0"/>
              <a:buChar char="•"/>
            </a:pPr>
            <a:r>
              <a:rPr lang="en-US" sz="2400" dirty="0" smtClean="0"/>
              <a:t>free from intellectual limitations (linear thinking) </a:t>
            </a:r>
            <a:endParaRPr lang="en-US" sz="2400" dirty="0"/>
          </a:p>
        </p:txBody>
      </p:sp>
      <p:sp>
        <p:nvSpPr>
          <p:cNvPr id="5" name="Rectangle 4"/>
          <p:cNvSpPr/>
          <p:nvPr/>
        </p:nvSpPr>
        <p:spPr>
          <a:xfrm rot="20959222">
            <a:off x="294352" y="1557105"/>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2"/>
          </p:nvPr>
        </p:nvSpPr>
        <p:spPr/>
        <p:txBody>
          <a:bodyPr/>
          <a:lstStyle/>
          <a:p>
            <a:fld id="{C4F85062-4662-4D6B-BB38-DB7C890070DF}" type="slidenum">
              <a:rPr lang="en-US" smtClean="0"/>
              <a:t>54</a:t>
            </a:fld>
            <a:endParaRPr lang="en-US"/>
          </a:p>
        </p:txBody>
      </p:sp>
    </p:spTree>
    <p:extLst>
      <p:ext uri="{BB962C8B-B14F-4D97-AF65-F5344CB8AC3E}">
        <p14:creationId xmlns:p14="http://schemas.microsoft.com/office/powerpoint/2010/main" val="253482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What is </a:t>
            </a:r>
            <a:r>
              <a:rPr lang="en-US" dirty="0" smtClean="0"/>
              <a:t>Analytical Tradecraft?</a:t>
            </a:r>
            <a:endParaRPr lang="en-US" dirty="0"/>
          </a:p>
        </p:txBody>
      </p:sp>
      <p:sp>
        <p:nvSpPr>
          <p:cNvPr id="5" name="Rectangle 4"/>
          <p:cNvSpPr/>
          <p:nvPr/>
        </p:nvSpPr>
        <p:spPr>
          <a:xfrm rot="20959222">
            <a:off x="294352" y="1557105"/>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ectangle 3"/>
          <p:cNvSpPr/>
          <p:nvPr/>
        </p:nvSpPr>
        <p:spPr>
          <a:xfrm>
            <a:off x="990600" y="2362200"/>
            <a:ext cx="7239000" cy="3416320"/>
          </a:xfrm>
          <a:prstGeom prst="rect">
            <a:avLst/>
          </a:prstGeom>
        </p:spPr>
        <p:txBody>
          <a:bodyPr wrap="square">
            <a:spAutoFit/>
          </a:bodyPr>
          <a:lstStyle/>
          <a:p>
            <a:r>
              <a:rPr lang="en-US" sz="2400" dirty="0" smtClean="0"/>
              <a:t>Tradecraft is what enables us to look the policymaker in the eye and say:</a:t>
            </a:r>
          </a:p>
          <a:p>
            <a:endParaRPr lang="en-US" sz="2400" dirty="0"/>
          </a:p>
          <a:p>
            <a:r>
              <a:rPr lang="en-US" sz="2400" dirty="0" smtClean="0"/>
              <a:t>We have examined the information and evidence we have, and we believe that ___ is occurring; it is being driven by ____; it appears likely to ___; and it has ___ implications.  We also believe that, although less likely, the situation could evolve in ___ manner if ___ occurs, which would have ___ implications.</a:t>
            </a:r>
          </a:p>
        </p:txBody>
      </p:sp>
      <p:sp>
        <p:nvSpPr>
          <p:cNvPr id="3" name="Slide Number Placeholder 2"/>
          <p:cNvSpPr>
            <a:spLocks noGrp="1"/>
          </p:cNvSpPr>
          <p:nvPr>
            <p:ph type="sldNum" sz="quarter" idx="12"/>
          </p:nvPr>
        </p:nvSpPr>
        <p:spPr/>
        <p:txBody>
          <a:bodyPr/>
          <a:lstStyle/>
          <a:p>
            <a:fld id="{C4F85062-4662-4D6B-BB38-DB7C890070DF}" type="slidenum">
              <a:rPr lang="en-US" smtClean="0"/>
              <a:t>55</a:t>
            </a:fld>
            <a:endParaRPr lang="en-US"/>
          </a:p>
        </p:txBody>
      </p:sp>
    </p:spTree>
    <p:extLst>
      <p:ext uri="{BB962C8B-B14F-4D97-AF65-F5344CB8AC3E}">
        <p14:creationId xmlns:p14="http://schemas.microsoft.com/office/powerpoint/2010/main" val="22854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What is </a:t>
            </a:r>
            <a:r>
              <a:rPr lang="en-US" dirty="0" smtClean="0"/>
              <a:t>Analytical Tradecraft?</a:t>
            </a:r>
            <a:endParaRPr lang="en-US" dirty="0"/>
          </a:p>
        </p:txBody>
      </p:sp>
      <p:sp>
        <p:nvSpPr>
          <p:cNvPr id="5" name="Rectangle 4"/>
          <p:cNvSpPr/>
          <p:nvPr/>
        </p:nvSpPr>
        <p:spPr>
          <a:xfrm rot="20959222">
            <a:off x="294352" y="1557105"/>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752600" y="2209800"/>
            <a:ext cx="6629400" cy="3170099"/>
          </a:xfrm>
          <a:prstGeom prst="rect">
            <a:avLst/>
          </a:prstGeom>
        </p:spPr>
        <p:txBody>
          <a:bodyPr wrap="square">
            <a:spAutoFit/>
          </a:bodyPr>
          <a:lstStyle/>
          <a:p>
            <a:pPr>
              <a:spcAft>
                <a:spcPts val="1200"/>
              </a:spcAft>
            </a:pPr>
            <a:r>
              <a:rPr lang="en-US" sz="2000" dirty="0" smtClean="0"/>
              <a:t>Tradecraft is also structured humility – the willingness to concede that</a:t>
            </a:r>
          </a:p>
          <a:p>
            <a:pPr marL="342900" indent="-342900">
              <a:spcAft>
                <a:spcPts val="1200"/>
              </a:spcAft>
              <a:buFontTx/>
              <a:buChar char="-"/>
            </a:pPr>
            <a:r>
              <a:rPr lang="en-US" sz="2000" dirty="0" smtClean="0"/>
              <a:t>any issue worth analysis is difficult</a:t>
            </a:r>
          </a:p>
          <a:p>
            <a:pPr marL="342900" indent="-342900">
              <a:spcAft>
                <a:spcPts val="1200"/>
              </a:spcAft>
              <a:buFontTx/>
              <a:buChar char="-"/>
            </a:pPr>
            <a:r>
              <a:rPr lang="en-US" sz="2000" dirty="0" smtClean="0"/>
              <a:t>our information rarely (or never) is good enough</a:t>
            </a:r>
          </a:p>
          <a:p>
            <a:pPr marL="342900" indent="-342900">
              <a:spcAft>
                <a:spcPts val="1200"/>
              </a:spcAft>
              <a:buFontTx/>
              <a:buChar char="-"/>
            </a:pPr>
            <a:r>
              <a:rPr lang="en-US" sz="2000" dirty="0" smtClean="0"/>
              <a:t>our speculation is “informed” by our expertise, but we don’t know as much as we think</a:t>
            </a:r>
          </a:p>
          <a:p>
            <a:pPr marL="342900" indent="-342900">
              <a:spcAft>
                <a:spcPts val="1200"/>
              </a:spcAft>
              <a:buFontTx/>
              <a:buChar char="-"/>
            </a:pPr>
            <a:r>
              <a:rPr lang="en-US" sz="2000" dirty="0" smtClean="0"/>
              <a:t>if our “probable” scenario doesn’t materialize, we also offer alternative scenarios</a:t>
            </a:r>
          </a:p>
        </p:txBody>
      </p:sp>
      <p:sp>
        <p:nvSpPr>
          <p:cNvPr id="3" name="Slide Number Placeholder 2"/>
          <p:cNvSpPr>
            <a:spLocks noGrp="1"/>
          </p:cNvSpPr>
          <p:nvPr>
            <p:ph type="sldNum" sz="quarter" idx="12"/>
          </p:nvPr>
        </p:nvSpPr>
        <p:spPr/>
        <p:txBody>
          <a:bodyPr/>
          <a:lstStyle/>
          <a:p>
            <a:fld id="{C4F85062-4662-4D6B-BB38-DB7C890070DF}" type="slidenum">
              <a:rPr lang="en-US" smtClean="0"/>
              <a:t>56</a:t>
            </a:fld>
            <a:endParaRPr lang="en-US"/>
          </a:p>
        </p:txBody>
      </p:sp>
    </p:spTree>
    <p:extLst>
      <p:ext uri="{BB962C8B-B14F-4D97-AF65-F5344CB8AC3E}">
        <p14:creationId xmlns:p14="http://schemas.microsoft.com/office/powerpoint/2010/main" val="41241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What is </a:t>
            </a:r>
            <a:r>
              <a:rPr lang="en-US" dirty="0" smtClean="0"/>
              <a:t>Analytical Tradecraft?</a:t>
            </a:r>
            <a:endParaRPr lang="en-US" dirty="0"/>
          </a:p>
        </p:txBody>
      </p:sp>
      <p:sp>
        <p:nvSpPr>
          <p:cNvPr id="5" name="Rectangle 4"/>
          <p:cNvSpPr/>
          <p:nvPr/>
        </p:nvSpPr>
        <p:spPr>
          <a:xfrm rot="20959222">
            <a:off x="294352" y="1557105"/>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2743200" y="3124200"/>
            <a:ext cx="3733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smtClean="0">
                <a:hlinkClick r:id="rId2" action="ppaction://hlinkpres?slideindex=1&amp;slidetitle="/>
              </a:rPr>
              <a:t>Can you believe what you see even with your own eyes?</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57</a:t>
            </a:fld>
            <a:endParaRPr lang="en-US"/>
          </a:p>
        </p:txBody>
      </p:sp>
    </p:spTree>
    <p:extLst>
      <p:ext uri="{BB962C8B-B14F-4D97-AF65-F5344CB8AC3E}">
        <p14:creationId xmlns:p14="http://schemas.microsoft.com/office/powerpoint/2010/main" val="225042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What is </a:t>
            </a:r>
            <a:r>
              <a:rPr lang="en-US" dirty="0" smtClean="0"/>
              <a:t>Analytical Tradecraft?</a:t>
            </a:r>
            <a:endParaRPr lang="en-US" dirty="0"/>
          </a:p>
        </p:txBody>
      </p:sp>
      <p:sp>
        <p:nvSpPr>
          <p:cNvPr id="2" name="Rectangle 1"/>
          <p:cNvSpPr/>
          <p:nvPr/>
        </p:nvSpPr>
        <p:spPr>
          <a:xfrm>
            <a:off x="1066800" y="2209800"/>
            <a:ext cx="7162800" cy="4154984"/>
          </a:xfrm>
          <a:prstGeom prst="rect">
            <a:avLst/>
          </a:prstGeom>
        </p:spPr>
        <p:txBody>
          <a:bodyPr wrap="square">
            <a:spAutoFit/>
          </a:bodyPr>
          <a:lstStyle/>
          <a:p>
            <a:r>
              <a:rPr lang="en-US" sz="2400" dirty="0" smtClean="0"/>
              <a:t>The CONSCIOUS process of …</a:t>
            </a:r>
          </a:p>
          <a:p>
            <a:pPr marL="800100" lvl="1" indent="-342900">
              <a:buFont typeface="Arial" pitchFamily="34" charset="0"/>
              <a:buChar char="•"/>
            </a:pPr>
            <a:r>
              <a:rPr lang="en-US" sz="2400" dirty="0" smtClean="0"/>
              <a:t>checking ASSUMPTIONS (</a:t>
            </a:r>
            <a:r>
              <a:rPr lang="en-US" sz="2400" i="1" dirty="0" err="1" smtClean="0"/>
              <a:t>suposiciones</a:t>
            </a:r>
            <a:r>
              <a:rPr lang="en-US" sz="2400" dirty="0" smtClean="0"/>
              <a:t>) and BIASES (</a:t>
            </a:r>
            <a:r>
              <a:rPr lang="en-US" sz="2400" i="1" dirty="0" err="1" smtClean="0"/>
              <a:t>preferencias</a:t>
            </a:r>
            <a:r>
              <a:rPr lang="en-US" sz="2400" dirty="0" smtClean="0"/>
              <a:t>)</a:t>
            </a:r>
            <a:r>
              <a:rPr lang="en-US" sz="2400" i="1" dirty="0" smtClean="0"/>
              <a:t>and</a:t>
            </a:r>
            <a:r>
              <a:rPr lang="en-US" sz="2400" dirty="0" smtClean="0"/>
              <a:t> channeling them into HYPOTHESES that you rigorously test</a:t>
            </a:r>
          </a:p>
          <a:p>
            <a:pPr marL="800100" lvl="1" indent="-342900">
              <a:buFont typeface="Arial" pitchFamily="34" charset="0"/>
              <a:buChar char="•"/>
            </a:pPr>
            <a:r>
              <a:rPr lang="en-US" sz="2400" dirty="0" smtClean="0"/>
              <a:t>knowing FACTS and testing them</a:t>
            </a:r>
          </a:p>
          <a:p>
            <a:pPr marL="800100" lvl="1" indent="-342900">
              <a:buFont typeface="Arial" pitchFamily="34" charset="0"/>
              <a:buChar char="•"/>
            </a:pPr>
            <a:r>
              <a:rPr lang="en-US" sz="2400" dirty="0" smtClean="0"/>
              <a:t>admitting information GAPS and exploring different possibilities of missing pieces</a:t>
            </a:r>
          </a:p>
          <a:p>
            <a:pPr marL="800100" lvl="1" indent="-342900">
              <a:buFont typeface="Arial" pitchFamily="34" charset="0"/>
              <a:buChar char="•"/>
            </a:pPr>
            <a:r>
              <a:rPr lang="en-US" sz="2400" dirty="0" smtClean="0"/>
              <a:t>studying DRIVERS and TRENDS of a situation</a:t>
            </a:r>
          </a:p>
          <a:p>
            <a:pPr marL="800100" lvl="1" indent="-342900">
              <a:buFont typeface="Arial" pitchFamily="34" charset="0"/>
              <a:buChar char="•"/>
            </a:pPr>
            <a:r>
              <a:rPr lang="en-US" sz="2400" dirty="0" smtClean="0"/>
              <a:t>looking at probabilities of various SCENARIOS</a:t>
            </a:r>
          </a:p>
          <a:p>
            <a:pPr marL="800100" lvl="1" indent="-342900">
              <a:buFont typeface="Arial" pitchFamily="34" charset="0"/>
              <a:buChar char="•"/>
            </a:pPr>
            <a:r>
              <a:rPr lang="en-US" sz="2400" dirty="0" smtClean="0"/>
              <a:t>examining IMPLICATIONS</a:t>
            </a:r>
          </a:p>
          <a:p>
            <a:pPr marL="800100" lvl="1" indent="-342900">
              <a:buFont typeface="Arial" pitchFamily="34" charset="0"/>
              <a:buChar char="•"/>
            </a:pPr>
            <a:r>
              <a:rPr lang="en-US" sz="2400" dirty="0" smtClean="0"/>
              <a:t>going back to CHECK and CHECK and CHECK</a:t>
            </a:r>
            <a:endParaRPr lang="en-US" sz="2400" dirty="0"/>
          </a:p>
        </p:txBody>
      </p:sp>
      <p:sp>
        <p:nvSpPr>
          <p:cNvPr id="5" name="Rectangle 4"/>
          <p:cNvSpPr/>
          <p:nvPr/>
        </p:nvSpPr>
        <p:spPr>
          <a:xfrm rot="20959222">
            <a:off x="294352" y="1557105"/>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2"/>
          </p:nvPr>
        </p:nvSpPr>
        <p:spPr/>
        <p:txBody>
          <a:bodyPr/>
          <a:lstStyle/>
          <a:p>
            <a:fld id="{C4F85062-4662-4D6B-BB38-DB7C890070DF}" type="slidenum">
              <a:rPr lang="en-US" smtClean="0"/>
              <a:t>58</a:t>
            </a:fld>
            <a:endParaRPr lang="en-US"/>
          </a:p>
        </p:txBody>
      </p:sp>
    </p:spTree>
    <p:extLst>
      <p:ext uri="{BB962C8B-B14F-4D97-AF65-F5344CB8AC3E}">
        <p14:creationId xmlns:p14="http://schemas.microsoft.com/office/powerpoint/2010/main" val="10188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Who is the analyst?</a:t>
            </a:r>
            <a:endParaRPr lang="en-US" dirty="0"/>
          </a:p>
        </p:txBody>
      </p:sp>
      <p:sp>
        <p:nvSpPr>
          <p:cNvPr id="2" name="Rectangle 1"/>
          <p:cNvSpPr/>
          <p:nvPr/>
        </p:nvSpPr>
        <p:spPr>
          <a:xfrm>
            <a:off x="1219200" y="2333685"/>
            <a:ext cx="7162800" cy="3785652"/>
          </a:xfrm>
          <a:prstGeom prst="rect">
            <a:avLst/>
          </a:prstGeom>
        </p:spPr>
        <p:txBody>
          <a:bodyPr wrap="square">
            <a:spAutoFit/>
          </a:bodyPr>
          <a:lstStyle/>
          <a:p>
            <a:r>
              <a:rPr lang="en-US" sz="2400" dirty="0" smtClean="0"/>
              <a:t>The analyst’s personality usually includes …</a:t>
            </a:r>
            <a:endParaRPr lang="en-US" sz="2400" dirty="0"/>
          </a:p>
          <a:p>
            <a:pPr marL="800100" lvl="1" indent="-342900">
              <a:buFont typeface="Arial" pitchFamily="34" charset="0"/>
              <a:buChar char="•"/>
            </a:pPr>
            <a:r>
              <a:rPr lang="en-US" sz="2400" dirty="0" smtClean="0"/>
              <a:t>intense curiosity</a:t>
            </a:r>
          </a:p>
          <a:p>
            <a:pPr marL="800100" lvl="1" indent="-342900">
              <a:buFont typeface="Arial" pitchFamily="34" charset="0"/>
              <a:buChar char="•"/>
            </a:pPr>
            <a:r>
              <a:rPr lang="en-US" sz="2400" dirty="0" smtClean="0"/>
              <a:t>skepticism of sources/information</a:t>
            </a:r>
          </a:p>
          <a:p>
            <a:pPr marL="800100" lvl="1" indent="-342900">
              <a:buFont typeface="Arial" pitchFamily="34" charset="0"/>
              <a:buChar char="•"/>
            </a:pPr>
            <a:r>
              <a:rPr lang="en-US" sz="2400" dirty="0" smtClean="0"/>
              <a:t>idealism (“truth shall set you free”)</a:t>
            </a:r>
          </a:p>
          <a:p>
            <a:pPr marL="800100" lvl="1" indent="-342900">
              <a:buFont typeface="Arial" pitchFamily="34" charset="0"/>
              <a:buChar char="•"/>
            </a:pPr>
            <a:r>
              <a:rPr lang="en-US" sz="2400" dirty="0" smtClean="0"/>
              <a:t>not cynicism or nihilism</a:t>
            </a:r>
          </a:p>
          <a:p>
            <a:endParaRPr lang="en-US" sz="2400" dirty="0"/>
          </a:p>
          <a:p>
            <a:r>
              <a:rPr lang="en-US" sz="2400" dirty="0" smtClean="0"/>
              <a:t>He/she sometimes appears conflicted over …</a:t>
            </a:r>
            <a:endParaRPr lang="en-US" sz="2400" dirty="0"/>
          </a:p>
          <a:p>
            <a:pPr marL="800100" lvl="1" indent="-342900">
              <a:buFont typeface="Arial" pitchFamily="34" charset="0"/>
              <a:buChar char="•"/>
            </a:pPr>
            <a:r>
              <a:rPr lang="en-US" sz="2400" dirty="0" smtClean="0"/>
              <a:t>relationship with team </a:t>
            </a:r>
          </a:p>
          <a:p>
            <a:pPr marL="800100" lvl="1" indent="-342900">
              <a:buFont typeface="Arial" pitchFamily="34" charset="0"/>
              <a:buChar char="•"/>
            </a:pPr>
            <a:r>
              <a:rPr lang="en-US" sz="2400" dirty="0" smtClean="0"/>
              <a:t>ability to come to closure</a:t>
            </a:r>
          </a:p>
          <a:p>
            <a:pPr marL="800100" lvl="1" indent="-342900">
              <a:buFont typeface="Arial" pitchFamily="34" charset="0"/>
              <a:buChar char="•"/>
            </a:pPr>
            <a:r>
              <a:rPr lang="en-US" sz="2400" dirty="0" smtClean="0"/>
              <a:t>arrogance vs. humility (!!!!)</a:t>
            </a:r>
          </a:p>
        </p:txBody>
      </p:sp>
      <p:sp>
        <p:nvSpPr>
          <p:cNvPr id="5" name="Rectangle 4"/>
          <p:cNvSpPr/>
          <p:nvPr/>
        </p:nvSpPr>
        <p:spPr>
          <a:xfrm rot="20959222">
            <a:off x="294352" y="1557105"/>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2"/>
          </p:nvPr>
        </p:nvSpPr>
        <p:spPr/>
        <p:txBody>
          <a:bodyPr/>
          <a:lstStyle/>
          <a:p>
            <a:fld id="{C4F85062-4662-4D6B-BB38-DB7C890070DF}" type="slidenum">
              <a:rPr lang="en-US" smtClean="0"/>
              <a:t>59</a:t>
            </a:fld>
            <a:endParaRPr lang="en-US"/>
          </a:p>
        </p:txBody>
      </p:sp>
    </p:spTree>
    <p:extLst>
      <p:ext uri="{BB962C8B-B14F-4D97-AF65-F5344CB8AC3E}">
        <p14:creationId xmlns:p14="http://schemas.microsoft.com/office/powerpoint/2010/main" val="30088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ecxMA1.1454286346" descr="p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844" y="457200"/>
            <a:ext cx="682975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19022" y="4724399"/>
            <a:ext cx="7391400" cy="1631216"/>
          </a:xfrm>
          <a:prstGeom prst="rect">
            <a:avLst/>
          </a:prstGeom>
        </p:spPr>
        <p:txBody>
          <a:bodyPr wrap="square">
            <a:spAutoFit/>
          </a:bodyPr>
          <a:lstStyle/>
          <a:p>
            <a:r>
              <a:rPr lang="en-US" sz="2000" dirty="0" smtClean="0"/>
              <a:t>If you see the man sitting and woman with her arms around his neck, then you are “right brain.”</a:t>
            </a:r>
          </a:p>
          <a:p>
            <a:endParaRPr lang="en-US" sz="2000" dirty="0"/>
          </a:p>
          <a:p>
            <a:pPr marL="285750" indent="-285750">
              <a:buFont typeface="Arial" panose="020B0604020202020204" pitchFamily="34" charset="0"/>
              <a:buChar char="•"/>
            </a:pPr>
            <a:r>
              <a:rPr lang="en-US" sz="2000" dirty="0" smtClean="0"/>
              <a:t>You’re supposed to be intensely curious, creative, and see the “big picture.”</a:t>
            </a:r>
            <a:endParaRPr lang="en-US" sz="1400" dirty="0"/>
          </a:p>
        </p:txBody>
      </p:sp>
      <p:sp>
        <p:nvSpPr>
          <p:cNvPr id="4" name="Slide Number Placeholder 3"/>
          <p:cNvSpPr>
            <a:spLocks noGrp="1"/>
          </p:cNvSpPr>
          <p:nvPr>
            <p:ph type="sldNum" sz="quarter" idx="12"/>
          </p:nvPr>
        </p:nvSpPr>
        <p:spPr/>
        <p:txBody>
          <a:bodyPr/>
          <a:lstStyle/>
          <a:p>
            <a:fld id="{C4F85062-4662-4D6B-BB38-DB7C890070DF}" type="slidenum">
              <a:rPr lang="en-US" smtClean="0"/>
              <a:t>6</a:t>
            </a:fld>
            <a:endParaRPr lang="en-US"/>
          </a:p>
        </p:txBody>
      </p:sp>
    </p:spTree>
    <p:extLst>
      <p:ext uri="{BB962C8B-B14F-4D97-AF65-F5344CB8AC3E}">
        <p14:creationId xmlns:p14="http://schemas.microsoft.com/office/powerpoint/2010/main" val="13757919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What is the process? </a:t>
            </a:r>
            <a:r>
              <a:rPr lang="en-US" sz="2400" dirty="0" smtClean="0"/>
              <a:t>(1)</a:t>
            </a:r>
            <a:endParaRPr lang="en-US" sz="2400" dirty="0"/>
          </a:p>
        </p:txBody>
      </p:sp>
      <p:sp>
        <p:nvSpPr>
          <p:cNvPr id="2" name="Rectangle 1"/>
          <p:cNvSpPr/>
          <p:nvPr/>
        </p:nvSpPr>
        <p:spPr>
          <a:xfrm>
            <a:off x="838200" y="2520543"/>
            <a:ext cx="7620000" cy="3170099"/>
          </a:xfrm>
          <a:prstGeom prst="rect">
            <a:avLst/>
          </a:prstGeom>
        </p:spPr>
        <p:txBody>
          <a:bodyPr wrap="square">
            <a:spAutoFit/>
          </a:bodyPr>
          <a:lstStyle/>
          <a:p>
            <a:r>
              <a:rPr lang="en-US" sz="2000" b="1" u="sng" dirty="0"/>
              <a:t>Assumption</a:t>
            </a:r>
            <a:r>
              <a:rPr lang="en-US" sz="2000" dirty="0"/>
              <a:t> - </a:t>
            </a:r>
            <a:r>
              <a:rPr lang="en-US" sz="2000" dirty="0">
                <a:cs typeface="Times New Roman" pitchFamily="18" charset="0"/>
              </a:rPr>
              <a:t>a proposition whose truth is </a:t>
            </a:r>
            <a:r>
              <a:rPr lang="en-US" sz="2000" dirty="0" smtClean="0">
                <a:cs typeface="Times New Roman" pitchFamily="18" charset="0"/>
              </a:rPr>
              <a:t>established or otherwise accepted that we make CONSCIOUS as we enter the analytical process, usually in the formation of our hypothesis and first round of questions.</a:t>
            </a:r>
          </a:p>
          <a:p>
            <a:endParaRPr lang="en-US" sz="2000" b="1" u="sng" dirty="0">
              <a:cs typeface="Times New Roman" pitchFamily="18" charset="0"/>
            </a:endParaRPr>
          </a:p>
          <a:p>
            <a:r>
              <a:rPr lang="en-US" sz="2000" b="1" u="sng" dirty="0" smtClean="0"/>
              <a:t>Hypothesis</a:t>
            </a:r>
            <a:r>
              <a:rPr lang="en-US" sz="2000" dirty="0" smtClean="0"/>
              <a:t> </a:t>
            </a:r>
            <a:r>
              <a:rPr lang="en-US" sz="2000" dirty="0"/>
              <a:t>- </a:t>
            </a:r>
            <a:r>
              <a:rPr lang="en-US" sz="2000" dirty="0" smtClean="0"/>
              <a:t>a</a:t>
            </a:r>
            <a:r>
              <a:rPr lang="en-US" sz="2000" dirty="0" smtClean="0">
                <a:cs typeface="Times New Roman" pitchFamily="18" charset="0"/>
              </a:rPr>
              <a:t> </a:t>
            </a:r>
            <a:r>
              <a:rPr lang="en-US" sz="2000" dirty="0">
                <a:cs typeface="Times New Roman" pitchFamily="18" charset="0"/>
              </a:rPr>
              <a:t>tentative assertion linking two or more phenomena, subject to testing and proof. </a:t>
            </a:r>
          </a:p>
          <a:p>
            <a:pPr>
              <a:buFontTx/>
              <a:buChar char="•"/>
            </a:pPr>
            <a:r>
              <a:rPr lang="en-US" sz="2000" dirty="0"/>
              <a:t> Usually states a relationship between two or more things</a:t>
            </a:r>
          </a:p>
          <a:p>
            <a:pPr>
              <a:buFontTx/>
              <a:buChar char="•"/>
            </a:pPr>
            <a:r>
              <a:rPr lang="en-US" sz="2000" dirty="0"/>
              <a:t> Is stated affirmatively</a:t>
            </a:r>
          </a:p>
          <a:p>
            <a:pPr>
              <a:buFontTx/>
              <a:buChar char="•"/>
            </a:pPr>
            <a:r>
              <a:rPr lang="en-US" sz="2000" dirty="0"/>
              <a:t> Can be tested with empirical evidence</a:t>
            </a:r>
          </a:p>
          <a:p>
            <a:pPr>
              <a:buFontTx/>
              <a:buChar char="•"/>
            </a:pPr>
            <a:r>
              <a:rPr lang="en-US" sz="2000" dirty="0" smtClean="0">
                <a:cs typeface="Times New Roman" pitchFamily="18" charset="0"/>
              </a:rPr>
              <a:t>The </a:t>
            </a:r>
            <a:r>
              <a:rPr lang="en-US" sz="2000" dirty="0">
                <a:cs typeface="Times New Roman" pitchFamily="18" charset="0"/>
              </a:rPr>
              <a:t>theory/underlying logic of the relationship makes sense</a:t>
            </a:r>
            <a:r>
              <a:rPr lang="en-US" sz="2000" dirty="0"/>
              <a:t> </a:t>
            </a:r>
          </a:p>
        </p:txBody>
      </p:sp>
      <p:sp>
        <p:nvSpPr>
          <p:cNvPr id="10" name="TextBox 9"/>
          <p:cNvSpPr txBox="1"/>
          <p:nvPr/>
        </p:nvSpPr>
        <p:spPr>
          <a:xfrm>
            <a:off x="655291" y="6296799"/>
            <a:ext cx="1467453" cy="276999"/>
          </a:xfrm>
          <a:prstGeom prst="rect">
            <a:avLst/>
          </a:prstGeom>
          <a:noFill/>
        </p:spPr>
        <p:txBody>
          <a:bodyPr wrap="none" rtlCol="0">
            <a:spAutoFit/>
          </a:bodyPr>
          <a:lstStyle/>
          <a:p>
            <a:r>
              <a:rPr lang="en-US" sz="1200" i="1" dirty="0" smtClean="0"/>
              <a:t>Courtesy Bill Ortman</a:t>
            </a:r>
            <a:endParaRPr lang="en-US" sz="1200" i="1" dirty="0"/>
          </a:p>
        </p:txBody>
      </p:sp>
      <p:sp>
        <p:nvSpPr>
          <p:cNvPr id="6" name="Rectangle 5"/>
          <p:cNvSpPr/>
          <p:nvPr/>
        </p:nvSpPr>
        <p:spPr>
          <a:xfrm rot="20959222">
            <a:off x="294352" y="1557105"/>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2"/>
          </p:nvPr>
        </p:nvSpPr>
        <p:spPr/>
        <p:txBody>
          <a:bodyPr/>
          <a:lstStyle/>
          <a:p>
            <a:fld id="{C4F85062-4662-4D6B-BB38-DB7C890070DF}" type="slidenum">
              <a:rPr lang="en-US" smtClean="0"/>
              <a:t>60</a:t>
            </a:fld>
            <a:endParaRPr lang="en-US"/>
          </a:p>
        </p:txBody>
      </p:sp>
    </p:spTree>
    <p:extLst>
      <p:ext uri="{BB962C8B-B14F-4D97-AF65-F5344CB8AC3E}">
        <p14:creationId xmlns:p14="http://schemas.microsoft.com/office/powerpoint/2010/main" val="244824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What is the process? </a:t>
            </a:r>
            <a:r>
              <a:rPr lang="en-US" sz="2400" dirty="0" smtClean="0"/>
              <a:t>(2)</a:t>
            </a:r>
            <a:endParaRPr lang="en-US" sz="2400" dirty="0"/>
          </a:p>
        </p:txBody>
      </p:sp>
      <p:sp>
        <p:nvSpPr>
          <p:cNvPr id="2" name="Rectangle 1"/>
          <p:cNvSpPr/>
          <p:nvPr/>
        </p:nvSpPr>
        <p:spPr>
          <a:xfrm>
            <a:off x="838200" y="2520543"/>
            <a:ext cx="7620000" cy="3170099"/>
          </a:xfrm>
          <a:prstGeom prst="rect">
            <a:avLst/>
          </a:prstGeom>
        </p:spPr>
        <p:txBody>
          <a:bodyPr wrap="square">
            <a:spAutoFit/>
          </a:bodyPr>
          <a:lstStyle/>
          <a:p>
            <a:r>
              <a:rPr lang="en-US" sz="2000" b="1" u="sng" dirty="0" smtClean="0"/>
              <a:t>Main Elements</a:t>
            </a:r>
          </a:p>
          <a:p>
            <a:pPr lvl="1"/>
            <a:r>
              <a:rPr lang="en-US" sz="2000" dirty="0" smtClean="0"/>
              <a:t>Drivers – factors influencing events</a:t>
            </a:r>
          </a:p>
          <a:p>
            <a:pPr lvl="1"/>
            <a:r>
              <a:rPr lang="en-US" sz="2000" dirty="0" smtClean="0"/>
              <a:t>Trends – flows of events</a:t>
            </a:r>
          </a:p>
          <a:p>
            <a:pPr lvl="1"/>
            <a:r>
              <a:rPr lang="en-US" sz="2000" dirty="0" smtClean="0"/>
              <a:t>Outcomes – where events will be at a certain point in time</a:t>
            </a:r>
          </a:p>
          <a:p>
            <a:pPr lvl="1"/>
            <a:r>
              <a:rPr lang="en-US" sz="2000" dirty="0" smtClean="0"/>
              <a:t>Implications – what the events, drivers, trends and outcomes mean</a:t>
            </a:r>
          </a:p>
          <a:p>
            <a:pPr lvl="1"/>
            <a:endParaRPr lang="en-US" sz="2000" dirty="0"/>
          </a:p>
          <a:p>
            <a:r>
              <a:rPr lang="en-US" sz="2000" b="1" u="sng" dirty="0" smtClean="0"/>
              <a:t>Judgment</a:t>
            </a:r>
            <a:r>
              <a:rPr lang="en-US" sz="2000" dirty="0" smtClean="0"/>
              <a:t> – a statement that goes </a:t>
            </a:r>
            <a:r>
              <a:rPr lang="en-US" sz="2000" dirty="0" smtClean="0">
                <a:cs typeface="Times New Roman" pitchFamily="18" charset="0"/>
              </a:rPr>
              <a:t>beyond available information to reach a conclusion on the basis of probabilities – an analytic leap from the known to the uncertain – and an honest assessment of our information.</a:t>
            </a:r>
            <a:endParaRPr lang="en-US" sz="2000" dirty="0"/>
          </a:p>
        </p:txBody>
      </p:sp>
      <p:sp>
        <p:nvSpPr>
          <p:cNvPr id="10" name="TextBox 9"/>
          <p:cNvSpPr txBox="1"/>
          <p:nvPr/>
        </p:nvSpPr>
        <p:spPr>
          <a:xfrm>
            <a:off x="655291" y="6296799"/>
            <a:ext cx="1467453" cy="276999"/>
          </a:xfrm>
          <a:prstGeom prst="rect">
            <a:avLst/>
          </a:prstGeom>
          <a:noFill/>
        </p:spPr>
        <p:txBody>
          <a:bodyPr wrap="none" rtlCol="0">
            <a:spAutoFit/>
          </a:bodyPr>
          <a:lstStyle/>
          <a:p>
            <a:r>
              <a:rPr lang="en-US" sz="1200" i="1" dirty="0" smtClean="0"/>
              <a:t>Courtesy Bill Ortman</a:t>
            </a:r>
            <a:endParaRPr lang="en-US" sz="1200" i="1" dirty="0"/>
          </a:p>
        </p:txBody>
      </p:sp>
      <p:sp>
        <p:nvSpPr>
          <p:cNvPr id="6" name="Rectangle 5"/>
          <p:cNvSpPr/>
          <p:nvPr/>
        </p:nvSpPr>
        <p:spPr>
          <a:xfrm rot="20959222">
            <a:off x="294352" y="1557105"/>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2"/>
          </p:nvPr>
        </p:nvSpPr>
        <p:spPr/>
        <p:txBody>
          <a:bodyPr/>
          <a:lstStyle/>
          <a:p>
            <a:fld id="{C4F85062-4662-4D6B-BB38-DB7C890070DF}" type="slidenum">
              <a:rPr lang="en-US" smtClean="0"/>
              <a:t>61</a:t>
            </a:fld>
            <a:endParaRPr lang="en-US"/>
          </a:p>
        </p:txBody>
      </p:sp>
    </p:spTree>
    <p:extLst>
      <p:ext uri="{BB962C8B-B14F-4D97-AF65-F5344CB8AC3E}">
        <p14:creationId xmlns:p14="http://schemas.microsoft.com/office/powerpoint/2010/main" val="24310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Examples</a:t>
            </a:r>
            <a:endParaRPr lang="en-US" sz="2400" dirty="0"/>
          </a:p>
        </p:txBody>
      </p:sp>
      <p:sp>
        <p:nvSpPr>
          <p:cNvPr id="6" name="Rectangle 5"/>
          <p:cNvSpPr/>
          <p:nvPr/>
        </p:nvSpPr>
        <p:spPr>
          <a:xfrm rot="20959222">
            <a:off x="20122" y="892763"/>
            <a:ext cx="3933009"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Tradecraft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3" name="Table 2"/>
          <p:cNvGraphicFramePr>
            <a:graphicFrameLocks noGrp="1"/>
          </p:cNvGraphicFramePr>
          <p:nvPr>
            <p:extLst>
              <p:ext uri="{D42A27DB-BD31-4B8C-83A1-F6EECF244321}">
                <p14:modId xmlns:p14="http://schemas.microsoft.com/office/powerpoint/2010/main" val="1650514377"/>
              </p:ext>
            </p:extLst>
          </p:nvPr>
        </p:nvGraphicFramePr>
        <p:xfrm>
          <a:off x="1219200" y="1752600"/>
          <a:ext cx="7391401" cy="4545629"/>
        </p:xfrm>
        <a:graphic>
          <a:graphicData uri="http://schemas.openxmlformats.org/drawingml/2006/table">
            <a:tbl>
              <a:tblPr firstRow="1" bandRow="1">
                <a:tableStyleId>{5C22544A-7EE6-4342-B048-85BDC9FD1C3A}</a:tableStyleId>
              </a:tblPr>
              <a:tblGrid>
                <a:gridCol w="3066645"/>
                <a:gridCol w="314528"/>
                <a:gridCol w="4010228"/>
              </a:tblGrid>
              <a:tr h="430829">
                <a:tc>
                  <a:txBody>
                    <a:bodyPr/>
                    <a:lstStyle/>
                    <a:p>
                      <a:r>
                        <a:rPr lang="en-US" dirty="0" smtClean="0">
                          <a:solidFill>
                            <a:schemeClr val="tx1"/>
                          </a:solidFill>
                        </a:rPr>
                        <a:t>Tradecraft</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smtClean="0">
                          <a:solidFill>
                            <a:schemeClr val="tx1"/>
                          </a:solidFill>
                        </a:rPr>
                        <a:t>Issues</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30829">
                <a:tc>
                  <a:txBody>
                    <a:bodyPr/>
                    <a:lstStyle/>
                    <a:p>
                      <a:r>
                        <a:rPr lang="en-US" sz="2400" dirty="0" smtClean="0">
                          <a:solidFill>
                            <a:schemeClr val="tx1"/>
                          </a:solidFill>
                          <a:cs typeface="Times New Roman" pitchFamily="18" charset="0"/>
                        </a:rPr>
                        <a:t>What are the		</a:t>
                      </a:r>
                      <a:endParaRPr lang="en-U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57200" lvl="1" algn="l" defTabSz="914400" rtl="0" eaLnBrk="1" latinLnBrk="0" hangingPunct="1"/>
                      <a:r>
                        <a:rPr lang="es-ES" sz="2400" kern="1200" dirty="0" err="1" smtClean="0">
                          <a:solidFill>
                            <a:schemeClr val="tx1"/>
                          </a:solidFill>
                          <a:latin typeface="+mn-lt"/>
                          <a:ea typeface="+mn-ea"/>
                          <a:cs typeface="Times New Roman" pitchFamily="18" charset="0"/>
                        </a:rPr>
                        <a:t>Terrorism</a:t>
                      </a:r>
                      <a:r>
                        <a:rPr lang="en-US" sz="2400" kern="1200" dirty="0" smtClean="0">
                          <a:solidFill>
                            <a:schemeClr val="tx1"/>
                          </a:solidFill>
                          <a:latin typeface="+mn-lt"/>
                          <a:ea typeface="+mn-ea"/>
                          <a:cs typeface="Times New Roman" pitchFamily="18" charset="0"/>
                        </a:rPr>
                        <a:t>?</a:t>
                      </a:r>
                      <a:endParaRPr lang="en-US" sz="2400" kern="1200" dirty="0">
                        <a:solidFill>
                          <a:schemeClr val="tx1"/>
                        </a:solidFill>
                        <a:latin typeface="+mn-lt"/>
                        <a:ea typeface="+mn-ea"/>
                        <a:cs typeface="Times New Roman"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3082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Times New Roman" pitchFamily="18" charset="0"/>
                        </a:rPr>
                        <a:t>assumptions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r>
                        <a:rPr lang="en-US" sz="2400" kern="1200" dirty="0" smtClean="0">
                          <a:solidFill>
                            <a:schemeClr val="tx1"/>
                          </a:solidFill>
                          <a:latin typeface="+mn-lt"/>
                          <a:ea typeface="+mn-ea"/>
                          <a:cs typeface="Times New Roman" pitchFamily="18" charset="0"/>
                        </a:rPr>
                        <a:t>Change in Cuba?</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0829">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Times New Roman" pitchFamily="18" charset="0"/>
                        </a:rPr>
                        <a:t>hypotheses</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r>
                        <a:rPr lang="en-US" sz="2400" kern="1200" dirty="0" smtClean="0">
                          <a:solidFill>
                            <a:schemeClr val="tx1"/>
                          </a:solidFill>
                          <a:latin typeface="+mn-lt"/>
                          <a:ea typeface="+mn-ea"/>
                          <a:cs typeface="Times New Roman" pitchFamily="18" charset="0"/>
                        </a:rPr>
                        <a:t>Civil war in Syria?</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0829">
                <a:tc>
                  <a:txBody>
                    <a:bodyPr/>
                    <a:lstStyle/>
                    <a:p>
                      <a:pPr lvl="1"/>
                      <a:r>
                        <a:rPr lang="en-US" sz="2400" kern="1200" dirty="0" smtClean="0">
                          <a:solidFill>
                            <a:schemeClr val="tx1"/>
                          </a:solidFill>
                          <a:latin typeface="+mn-lt"/>
                          <a:ea typeface="+mn-ea"/>
                          <a:cs typeface="Times New Roman" pitchFamily="18" charset="0"/>
                        </a:rPr>
                        <a:t>key elements</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r>
                        <a:rPr lang="en-US" sz="2400" kern="1200" dirty="0" smtClean="0">
                          <a:solidFill>
                            <a:schemeClr val="tx1"/>
                          </a:solidFill>
                          <a:latin typeface="+mn-lt"/>
                          <a:ea typeface="+mn-ea"/>
                          <a:cs typeface="Times New Roman" pitchFamily="18" charset="0"/>
                        </a:rPr>
                        <a:t>Nuclear programs in Iran?</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0829">
                <a:tc>
                  <a:txBody>
                    <a:bodyPr/>
                    <a:lstStyle/>
                    <a:p>
                      <a:pPr marL="914400" marR="0" lvl="3"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Times New Roman" pitchFamily="18" charset="0"/>
                        </a:rPr>
                        <a:t>drivers</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r>
                        <a:rPr lang="es-ES" sz="2400" kern="1200" dirty="0" err="1" smtClean="0">
                          <a:solidFill>
                            <a:schemeClr val="tx1"/>
                          </a:solidFill>
                          <a:latin typeface="+mn-lt"/>
                          <a:ea typeface="+mn-ea"/>
                          <a:cs typeface="Times New Roman" pitchFamily="18" charset="0"/>
                        </a:rPr>
                        <a:t>Migration</a:t>
                      </a:r>
                      <a:r>
                        <a:rPr lang="es-ES" sz="2400" kern="1200" dirty="0" smtClean="0">
                          <a:solidFill>
                            <a:schemeClr val="tx1"/>
                          </a:solidFill>
                          <a:latin typeface="+mn-lt"/>
                          <a:ea typeface="+mn-ea"/>
                          <a:cs typeface="Times New Roman" pitchFamily="18" charset="0"/>
                        </a:rPr>
                        <a:t>_</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0829">
                <a:tc>
                  <a:txBody>
                    <a:bodyPr/>
                    <a:lstStyle/>
                    <a:p>
                      <a:pPr marL="914400" marR="0" lvl="3"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Times New Roman" pitchFamily="18" charset="0"/>
                        </a:rPr>
                        <a:t>trends</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r>
                        <a:rPr lang="en-US" sz="2400" kern="1200" dirty="0" smtClean="0">
                          <a:solidFill>
                            <a:schemeClr val="tx1"/>
                          </a:solidFill>
                          <a:latin typeface="+mn-lt"/>
                          <a:ea typeface="+mn-ea"/>
                          <a:cs typeface="Times New Roman" pitchFamily="18" charset="0"/>
                        </a:rPr>
                        <a:t>Narcotics trade in Europe?</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0829">
                <a:tc>
                  <a:txBody>
                    <a:bodyPr/>
                    <a:lstStyle/>
                    <a:p>
                      <a:pPr marL="914400" marR="0" lvl="3"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Times New Roman" pitchFamily="18" charset="0"/>
                        </a:rPr>
                        <a:t>outcomes</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r>
                        <a:rPr lang="en-US" sz="2400" kern="1200" dirty="0" smtClean="0">
                          <a:solidFill>
                            <a:schemeClr val="tx1"/>
                          </a:solidFill>
                          <a:latin typeface="+mn-lt"/>
                          <a:ea typeface="+mn-ea"/>
                          <a:cs typeface="Times New Roman" pitchFamily="18" charset="0"/>
                        </a:rPr>
                        <a:t>ISIS expansion in ME?</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0829">
                <a:tc>
                  <a:txBody>
                    <a:bodyPr/>
                    <a:lstStyle/>
                    <a:p>
                      <a:pPr marL="914400" marR="0" lvl="3"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Times New Roman" pitchFamily="18" charset="0"/>
                        </a:rPr>
                        <a:t>key judgments</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0829">
                <a:tc>
                  <a:txBody>
                    <a:bodyPr/>
                    <a:lstStyle/>
                    <a:p>
                      <a:pPr marL="914400" marR="0" lvl="3"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Times New Roman" pitchFamily="18" charset="0"/>
                        </a:rPr>
                        <a:t>implications</a:t>
                      </a:r>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endParaRPr lang="en-US" sz="2400" kern="1200" dirty="0">
                        <a:solidFill>
                          <a:schemeClr val="tx1"/>
                        </a:solidFill>
                        <a:latin typeface="+mn-lt"/>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C4F85062-4662-4D6B-BB38-DB7C890070DF}" type="slidenum">
              <a:rPr lang="en-US" smtClean="0"/>
              <a:t>62</a:t>
            </a:fld>
            <a:endParaRPr lang="en-US"/>
          </a:p>
        </p:txBody>
      </p:sp>
    </p:spTree>
    <p:extLst>
      <p:ext uri="{BB962C8B-B14F-4D97-AF65-F5344CB8AC3E}">
        <p14:creationId xmlns:p14="http://schemas.microsoft.com/office/powerpoint/2010/main" val="5077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467599" cy="1508105"/>
          </a:xfrm>
          <a:prstGeom prst="rect">
            <a:avLst/>
          </a:prstGeom>
          <a:noFill/>
        </p:spPr>
        <p:txBody>
          <a:bodyPr wrap="square" rtlCol="0">
            <a:spAutoFit/>
          </a:bodyPr>
          <a:lstStyle/>
          <a:p>
            <a:r>
              <a:rPr lang="en-US" dirty="0" smtClean="0"/>
              <a:t>EXAMPLE</a:t>
            </a:r>
            <a:br>
              <a:rPr lang="en-US" dirty="0" smtClean="0"/>
            </a:br>
            <a:endParaRPr lang="en-US" dirty="0" smtClean="0"/>
          </a:p>
          <a:p>
            <a:pPr algn="ctr"/>
            <a:r>
              <a:rPr lang="en-US" sz="2800" dirty="0" smtClean="0"/>
              <a:t>How well did U.S. intelligence agencies analyze the </a:t>
            </a:r>
            <a:r>
              <a:rPr lang="en-US" sz="2800" dirty="0" err="1" smtClean="0"/>
              <a:t>Tlatelolco</a:t>
            </a:r>
            <a:r>
              <a:rPr lang="en-US" sz="2800" dirty="0" smtClean="0"/>
              <a:t> Massacre?</a:t>
            </a:r>
            <a:endParaRPr lang="en-US" sz="2800" dirty="0"/>
          </a:p>
        </p:txBody>
      </p:sp>
      <p:sp>
        <p:nvSpPr>
          <p:cNvPr id="3" name="TextBox 2"/>
          <p:cNvSpPr txBox="1"/>
          <p:nvPr/>
        </p:nvSpPr>
        <p:spPr>
          <a:xfrm>
            <a:off x="838201" y="2362200"/>
            <a:ext cx="7467598" cy="4062651"/>
          </a:xfrm>
          <a:prstGeom prst="rect">
            <a:avLst/>
          </a:prstGeom>
          <a:noFill/>
        </p:spPr>
        <p:txBody>
          <a:bodyPr wrap="square" rtlCol="0">
            <a:spAutoFit/>
          </a:bodyPr>
          <a:lstStyle/>
          <a:p>
            <a:r>
              <a:rPr lang="en-US" dirty="0" smtClean="0"/>
              <a:t>BACKGROUND</a:t>
            </a:r>
            <a:br>
              <a:rPr lang="en-US" dirty="0" smtClean="0"/>
            </a:br>
            <a:endParaRPr lang="en-US" dirty="0" smtClean="0"/>
          </a:p>
          <a:p>
            <a:pPr marL="285750" indent="-285750">
              <a:spcAft>
                <a:spcPts val="1200"/>
              </a:spcAft>
              <a:buFont typeface="Arial" panose="020B0604020202020204" pitchFamily="34" charset="0"/>
              <a:buChar char="•"/>
            </a:pPr>
            <a:r>
              <a:rPr lang="en-US" dirty="0" smtClean="0"/>
              <a:t>2 October 1968</a:t>
            </a:r>
          </a:p>
          <a:p>
            <a:pPr marL="285750" indent="-285750">
              <a:spcAft>
                <a:spcPts val="1200"/>
              </a:spcAft>
              <a:buFont typeface="Arial" panose="020B0604020202020204" pitchFamily="34" charset="0"/>
              <a:buChar char="•"/>
            </a:pPr>
            <a:r>
              <a:rPr lang="en-US" dirty="0" smtClean="0"/>
              <a:t>La Plaza de las Tres </a:t>
            </a:r>
            <a:r>
              <a:rPr lang="en-US" dirty="0" err="1" smtClean="0"/>
              <a:t>Culturas</a:t>
            </a:r>
            <a:r>
              <a:rPr lang="en-US" dirty="0" smtClean="0"/>
              <a:t>, </a:t>
            </a:r>
            <a:r>
              <a:rPr lang="en-US" dirty="0" err="1" smtClean="0"/>
              <a:t>Tlatelolco</a:t>
            </a:r>
            <a:r>
              <a:rPr lang="en-US" dirty="0" smtClean="0"/>
              <a:t>, DF</a:t>
            </a:r>
          </a:p>
          <a:p>
            <a:pPr marL="285750" indent="-285750">
              <a:spcAft>
                <a:spcPts val="1200"/>
              </a:spcAft>
              <a:buFont typeface="Arial" panose="020B0604020202020204" pitchFamily="34" charset="0"/>
              <a:buChar char="•"/>
            </a:pPr>
            <a:r>
              <a:rPr lang="en-US" dirty="0" smtClean="0"/>
              <a:t>Students and others challenge government of President Gustavo </a:t>
            </a:r>
            <a:r>
              <a:rPr lang="en-US" dirty="0" err="1" smtClean="0"/>
              <a:t>Díaz</a:t>
            </a:r>
            <a:r>
              <a:rPr lang="en-US" dirty="0" smtClean="0"/>
              <a:t> </a:t>
            </a:r>
            <a:r>
              <a:rPr lang="en-US" dirty="0" err="1" smtClean="0"/>
              <a:t>Ordaz</a:t>
            </a:r>
            <a:r>
              <a:rPr lang="en-US" dirty="0" smtClean="0"/>
              <a:t> </a:t>
            </a:r>
            <a:r>
              <a:rPr lang="en-US" dirty="0" err="1" smtClean="0"/>
              <a:t>Bolaños</a:t>
            </a:r>
            <a:r>
              <a:rPr lang="en-US" dirty="0" smtClean="0"/>
              <a:t> </a:t>
            </a:r>
          </a:p>
          <a:p>
            <a:pPr marL="285750" indent="-285750">
              <a:spcAft>
                <a:spcPts val="1200"/>
              </a:spcAft>
              <a:buFont typeface="Arial" panose="020B0604020202020204" pitchFamily="34" charset="0"/>
              <a:buChar char="•"/>
            </a:pPr>
            <a:r>
              <a:rPr lang="en-US" dirty="0" smtClean="0"/>
              <a:t>Culmination of months of protests, confrontation, and tensions</a:t>
            </a:r>
          </a:p>
          <a:p>
            <a:pPr marL="285750" indent="-285750">
              <a:spcAft>
                <a:spcPts val="1200"/>
              </a:spcAft>
              <a:buFont typeface="Arial" panose="020B0604020202020204" pitchFamily="34" charset="0"/>
              <a:buChar char="•"/>
            </a:pPr>
            <a:r>
              <a:rPr lang="en-US" dirty="0" smtClean="0"/>
              <a:t>Hundreds dead; many more injured</a:t>
            </a:r>
          </a:p>
          <a:p>
            <a:pPr marL="285750" indent="-285750">
              <a:spcAft>
                <a:spcPts val="1200"/>
              </a:spcAft>
              <a:buFont typeface="Arial" panose="020B0604020202020204" pitchFamily="34" charset="0"/>
              <a:buChar char="•"/>
            </a:pPr>
            <a:r>
              <a:rPr lang="en-US" dirty="0" smtClean="0"/>
              <a:t>Olympic Games two weeks later</a:t>
            </a:r>
          </a:p>
          <a:p>
            <a:endParaRPr lang="en-US" dirty="0" smtClean="0"/>
          </a:p>
          <a:p>
            <a:endParaRPr lang="en-US" dirty="0"/>
          </a:p>
        </p:txBody>
      </p:sp>
      <p:sp>
        <p:nvSpPr>
          <p:cNvPr id="4" name="TextBox 3"/>
          <p:cNvSpPr txBox="1"/>
          <p:nvPr/>
        </p:nvSpPr>
        <p:spPr>
          <a:xfrm>
            <a:off x="4876800" y="5410200"/>
            <a:ext cx="3795911" cy="861774"/>
          </a:xfrm>
          <a:prstGeom prst="rect">
            <a:avLst/>
          </a:prstGeom>
          <a:noFill/>
          <a:ln>
            <a:solidFill>
              <a:schemeClr val="accent1"/>
            </a:solidFill>
          </a:ln>
        </p:spPr>
        <p:txBody>
          <a:bodyPr wrap="none" rtlCol="0">
            <a:spAutoFit/>
          </a:bodyPr>
          <a:lstStyle/>
          <a:p>
            <a:pPr algn="ctr"/>
            <a:r>
              <a:rPr lang="en-US" sz="1600" dirty="0" smtClean="0"/>
              <a:t>Documents declassified / published in 2003</a:t>
            </a:r>
            <a:br>
              <a:rPr lang="en-US" sz="1600" dirty="0" smtClean="0"/>
            </a:br>
            <a:r>
              <a:rPr lang="en-US" sz="1600" dirty="0" smtClean="0"/>
              <a:t>by National Security Archives</a:t>
            </a:r>
          </a:p>
          <a:p>
            <a:pPr algn="ctr"/>
            <a:r>
              <a:rPr lang="en-US" sz="1600" dirty="0" smtClean="0"/>
              <a:t>www.nsarchive.gwu.edu </a:t>
            </a:r>
          </a:p>
        </p:txBody>
      </p:sp>
      <p:sp>
        <p:nvSpPr>
          <p:cNvPr id="5" name="Slide Number Placeholder 4"/>
          <p:cNvSpPr>
            <a:spLocks noGrp="1"/>
          </p:cNvSpPr>
          <p:nvPr>
            <p:ph type="sldNum" sz="quarter" idx="12"/>
          </p:nvPr>
        </p:nvSpPr>
        <p:spPr/>
        <p:txBody>
          <a:bodyPr/>
          <a:lstStyle/>
          <a:p>
            <a:fld id="{C4F85062-4662-4D6B-BB38-DB7C890070DF}" type="slidenum">
              <a:rPr lang="en-US" smtClean="0"/>
              <a:t>63</a:t>
            </a:fld>
            <a:endParaRPr lang="en-US"/>
          </a:p>
        </p:txBody>
      </p:sp>
    </p:spTree>
    <p:extLst>
      <p:ext uri="{BB962C8B-B14F-4D97-AF65-F5344CB8AC3E}">
        <p14:creationId xmlns:p14="http://schemas.microsoft.com/office/powerpoint/2010/main" val="49649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467599" cy="1508105"/>
          </a:xfrm>
          <a:prstGeom prst="rect">
            <a:avLst/>
          </a:prstGeom>
          <a:noFill/>
        </p:spPr>
        <p:txBody>
          <a:bodyPr wrap="square" rtlCol="0">
            <a:spAutoFit/>
          </a:bodyPr>
          <a:lstStyle/>
          <a:p>
            <a:r>
              <a:rPr lang="en-US" dirty="0" smtClean="0"/>
              <a:t>EXAMPLE</a:t>
            </a:r>
            <a:br>
              <a:rPr lang="en-US" dirty="0" smtClean="0"/>
            </a:br>
            <a:endParaRPr lang="en-US" dirty="0" smtClean="0"/>
          </a:p>
          <a:p>
            <a:pPr algn="ctr"/>
            <a:r>
              <a:rPr lang="en-US" sz="2800" dirty="0" smtClean="0"/>
              <a:t>How well did U.S. intelligence agencies analyze the </a:t>
            </a:r>
            <a:r>
              <a:rPr lang="en-US" sz="2800" dirty="0" err="1" smtClean="0"/>
              <a:t>Tlatelolco</a:t>
            </a:r>
            <a:r>
              <a:rPr lang="en-US" sz="2800" dirty="0" smtClean="0"/>
              <a:t> Massacre?</a:t>
            </a:r>
            <a:endParaRPr lang="en-US" sz="2800" dirty="0"/>
          </a:p>
        </p:txBody>
      </p:sp>
      <p:sp>
        <p:nvSpPr>
          <p:cNvPr id="3" name="TextBox 2"/>
          <p:cNvSpPr txBox="1"/>
          <p:nvPr/>
        </p:nvSpPr>
        <p:spPr>
          <a:xfrm>
            <a:off x="838201" y="2362200"/>
            <a:ext cx="7467598" cy="2646878"/>
          </a:xfrm>
          <a:prstGeom prst="rect">
            <a:avLst/>
          </a:prstGeom>
          <a:noFill/>
        </p:spPr>
        <p:txBody>
          <a:bodyPr wrap="square" rtlCol="0">
            <a:spAutoFit/>
          </a:bodyPr>
          <a:lstStyle/>
          <a:p>
            <a:r>
              <a:rPr lang="en-US" dirty="0" smtClean="0"/>
              <a:t>QUESTIONS</a:t>
            </a:r>
            <a:br>
              <a:rPr lang="en-US" dirty="0" smtClean="0"/>
            </a:br>
            <a:endParaRPr lang="en-US" dirty="0" smtClean="0"/>
          </a:p>
          <a:p>
            <a:pPr>
              <a:spcAft>
                <a:spcPts val="1200"/>
              </a:spcAft>
            </a:pPr>
            <a:r>
              <a:rPr lang="en-US" dirty="0"/>
              <a:t>Did U.S. intelligence </a:t>
            </a:r>
            <a:r>
              <a:rPr lang="en-US" dirty="0" smtClean="0"/>
              <a:t>…</a:t>
            </a:r>
            <a:endParaRPr lang="en-US" dirty="0"/>
          </a:p>
          <a:p>
            <a:pPr lvl="1">
              <a:spcAft>
                <a:spcPts val="1200"/>
              </a:spcAft>
            </a:pPr>
            <a:r>
              <a:rPr lang="en-US" dirty="0"/>
              <a:t>understand the underlying dynamics?</a:t>
            </a:r>
          </a:p>
          <a:p>
            <a:pPr lvl="1">
              <a:spcAft>
                <a:spcPts val="1200"/>
              </a:spcAft>
            </a:pPr>
            <a:r>
              <a:rPr lang="en-US" dirty="0"/>
              <a:t>have good, objective sources?</a:t>
            </a:r>
          </a:p>
          <a:p>
            <a:pPr lvl="1">
              <a:spcAft>
                <a:spcPts val="1200"/>
              </a:spcAft>
            </a:pPr>
            <a:r>
              <a:rPr lang="en-US" dirty="0"/>
              <a:t>analyze information effectively?</a:t>
            </a:r>
          </a:p>
          <a:p>
            <a:pPr lvl="1">
              <a:spcAft>
                <a:spcPts val="1200"/>
              </a:spcAft>
            </a:pPr>
            <a:r>
              <a:rPr lang="en-US" dirty="0"/>
              <a:t>get information and analysis to policymakers in effective formats</a:t>
            </a:r>
            <a:r>
              <a:rPr lang="en-US" dirty="0" smtClean="0"/>
              <a:t>?</a:t>
            </a:r>
            <a:endParaRPr lang="en-US" dirty="0"/>
          </a:p>
        </p:txBody>
      </p:sp>
      <p:sp>
        <p:nvSpPr>
          <p:cNvPr id="5" name="TextBox 4"/>
          <p:cNvSpPr txBox="1"/>
          <p:nvPr/>
        </p:nvSpPr>
        <p:spPr>
          <a:xfrm>
            <a:off x="838201" y="5105400"/>
            <a:ext cx="7467598" cy="800219"/>
          </a:xfrm>
          <a:prstGeom prst="rect">
            <a:avLst/>
          </a:prstGeom>
          <a:noFill/>
        </p:spPr>
        <p:txBody>
          <a:bodyPr wrap="square" rtlCol="0">
            <a:spAutoFit/>
          </a:bodyPr>
          <a:lstStyle/>
          <a:p>
            <a:pPr>
              <a:spcAft>
                <a:spcPts val="1200"/>
              </a:spcAft>
            </a:pPr>
            <a:r>
              <a:rPr lang="en-US" dirty="0" smtClean="0"/>
              <a:t>Did </a:t>
            </a:r>
            <a:r>
              <a:rPr lang="en-US" dirty="0"/>
              <a:t>U.S. </a:t>
            </a:r>
            <a:r>
              <a:rPr lang="en-US" dirty="0" smtClean="0"/>
              <a:t>intelligence … </a:t>
            </a:r>
          </a:p>
          <a:p>
            <a:pPr lvl="1">
              <a:spcAft>
                <a:spcPts val="1200"/>
              </a:spcAft>
            </a:pPr>
            <a:r>
              <a:rPr lang="en-US" dirty="0" smtClean="0"/>
              <a:t>use good analytical tradecraft?</a:t>
            </a:r>
            <a:endParaRPr lang="en-US" dirty="0"/>
          </a:p>
        </p:txBody>
      </p:sp>
      <p:sp>
        <p:nvSpPr>
          <p:cNvPr id="6" name="Slide Number Placeholder 5"/>
          <p:cNvSpPr>
            <a:spLocks noGrp="1"/>
          </p:cNvSpPr>
          <p:nvPr>
            <p:ph type="sldNum" sz="quarter" idx="12"/>
          </p:nvPr>
        </p:nvSpPr>
        <p:spPr/>
        <p:txBody>
          <a:bodyPr/>
          <a:lstStyle/>
          <a:p>
            <a:fld id="{C4F85062-4662-4D6B-BB38-DB7C890070DF}" type="slidenum">
              <a:rPr lang="en-US" smtClean="0"/>
              <a:t>64</a:t>
            </a:fld>
            <a:endParaRPr lang="en-US"/>
          </a:p>
        </p:txBody>
      </p:sp>
    </p:spTree>
    <p:extLst>
      <p:ext uri="{BB962C8B-B14F-4D97-AF65-F5344CB8AC3E}">
        <p14:creationId xmlns:p14="http://schemas.microsoft.com/office/powerpoint/2010/main" val="169722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27679">
            <a:off x="788600" y="436635"/>
            <a:ext cx="3919426" cy="5437599"/>
          </a:xfrm>
          <a:prstGeom prst="rect">
            <a:avLst/>
          </a:prstGeom>
        </p:spPr>
      </p:pic>
      <p:sp>
        <p:nvSpPr>
          <p:cNvPr id="3" name="TextBox 2"/>
          <p:cNvSpPr txBox="1"/>
          <p:nvPr/>
        </p:nvSpPr>
        <p:spPr>
          <a:xfrm>
            <a:off x="5105400" y="1066800"/>
            <a:ext cx="3124200" cy="4462760"/>
          </a:xfrm>
          <a:prstGeom prst="rect">
            <a:avLst/>
          </a:prstGeom>
          <a:noFill/>
        </p:spPr>
        <p:txBody>
          <a:bodyPr wrap="square" rtlCol="0">
            <a:spAutoFit/>
          </a:bodyPr>
          <a:lstStyle/>
          <a:p>
            <a:r>
              <a:rPr lang="en-US" sz="2400" dirty="0" smtClean="0"/>
              <a:t>CIA WEEKLY REVIEW</a:t>
            </a:r>
          </a:p>
          <a:p>
            <a:r>
              <a:rPr lang="en-US" sz="2400" dirty="0" smtClean="0"/>
              <a:t>2 August 1968</a:t>
            </a:r>
          </a:p>
          <a:p>
            <a:endParaRPr lang="en-US" sz="2400" dirty="0" smtClean="0"/>
          </a:p>
          <a:p>
            <a:pPr>
              <a:spcAft>
                <a:spcPts val="1200"/>
              </a:spcAft>
            </a:pPr>
            <a:r>
              <a:rPr lang="en-US" sz="2400" dirty="0" smtClean="0"/>
              <a:t>Assessing 26 July protest and government’s reaction</a:t>
            </a:r>
          </a:p>
          <a:p>
            <a:pPr marL="285750" indent="-285750">
              <a:spcAft>
                <a:spcPts val="1200"/>
              </a:spcAft>
              <a:buFont typeface="Arial" panose="020B0604020202020204" pitchFamily="34" charset="0"/>
              <a:buChar char="•"/>
            </a:pPr>
            <a:r>
              <a:rPr lang="en-US" sz="2400" dirty="0" smtClean="0"/>
              <a:t>Some sloppy analysis on drivers</a:t>
            </a:r>
          </a:p>
          <a:p>
            <a:pPr marL="285750" indent="-285750">
              <a:spcAft>
                <a:spcPts val="1200"/>
              </a:spcAft>
              <a:buFont typeface="Arial" panose="020B0604020202020204" pitchFamily="34" charset="0"/>
              <a:buChar char="•"/>
            </a:pPr>
            <a:r>
              <a:rPr lang="en-US" sz="2400" dirty="0" smtClean="0"/>
              <a:t>Some contradictions between lead and conclusion</a:t>
            </a:r>
            <a:endParaRPr lang="en-US" sz="2400" dirty="0"/>
          </a:p>
        </p:txBody>
      </p:sp>
      <p:cxnSp>
        <p:nvCxnSpPr>
          <p:cNvPr id="6" name="Straight Connector 5"/>
          <p:cNvCxnSpPr/>
          <p:nvPr/>
        </p:nvCxnSpPr>
        <p:spPr>
          <a:xfrm>
            <a:off x="762000" y="1447800"/>
            <a:ext cx="7620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82518" y="4267200"/>
            <a:ext cx="381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43400" y="1219200"/>
            <a:ext cx="76200" cy="1066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91050" y="3733800"/>
            <a:ext cx="38100"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9028" y="6248400"/>
            <a:ext cx="620683" cy="307777"/>
          </a:xfrm>
          <a:prstGeom prst="rect">
            <a:avLst/>
          </a:prstGeom>
        </p:spPr>
        <p:txBody>
          <a:bodyPr wrap="none">
            <a:spAutoFit/>
          </a:bodyPr>
          <a:lstStyle/>
          <a:p>
            <a:r>
              <a:rPr lang="en-US" sz="1400" dirty="0"/>
              <a:t>doc </a:t>
            </a:r>
            <a:r>
              <a:rPr lang="en-US" sz="1400" dirty="0" smtClean="0"/>
              <a:t>3 </a:t>
            </a:r>
            <a:endParaRPr lang="en-US" sz="1400" dirty="0"/>
          </a:p>
        </p:txBody>
      </p:sp>
      <p:sp>
        <p:nvSpPr>
          <p:cNvPr id="16" name="Slide Number Placeholder 15"/>
          <p:cNvSpPr>
            <a:spLocks noGrp="1"/>
          </p:cNvSpPr>
          <p:nvPr>
            <p:ph type="sldNum" sz="quarter" idx="12"/>
          </p:nvPr>
        </p:nvSpPr>
        <p:spPr/>
        <p:txBody>
          <a:bodyPr/>
          <a:lstStyle/>
          <a:p>
            <a:fld id="{C4F85062-4662-4D6B-BB38-DB7C890070DF}" type="slidenum">
              <a:rPr lang="en-US" smtClean="0"/>
              <a:t>65</a:t>
            </a:fld>
            <a:endParaRPr lang="en-US"/>
          </a:p>
        </p:txBody>
      </p:sp>
    </p:spTree>
    <p:extLst>
      <p:ext uri="{BB962C8B-B14F-4D97-AF65-F5344CB8AC3E}">
        <p14:creationId xmlns:p14="http://schemas.microsoft.com/office/powerpoint/2010/main" val="1729156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91200" y="1081177"/>
            <a:ext cx="3124200" cy="4093428"/>
          </a:xfrm>
          <a:prstGeom prst="rect">
            <a:avLst/>
          </a:prstGeom>
          <a:noFill/>
        </p:spPr>
        <p:txBody>
          <a:bodyPr wrap="square" rtlCol="0">
            <a:spAutoFit/>
          </a:bodyPr>
          <a:lstStyle/>
          <a:p>
            <a:r>
              <a:rPr lang="en-US" sz="2400" dirty="0" smtClean="0"/>
              <a:t>CIA WEEKLY REVIEW</a:t>
            </a:r>
          </a:p>
          <a:p>
            <a:r>
              <a:rPr lang="en-US" sz="2400" dirty="0" smtClean="0"/>
              <a:t>23 August 1968</a:t>
            </a:r>
          </a:p>
          <a:p>
            <a:endParaRPr lang="en-US" sz="2400" dirty="0" smtClean="0"/>
          </a:p>
          <a:p>
            <a:pPr>
              <a:spcAft>
                <a:spcPts val="1200"/>
              </a:spcAft>
            </a:pPr>
            <a:r>
              <a:rPr lang="en-US" sz="2400" dirty="0" smtClean="0"/>
              <a:t>Warns that dialogue not working</a:t>
            </a:r>
          </a:p>
          <a:p>
            <a:pPr marL="285750" indent="-285750">
              <a:spcAft>
                <a:spcPts val="1200"/>
              </a:spcAft>
              <a:buFont typeface="Arial" panose="020B0604020202020204" pitchFamily="34" charset="0"/>
              <a:buChar char="•"/>
            </a:pPr>
            <a:r>
              <a:rPr lang="en-US" sz="2400" dirty="0" smtClean="0"/>
              <a:t>Reports on student, government positions</a:t>
            </a:r>
          </a:p>
          <a:p>
            <a:pPr marL="285750" indent="-285750">
              <a:spcAft>
                <a:spcPts val="1200"/>
              </a:spcAft>
              <a:buFont typeface="Arial" panose="020B0604020202020204" pitchFamily="34" charset="0"/>
              <a:buChar char="•"/>
            </a:pPr>
            <a:r>
              <a:rPr lang="en-US" sz="2400" dirty="0" smtClean="0"/>
              <a:t>“Possibility” of more violence</a:t>
            </a:r>
            <a:endParaRPr lang="en-US"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3677">
            <a:off x="1524000" y="1066800"/>
            <a:ext cx="3850081" cy="5254439"/>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7663">
            <a:off x="466437" y="268068"/>
            <a:ext cx="3948087" cy="5254439"/>
          </a:xfrm>
          <a:prstGeom prst="rect">
            <a:avLst/>
          </a:prstGeom>
        </p:spPr>
      </p:pic>
      <p:cxnSp>
        <p:nvCxnSpPr>
          <p:cNvPr id="7" name="Straight Connector 6"/>
          <p:cNvCxnSpPr/>
          <p:nvPr/>
        </p:nvCxnSpPr>
        <p:spPr>
          <a:xfrm>
            <a:off x="304800" y="1191399"/>
            <a:ext cx="76200" cy="775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2" idx="1"/>
          </p:cNvCxnSpPr>
          <p:nvPr/>
        </p:nvCxnSpPr>
        <p:spPr>
          <a:xfrm>
            <a:off x="381000" y="2209800"/>
            <a:ext cx="104836" cy="9615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 y="4267200"/>
            <a:ext cx="76200" cy="647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42933" y="6248400"/>
            <a:ext cx="580608" cy="307777"/>
          </a:xfrm>
          <a:prstGeom prst="rect">
            <a:avLst/>
          </a:prstGeom>
        </p:spPr>
        <p:txBody>
          <a:bodyPr wrap="none">
            <a:spAutoFit/>
          </a:bodyPr>
          <a:lstStyle/>
          <a:p>
            <a:r>
              <a:rPr lang="en-US" sz="1400" dirty="0"/>
              <a:t>doc </a:t>
            </a:r>
            <a:r>
              <a:rPr lang="en-US" sz="1400" dirty="0" smtClean="0"/>
              <a:t>5</a:t>
            </a:r>
            <a:endParaRPr lang="en-US" sz="1400" dirty="0"/>
          </a:p>
        </p:txBody>
      </p:sp>
      <p:sp>
        <p:nvSpPr>
          <p:cNvPr id="8" name="Slide Number Placeholder 7"/>
          <p:cNvSpPr>
            <a:spLocks noGrp="1"/>
          </p:cNvSpPr>
          <p:nvPr>
            <p:ph type="sldNum" sz="quarter" idx="12"/>
          </p:nvPr>
        </p:nvSpPr>
        <p:spPr/>
        <p:txBody>
          <a:bodyPr/>
          <a:lstStyle/>
          <a:p>
            <a:fld id="{C4F85062-4662-4D6B-BB38-DB7C890070DF}" type="slidenum">
              <a:rPr lang="en-US" smtClean="0"/>
              <a:t>66</a:t>
            </a:fld>
            <a:endParaRPr lang="en-US"/>
          </a:p>
        </p:txBody>
      </p:sp>
    </p:spTree>
    <p:extLst>
      <p:ext uri="{BB962C8B-B14F-4D97-AF65-F5344CB8AC3E}">
        <p14:creationId xmlns:p14="http://schemas.microsoft.com/office/powerpoint/2010/main" val="40523603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67300" y="609600"/>
            <a:ext cx="3695700" cy="5878532"/>
          </a:xfrm>
          <a:prstGeom prst="rect">
            <a:avLst/>
          </a:prstGeom>
          <a:noFill/>
        </p:spPr>
        <p:txBody>
          <a:bodyPr wrap="square" rtlCol="0">
            <a:spAutoFit/>
          </a:bodyPr>
          <a:lstStyle/>
          <a:p>
            <a:r>
              <a:rPr lang="en-US" sz="2400" dirty="0" smtClean="0"/>
              <a:t>CIA WEEKLY SUMMARY</a:t>
            </a:r>
          </a:p>
          <a:p>
            <a:r>
              <a:rPr lang="en-US" sz="2400" dirty="0" smtClean="0"/>
              <a:t>6 September  1968</a:t>
            </a:r>
          </a:p>
          <a:p>
            <a:endParaRPr lang="en-US" sz="2400" dirty="0"/>
          </a:p>
          <a:p>
            <a:pPr>
              <a:spcAft>
                <a:spcPts val="1200"/>
              </a:spcAft>
            </a:pPr>
            <a:r>
              <a:rPr lang="en-US" sz="2400" dirty="0" smtClean="0"/>
              <a:t>Summary of developments</a:t>
            </a:r>
          </a:p>
          <a:p>
            <a:pPr marL="285750" indent="-285750">
              <a:spcAft>
                <a:spcPts val="1200"/>
              </a:spcAft>
              <a:buFont typeface="Arial" panose="020B0604020202020204" pitchFamily="34" charset="0"/>
              <a:buChar char="•"/>
            </a:pPr>
            <a:r>
              <a:rPr lang="en-US" sz="2400" dirty="0" smtClean="0"/>
              <a:t>Updates popular attitudes since violence on 28 August</a:t>
            </a:r>
          </a:p>
          <a:p>
            <a:pPr marL="285750" indent="-285750">
              <a:spcAft>
                <a:spcPts val="1200"/>
              </a:spcAft>
              <a:buFont typeface="Arial" panose="020B0604020202020204" pitchFamily="34" charset="0"/>
              <a:buChar char="•"/>
            </a:pPr>
            <a:r>
              <a:rPr lang="en-US" sz="2400" dirty="0" smtClean="0"/>
              <a:t>Editorializes on </a:t>
            </a:r>
            <a:r>
              <a:rPr lang="en-US" sz="2400" dirty="0" err="1" smtClean="0"/>
              <a:t>Díaz</a:t>
            </a:r>
            <a:r>
              <a:rPr lang="en-US" sz="2400" dirty="0" smtClean="0"/>
              <a:t> </a:t>
            </a:r>
            <a:r>
              <a:rPr lang="en-US" sz="2400" dirty="0" err="1" smtClean="0"/>
              <a:t>Ordaz</a:t>
            </a:r>
            <a:r>
              <a:rPr lang="en-US" sz="2400" dirty="0" smtClean="0"/>
              <a:t> speech and impact</a:t>
            </a:r>
          </a:p>
          <a:p>
            <a:pPr marL="285750" indent="-285750">
              <a:spcAft>
                <a:spcPts val="1200"/>
              </a:spcAft>
              <a:buFont typeface="Arial" panose="020B0604020202020204" pitchFamily="34" charset="0"/>
              <a:buChar char="•"/>
            </a:pPr>
            <a:r>
              <a:rPr lang="en-US" sz="2400" dirty="0" smtClean="0"/>
              <a:t>Quality sourcing?</a:t>
            </a:r>
            <a:endParaRPr lang="en-US" sz="2400" dirty="0"/>
          </a:p>
          <a:p>
            <a:pPr marL="285750" indent="-285750">
              <a:spcAft>
                <a:spcPts val="1200"/>
              </a:spcAft>
              <a:buFont typeface="Arial" panose="020B0604020202020204" pitchFamily="34" charset="0"/>
              <a:buChar char="•"/>
            </a:pPr>
            <a:r>
              <a:rPr lang="en-US" sz="2400" dirty="0" smtClean="0"/>
              <a:t>Identifies trigger (Olympics) and predicts government response to demonstrations</a:t>
            </a:r>
            <a:endParaRPr lang="en-US" sz="24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1642">
            <a:off x="851345" y="471042"/>
            <a:ext cx="3737091" cy="5248201"/>
          </a:xfrm>
          <a:prstGeom prst="rect">
            <a:avLst/>
          </a:prstGeom>
        </p:spPr>
      </p:pic>
      <p:cxnSp>
        <p:nvCxnSpPr>
          <p:cNvPr id="5" name="Straight Connector 4"/>
          <p:cNvCxnSpPr/>
          <p:nvPr/>
        </p:nvCxnSpPr>
        <p:spPr>
          <a:xfrm>
            <a:off x="762000" y="1447800"/>
            <a:ext cx="1524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3733800"/>
            <a:ext cx="1524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91000" y="914400"/>
            <a:ext cx="762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800" y="3886200"/>
            <a:ext cx="762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7628" y="6172200"/>
            <a:ext cx="620683" cy="307777"/>
          </a:xfrm>
          <a:prstGeom prst="rect">
            <a:avLst/>
          </a:prstGeom>
        </p:spPr>
        <p:txBody>
          <a:bodyPr wrap="none">
            <a:spAutoFit/>
          </a:bodyPr>
          <a:lstStyle/>
          <a:p>
            <a:r>
              <a:rPr lang="en-US" sz="1400" dirty="0"/>
              <a:t>doc </a:t>
            </a:r>
            <a:r>
              <a:rPr lang="en-US" sz="1400" dirty="0" smtClean="0"/>
              <a:t>8 </a:t>
            </a:r>
            <a:endParaRPr lang="en-US" sz="1400" dirty="0"/>
          </a:p>
        </p:txBody>
      </p:sp>
      <p:sp>
        <p:nvSpPr>
          <p:cNvPr id="13" name="Slide Number Placeholder 12"/>
          <p:cNvSpPr>
            <a:spLocks noGrp="1"/>
          </p:cNvSpPr>
          <p:nvPr>
            <p:ph type="sldNum" sz="quarter" idx="12"/>
          </p:nvPr>
        </p:nvSpPr>
        <p:spPr/>
        <p:txBody>
          <a:bodyPr/>
          <a:lstStyle/>
          <a:p>
            <a:fld id="{C4F85062-4662-4D6B-BB38-DB7C890070DF}" type="slidenum">
              <a:rPr lang="en-US" smtClean="0"/>
              <a:t>67</a:t>
            </a:fld>
            <a:endParaRPr lang="en-US"/>
          </a:p>
        </p:txBody>
      </p:sp>
    </p:spTree>
    <p:extLst>
      <p:ext uri="{BB962C8B-B14F-4D97-AF65-F5344CB8AC3E}">
        <p14:creationId xmlns:p14="http://schemas.microsoft.com/office/powerpoint/2010/main" val="22038322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9236" y="457845"/>
            <a:ext cx="3521364" cy="5355312"/>
          </a:xfrm>
          <a:prstGeom prst="rect">
            <a:avLst/>
          </a:prstGeom>
          <a:noFill/>
        </p:spPr>
        <p:txBody>
          <a:bodyPr wrap="square" rtlCol="0">
            <a:spAutoFit/>
          </a:bodyPr>
          <a:lstStyle/>
          <a:p>
            <a:r>
              <a:rPr lang="en-US" sz="2400" dirty="0" smtClean="0"/>
              <a:t>CIA WEEKLY SUMMARY</a:t>
            </a:r>
          </a:p>
          <a:p>
            <a:r>
              <a:rPr lang="en-US" sz="2400" dirty="0" smtClean="0"/>
              <a:t>27 September 1968</a:t>
            </a:r>
          </a:p>
          <a:p>
            <a:endParaRPr lang="en-US" sz="2400" dirty="0"/>
          </a:p>
          <a:p>
            <a:pPr>
              <a:spcAft>
                <a:spcPts val="1200"/>
              </a:spcAft>
            </a:pPr>
            <a:r>
              <a:rPr lang="en-US" sz="2400" dirty="0" smtClean="0">
                <a:effectLst/>
              </a:rPr>
              <a:t>Basic warning about growing violence</a:t>
            </a:r>
          </a:p>
          <a:p>
            <a:pPr marL="285750" indent="-285750">
              <a:spcAft>
                <a:spcPts val="1200"/>
              </a:spcAft>
              <a:buFont typeface="Arial" panose="020B0604020202020204" pitchFamily="34" charset="0"/>
              <a:buChar char="•"/>
            </a:pPr>
            <a:r>
              <a:rPr lang="en-US" sz="2400" dirty="0" smtClean="0">
                <a:effectLst/>
              </a:rPr>
              <a:t>States government’s resolve (although with weak sourcing)</a:t>
            </a:r>
          </a:p>
          <a:p>
            <a:pPr marL="285750" indent="-285750">
              <a:spcAft>
                <a:spcPts val="1200"/>
              </a:spcAft>
              <a:buFont typeface="Arial" panose="020B0604020202020204" pitchFamily="34" charset="0"/>
              <a:buChar char="•"/>
            </a:pPr>
            <a:r>
              <a:rPr lang="en-US" sz="2400" dirty="0" smtClean="0">
                <a:effectLst/>
              </a:rPr>
              <a:t>Transparency of info (“vague rumors”)</a:t>
            </a:r>
          </a:p>
          <a:p>
            <a:pPr marL="285750" indent="-285750">
              <a:spcAft>
                <a:spcPts val="1200"/>
              </a:spcAft>
              <a:buFont typeface="Arial" panose="020B0604020202020204" pitchFamily="34" charset="0"/>
              <a:buChar char="•"/>
            </a:pPr>
            <a:r>
              <a:rPr lang="en-US" sz="2400" dirty="0" smtClean="0"/>
              <a:t>Notes growing </a:t>
            </a:r>
            <a:r>
              <a:rPr lang="en-US" sz="2400" dirty="0" smtClean="0">
                <a:effectLst/>
              </a:rPr>
              <a:t>stresses, suggesting trouble ahead</a:t>
            </a:r>
            <a:endParaRPr lang="en-US" sz="24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9903">
            <a:off x="152400" y="705603"/>
            <a:ext cx="4326082" cy="5598460"/>
          </a:xfrm>
          <a:prstGeom prst="rect">
            <a:avLst/>
          </a:prstGeom>
        </p:spPr>
      </p:pic>
      <p:cxnSp>
        <p:nvCxnSpPr>
          <p:cNvPr id="5" name="Straight Connector 4"/>
          <p:cNvCxnSpPr/>
          <p:nvPr/>
        </p:nvCxnSpPr>
        <p:spPr>
          <a:xfrm>
            <a:off x="228600" y="1981200"/>
            <a:ext cx="152400" cy="228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6200" y="1676400"/>
            <a:ext cx="228600" cy="228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67528" y="6308387"/>
            <a:ext cx="671979" cy="307777"/>
          </a:xfrm>
          <a:prstGeom prst="rect">
            <a:avLst/>
          </a:prstGeom>
        </p:spPr>
        <p:txBody>
          <a:bodyPr wrap="none">
            <a:spAutoFit/>
          </a:bodyPr>
          <a:lstStyle/>
          <a:p>
            <a:r>
              <a:rPr lang="en-US" sz="1400" dirty="0"/>
              <a:t>doc </a:t>
            </a:r>
            <a:r>
              <a:rPr lang="en-US" sz="1400" dirty="0" smtClean="0"/>
              <a:t>18</a:t>
            </a:r>
            <a:endParaRPr lang="en-US" sz="1400" dirty="0"/>
          </a:p>
        </p:txBody>
      </p:sp>
      <p:sp>
        <p:nvSpPr>
          <p:cNvPr id="11" name="Slide Number Placeholder 10"/>
          <p:cNvSpPr>
            <a:spLocks noGrp="1"/>
          </p:cNvSpPr>
          <p:nvPr>
            <p:ph type="sldNum" sz="quarter" idx="12"/>
          </p:nvPr>
        </p:nvSpPr>
        <p:spPr/>
        <p:txBody>
          <a:bodyPr/>
          <a:lstStyle/>
          <a:p>
            <a:fld id="{C4F85062-4662-4D6B-BB38-DB7C890070DF}" type="slidenum">
              <a:rPr lang="en-US" smtClean="0"/>
              <a:t>68</a:t>
            </a:fld>
            <a:endParaRPr lang="en-US"/>
          </a:p>
        </p:txBody>
      </p:sp>
    </p:spTree>
    <p:extLst>
      <p:ext uri="{BB962C8B-B14F-4D97-AF65-F5344CB8AC3E}">
        <p14:creationId xmlns:p14="http://schemas.microsoft.com/office/powerpoint/2010/main" val="38996533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6887">
            <a:off x="346628" y="463282"/>
            <a:ext cx="4731874" cy="6027233"/>
          </a:xfrm>
          <a:prstGeom prst="rect">
            <a:avLst/>
          </a:prstGeom>
        </p:spPr>
      </p:pic>
      <p:sp>
        <p:nvSpPr>
          <p:cNvPr id="6" name="TextBox 5"/>
          <p:cNvSpPr txBox="1"/>
          <p:nvPr/>
        </p:nvSpPr>
        <p:spPr>
          <a:xfrm>
            <a:off x="5410200" y="677376"/>
            <a:ext cx="3352800" cy="4154984"/>
          </a:xfrm>
          <a:prstGeom prst="rect">
            <a:avLst/>
          </a:prstGeom>
          <a:noFill/>
        </p:spPr>
        <p:txBody>
          <a:bodyPr wrap="square" rtlCol="0">
            <a:spAutoFit/>
          </a:bodyPr>
          <a:lstStyle/>
          <a:p>
            <a:r>
              <a:rPr lang="en-US" sz="2400" dirty="0" smtClean="0"/>
              <a:t>WHITE HOUSE MEMO</a:t>
            </a:r>
          </a:p>
          <a:p>
            <a:r>
              <a:rPr lang="en-US" sz="2400" dirty="0"/>
              <a:t> </a:t>
            </a:r>
            <a:r>
              <a:rPr lang="en-US" sz="2400" dirty="0" smtClean="0"/>
              <a:t>  with CIA Assessment</a:t>
            </a:r>
          </a:p>
          <a:p>
            <a:r>
              <a:rPr lang="en-US" sz="2400" dirty="0" smtClean="0"/>
              <a:t>5 October 1968</a:t>
            </a:r>
          </a:p>
          <a:p>
            <a:endParaRPr lang="en-US" sz="2400" dirty="0" smtClean="0"/>
          </a:p>
          <a:p>
            <a:r>
              <a:rPr lang="en-US" sz="2400" dirty="0" smtClean="0"/>
              <a:t>Example of how good analysis can be trumped by back-channel info</a:t>
            </a:r>
          </a:p>
          <a:p>
            <a:endParaRPr lang="en-US" sz="2400" dirty="0"/>
          </a:p>
          <a:p>
            <a:endParaRPr lang="en-US" sz="2400" dirty="0" smtClean="0"/>
          </a:p>
          <a:p>
            <a:pPr lvl="3"/>
            <a:r>
              <a:rPr lang="en-US" sz="2400" dirty="0" smtClean="0"/>
              <a:t>Untested</a:t>
            </a:r>
          </a:p>
          <a:p>
            <a:pPr lvl="3"/>
            <a:r>
              <a:rPr lang="en-US" sz="2400" dirty="0" smtClean="0"/>
              <a:t>Unevaluated</a:t>
            </a:r>
          </a:p>
        </p:txBody>
      </p:sp>
      <p:cxnSp>
        <p:nvCxnSpPr>
          <p:cNvPr id="7" name="Straight Connector 6"/>
          <p:cNvCxnSpPr/>
          <p:nvPr/>
        </p:nvCxnSpPr>
        <p:spPr>
          <a:xfrm>
            <a:off x="1104900" y="4572000"/>
            <a:ext cx="381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4206121"/>
            <a:ext cx="7620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62700" y="3748921"/>
            <a:ext cx="3810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24400" y="6400800"/>
            <a:ext cx="712054" cy="307777"/>
          </a:xfrm>
          <a:prstGeom prst="rect">
            <a:avLst/>
          </a:prstGeom>
        </p:spPr>
        <p:txBody>
          <a:bodyPr wrap="none">
            <a:spAutoFit/>
          </a:bodyPr>
          <a:lstStyle/>
          <a:p>
            <a:r>
              <a:rPr lang="en-US" sz="1400" dirty="0"/>
              <a:t>doc </a:t>
            </a:r>
            <a:r>
              <a:rPr lang="en-US" sz="1400" dirty="0" smtClean="0"/>
              <a:t>18 </a:t>
            </a:r>
            <a:endParaRPr lang="en-US" sz="1400" dirty="0"/>
          </a:p>
        </p:txBody>
      </p:sp>
      <p:sp>
        <p:nvSpPr>
          <p:cNvPr id="9" name="Slide Number Placeholder 8"/>
          <p:cNvSpPr>
            <a:spLocks noGrp="1"/>
          </p:cNvSpPr>
          <p:nvPr>
            <p:ph type="sldNum" sz="quarter" idx="12"/>
          </p:nvPr>
        </p:nvSpPr>
        <p:spPr/>
        <p:txBody>
          <a:bodyPr/>
          <a:lstStyle/>
          <a:p>
            <a:fld id="{C4F85062-4662-4D6B-BB38-DB7C890070DF}" type="slidenum">
              <a:rPr lang="en-US" smtClean="0"/>
              <a:t>69</a:t>
            </a:fld>
            <a:endParaRPr lang="en-US"/>
          </a:p>
        </p:txBody>
      </p:sp>
    </p:spTree>
    <p:extLst>
      <p:ext uri="{BB962C8B-B14F-4D97-AF65-F5344CB8AC3E}">
        <p14:creationId xmlns:p14="http://schemas.microsoft.com/office/powerpoint/2010/main" val="2146722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1475" y="3505200"/>
            <a:ext cx="4209294" cy="1015663"/>
          </a:xfrm>
          <a:prstGeom prst="rect">
            <a:avLst/>
          </a:prstGeom>
          <a:noFill/>
        </p:spPr>
        <p:txBody>
          <a:bodyPr wrap="none" rtlCol="0">
            <a:spAutoFit/>
          </a:bodyPr>
          <a:lstStyle/>
          <a:p>
            <a:pPr algn="ctr"/>
            <a:r>
              <a:rPr lang="en-US" sz="2400" dirty="0" smtClean="0"/>
              <a:t>How good an observer are you?</a:t>
            </a:r>
          </a:p>
          <a:p>
            <a:pPr algn="ctr"/>
            <a:endParaRPr lang="en-US" dirty="0"/>
          </a:p>
          <a:p>
            <a:endParaRPr lang="en-US" dirty="0"/>
          </a:p>
        </p:txBody>
      </p:sp>
      <p:sp>
        <p:nvSpPr>
          <p:cNvPr id="2" name="Rectangle 1"/>
          <p:cNvSpPr/>
          <p:nvPr/>
        </p:nvSpPr>
        <p:spPr>
          <a:xfrm>
            <a:off x="2590800" y="2057400"/>
            <a:ext cx="3730637" cy="707886"/>
          </a:xfrm>
          <a:prstGeom prst="rect">
            <a:avLst/>
          </a:prstGeom>
        </p:spPr>
        <p:txBody>
          <a:bodyPr wrap="none">
            <a:spAutoFit/>
          </a:bodyPr>
          <a:lstStyle/>
          <a:p>
            <a:r>
              <a:rPr lang="en-US" sz="4000" dirty="0" smtClean="0"/>
              <a:t>What is analysis?</a:t>
            </a:r>
            <a:endParaRPr lang="en-US" sz="4000" dirty="0"/>
          </a:p>
        </p:txBody>
      </p:sp>
      <p:pic>
        <p:nvPicPr>
          <p:cNvPr id="7"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18" y="4648200"/>
            <a:ext cx="1390650" cy="47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a:hlinkClick r:id="rId4"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18" y="5643725"/>
            <a:ext cx="1390650" cy="4762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C4F85062-4662-4D6B-BB38-DB7C890070DF}" type="slidenum">
              <a:rPr lang="en-US" smtClean="0"/>
              <a:t>7</a:t>
            </a:fld>
            <a:endParaRPr lang="en-US"/>
          </a:p>
        </p:txBody>
      </p:sp>
    </p:spTree>
    <p:extLst>
      <p:ext uri="{BB962C8B-B14F-4D97-AF65-F5344CB8AC3E}">
        <p14:creationId xmlns:p14="http://schemas.microsoft.com/office/powerpoint/2010/main" val="2670053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62600" y="577437"/>
            <a:ext cx="3124200" cy="6524863"/>
          </a:xfrm>
          <a:prstGeom prst="rect">
            <a:avLst/>
          </a:prstGeom>
          <a:noFill/>
        </p:spPr>
        <p:txBody>
          <a:bodyPr wrap="square" rtlCol="0">
            <a:spAutoFit/>
          </a:bodyPr>
          <a:lstStyle/>
          <a:p>
            <a:r>
              <a:rPr lang="en-US" sz="2400" dirty="0" smtClean="0"/>
              <a:t>INR WORKING DRAFT</a:t>
            </a:r>
          </a:p>
          <a:p>
            <a:r>
              <a:rPr lang="en-US" sz="2400" dirty="0" smtClean="0"/>
              <a:t>15 November 1968</a:t>
            </a:r>
          </a:p>
          <a:p>
            <a:endParaRPr lang="en-US" sz="2400" dirty="0" smtClean="0"/>
          </a:p>
          <a:p>
            <a:pPr>
              <a:spcAft>
                <a:spcPts val="1200"/>
              </a:spcAft>
            </a:pPr>
            <a:r>
              <a:rPr lang="en-US" sz="2400" dirty="0" smtClean="0"/>
              <a:t>Summary of protests – with reflections on implications for future</a:t>
            </a:r>
          </a:p>
          <a:p>
            <a:pPr marL="285750" indent="-285750">
              <a:spcAft>
                <a:spcPts val="1200"/>
              </a:spcAft>
              <a:buFont typeface="Arial" panose="020B0604020202020204" pitchFamily="34" charset="0"/>
              <a:buChar char="•"/>
            </a:pPr>
            <a:r>
              <a:rPr lang="en-US" sz="2400" dirty="0" smtClean="0"/>
              <a:t>Analyzes underlying drivers and pressure from Olympics</a:t>
            </a:r>
          </a:p>
          <a:p>
            <a:pPr marL="285750" indent="-285750">
              <a:spcAft>
                <a:spcPts val="1200"/>
              </a:spcAft>
              <a:buFont typeface="Arial" panose="020B0604020202020204" pitchFamily="34" charset="0"/>
              <a:buChar char="•"/>
            </a:pPr>
            <a:r>
              <a:rPr lang="en-US" sz="2400" dirty="0" smtClean="0"/>
              <a:t>Explains government allegations of external support</a:t>
            </a:r>
          </a:p>
          <a:p>
            <a:pPr marL="285750" indent="-285750">
              <a:spcAft>
                <a:spcPts val="1200"/>
              </a:spcAft>
              <a:buFont typeface="Arial" panose="020B0604020202020204" pitchFamily="34" charset="0"/>
              <a:buChar char="•"/>
            </a:pPr>
            <a:r>
              <a:rPr lang="en-US" sz="2400" dirty="0" smtClean="0"/>
              <a:t>States how government could turn things around</a:t>
            </a:r>
          </a:p>
          <a:p>
            <a:pPr marL="285750" indent="-285750">
              <a:spcAft>
                <a:spcPts val="1200"/>
              </a:spcAft>
              <a:buFont typeface="Arial" panose="020B0604020202020204" pitchFamily="34" charset="0"/>
              <a:buChar char="•"/>
            </a:pP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0000">
            <a:off x="1136387" y="987919"/>
            <a:ext cx="3810000" cy="5257800"/>
          </a:xfrm>
          <a:prstGeom prst="rect">
            <a:avLst/>
          </a:prstGeom>
        </p:spPr>
      </p:pic>
      <p:pic>
        <p:nvPicPr>
          <p:cNvPr id="2" name="Picture 1" descr="Screen Clipping">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36573">
            <a:off x="336198" y="229753"/>
            <a:ext cx="3773932" cy="5257800"/>
          </a:xfrm>
          <a:prstGeom prst="rect">
            <a:avLst/>
          </a:prstGeom>
        </p:spPr>
      </p:pic>
      <p:sp>
        <p:nvSpPr>
          <p:cNvPr id="5" name="TextBox 4"/>
          <p:cNvSpPr txBox="1"/>
          <p:nvPr/>
        </p:nvSpPr>
        <p:spPr>
          <a:xfrm>
            <a:off x="123825" y="6248400"/>
            <a:ext cx="712054" cy="307777"/>
          </a:xfrm>
          <a:prstGeom prst="rect">
            <a:avLst/>
          </a:prstGeom>
          <a:noFill/>
        </p:spPr>
        <p:txBody>
          <a:bodyPr wrap="none" rtlCol="0">
            <a:spAutoFit/>
          </a:bodyPr>
          <a:lstStyle/>
          <a:p>
            <a:r>
              <a:rPr lang="en-US" sz="1400" dirty="0" smtClean="0"/>
              <a:t>doc 26 </a:t>
            </a:r>
            <a:endParaRPr lang="en-US" sz="1400" dirty="0"/>
          </a:p>
        </p:txBody>
      </p:sp>
      <p:sp>
        <p:nvSpPr>
          <p:cNvPr id="7" name="Slide Number Placeholder 6"/>
          <p:cNvSpPr>
            <a:spLocks noGrp="1"/>
          </p:cNvSpPr>
          <p:nvPr>
            <p:ph type="sldNum" sz="quarter" idx="12"/>
          </p:nvPr>
        </p:nvSpPr>
        <p:spPr/>
        <p:txBody>
          <a:bodyPr/>
          <a:lstStyle/>
          <a:p>
            <a:fld id="{C4F85062-4662-4D6B-BB38-DB7C890070DF}" type="slidenum">
              <a:rPr lang="en-US" smtClean="0"/>
              <a:t>70</a:t>
            </a:fld>
            <a:endParaRPr lang="en-US"/>
          </a:p>
        </p:txBody>
      </p:sp>
    </p:spTree>
    <p:extLst>
      <p:ext uri="{BB962C8B-B14F-4D97-AF65-F5344CB8AC3E}">
        <p14:creationId xmlns:p14="http://schemas.microsoft.com/office/powerpoint/2010/main" val="573955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438400" y="2376101"/>
            <a:ext cx="4800600" cy="923330"/>
          </a:xfrm>
        </p:spPr>
        <p:txBody>
          <a:bodyPr wrap="square">
            <a:spAutoFit/>
          </a:bodyPr>
          <a:lstStyle/>
          <a:p>
            <a:pPr algn="l"/>
            <a:r>
              <a:rPr lang="en-US" sz="5400" dirty="0" smtClean="0"/>
              <a:t>Other issues …</a:t>
            </a:r>
            <a:endParaRPr lang="en-US" sz="5400" dirty="0"/>
          </a:p>
        </p:txBody>
      </p:sp>
      <p:sp>
        <p:nvSpPr>
          <p:cNvPr id="2" name="Rectangle 1"/>
          <p:cNvSpPr/>
          <p:nvPr/>
        </p:nvSpPr>
        <p:spPr>
          <a:xfrm>
            <a:off x="2362200" y="3657600"/>
            <a:ext cx="4572000" cy="2031325"/>
          </a:xfrm>
          <a:prstGeom prst="rect">
            <a:avLst/>
          </a:prstGeom>
        </p:spPr>
        <p:txBody>
          <a:bodyPr>
            <a:spAutoFit/>
          </a:bodyPr>
          <a:lstStyle/>
          <a:p>
            <a:pPr algn="ctr">
              <a:spcAft>
                <a:spcPts val="1200"/>
              </a:spcAft>
            </a:pPr>
            <a:r>
              <a:rPr lang="en-US" sz="2400" dirty="0" smtClean="0"/>
              <a:t>Politicization - </a:t>
            </a:r>
            <a:r>
              <a:rPr lang="en-US" sz="2400" i="1" dirty="0" err="1"/>
              <a:t>politización</a:t>
            </a:r>
            <a:endParaRPr lang="en-US" sz="2400" i="1" dirty="0" smtClean="0"/>
          </a:p>
          <a:p>
            <a:pPr algn="ctr">
              <a:spcAft>
                <a:spcPts val="1200"/>
              </a:spcAft>
            </a:pPr>
            <a:r>
              <a:rPr lang="en-US" sz="2400" dirty="0" smtClean="0"/>
              <a:t>Our value-added</a:t>
            </a:r>
          </a:p>
          <a:p>
            <a:pPr algn="ctr">
              <a:spcAft>
                <a:spcPts val="1200"/>
              </a:spcAft>
            </a:pPr>
            <a:r>
              <a:rPr lang="en-US" sz="2400" dirty="0" smtClean="0"/>
              <a:t>Our customers</a:t>
            </a:r>
          </a:p>
          <a:p>
            <a:pPr algn="ctr">
              <a:spcAft>
                <a:spcPts val="1200"/>
              </a:spcAft>
            </a:pPr>
            <a:r>
              <a:rPr lang="en-US" sz="2400" dirty="0" smtClean="0"/>
              <a:t>Maintaining our morale</a:t>
            </a:r>
            <a:endParaRPr lang="en-US" sz="2400" dirty="0"/>
          </a:p>
        </p:txBody>
      </p:sp>
      <p:sp>
        <p:nvSpPr>
          <p:cNvPr id="4" name="Slide Number Placeholder 3"/>
          <p:cNvSpPr>
            <a:spLocks noGrp="1"/>
          </p:cNvSpPr>
          <p:nvPr>
            <p:ph type="sldNum" sz="quarter" idx="12"/>
          </p:nvPr>
        </p:nvSpPr>
        <p:spPr/>
        <p:txBody>
          <a:bodyPr/>
          <a:lstStyle/>
          <a:p>
            <a:fld id="{C4F85062-4662-4D6B-BB38-DB7C890070DF}" type="slidenum">
              <a:rPr lang="en-US" smtClean="0"/>
              <a:t>71</a:t>
            </a:fld>
            <a:endParaRPr lang="en-US"/>
          </a:p>
        </p:txBody>
      </p:sp>
    </p:spTree>
    <p:extLst>
      <p:ext uri="{BB962C8B-B14F-4D97-AF65-F5344CB8AC3E}">
        <p14:creationId xmlns:p14="http://schemas.microsoft.com/office/powerpoint/2010/main" val="423800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Politicization</a:t>
            </a:r>
            <a:endParaRPr lang="en-US" sz="3600" dirty="0"/>
          </a:p>
        </p:txBody>
      </p:sp>
      <p:sp>
        <p:nvSpPr>
          <p:cNvPr id="2" name="TextBox 1"/>
          <p:cNvSpPr txBox="1"/>
          <p:nvPr/>
        </p:nvSpPr>
        <p:spPr>
          <a:xfrm>
            <a:off x="1752600" y="1676400"/>
            <a:ext cx="5029200" cy="3631763"/>
          </a:xfrm>
          <a:prstGeom prst="rect">
            <a:avLst/>
          </a:prstGeom>
          <a:noFill/>
        </p:spPr>
        <p:txBody>
          <a:bodyPr wrap="square" rtlCol="0">
            <a:spAutoFit/>
          </a:bodyPr>
          <a:lstStyle/>
          <a:p>
            <a:endParaRPr lang="en-US" dirty="0" smtClean="0"/>
          </a:p>
          <a:p>
            <a:pPr>
              <a:spcAft>
                <a:spcPts val="1200"/>
              </a:spcAft>
            </a:pPr>
            <a:r>
              <a:rPr lang="en-US" sz="2400" dirty="0" smtClean="0"/>
              <a:t>What is it, </a:t>
            </a:r>
            <a:r>
              <a:rPr lang="en-US" sz="2400" dirty="0"/>
              <a:t>and why is it </a:t>
            </a:r>
            <a:r>
              <a:rPr lang="en-US" sz="2400" dirty="0" smtClean="0"/>
              <a:t>bad?</a:t>
            </a:r>
            <a:endParaRPr lang="en-US" sz="2400" dirty="0"/>
          </a:p>
          <a:p>
            <a:pPr>
              <a:spcAft>
                <a:spcPts val="1200"/>
              </a:spcAft>
            </a:pPr>
            <a:r>
              <a:rPr lang="en-US" sz="2400" dirty="0" smtClean="0"/>
              <a:t>Why </a:t>
            </a:r>
            <a:r>
              <a:rPr lang="en-US" sz="2400" dirty="0"/>
              <a:t>and how does it happen</a:t>
            </a:r>
            <a:r>
              <a:rPr lang="en-US" sz="2400" dirty="0" smtClean="0"/>
              <a:t>?</a:t>
            </a:r>
          </a:p>
          <a:p>
            <a:pPr>
              <a:spcAft>
                <a:spcPts val="1200"/>
              </a:spcAft>
            </a:pPr>
            <a:r>
              <a:rPr lang="en-US" sz="2400" dirty="0"/>
              <a:t>What forms does it take?  </a:t>
            </a:r>
            <a:endParaRPr lang="en-US" sz="2400" dirty="0" smtClean="0"/>
          </a:p>
          <a:p>
            <a:pPr>
              <a:spcAft>
                <a:spcPts val="1200"/>
              </a:spcAft>
            </a:pPr>
            <a:r>
              <a:rPr lang="en-US" sz="2400" dirty="0" smtClean="0"/>
              <a:t>What is the role of feedback?</a:t>
            </a:r>
            <a:endParaRPr lang="en-US" sz="2400" dirty="0"/>
          </a:p>
          <a:p>
            <a:pPr>
              <a:spcAft>
                <a:spcPts val="1200"/>
              </a:spcAft>
            </a:pPr>
            <a:endParaRPr lang="en-US" sz="2400" dirty="0"/>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C4F85062-4662-4D6B-BB38-DB7C890070DF}" type="slidenum">
              <a:rPr lang="en-US" smtClean="0"/>
              <a:t>72</a:t>
            </a:fld>
            <a:endParaRPr lang="en-US"/>
          </a:p>
        </p:txBody>
      </p:sp>
    </p:spTree>
    <p:extLst>
      <p:ext uri="{BB962C8B-B14F-4D97-AF65-F5344CB8AC3E}">
        <p14:creationId xmlns:p14="http://schemas.microsoft.com/office/powerpoint/2010/main" val="1760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Politicization</a:t>
            </a:r>
            <a:endParaRPr lang="en-US" sz="3600" dirty="0"/>
          </a:p>
        </p:txBody>
      </p:sp>
      <p:sp>
        <p:nvSpPr>
          <p:cNvPr id="2" name="TextBox 1"/>
          <p:cNvSpPr txBox="1"/>
          <p:nvPr/>
        </p:nvSpPr>
        <p:spPr>
          <a:xfrm>
            <a:off x="1600200" y="1905000"/>
            <a:ext cx="6934200" cy="3631763"/>
          </a:xfrm>
          <a:prstGeom prst="rect">
            <a:avLst/>
          </a:prstGeom>
          <a:noFill/>
        </p:spPr>
        <p:txBody>
          <a:bodyPr wrap="square" rtlCol="0">
            <a:spAutoFit/>
          </a:bodyPr>
          <a:lstStyle/>
          <a:p>
            <a:endParaRPr lang="en-US" dirty="0" smtClean="0"/>
          </a:p>
          <a:p>
            <a:pPr>
              <a:spcAft>
                <a:spcPts val="1200"/>
              </a:spcAft>
            </a:pPr>
            <a:r>
              <a:rPr lang="en-US" sz="2400" dirty="0" smtClean="0"/>
              <a:t>How about “reverse” politicization – when </a:t>
            </a:r>
            <a:r>
              <a:rPr lang="en-US" sz="2400" u="sng" dirty="0" smtClean="0"/>
              <a:t>we</a:t>
            </a:r>
            <a:r>
              <a:rPr lang="en-US" sz="2400" dirty="0" smtClean="0"/>
              <a:t> do it?</a:t>
            </a:r>
          </a:p>
          <a:p>
            <a:pPr>
              <a:spcAft>
                <a:spcPts val="1200"/>
              </a:spcAft>
            </a:pPr>
            <a:r>
              <a:rPr lang="en-US" sz="2400" dirty="0" smtClean="0"/>
              <a:t>What is it, </a:t>
            </a:r>
            <a:r>
              <a:rPr lang="en-US" sz="2400" dirty="0"/>
              <a:t>and why is it </a:t>
            </a:r>
            <a:r>
              <a:rPr lang="en-US" sz="2400" dirty="0" smtClean="0"/>
              <a:t>bad?</a:t>
            </a:r>
            <a:endParaRPr lang="en-US" sz="2400" dirty="0"/>
          </a:p>
          <a:p>
            <a:pPr>
              <a:spcAft>
                <a:spcPts val="1200"/>
              </a:spcAft>
            </a:pPr>
            <a:r>
              <a:rPr lang="en-US" sz="2400" dirty="0" smtClean="0"/>
              <a:t>Why </a:t>
            </a:r>
            <a:r>
              <a:rPr lang="en-US" sz="2400" dirty="0"/>
              <a:t>and how does it happen</a:t>
            </a:r>
            <a:r>
              <a:rPr lang="en-US" sz="2400" dirty="0" smtClean="0"/>
              <a:t>?</a:t>
            </a:r>
          </a:p>
          <a:p>
            <a:pPr>
              <a:spcAft>
                <a:spcPts val="1200"/>
              </a:spcAft>
            </a:pPr>
            <a:r>
              <a:rPr lang="en-US" sz="2400" dirty="0"/>
              <a:t>What forms does it take?  </a:t>
            </a:r>
          </a:p>
          <a:p>
            <a:pPr>
              <a:spcAft>
                <a:spcPts val="1200"/>
              </a:spcAft>
            </a:pPr>
            <a:endParaRPr lang="en-US" sz="2400" dirty="0"/>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C4F85062-4662-4D6B-BB38-DB7C890070DF}" type="slidenum">
              <a:rPr lang="en-US" smtClean="0"/>
              <a:t>73</a:t>
            </a:fld>
            <a:endParaRPr lang="en-US"/>
          </a:p>
        </p:txBody>
      </p:sp>
    </p:spTree>
    <p:extLst>
      <p:ext uri="{BB962C8B-B14F-4D97-AF65-F5344CB8AC3E}">
        <p14:creationId xmlns:p14="http://schemas.microsoft.com/office/powerpoint/2010/main" val="30037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Politicization</a:t>
            </a:r>
            <a:endParaRPr lang="en-US" sz="3600" dirty="0"/>
          </a:p>
        </p:txBody>
      </p:sp>
      <p:sp>
        <p:nvSpPr>
          <p:cNvPr id="2" name="TextBox 1"/>
          <p:cNvSpPr txBox="1"/>
          <p:nvPr/>
        </p:nvSpPr>
        <p:spPr>
          <a:xfrm>
            <a:off x="914400" y="1295400"/>
            <a:ext cx="6934200" cy="5386090"/>
          </a:xfrm>
          <a:prstGeom prst="rect">
            <a:avLst/>
          </a:prstGeom>
          <a:noFill/>
        </p:spPr>
        <p:txBody>
          <a:bodyPr wrap="square" rtlCol="0">
            <a:spAutoFit/>
          </a:bodyPr>
          <a:lstStyle/>
          <a:p>
            <a:pPr>
              <a:spcAft>
                <a:spcPts val="1200"/>
              </a:spcAft>
            </a:pPr>
            <a:r>
              <a:rPr lang="en-US" sz="2400" dirty="0" smtClean="0"/>
              <a:t>How do we prevent either variety of politicization?</a:t>
            </a:r>
          </a:p>
          <a:p>
            <a:pPr marL="742950" lvl="1" indent="-285750">
              <a:spcAft>
                <a:spcPts val="1200"/>
              </a:spcAft>
              <a:buFont typeface="Arial" panose="020B0604020202020204" pitchFamily="34" charset="0"/>
              <a:buChar char="•"/>
            </a:pPr>
            <a:r>
              <a:rPr lang="en-US" sz="2400" dirty="0" smtClean="0"/>
              <a:t>Good tradecraft and transparency</a:t>
            </a:r>
          </a:p>
          <a:p>
            <a:pPr marL="1657350" lvl="3" indent="-285750">
              <a:spcAft>
                <a:spcPts val="1200"/>
              </a:spcAft>
              <a:buFont typeface="Arial" panose="020B0604020202020204" pitchFamily="34" charset="0"/>
              <a:buChar char="•"/>
            </a:pPr>
            <a:r>
              <a:rPr lang="en-US" sz="2400" dirty="0" smtClean="0"/>
              <a:t>Be honest about reporting</a:t>
            </a:r>
          </a:p>
          <a:p>
            <a:pPr marL="1657350" lvl="3" indent="-285750">
              <a:spcAft>
                <a:spcPts val="1200"/>
              </a:spcAft>
              <a:buFont typeface="Arial" panose="020B0604020202020204" pitchFamily="34" charset="0"/>
              <a:buChar char="•"/>
            </a:pPr>
            <a:r>
              <a:rPr lang="en-US" sz="2400" dirty="0" smtClean="0"/>
              <a:t>Set aside institutional preferences</a:t>
            </a:r>
          </a:p>
          <a:p>
            <a:pPr marL="1657350" lvl="3" indent="-285750">
              <a:spcAft>
                <a:spcPts val="1200"/>
              </a:spcAft>
              <a:buFont typeface="Arial" panose="020B0604020202020204" pitchFamily="34" charset="0"/>
              <a:buChar char="•"/>
            </a:pPr>
            <a:r>
              <a:rPr lang="en-US" sz="2400" dirty="0" smtClean="0"/>
              <a:t>Don’t be influenced by access</a:t>
            </a:r>
          </a:p>
          <a:p>
            <a:pPr marL="742950" lvl="1" indent="-285750">
              <a:spcAft>
                <a:spcPts val="1200"/>
              </a:spcAft>
              <a:buFont typeface="Arial" panose="020B0604020202020204" pitchFamily="34" charset="0"/>
              <a:buChar char="•"/>
            </a:pPr>
            <a:r>
              <a:rPr lang="en-US" sz="2400" dirty="0" smtClean="0"/>
              <a:t>Stay up on policy and political developments</a:t>
            </a:r>
          </a:p>
          <a:p>
            <a:pPr marL="742950" lvl="1" indent="-285750">
              <a:spcAft>
                <a:spcPts val="1200"/>
              </a:spcAft>
              <a:buFont typeface="Arial" panose="020B0604020202020204" pitchFamily="34" charset="0"/>
              <a:buChar char="•"/>
            </a:pPr>
            <a:r>
              <a:rPr lang="en-US" sz="2400" dirty="0" smtClean="0"/>
              <a:t>Think like a policymaker</a:t>
            </a:r>
          </a:p>
          <a:p>
            <a:pPr marL="742950" lvl="1" indent="-285750">
              <a:spcAft>
                <a:spcPts val="1200"/>
              </a:spcAft>
              <a:buFont typeface="Arial" panose="020B0604020202020204" pitchFamily="34" charset="0"/>
              <a:buChar char="•"/>
            </a:pPr>
            <a:r>
              <a:rPr lang="en-US" sz="2400" dirty="0" smtClean="0"/>
              <a:t>Remember how “national interests” are determined</a:t>
            </a:r>
          </a:p>
          <a:p>
            <a:pPr marL="742950" lvl="1" indent="-285750">
              <a:spcAft>
                <a:spcPts val="1200"/>
              </a:spcAft>
              <a:buFont typeface="Arial" panose="020B0604020202020204" pitchFamily="34" charset="0"/>
              <a:buChar char="•"/>
            </a:pPr>
            <a:r>
              <a:rPr lang="en-US" sz="2400" dirty="0" smtClean="0"/>
              <a:t>Respect people’s views.  Respect processes.</a:t>
            </a:r>
            <a:br>
              <a:rPr lang="en-US" sz="2400" dirty="0" smtClean="0"/>
            </a:br>
            <a:r>
              <a:rPr lang="en-US" sz="2400" dirty="0" smtClean="0"/>
              <a:t>Respect institutional roles.  Respect democracy</a:t>
            </a:r>
            <a:endParaRPr lang="en-US" sz="2400" dirty="0"/>
          </a:p>
        </p:txBody>
      </p:sp>
      <p:sp>
        <p:nvSpPr>
          <p:cNvPr id="4" name="Slide Number Placeholder 3"/>
          <p:cNvSpPr>
            <a:spLocks noGrp="1"/>
          </p:cNvSpPr>
          <p:nvPr>
            <p:ph type="sldNum" sz="quarter" idx="12"/>
          </p:nvPr>
        </p:nvSpPr>
        <p:spPr/>
        <p:txBody>
          <a:bodyPr/>
          <a:lstStyle/>
          <a:p>
            <a:fld id="{C4F85062-4662-4D6B-BB38-DB7C890070DF}" type="slidenum">
              <a:rPr lang="en-US" smtClean="0"/>
              <a:t>74</a:t>
            </a:fld>
            <a:endParaRPr lang="en-US"/>
          </a:p>
        </p:txBody>
      </p:sp>
    </p:spTree>
    <p:extLst>
      <p:ext uri="{BB962C8B-B14F-4D97-AF65-F5344CB8AC3E}">
        <p14:creationId xmlns:p14="http://schemas.microsoft.com/office/powerpoint/2010/main" val="36233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value-added</a:t>
            </a:r>
            <a:endParaRPr lang="en-US" sz="3600" dirty="0"/>
          </a:p>
        </p:txBody>
      </p:sp>
      <p:sp>
        <p:nvSpPr>
          <p:cNvPr id="2" name="TextBox 1"/>
          <p:cNvSpPr txBox="1"/>
          <p:nvPr/>
        </p:nvSpPr>
        <p:spPr>
          <a:xfrm>
            <a:off x="914400" y="1295400"/>
            <a:ext cx="6934200" cy="5016758"/>
          </a:xfrm>
          <a:prstGeom prst="rect">
            <a:avLst/>
          </a:prstGeom>
          <a:noFill/>
        </p:spPr>
        <p:txBody>
          <a:bodyPr wrap="square" rtlCol="0">
            <a:spAutoFit/>
          </a:bodyPr>
          <a:lstStyle/>
          <a:p>
            <a:pPr>
              <a:spcAft>
                <a:spcPts val="1200"/>
              </a:spcAft>
            </a:pPr>
            <a:r>
              <a:rPr lang="en-US" sz="2400" dirty="0" smtClean="0"/>
              <a:t>What’s our unique contribution?</a:t>
            </a:r>
          </a:p>
          <a:p>
            <a:pPr marL="742950" lvl="1" indent="-285750">
              <a:spcAft>
                <a:spcPts val="1200"/>
              </a:spcAft>
              <a:buFont typeface="Arial" panose="020B0604020202020204" pitchFamily="34" charset="0"/>
              <a:buChar char="•"/>
            </a:pPr>
            <a:r>
              <a:rPr lang="en-US" sz="2400" dirty="0" smtClean="0"/>
              <a:t>Clandestine or special info? </a:t>
            </a:r>
          </a:p>
          <a:p>
            <a:pPr marL="742950" lvl="1" indent="-285750">
              <a:spcAft>
                <a:spcPts val="1200"/>
              </a:spcAft>
              <a:buFont typeface="Arial" panose="020B0604020202020204" pitchFamily="34" charset="0"/>
              <a:buChar char="•"/>
            </a:pPr>
            <a:r>
              <a:rPr lang="en-US" sz="2400" dirty="0" smtClean="0"/>
              <a:t>Subject expertise?</a:t>
            </a:r>
          </a:p>
          <a:p>
            <a:pPr marL="742950" lvl="1" indent="-285750">
              <a:spcAft>
                <a:spcPts val="1200"/>
              </a:spcAft>
              <a:buFont typeface="Arial" panose="020B0604020202020204" pitchFamily="34" charset="0"/>
              <a:buChar char="•"/>
            </a:pPr>
            <a:r>
              <a:rPr lang="en-US" sz="2400" dirty="0" smtClean="0"/>
              <a:t>Timeliness?</a:t>
            </a:r>
          </a:p>
          <a:p>
            <a:pPr marL="742950" lvl="1" indent="-285750">
              <a:spcAft>
                <a:spcPts val="1200"/>
              </a:spcAft>
              <a:buFont typeface="Arial" panose="020B0604020202020204" pitchFamily="34" charset="0"/>
              <a:buChar char="•"/>
            </a:pPr>
            <a:r>
              <a:rPr lang="en-US" sz="2400" dirty="0" smtClean="0"/>
              <a:t>Tradecraft?</a:t>
            </a:r>
          </a:p>
          <a:p>
            <a:pPr marL="742950" lvl="1" indent="-285750">
              <a:spcAft>
                <a:spcPts val="1200"/>
              </a:spcAft>
              <a:buFont typeface="Arial" panose="020B0604020202020204" pitchFamily="34" charset="0"/>
              <a:buChar char="•"/>
            </a:pPr>
            <a:r>
              <a:rPr lang="en-US" sz="2400" dirty="0" smtClean="0"/>
              <a:t>Lack of agenda?</a:t>
            </a:r>
          </a:p>
          <a:p>
            <a:pPr marL="742950" lvl="1" indent="-285750">
              <a:spcAft>
                <a:spcPts val="1200"/>
              </a:spcAft>
              <a:buFont typeface="Arial" panose="020B0604020202020204" pitchFamily="34" charset="0"/>
              <a:buChar char="•"/>
            </a:pPr>
            <a:r>
              <a:rPr lang="en-US" sz="2400" dirty="0" smtClean="0"/>
              <a:t>Warning or opportunity analysis?</a:t>
            </a:r>
          </a:p>
          <a:p>
            <a:pPr>
              <a:spcAft>
                <a:spcPts val="1200"/>
              </a:spcAft>
            </a:pPr>
            <a:endParaRPr lang="en-US" sz="2400" dirty="0" smtClean="0"/>
          </a:p>
          <a:p>
            <a:pPr>
              <a:spcAft>
                <a:spcPts val="1200"/>
              </a:spcAft>
            </a:pPr>
            <a:r>
              <a:rPr lang="en-US" sz="2400" dirty="0" smtClean="0"/>
              <a:t>Are we basically an internal news outlet competing with external news outlets?</a:t>
            </a:r>
          </a:p>
        </p:txBody>
      </p:sp>
      <p:sp>
        <p:nvSpPr>
          <p:cNvPr id="4" name="Slide Number Placeholder 3"/>
          <p:cNvSpPr>
            <a:spLocks noGrp="1"/>
          </p:cNvSpPr>
          <p:nvPr>
            <p:ph type="sldNum" sz="quarter" idx="12"/>
          </p:nvPr>
        </p:nvSpPr>
        <p:spPr/>
        <p:txBody>
          <a:bodyPr/>
          <a:lstStyle/>
          <a:p>
            <a:fld id="{C4F85062-4662-4D6B-BB38-DB7C890070DF}" type="slidenum">
              <a:rPr lang="en-US" smtClean="0"/>
              <a:t>75</a:t>
            </a:fld>
            <a:endParaRPr lang="en-US"/>
          </a:p>
        </p:txBody>
      </p:sp>
    </p:spTree>
    <p:extLst>
      <p:ext uri="{BB962C8B-B14F-4D97-AF65-F5344CB8AC3E}">
        <p14:creationId xmlns:p14="http://schemas.microsoft.com/office/powerpoint/2010/main" val="20814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customers</a:t>
            </a:r>
            <a:endParaRPr lang="en-US" sz="3600" dirty="0"/>
          </a:p>
        </p:txBody>
      </p:sp>
      <p:sp>
        <p:nvSpPr>
          <p:cNvPr id="2" name="TextBox 1"/>
          <p:cNvSpPr txBox="1"/>
          <p:nvPr/>
        </p:nvSpPr>
        <p:spPr>
          <a:xfrm>
            <a:off x="914400" y="1295400"/>
            <a:ext cx="6934200" cy="3077766"/>
          </a:xfrm>
          <a:prstGeom prst="rect">
            <a:avLst/>
          </a:prstGeom>
          <a:noFill/>
        </p:spPr>
        <p:txBody>
          <a:bodyPr wrap="square" rtlCol="0">
            <a:spAutoFit/>
          </a:bodyPr>
          <a:lstStyle/>
          <a:p>
            <a:pPr>
              <a:spcAft>
                <a:spcPts val="1200"/>
              </a:spcAft>
            </a:pPr>
            <a:r>
              <a:rPr lang="en-US" sz="2400" dirty="0" smtClean="0"/>
              <a:t>Who are our customers?</a:t>
            </a:r>
          </a:p>
          <a:p>
            <a:pPr marL="742950" lvl="1" indent="-285750">
              <a:spcAft>
                <a:spcPts val="1200"/>
              </a:spcAft>
              <a:buFont typeface="Arial" panose="020B0604020202020204" pitchFamily="34" charset="0"/>
              <a:buChar char="•"/>
            </a:pPr>
            <a:r>
              <a:rPr lang="en-US" sz="2400" dirty="0" smtClean="0"/>
              <a:t>Executive branch only?</a:t>
            </a:r>
          </a:p>
          <a:p>
            <a:pPr marL="742950" lvl="1" indent="-285750">
              <a:spcAft>
                <a:spcPts val="1200"/>
              </a:spcAft>
              <a:buFont typeface="Arial" panose="020B0604020202020204" pitchFamily="34" charset="0"/>
              <a:buChar char="•"/>
            </a:pPr>
            <a:r>
              <a:rPr lang="en-US" sz="2400" dirty="0" smtClean="0"/>
              <a:t>Our operational colleagues?</a:t>
            </a:r>
          </a:p>
          <a:p>
            <a:pPr marL="742950" lvl="1" indent="-285750">
              <a:spcAft>
                <a:spcPts val="1200"/>
              </a:spcAft>
              <a:buFont typeface="Arial" panose="020B0604020202020204" pitchFamily="34" charset="0"/>
              <a:buChar char="•"/>
            </a:pPr>
            <a:r>
              <a:rPr lang="en-US" sz="2400" dirty="0" smtClean="0"/>
              <a:t>Private-sector contacts?</a:t>
            </a:r>
          </a:p>
          <a:p>
            <a:pPr marL="742950" lvl="1" indent="-285750">
              <a:spcAft>
                <a:spcPts val="1200"/>
              </a:spcAft>
              <a:buFont typeface="Arial" panose="020B0604020202020204" pitchFamily="34" charset="0"/>
              <a:buChar char="•"/>
            </a:pPr>
            <a:r>
              <a:rPr lang="en-US" sz="2400" dirty="0" smtClean="0"/>
              <a:t>Press (via backgrounders)?</a:t>
            </a:r>
          </a:p>
          <a:p>
            <a:pPr marL="742950" lvl="1" indent="-285750">
              <a:spcAft>
                <a:spcPts val="1200"/>
              </a:spcAft>
              <a:buFont typeface="Arial" panose="020B0604020202020204" pitchFamily="34" charset="0"/>
              <a:buChar char="•"/>
            </a:pPr>
            <a:r>
              <a:rPr lang="en-US" sz="2400" dirty="0" smtClean="0"/>
              <a:t>“The people” (e.g., white papers)</a:t>
            </a:r>
          </a:p>
        </p:txBody>
      </p:sp>
      <p:sp>
        <p:nvSpPr>
          <p:cNvPr id="4" name="Slide Number Placeholder 3"/>
          <p:cNvSpPr>
            <a:spLocks noGrp="1"/>
          </p:cNvSpPr>
          <p:nvPr>
            <p:ph type="sldNum" sz="quarter" idx="12"/>
          </p:nvPr>
        </p:nvSpPr>
        <p:spPr/>
        <p:txBody>
          <a:bodyPr/>
          <a:lstStyle/>
          <a:p>
            <a:fld id="{C4F85062-4662-4D6B-BB38-DB7C890070DF}" type="slidenum">
              <a:rPr lang="en-US" smtClean="0"/>
              <a:t>76</a:t>
            </a:fld>
            <a:endParaRPr lang="en-US"/>
          </a:p>
        </p:txBody>
      </p:sp>
    </p:spTree>
    <p:extLst>
      <p:ext uri="{BB962C8B-B14F-4D97-AF65-F5344CB8AC3E}">
        <p14:creationId xmlns:p14="http://schemas.microsoft.com/office/powerpoint/2010/main" val="34572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42555"/>
            <a:ext cx="8229600" cy="646331"/>
          </a:xfrm>
        </p:spPr>
        <p:txBody>
          <a:bodyPr wrap="square">
            <a:spAutoFit/>
          </a:bodyPr>
          <a:lstStyle/>
          <a:p>
            <a:pPr algn="l"/>
            <a:r>
              <a:rPr lang="en-US" sz="3600" dirty="0" smtClean="0"/>
              <a:t>Our Morale</a:t>
            </a:r>
            <a:endParaRPr lang="en-US" sz="3600" dirty="0"/>
          </a:p>
        </p:txBody>
      </p:sp>
      <p:sp>
        <p:nvSpPr>
          <p:cNvPr id="2" name="TextBox 1"/>
          <p:cNvSpPr txBox="1"/>
          <p:nvPr/>
        </p:nvSpPr>
        <p:spPr>
          <a:xfrm>
            <a:off x="762000" y="1561352"/>
            <a:ext cx="6934200" cy="4493538"/>
          </a:xfrm>
          <a:prstGeom prst="rect">
            <a:avLst/>
          </a:prstGeom>
          <a:noFill/>
        </p:spPr>
        <p:txBody>
          <a:bodyPr wrap="square" rtlCol="0">
            <a:spAutoFit/>
          </a:bodyPr>
          <a:lstStyle/>
          <a:p>
            <a:pPr>
              <a:spcAft>
                <a:spcPts val="1200"/>
              </a:spcAft>
            </a:pPr>
            <a:r>
              <a:rPr lang="en-US" sz="2400" dirty="0"/>
              <a:t>How do </a:t>
            </a:r>
            <a:r>
              <a:rPr lang="en-US" sz="2400" dirty="0" smtClean="0"/>
              <a:t>we analysts keep </a:t>
            </a:r>
            <a:r>
              <a:rPr lang="en-US" sz="2400" dirty="0"/>
              <a:t>up our morale?</a:t>
            </a:r>
          </a:p>
          <a:p>
            <a:pPr>
              <a:spcAft>
                <a:spcPts val="1200"/>
              </a:spcAft>
            </a:pPr>
            <a:r>
              <a:rPr lang="en-US" sz="2400" dirty="0" smtClean="0"/>
              <a:t>Our work can be fun but is often difficult.  </a:t>
            </a:r>
          </a:p>
          <a:p>
            <a:pPr>
              <a:spcAft>
                <a:spcPts val="1200"/>
              </a:spcAft>
            </a:pPr>
            <a:r>
              <a:rPr lang="en-US" sz="2400" dirty="0" smtClean="0"/>
              <a:t>We don’t get the same “ego candy” as many of our operational colleagues and policymakers.</a:t>
            </a:r>
          </a:p>
          <a:p>
            <a:pPr>
              <a:spcAft>
                <a:spcPts val="1200"/>
              </a:spcAft>
            </a:pPr>
            <a:r>
              <a:rPr lang="en-US" sz="2400" dirty="0" smtClean="0"/>
              <a:t>So …</a:t>
            </a:r>
          </a:p>
          <a:p>
            <a:pPr marL="800100" lvl="1" indent="-342900">
              <a:spcAft>
                <a:spcPts val="1200"/>
              </a:spcAft>
              <a:buFont typeface="Arial" panose="020B0604020202020204" pitchFamily="34" charset="0"/>
              <a:buChar char="•"/>
            </a:pPr>
            <a:r>
              <a:rPr lang="en-US" sz="2400" dirty="0" smtClean="0"/>
              <a:t>How do we remain motivated?</a:t>
            </a:r>
          </a:p>
          <a:p>
            <a:pPr marL="800100" lvl="1" indent="-342900">
              <a:spcAft>
                <a:spcPts val="1200"/>
              </a:spcAft>
              <a:buFont typeface="Arial" panose="020B0604020202020204" pitchFamily="34" charset="0"/>
              <a:buChar char="•"/>
            </a:pPr>
            <a:r>
              <a:rPr lang="en-US" sz="2400" dirty="0" smtClean="0"/>
              <a:t>How do we charge our batteries?</a:t>
            </a:r>
          </a:p>
          <a:p>
            <a:pPr marL="800100" lvl="1" indent="-342900">
              <a:spcAft>
                <a:spcPts val="1200"/>
              </a:spcAft>
              <a:buFont typeface="Arial" panose="020B0604020202020204" pitchFamily="34" charset="0"/>
              <a:buChar char="•"/>
            </a:pPr>
            <a:r>
              <a:rPr lang="en-US" sz="2400" dirty="0" smtClean="0"/>
              <a:t>How do we feel good about ourselves?</a:t>
            </a:r>
            <a:endParaRPr lang="en-US" sz="2400" dirty="0"/>
          </a:p>
          <a:p>
            <a:pPr marL="800100" lvl="1" indent="-342900">
              <a:spcAft>
                <a:spcPts val="1200"/>
              </a:spcAft>
              <a:buFont typeface="Arial" panose="020B0604020202020204" pitchFamily="34" charset="0"/>
              <a:buChar char="•"/>
            </a:pPr>
            <a:r>
              <a:rPr lang="en-US" sz="2400" dirty="0" smtClean="0"/>
              <a:t>How do I know if I’m doing a good job?</a:t>
            </a:r>
            <a:endParaRPr lang="en-US" dirty="0"/>
          </a:p>
        </p:txBody>
      </p:sp>
      <p:sp>
        <p:nvSpPr>
          <p:cNvPr id="4" name="Slide Number Placeholder 3"/>
          <p:cNvSpPr>
            <a:spLocks noGrp="1"/>
          </p:cNvSpPr>
          <p:nvPr>
            <p:ph type="sldNum" sz="quarter" idx="12"/>
          </p:nvPr>
        </p:nvSpPr>
        <p:spPr/>
        <p:txBody>
          <a:bodyPr/>
          <a:lstStyle/>
          <a:p>
            <a:fld id="{C4F85062-4662-4D6B-BB38-DB7C890070DF}" type="slidenum">
              <a:rPr lang="en-US" smtClean="0"/>
              <a:t>77</a:t>
            </a:fld>
            <a:endParaRPr lang="en-US"/>
          </a:p>
        </p:txBody>
      </p:sp>
    </p:spTree>
    <p:extLst>
      <p:ext uri="{BB962C8B-B14F-4D97-AF65-F5344CB8AC3E}">
        <p14:creationId xmlns:p14="http://schemas.microsoft.com/office/powerpoint/2010/main" val="25010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95600" y="1143000"/>
            <a:ext cx="3429000" cy="646331"/>
          </a:xfrm>
        </p:spPr>
        <p:txBody>
          <a:bodyPr wrap="square">
            <a:spAutoFit/>
          </a:bodyPr>
          <a:lstStyle/>
          <a:p>
            <a:r>
              <a:rPr lang="es-ES" sz="3600" dirty="0" err="1" smtClean="0"/>
              <a:t>Consolidate</a:t>
            </a:r>
            <a:endParaRPr lang="en-US" sz="3600" dirty="0"/>
          </a:p>
        </p:txBody>
      </p:sp>
      <p:sp>
        <p:nvSpPr>
          <p:cNvPr id="2" name="Rectangle 1"/>
          <p:cNvSpPr/>
          <p:nvPr/>
        </p:nvSpPr>
        <p:spPr>
          <a:xfrm>
            <a:off x="1219200" y="2286000"/>
            <a:ext cx="6934200" cy="3508653"/>
          </a:xfrm>
          <a:prstGeom prst="rect">
            <a:avLst/>
          </a:prstGeom>
        </p:spPr>
        <p:txBody>
          <a:bodyPr wrap="square">
            <a:spAutoFit/>
          </a:bodyPr>
          <a:lstStyle/>
          <a:p>
            <a:pPr>
              <a:spcAft>
                <a:spcPts val="1200"/>
              </a:spcAft>
            </a:pPr>
            <a:r>
              <a:rPr lang="en-US" sz="2400" dirty="0" smtClean="0"/>
              <a:t>We have discussed …</a:t>
            </a:r>
          </a:p>
          <a:p>
            <a:pPr lvl="1">
              <a:spcAft>
                <a:spcPts val="1200"/>
              </a:spcAft>
            </a:pPr>
            <a:r>
              <a:rPr lang="en-US" sz="2400" dirty="0" smtClean="0"/>
              <a:t>The policymaker’s needs and wants – his/her “world”</a:t>
            </a:r>
          </a:p>
          <a:p>
            <a:pPr lvl="1">
              <a:spcAft>
                <a:spcPts val="1200"/>
              </a:spcAft>
            </a:pPr>
            <a:r>
              <a:rPr lang="en-US" sz="2400" dirty="0" smtClean="0"/>
              <a:t>The tradecraft and skills that enable us to meet those needs without the pitfalls of politicization – to be relevant but not prescriptive</a:t>
            </a:r>
          </a:p>
          <a:p>
            <a:pPr lvl="1">
              <a:spcAft>
                <a:spcPts val="1200"/>
              </a:spcAft>
            </a:pPr>
            <a:r>
              <a:rPr lang="en-US" sz="2400" dirty="0" smtClean="0"/>
              <a:t>The attitude and knowledge that can enhance our performance and professionalism</a:t>
            </a:r>
          </a:p>
        </p:txBody>
      </p:sp>
      <p:sp>
        <p:nvSpPr>
          <p:cNvPr id="4" name="Slide Number Placeholder 3"/>
          <p:cNvSpPr>
            <a:spLocks noGrp="1"/>
          </p:cNvSpPr>
          <p:nvPr>
            <p:ph type="sldNum" sz="quarter" idx="12"/>
          </p:nvPr>
        </p:nvSpPr>
        <p:spPr/>
        <p:txBody>
          <a:bodyPr/>
          <a:lstStyle/>
          <a:p>
            <a:fld id="{C4F85062-4662-4D6B-BB38-DB7C890070DF}" type="slidenum">
              <a:rPr lang="en-US" smtClean="0"/>
              <a:t>78</a:t>
            </a:fld>
            <a:endParaRPr lang="en-US"/>
          </a:p>
        </p:txBody>
      </p:sp>
    </p:spTree>
    <p:extLst>
      <p:ext uri="{BB962C8B-B14F-4D97-AF65-F5344CB8AC3E}">
        <p14:creationId xmlns:p14="http://schemas.microsoft.com/office/powerpoint/2010/main" val="258427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09600" y="442555"/>
            <a:ext cx="8229600" cy="646331"/>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And now … how to brief your analysis</a:t>
            </a:r>
            <a:endParaRPr lang="en-US" sz="3600" dirty="0"/>
          </a:p>
        </p:txBody>
      </p:sp>
      <p:sp>
        <p:nvSpPr>
          <p:cNvPr id="4" name="Rectangle 2"/>
          <p:cNvSpPr txBox="1">
            <a:spLocks noChangeArrowheads="1"/>
          </p:cNvSpPr>
          <p:nvPr/>
        </p:nvSpPr>
        <p:spPr>
          <a:xfrm>
            <a:off x="1257300" y="1676400"/>
            <a:ext cx="6934200" cy="3447098"/>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spcAft>
                <a:spcPts val="1200"/>
              </a:spcAft>
              <a:buFont typeface="Arial" panose="020B0604020202020204" pitchFamily="34" charset="0"/>
              <a:buChar char="•"/>
            </a:pPr>
            <a:r>
              <a:rPr lang="en-US" sz="2400" dirty="0" smtClean="0"/>
              <a:t>What is the value of briefing skills?</a:t>
            </a:r>
          </a:p>
          <a:p>
            <a:pPr marL="342900" indent="-342900" algn="l">
              <a:spcAft>
                <a:spcPts val="1200"/>
              </a:spcAft>
              <a:buFont typeface="Arial" panose="020B0604020202020204" pitchFamily="34" charset="0"/>
              <a:buChar char="•"/>
            </a:pPr>
            <a:r>
              <a:rPr lang="en-US" sz="2400" dirty="0" smtClean="0"/>
              <a:t>What makes a good briefing?</a:t>
            </a:r>
          </a:p>
          <a:p>
            <a:pPr marL="342900" indent="-342900" algn="l">
              <a:spcAft>
                <a:spcPts val="1200"/>
              </a:spcAft>
              <a:buFont typeface="Arial" panose="020B0604020202020204" pitchFamily="34" charset="0"/>
              <a:buChar char="•"/>
            </a:pPr>
            <a:r>
              <a:rPr lang="en-US" sz="2400" dirty="0" smtClean="0"/>
              <a:t>How can I prepare for a briefing?</a:t>
            </a:r>
          </a:p>
          <a:p>
            <a:pPr marL="342900" indent="-342900" algn="l">
              <a:spcAft>
                <a:spcPts val="1200"/>
              </a:spcAft>
              <a:buFont typeface="Arial" panose="020B0604020202020204" pitchFamily="34" charset="0"/>
              <a:buChar char="•"/>
            </a:pPr>
            <a:r>
              <a:rPr lang="en-US" sz="2400" dirty="0" smtClean="0"/>
              <a:t>How do I handle challenges during the briefing (short time, new or difficult questions, etc.)?</a:t>
            </a:r>
          </a:p>
          <a:p>
            <a:pPr marL="342900" indent="-342900" algn="l">
              <a:spcAft>
                <a:spcPts val="1200"/>
              </a:spcAft>
              <a:buFont typeface="Arial" panose="020B0604020202020204" pitchFamily="34" charset="0"/>
              <a:buChar char="•"/>
            </a:pPr>
            <a:r>
              <a:rPr lang="en-US" sz="2400" dirty="0" smtClean="0"/>
              <a:t>How do I evaluate the effectiveness of my briefing?</a:t>
            </a:r>
            <a:endParaRPr lang="en-US" sz="2400" dirty="0"/>
          </a:p>
          <a:p>
            <a:pPr marL="342900" indent="-342900" algn="l">
              <a:spcAft>
                <a:spcPts val="1200"/>
              </a:spcAft>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fld id="{C4F85062-4662-4D6B-BB38-DB7C890070DF}" type="slidenum">
              <a:rPr lang="en-US" smtClean="0"/>
              <a:t>79</a:t>
            </a:fld>
            <a:endParaRPr lang="en-US"/>
          </a:p>
        </p:txBody>
      </p:sp>
    </p:spTree>
    <p:extLst>
      <p:ext uri="{BB962C8B-B14F-4D97-AF65-F5344CB8AC3E}">
        <p14:creationId xmlns:p14="http://schemas.microsoft.com/office/powerpoint/2010/main" val="16604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3276600"/>
            <a:ext cx="2739592" cy="2369880"/>
          </a:xfrm>
          <a:prstGeom prst="rect">
            <a:avLst/>
          </a:prstGeom>
          <a:noFill/>
        </p:spPr>
        <p:txBody>
          <a:bodyPr wrap="square" rtlCol="0">
            <a:spAutoFit/>
          </a:bodyPr>
          <a:lstStyle/>
          <a:p>
            <a:r>
              <a:rPr lang="en-US" sz="2800" dirty="0" smtClean="0"/>
              <a:t>Analysis is …</a:t>
            </a:r>
          </a:p>
          <a:p>
            <a:pPr lvl="1"/>
            <a:r>
              <a:rPr lang="en-US" sz="2800" dirty="0" smtClean="0"/>
              <a:t>Challenging</a:t>
            </a:r>
          </a:p>
          <a:p>
            <a:pPr lvl="1"/>
            <a:r>
              <a:rPr lang="en-US" sz="2800" dirty="0" smtClean="0"/>
              <a:t>Fun</a:t>
            </a:r>
          </a:p>
          <a:p>
            <a:pPr lvl="1"/>
            <a:r>
              <a:rPr lang="en-US" sz="2800" dirty="0" smtClean="0"/>
              <a:t>Important</a:t>
            </a:r>
          </a:p>
          <a:p>
            <a:pPr algn="ctr"/>
            <a:endParaRPr lang="en-US" dirty="0"/>
          </a:p>
          <a:p>
            <a:endParaRPr lang="en-US" dirty="0"/>
          </a:p>
        </p:txBody>
      </p:sp>
      <p:sp>
        <p:nvSpPr>
          <p:cNvPr id="2" name="Rectangle 1"/>
          <p:cNvSpPr/>
          <p:nvPr/>
        </p:nvSpPr>
        <p:spPr>
          <a:xfrm>
            <a:off x="2590800" y="2057400"/>
            <a:ext cx="3730637" cy="707886"/>
          </a:xfrm>
          <a:prstGeom prst="rect">
            <a:avLst/>
          </a:prstGeom>
        </p:spPr>
        <p:txBody>
          <a:bodyPr wrap="none">
            <a:spAutoFit/>
          </a:bodyPr>
          <a:lstStyle/>
          <a:p>
            <a:r>
              <a:rPr lang="en-US" sz="4000" dirty="0" smtClean="0"/>
              <a:t>What is analysis?</a:t>
            </a:r>
            <a:endParaRPr lang="en-US" sz="4000" dirty="0"/>
          </a:p>
        </p:txBody>
      </p:sp>
      <p:sp>
        <p:nvSpPr>
          <p:cNvPr id="4" name="Slide Number Placeholder 3"/>
          <p:cNvSpPr>
            <a:spLocks noGrp="1"/>
          </p:cNvSpPr>
          <p:nvPr>
            <p:ph type="sldNum" sz="quarter" idx="12"/>
          </p:nvPr>
        </p:nvSpPr>
        <p:spPr/>
        <p:txBody>
          <a:bodyPr/>
          <a:lstStyle/>
          <a:p>
            <a:fld id="{C4F85062-4662-4D6B-BB38-DB7C890070DF}" type="slidenum">
              <a:rPr lang="en-US" smtClean="0"/>
              <a:t>8</a:t>
            </a:fld>
            <a:endParaRPr lang="en-US"/>
          </a:p>
        </p:txBody>
      </p:sp>
    </p:spTree>
    <p:extLst>
      <p:ext uri="{BB962C8B-B14F-4D97-AF65-F5344CB8AC3E}">
        <p14:creationId xmlns:p14="http://schemas.microsoft.com/office/powerpoint/2010/main" val="166605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771999" cy="707886"/>
          </a:xfrm>
          <a:prstGeom prst="rect">
            <a:avLst/>
          </a:prstGeom>
        </p:spPr>
        <p:txBody>
          <a:bodyPr wrap="none">
            <a:spAutoFit/>
          </a:bodyPr>
          <a:lstStyle/>
          <a:p>
            <a:r>
              <a:rPr lang="en-US" sz="4000" dirty="0" smtClean="0"/>
              <a:t>Why are briefing skills so important?</a:t>
            </a:r>
            <a:endParaRPr lang="en-US" sz="4000" dirty="0"/>
          </a:p>
        </p:txBody>
      </p:sp>
      <p:graphicFrame>
        <p:nvGraphicFramePr>
          <p:cNvPr id="3" name="Diagram 2"/>
          <p:cNvGraphicFramePr/>
          <p:nvPr>
            <p:extLst>
              <p:ext uri="{D42A27DB-BD31-4B8C-83A1-F6EECF244321}">
                <p14:modId xmlns:p14="http://schemas.microsoft.com/office/powerpoint/2010/main" val="1172394335"/>
              </p:ext>
            </p:extLst>
          </p:nvPr>
        </p:nvGraphicFramePr>
        <p:xfrm>
          <a:off x="16002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C4F85062-4662-4D6B-BB38-DB7C890070DF}" type="slidenum">
              <a:rPr lang="en-US" smtClean="0"/>
              <a:t>80</a:t>
            </a:fld>
            <a:endParaRPr lang="en-US"/>
          </a:p>
        </p:txBody>
      </p:sp>
    </p:spTree>
    <p:extLst>
      <p:ext uri="{BB962C8B-B14F-4D97-AF65-F5344CB8AC3E}">
        <p14:creationId xmlns:p14="http://schemas.microsoft.com/office/powerpoint/2010/main" val="8842217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1011" y="2743200"/>
            <a:ext cx="4873514" cy="3416320"/>
          </a:xfrm>
          <a:prstGeom prst="rect">
            <a:avLst/>
          </a:prstGeom>
          <a:noFill/>
        </p:spPr>
        <p:txBody>
          <a:bodyPr wrap="none" rtlCol="0">
            <a:spAutoFit/>
          </a:bodyPr>
          <a:lstStyle/>
          <a:p>
            <a:r>
              <a:rPr lang="en-US" sz="2400" dirty="0" smtClean="0"/>
              <a:t>In business …</a:t>
            </a:r>
          </a:p>
          <a:p>
            <a:pPr algn="ctr"/>
            <a:r>
              <a:rPr lang="en-US" sz="2400" dirty="0" smtClean="0"/>
              <a:t>To convince someone of something.</a:t>
            </a:r>
          </a:p>
          <a:p>
            <a:pPr algn="ctr"/>
            <a:r>
              <a:rPr lang="en-US" sz="2400" dirty="0" smtClean="0"/>
              <a:t>To make the “sale”</a:t>
            </a:r>
          </a:p>
          <a:p>
            <a:pPr algn="ctr"/>
            <a:endParaRPr lang="en-US" sz="2400" dirty="0" smtClean="0"/>
          </a:p>
          <a:p>
            <a:r>
              <a:rPr lang="en-US" sz="2400" dirty="0" smtClean="0"/>
              <a:t>For us …</a:t>
            </a:r>
          </a:p>
          <a:p>
            <a:pPr algn="ctr"/>
            <a:r>
              <a:rPr lang="en-US" sz="2400" dirty="0"/>
              <a:t>To sharpen our own </a:t>
            </a:r>
            <a:r>
              <a:rPr lang="en-US" sz="2400" dirty="0" smtClean="0"/>
              <a:t>thinking</a:t>
            </a:r>
          </a:p>
          <a:p>
            <a:pPr algn="ctr"/>
            <a:r>
              <a:rPr lang="en-US" sz="2400" dirty="0" smtClean="0"/>
              <a:t>To help policymakers</a:t>
            </a:r>
          </a:p>
          <a:p>
            <a:pPr algn="ctr"/>
            <a:r>
              <a:rPr lang="en-US" sz="2400" dirty="0"/>
              <a:t>To save </a:t>
            </a:r>
            <a:r>
              <a:rPr lang="en-US" sz="2400" dirty="0" smtClean="0"/>
              <a:t>everyone time</a:t>
            </a:r>
          </a:p>
          <a:p>
            <a:pPr algn="ctr"/>
            <a:r>
              <a:rPr lang="en-US" sz="2400" dirty="0" smtClean="0"/>
              <a:t>“To do our job”</a:t>
            </a:r>
            <a:endParaRPr lang="en-US" dirty="0"/>
          </a:p>
        </p:txBody>
      </p:sp>
      <p:sp>
        <p:nvSpPr>
          <p:cNvPr id="2" name="Rectangle 1"/>
          <p:cNvSpPr/>
          <p:nvPr/>
        </p:nvSpPr>
        <p:spPr>
          <a:xfrm>
            <a:off x="1981200" y="990600"/>
            <a:ext cx="5297604" cy="1323439"/>
          </a:xfrm>
          <a:prstGeom prst="rect">
            <a:avLst/>
          </a:prstGeom>
        </p:spPr>
        <p:txBody>
          <a:bodyPr wrap="none">
            <a:spAutoFit/>
          </a:bodyPr>
          <a:lstStyle/>
          <a:p>
            <a:r>
              <a:rPr lang="en-US" sz="4000" dirty="0" smtClean="0"/>
              <a:t>What’s the purpose of a </a:t>
            </a:r>
          </a:p>
          <a:p>
            <a:pPr algn="ctr"/>
            <a:r>
              <a:rPr lang="en-US" sz="4000" dirty="0" smtClean="0"/>
              <a:t>good briefing?</a:t>
            </a:r>
            <a:endParaRPr lang="en-US" sz="4000" dirty="0"/>
          </a:p>
        </p:txBody>
      </p:sp>
      <p:sp>
        <p:nvSpPr>
          <p:cNvPr id="4" name="Slide Number Placeholder 3"/>
          <p:cNvSpPr>
            <a:spLocks noGrp="1"/>
          </p:cNvSpPr>
          <p:nvPr>
            <p:ph type="sldNum" sz="quarter" idx="12"/>
          </p:nvPr>
        </p:nvSpPr>
        <p:spPr/>
        <p:txBody>
          <a:bodyPr/>
          <a:lstStyle/>
          <a:p>
            <a:fld id="{C4F85062-4662-4D6B-BB38-DB7C890070DF}" type="slidenum">
              <a:rPr lang="en-US" smtClean="0"/>
              <a:t>81</a:t>
            </a:fld>
            <a:endParaRPr lang="en-US"/>
          </a:p>
        </p:txBody>
      </p:sp>
    </p:spTree>
    <p:extLst>
      <p:ext uri="{BB962C8B-B14F-4D97-AF65-F5344CB8AC3E}">
        <p14:creationId xmlns:p14="http://schemas.microsoft.com/office/powerpoint/2010/main" val="39796640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1098" y="751114"/>
            <a:ext cx="2330301" cy="461665"/>
          </a:xfrm>
          <a:prstGeom prst="rect">
            <a:avLst/>
          </a:prstGeom>
          <a:noFill/>
          <a:ln>
            <a:solidFill>
              <a:srgbClr val="0070C0"/>
            </a:solidFill>
          </a:ln>
        </p:spPr>
        <p:txBody>
          <a:bodyPr wrap="square" rtlCol="0">
            <a:spAutoFit/>
          </a:bodyPr>
          <a:lstStyle/>
          <a:p>
            <a:pPr algn="ctr"/>
            <a:r>
              <a:rPr lang="en-US" sz="2400" b="1" dirty="0" smtClean="0"/>
              <a:t>First Briefing</a:t>
            </a:r>
            <a:endParaRPr lang="en-US" sz="2400" b="1" dirty="0"/>
          </a:p>
        </p:txBody>
      </p:sp>
      <p:sp>
        <p:nvSpPr>
          <p:cNvPr id="4" name="TextBox 3"/>
          <p:cNvSpPr txBox="1"/>
          <p:nvPr/>
        </p:nvSpPr>
        <p:spPr>
          <a:xfrm>
            <a:off x="1066799" y="2057400"/>
            <a:ext cx="7315201" cy="1938992"/>
          </a:xfrm>
          <a:prstGeom prst="rect">
            <a:avLst/>
          </a:prstGeom>
          <a:noFill/>
        </p:spPr>
        <p:txBody>
          <a:bodyPr wrap="square" rtlCol="0">
            <a:spAutoFit/>
          </a:bodyPr>
          <a:lstStyle/>
          <a:p>
            <a:pPr algn="ctr"/>
            <a:endParaRPr lang="en-US" sz="2000" dirty="0"/>
          </a:p>
          <a:p>
            <a:r>
              <a:rPr lang="en-US" sz="2000" dirty="0" smtClean="0"/>
              <a:t>Your first exercise – self-introduction:  </a:t>
            </a:r>
            <a:br>
              <a:rPr lang="en-US" sz="2000" dirty="0" smtClean="0"/>
            </a:br>
            <a:r>
              <a:rPr lang="en-US" sz="2000" dirty="0" smtClean="0"/>
              <a:t/>
            </a:r>
            <a:br>
              <a:rPr lang="en-US" sz="2000" dirty="0" smtClean="0"/>
            </a:br>
            <a:r>
              <a:rPr lang="en-US" sz="2000" dirty="0" smtClean="0"/>
              <a:t>You wrote notes for a 30-second briefing that tells us who you are.</a:t>
            </a:r>
            <a:br>
              <a:rPr lang="en-US" sz="2000" dirty="0" smtClean="0"/>
            </a:br>
            <a:r>
              <a:rPr lang="en-US" sz="2000" dirty="0" smtClean="0"/>
              <a:t/>
            </a:r>
            <a:br>
              <a:rPr lang="en-US" sz="2000" dirty="0" smtClean="0"/>
            </a:br>
            <a:endParaRPr lang="en-US" sz="2000" dirty="0" smtClean="0"/>
          </a:p>
        </p:txBody>
      </p:sp>
      <p:sp>
        <p:nvSpPr>
          <p:cNvPr id="6" name="TextBox 5"/>
          <p:cNvSpPr txBox="1"/>
          <p:nvPr/>
        </p:nvSpPr>
        <p:spPr>
          <a:xfrm>
            <a:off x="1371600" y="3996391"/>
            <a:ext cx="7107138" cy="461665"/>
          </a:xfrm>
          <a:prstGeom prst="rect">
            <a:avLst/>
          </a:prstGeom>
          <a:noFill/>
        </p:spPr>
        <p:txBody>
          <a:bodyPr wrap="none" rtlCol="0">
            <a:spAutoFit/>
          </a:bodyPr>
          <a:lstStyle/>
          <a:p>
            <a:r>
              <a:rPr lang="en-US" sz="2400" dirty="0" smtClean="0"/>
              <a:t>WHY IS THIS A PARTICULARLY IMPORTANT SKILL?????</a:t>
            </a:r>
            <a:endParaRPr lang="en-US" sz="2400" dirty="0"/>
          </a:p>
        </p:txBody>
      </p:sp>
      <p:sp>
        <p:nvSpPr>
          <p:cNvPr id="3" name="Slide Number Placeholder 2"/>
          <p:cNvSpPr>
            <a:spLocks noGrp="1"/>
          </p:cNvSpPr>
          <p:nvPr>
            <p:ph type="sldNum" sz="quarter" idx="12"/>
          </p:nvPr>
        </p:nvSpPr>
        <p:spPr/>
        <p:txBody>
          <a:bodyPr/>
          <a:lstStyle/>
          <a:p>
            <a:fld id="{C4F85062-4662-4D6B-BB38-DB7C890070DF}" type="slidenum">
              <a:rPr lang="en-US" smtClean="0"/>
              <a:t>82</a:t>
            </a:fld>
            <a:endParaRPr lang="en-US"/>
          </a:p>
        </p:txBody>
      </p:sp>
    </p:spTree>
    <p:extLst>
      <p:ext uri="{BB962C8B-B14F-4D97-AF65-F5344CB8AC3E}">
        <p14:creationId xmlns:p14="http://schemas.microsoft.com/office/powerpoint/2010/main" val="332992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1098" y="751114"/>
            <a:ext cx="2330301" cy="461665"/>
          </a:xfrm>
          <a:prstGeom prst="rect">
            <a:avLst/>
          </a:prstGeom>
          <a:noFill/>
          <a:ln>
            <a:solidFill>
              <a:srgbClr val="0070C0"/>
            </a:solidFill>
          </a:ln>
        </p:spPr>
        <p:txBody>
          <a:bodyPr wrap="square" rtlCol="0">
            <a:spAutoFit/>
          </a:bodyPr>
          <a:lstStyle/>
          <a:p>
            <a:pPr algn="ctr"/>
            <a:r>
              <a:rPr lang="en-US" sz="2400" b="1" dirty="0" smtClean="0"/>
              <a:t>First Briefing</a:t>
            </a:r>
            <a:endParaRPr lang="en-US" sz="2400" b="1" dirty="0"/>
          </a:p>
        </p:txBody>
      </p:sp>
      <p:sp>
        <p:nvSpPr>
          <p:cNvPr id="4" name="TextBox 3"/>
          <p:cNvSpPr txBox="1"/>
          <p:nvPr/>
        </p:nvSpPr>
        <p:spPr>
          <a:xfrm>
            <a:off x="457201" y="1905000"/>
            <a:ext cx="5486400" cy="4862870"/>
          </a:xfrm>
          <a:prstGeom prst="rect">
            <a:avLst/>
          </a:prstGeom>
          <a:noFill/>
        </p:spPr>
        <p:txBody>
          <a:bodyPr wrap="square" rtlCol="0">
            <a:spAutoFit/>
          </a:bodyPr>
          <a:lstStyle/>
          <a:p>
            <a:pPr algn="ctr"/>
            <a:r>
              <a:rPr lang="en-US" sz="2000" dirty="0" smtClean="0"/>
              <a:t>How to introduce ourselves</a:t>
            </a:r>
            <a:br>
              <a:rPr lang="en-US" sz="2000" dirty="0" smtClean="0"/>
            </a:br>
            <a:r>
              <a:rPr lang="en-US" sz="2000" dirty="0" smtClean="0"/>
              <a:t>in 10 seconds</a:t>
            </a:r>
          </a:p>
          <a:p>
            <a:pPr algn="ctr"/>
            <a:endParaRPr lang="en-US" sz="2000" dirty="0"/>
          </a:p>
          <a:p>
            <a:pPr marL="342900" indent="-342900">
              <a:spcAft>
                <a:spcPts val="1200"/>
              </a:spcAft>
              <a:buFont typeface="Arial" panose="020B0604020202020204" pitchFamily="34" charset="0"/>
              <a:buChar char="•"/>
            </a:pPr>
            <a:r>
              <a:rPr lang="en-US" sz="2000" dirty="0" smtClean="0"/>
              <a:t>Identify your purpose; prepare; practice</a:t>
            </a:r>
          </a:p>
          <a:p>
            <a:pPr marL="342900" indent="-342900">
              <a:spcAft>
                <a:spcPts val="1200"/>
              </a:spcAft>
              <a:buFont typeface="Arial" panose="020B0604020202020204" pitchFamily="34" charset="0"/>
              <a:buChar char="•"/>
            </a:pPr>
            <a:r>
              <a:rPr lang="en-US" sz="2000" dirty="0" smtClean="0"/>
              <a:t>Use your voice, eyes, posture to project energy and competence</a:t>
            </a:r>
          </a:p>
          <a:p>
            <a:pPr marL="342900" indent="-342900">
              <a:spcAft>
                <a:spcPts val="1200"/>
              </a:spcAft>
              <a:buFont typeface="Arial" panose="020B0604020202020204" pitchFamily="34" charset="0"/>
              <a:buChar char="•"/>
            </a:pPr>
            <a:r>
              <a:rPr lang="en-US" sz="2000" dirty="0" smtClean="0"/>
              <a:t>Speak in complete sentences, with complete thoughts</a:t>
            </a:r>
          </a:p>
          <a:p>
            <a:pPr marL="342900" indent="-342900">
              <a:spcAft>
                <a:spcPts val="1200"/>
              </a:spcAft>
              <a:buFont typeface="Arial" panose="020B0604020202020204" pitchFamily="34" charset="0"/>
              <a:buChar char="•"/>
            </a:pPr>
            <a:r>
              <a:rPr lang="en-US" sz="2000" dirty="0" smtClean="0"/>
              <a:t>Speak naturally, and avoid slang</a:t>
            </a:r>
          </a:p>
          <a:p>
            <a:pPr marL="342900" indent="-342900">
              <a:spcAft>
                <a:spcPts val="1200"/>
              </a:spcAft>
              <a:buFont typeface="Arial" panose="020B0604020202020204" pitchFamily="34" charset="0"/>
              <a:buChar char="•"/>
            </a:pPr>
            <a:r>
              <a:rPr lang="en-US" sz="2000" dirty="0" smtClean="0"/>
              <a:t>Emphasize the positive without being arrogant</a:t>
            </a:r>
          </a:p>
          <a:p>
            <a:pPr algn="ctr"/>
            <a:endParaRPr lang="en-US" sz="2000" dirty="0"/>
          </a:p>
          <a:p>
            <a:pPr algn="ctr"/>
            <a:endParaRPr lang="en-US" sz="2000" dirty="0"/>
          </a:p>
          <a:p>
            <a:pPr marL="457200" indent="-457200">
              <a:buAutoNum type="alphaLcParenR"/>
            </a:pP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590800"/>
            <a:ext cx="2057400" cy="288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556650" y="5493223"/>
            <a:ext cx="1774845" cy="400110"/>
          </a:xfrm>
          <a:prstGeom prst="rect">
            <a:avLst/>
          </a:prstGeom>
        </p:spPr>
        <p:txBody>
          <a:bodyPr wrap="none">
            <a:spAutoFit/>
          </a:bodyPr>
          <a:lstStyle/>
          <a:p>
            <a:pPr lvl="0" algn="ctr"/>
            <a:r>
              <a:rPr lang="en-US" sz="2000" dirty="0">
                <a:solidFill>
                  <a:prstClr val="black"/>
                </a:solidFill>
              </a:rPr>
              <a:t>Gilda </a:t>
            </a:r>
            <a:r>
              <a:rPr lang="en-US" sz="2000" dirty="0" err="1">
                <a:solidFill>
                  <a:prstClr val="black"/>
                </a:solidFill>
              </a:rPr>
              <a:t>Bonanno</a:t>
            </a:r>
            <a:r>
              <a:rPr lang="en-US" sz="2000" dirty="0">
                <a:solidFill>
                  <a:prstClr val="black"/>
                </a:solidFill>
              </a:rPr>
              <a:t> </a:t>
            </a:r>
          </a:p>
        </p:txBody>
      </p:sp>
      <p:pic>
        <p:nvPicPr>
          <p:cNvPr id="5122"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986" y="6010275"/>
            <a:ext cx="605122" cy="2762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C4F85062-4662-4D6B-BB38-DB7C890070DF}" type="slidenum">
              <a:rPr lang="en-US" smtClean="0"/>
              <a:t>83</a:t>
            </a:fld>
            <a:endParaRPr lang="en-US"/>
          </a:p>
        </p:txBody>
      </p:sp>
    </p:spTree>
    <p:extLst>
      <p:ext uri="{BB962C8B-B14F-4D97-AF65-F5344CB8AC3E}">
        <p14:creationId xmlns:p14="http://schemas.microsoft.com/office/powerpoint/2010/main" val="41633175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51114"/>
            <a:ext cx="7088903" cy="584775"/>
          </a:xfrm>
          <a:prstGeom prst="rect">
            <a:avLst/>
          </a:prstGeom>
          <a:noFill/>
        </p:spPr>
        <p:txBody>
          <a:bodyPr wrap="square" rtlCol="0">
            <a:spAutoFit/>
          </a:bodyPr>
          <a:lstStyle/>
          <a:p>
            <a:pPr algn="ctr"/>
            <a:r>
              <a:rPr lang="en-US" sz="3200" b="1" dirty="0" smtClean="0"/>
              <a:t>How often do you brief now?</a:t>
            </a:r>
            <a:endParaRPr lang="en-US" dirty="0"/>
          </a:p>
        </p:txBody>
      </p:sp>
      <p:sp>
        <p:nvSpPr>
          <p:cNvPr id="5" name="TextBox 4"/>
          <p:cNvSpPr txBox="1"/>
          <p:nvPr/>
        </p:nvSpPr>
        <p:spPr>
          <a:xfrm>
            <a:off x="1066800" y="1752600"/>
            <a:ext cx="7086600" cy="307776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t>How often do you do oral briefings?</a:t>
            </a:r>
          </a:p>
          <a:p>
            <a:pPr marL="342900" indent="-342900">
              <a:spcAft>
                <a:spcPts val="1200"/>
              </a:spcAft>
              <a:buFont typeface="Arial" panose="020B0604020202020204" pitchFamily="34" charset="0"/>
              <a:buChar char="•"/>
            </a:pPr>
            <a:r>
              <a:rPr lang="en-US" sz="2400" dirty="0" smtClean="0"/>
              <a:t>How long are your briefings?</a:t>
            </a:r>
          </a:p>
          <a:p>
            <a:pPr marL="342900" indent="-342900">
              <a:spcAft>
                <a:spcPts val="1200"/>
              </a:spcAft>
              <a:buFont typeface="Arial" panose="020B0604020202020204" pitchFamily="34" charset="0"/>
              <a:buChar char="•"/>
            </a:pPr>
            <a:r>
              <a:rPr lang="en-US" sz="2400" dirty="0" smtClean="0"/>
              <a:t>Who are your customers?  How many at a time?</a:t>
            </a:r>
          </a:p>
          <a:p>
            <a:pPr marL="342900" indent="-342900">
              <a:spcAft>
                <a:spcPts val="1200"/>
              </a:spcAft>
              <a:buFont typeface="Arial" panose="020B0604020202020204" pitchFamily="34" charset="0"/>
              <a:buChar char="•"/>
            </a:pPr>
            <a:r>
              <a:rPr lang="en-US" sz="2400" dirty="0" smtClean="0"/>
              <a:t>How many other briefers or supervisors participate?</a:t>
            </a:r>
          </a:p>
          <a:p>
            <a:pPr marL="342900" indent="-342900">
              <a:spcAft>
                <a:spcPts val="1200"/>
              </a:spcAft>
              <a:buFont typeface="Arial" panose="020B0604020202020204" pitchFamily="34" charset="0"/>
              <a:buChar char="•"/>
            </a:pPr>
            <a:r>
              <a:rPr lang="en-US" sz="2400" dirty="0" smtClean="0"/>
              <a:t>How often do you get questions?</a:t>
            </a:r>
          </a:p>
          <a:p>
            <a:pPr marL="342900" indent="-342900">
              <a:spcAft>
                <a:spcPts val="1200"/>
              </a:spcAft>
              <a:buFont typeface="Arial" panose="020B0604020202020204" pitchFamily="34" charset="0"/>
              <a:buChar char="•"/>
            </a:pPr>
            <a:r>
              <a:rPr lang="en-US" sz="2400" dirty="0" smtClean="0"/>
              <a:t>What problems/challenges do you encounter?</a:t>
            </a:r>
          </a:p>
        </p:txBody>
      </p:sp>
      <p:sp>
        <p:nvSpPr>
          <p:cNvPr id="3" name="Slide Number Placeholder 2"/>
          <p:cNvSpPr>
            <a:spLocks noGrp="1"/>
          </p:cNvSpPr>
          <p:nvPr>
            <p:ph type="sldNum" sz="quarter" idx="12"/>
          </p:nvPr>
        </p:nvSpPr>
        <p:spPr/>
        <p:txBody>
          <a:bodyPr/>
          <a:lstStyle/>
          <a:p>
            <a:fld id="{C4F85062-4662-4D6B-BB38-DB7C890070DF}" type="slidenum">
              <a:rPr lang="en-US" smtClean="0"/>
              <a:t>84</a:t>
            </a:fld>
            <a:endParaRPr lang="en-US"/>
          </a:p>
        </p:txBody>
      </p:sp>
    </p:spTree>
    <p:extLst>
      <p:ext uri="{BB962C8B-B14F-4D97-AF65-F5344CB8AC3E}">
        <p14:creationId xmlns:p14="http://schemas.microsoft.com/office/powerpoint/2010/main" val="15614303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51114"/>
            <a:ext cx="7088903" cy="584775"/>
          </a:xfrm>
          <a:prstGeom prst="rect">
            <a:avLst/>
          </a:prstGeom>
          <a:noFill/>
        </p:spPr>
        <p:txBody>
          <a:bodyPr wrap="square" rtlCol="0">
            <a:spAutoFit/>
          </a:bodyPr>
          <a:lstStyle/>
          <a:p>
            <a:pPr algn="ctr"/>
            <a:r>
              <a:rPr lang="en-US" sz="3200" b="1" dirty="0" smtClean="0"/>
              <a:t>Our Objectives</a:t>
            </a:r>
            <a:endParaRPr lang="en-US" dirty="0"/>
          </a:p>
        </p:txBody>
      </p:sp>
      <p:sp>
        <p:nvSpPr>
          <p:cNvPr id="5" name="TextBox 4"/>
          <p:cNvSpPr txBox="1"/>
          <p:nvPr/>
        </p:nvSpPr>
        <p:spPr>
          <a:xfrm>
            <a:off x="1066800" y="1752600"/>
            <a:ext cx="7086600" cy="409342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t>Build on what you already know about briefing and what you do in your current jobs</a:t>
            </a:r>
          </a:p>
          <a:p>
            <a:pPr marL="342900" indent="-342900">
              <a:spcAft>
                <a:spcPts val="1200"/>
              </a:spcAft>
              <a:buFont typeface="Arial" panose="020B0604020202020204" pitchFamily="34" charset="0"/>
              <a:buChar char="•"/>
            </a:pPr>
            <a:r>
              <a:rPr lang="en-US" sz="2400" dirty="0" smtClean="0"/>
              <a:t>Discuss styles – our own, our institution’s, and our customers’</a:t>
            </a:r>
          </a:p>
          <a:p>
            <a:pPr marL="342900" indent="-342900">
              <a:spcAft>
                <a:spcPts val="1200"/>
              </a:spcAft>
              <a:buFont typeface="Arial" panose="020B0604020202020204" pitchFamily="34" charset="0"/>
              <a:buChar char="•"/>
            </a:pPr>
            <a:r>
              <a:rPr lang="en-US" sz="2400" dirty="0" smtClean="0"/>
              <a:t>Agree on what policymakers want and need – and the difference between the two</a:t>
            </a:r>
          </a:p>
          <a:p>
            <a:pPr marL="342900" indent="-342900">
              <a:spcAft>
                <a:spcPts val="1200"/>
              </a:spcAft>
              <a:buFont typeface="Arial" panose="020B0604020202020204" pitchFamily="34" charset="0"/>
              <a:buChar char="•"/>
            </a:pPr>
            <a:r>
              <a:rPr lang="en-US" sz="2400" dirty="0" smtClean="0"/>
              <a:t>Discuss how to say more with fewer words</a:t>
            </a:r>
          </a:p>
          <a:p>
            <a:pPr marL="342900" indent="-342900">
              <a:spcAft>
                <a:spcPts val="1200"/>
              </a:spcAft>
              <a:buFont typeface="Arial" panose="020B0604020202020204" pitchFamily="34" charset="0"/>
              <a:buChar char="•"/>
            </a:pPr>
            <a:r>
              <a:rPr lang="en-US" sz="2400" dirty="0" smtClean="0"/>
              <a:t>Identify </a:t>
            </a:r>
            <a:r>
              <a:rPr lang="en-US" sz="2400" dirty="0"/>
              <a:t>ways to </a:t>
            </a:r>
            <a:r>
              <a:rPr lang="en-US" sz="2400" dirty="0" smtClean="0"/>
              <a:t>improve</a:t>
            </a:r>
            <a:endParaRPr lang="en-US" dirty="0" smtClean="0"/>
          </a:p>
          <a:p>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85</a:t>
            </a:fld>
            <a:endParaRPr lang="en-US"/>
          </a:p>
        </p:txBody>
      </p:sp>
    </p:spTree>
    <p:extLst>
      <p:ext uri="{BB962C8B-B14F-4D97-AF65-F5344CB8AC3E}">
        <p14:creationId xmlns:p14="http://schemas.microsoft.com/office/powerpoint/2010/main" val="287997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24786" y="762000"/>
            <a:ext cx="7772400" cy="1676400"/>
          </a:xfrm>
        </p:spPr>
        <p:txBody>
          <a:bodyPr>
            <a:normAutofit/>
          </a:bodyPr>
          <a:lstStyle/>
          <a:p>
            <a:r>
              <a:rPr lang="en-US" dirty="0" smtClean="0"/>
              <a:t>What are the advantages of doing an oral briefing?</a:t>
            </a:r>
            <a:endParaRPr lang="en-US" sz="3100" dirty="0"/>
          </a:p>
        </p:txBody>
      </p:sp>
      <p:sp>
        <p:nvSpPr>
          <p:cNvPr id="3" name="Title 1"/>
          <p:cNvSpPr txBox="1">
            <a:spLocks/>
          </p:cNvSpPr>
          <p:nvPr/>
        </p:nvSpPr>
        <p:spPr>
          <a:xfrm>
            <a:off x="762000" y="2743200"/>
            <a:ext cx="7772400" cy="3048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dirty="0" smtClean="0"/>
              <a:t>Exposure to policymaker’s logic, thoughts, processes, values</a:t>
            </a:r>
          </a:p>
          <a:p>
            <a:pPr algn="l">
              <a:spcAft>
                <a:spcPts val="1200"/>
              </a:spcAft>
            </a:pPr>
            <a:r>
              <a:rPr lang="en-US" sz="2400" dirty="0" smtClean="0"/>
              <a:t>Flexibility</a:t>
            </a:r>
          </a:p>
          <a:p>
            <a:pPr algn="l">
              <a:spcAft>
                <a:spcPts val="1200"/>
              </a:spcAft>
            </a:pPr>
            <a:r>
              <a:rPr lang="en-US" sz="2400" dirty="0" smtClean="0"/>
              <a:t>Q&amp;A allows depth, confirmation that message was received</a:t>
            </a:r>
          </a:p>
          <a:p>
            <a:pPr algn="l">
              <a:spcAft>
                <a:spcPts val="1200"/>
              </a:spcAft>
            </a:pPr>
            <a:r>
              <a:rPr lang="en-US" sz="2400" dirty="0" smtClean="0"/>
              <a:t>Greater confidentiality</a:t>
            </a:r>
          </a:p>
          <a:p>
            <a:pPr algn="l">
              <a:spcAft>
                <a:spcPts val="1200"/>
              </a:spcAft>
            </a:pPr>
            <a:r>
              <a:rPr lang="en-US" sz="2400" dirty="0" smtClean="0"/>
              <a:t>Greater relevance, credibility (by virtue of access)</a:t>
            </a:r>
          </a:p>
        </p:txBody>
      </p:sp>
      <p:sp>
        <p:nvSpPr>
          <p:cNvPr id="4" name="Slide Number Placeholder 3"/>
          <p:cNvSpPr>
            <a:spLocks noGrp="1"/>
          </p:cNvSpPr>
          <p:nvPr>
            <p:ph type="sldNum" sz="quarter" idx="12"/>
          </p:nvPr>
        </p:nvSpPr>
        <p:spPr/>
        <p:txBody>
          <a:bodyPr/>
          <a:lstStyle/>
          <a:p>
            <a:fld id="{C4F85062-4662-4D6B-BB38-DB7C890070DF}" type="slidenum">
              <a:rPr lang="en-US" smtClean="0"/>
              <a:t>86</a:t>
            </a:fld>
            <a:endParaRPr lang="en-US"/>
          </a:p>
        </p:txBody>
      </p:sp>
    </p:spTree>
    <p:extLst>
      <p:ext uri="{BB962C8B-B14F-4D97-AF65-F5344CB8AC3E}">
        <p14:creationId xmlns:p14="http://schemas.microsoft.com/office/powerpoint/2010/main" val="5251391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914400"/>
            <a:ext cx="7772400" cy="1676400"/>
          </a:xfrm>
        </p:spPr>
        <p:txBody>
          <a:bodyPr>
            <a:normAutofit/>
          </a:bodyPr>
          <a:lstStyle/>
          <a:p>
            <a:r>
              <a:rPr lang="en-US" dirty="0" smtClean="0"/>
              <a:t>What are the characteristics of a good briefing?</a:t>
            </a:r>
            <a:endParaRPr lang="en-US" sz="3100" dirty="0"/>
          </a:p>
        </p:txBody>
      </p:sp>
      <p:sp>
        <p:nvSpPr>
          <p:cNvPr id="3" name="Title 1"/>
          <p:cNvSpPr txBox="1">
            <a:spLocks/>
          </p:cNvSpPr>
          <p:nvPr/>
        </p:nvSpPr>
        <p:spPr>
          <a:xfrm>
            <a:off x="762000" y="2743200"/>
            <a:ext cx="77724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dirty="0" smtClean="0"/>
              <a:t>Brief, brief, brief, brief, brief, brief</a:t>
            </a:r>
          </a:p>
          <a:p>
            <a:pPr algn="l">
              <a:spcAft>
                <a:spcPts val="1200"/>
              </a:spcAft>
            </a:pPr>
            <a:r>
              <a:rPr lang="en-US" sz="2400" dirty="0" smtClean="0"/>
              <a:t>Appropriate to policymaker’s culture (while protecting ours)</a:t>
            </a:r>
          </a:p>
          <a:p>
            <a:pPr algn="l">
              <a:spcAft>
                <a:spcPts val="1200"/>
              </a:spcAft>
            </a:pPr>
            <a:r>
              <a:rPr lang="en-US" sz="2400" dirty="0" smtClean="0"/>
              <a:t>Transparent regarding limits of information</a:t>
            </a:r>
          </a:p>
          <a:p>
            <a:pPr algn="l">
              <a:spcAft>
                <a:spcPts val="1200"/>
              </a:spcAft>
            </a:pPr>
            <a:r>
              <a:rPr lang="en-US" sz="2400" dirty="0"/>
              <a:t>Uses good tradecraft</a:t>
            </a:r>
          </a:p>
          <a:p>
            <a:pPr algn="l">
              <a:spcAft>
                <a:spcPts val="1200"/>
              </a:spcAft>
            </a:pPr>
            <a:r>
              <a:rPr lang="en-US" sz="2400" dirty="0" smtClean="0"/>
              <a:t>Shifts according to policymaker’s needs</a:t>
            </a:r>
          </a:p>
          <a:p>
            <a:pPr algn="l">
              <a:spcAft>
                <a:spcPts val="1200"/>
              </a:spcAft>
            </a:pPr>
            <a:endParaRPr lang="en-US" sz="2400" dirty="0" smtClean="0"/>
          </a:p>
        </p:txBody>
      </p:sp>
      <p:sp>
        <p:nvSpPr>
          <p:cNvPr id="4" name="Slide Number Placeholder 3"/>
          <p:cNvSpPr>
            <a:spLocks noGrp="1"/>
          </p:cNvSpPr>
          <p:nvPr>
            <p:ph type="sldNum" sz="quarter" idx="12"/>
          </p:nvPr>
        </p:nvSpPr>
        <p:spPr/>
        <p:txBody>
          <a:bodyPr/>
          <a:lstStyle/>
          <a:p>
            <a:fld id="{C4F85062-4662-4D6B-BB38-DB7C890070DF}" type="slidenum">
              <a:rPr lang="en-US" smtClean="0"/>
              <a:t>87</a:t>
            </a:fld>
            <a:endParaRPr lang="en-US"/>
          </a:p>
        </p:txBody>
      </p:sp>
    </p:spTree>
    <p:extLst>
      <p:ext uri="{BB962C8B-B14F-4D97-AF65-F5344CB8AC3E}">
        <p14:creationId xmlns:p14="http://schemas.microsoft.com/office/powerpoint/2010/main" val="21661163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4800" y="990600"/>
            <a:ext cx="8610600" cy="1676400"/>
          </a:xfrm>
        </p:spPr>
        <p:txBody>
          <a:bodyPr>
            <a:normAutofit/>
          </a:bodyPr>
          <a:lstStyle/>
          <a:p>
            <a:r>
              <a:rPr lang="en-US" dirty="0" smtClean="0"/>
              <a:t>Why is a briefing BRIEF?</a:t>
            </a:r>
            <a:endParaRPr lang="en-US" sz="3100" dirty="0"/>
          </a:p>
        </p:txBody>
      </p:sp>
      <p:sp>
        <p:nvSpPr>
          <p:cNvPr id="3" name="Title 1"/>
          <p:cNvSpPr txBox="1">
            <a:spLocks/>
          </p:cNvSpPr>
          <p:nvPr/>
        </p:nvSpPr>
        <p:spPr>
          <a:xfrm>
            <a:off x="785037" y="2590800"/>
            <a:ext cx="7772400" cy="3048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dirty="0" smtClean="0"/>
              <a:t>	Everyone is busy.</a:t>
            </a:r>
          </a:p>
          <a:p>
            <a:pPr algn="l">
              <a:spcAft>
                <a:spcPts val="1200"/>
              </a:spcAft>
            </a:pPr>
            <a:r>
              <a:rPr lang="en-US" sz="2400" dirty="0" smtClean="0"/>
              <a:t>	Human mind likes brevity.</a:t>
            </a:r>
          </a:p>
          <a:p>
            <a:pPr algn="l">
              <a:spcAft>
                <a:spcPts val="1200"/>
              </a:spcAft>
            </a:pPr>
            <a:r>
              <a:rPr lang="en-US" sz="2400" dirty="0" smtClean="0"/>
              <a:t>	Better comprehension and retention.</a:t>
            </a:r>
          </a:p>
          <a:p>
            <a:pPr algn="l">
              <a:spcAft>
                <a:spcPts val="1200"/>
              </a:spcAft>
            </a:pPr>
            <a:r>
              <a:rPr lang="en-US" sz="2400" dirty="0" smtClean="0"/>
              <a:t>	Forces us to be disciplined in information, </a:t>
            </a:r>
            <a:br>
              <a:rPr lang="en-US" sz="2400" dirty="0" smtClean="0"/>
            </a:br>
            <a:r>
              <a:rPr lang="en-US" sz="2400" dirty="0" smtClean="0"/>
              <a:t>	analysis, thought.</a:t>
            </a:r>
          </a:p>
        </p:txBody>
      </p:sp>
      <p:sp>
        <p:nvSpPr>
          <p:cNvPr id="4" name="Slide Number Placeholder 3"/>
          <p:cNvSpPr>
            <a:spLocks noGrp="1"/>
          </p:cNvSpPr>
          <p:nvPr>
            <p:ph type="sldNum" sz="quarter" idx="12"/>
          </p:nvPr>
        </p:nvSpPr>
        <p:spPr/>
        <p:txBody>
          <a:bodyPr/>
          <a:lstStyle/>
          <a:p>
            <a:fld id="{C4F85062-4662-4D6B-BB38-DB7C890070DF}" type="slidenum">
              <a:rPr lang="en-US" smtClean="0"/>
              <a:t>88</a:t>
            </a:fld>
            <a:endParaRPr lang="en-US"/>
          </a:p>
        </p:txBody>
      </p:sp>
    </p:spTree>
    <p:extLst>
      <p:ext uri="{BB962C8B-B14F-4D97-AF65-F5344CB8AC3E}">
        <p14:creationId xmlns:p14="http://schemas.microsoft.com/office/powerpoint/2010/main" val="15071942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533400"/>
            <a:ext cx="5105400" cy="685800"/>
          </a:xfrm>
        </p:spPr>
        <p:txBody>
          <a:bodyPr>
            <a:normAutofit/>
          </a:bodyPr>
          <a:lstStyle/>
          <a:p>
            <a:r>
              <a:rPr lang="en-US" sz="2800" dirty="0" smtClean="0"/>
              <a:t>The importance of brevity</a:t>
            </a:r>
            <a:endParaRPr lang="en-US" sz="2800" dirty="0"/>
          </a:p>
        </p:txBody>
      </p:sp>
      <p:sp>
        <p:nvSpPr>
          <p:cNvPr id="3" name="Title 1"/>
          <p:cNvSpPr txBox="1">
            <a:spLocks/>
          </p:cNvSpPr>
          <p:nvPr/>
        </p:nvSpPr>
        <p:spPr>
          <a:xfrm>
            <a:off x="1752600" y="1219200"/>
            <a:ext cx="6096000" cy="48165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n-lt"/>
              </a:rPr>
              <a:t>It </a:t>
            </a:r>
            <a:r>
              <a:rPr lang="en-US" sz="2000" dirty="0">
                <a:latin typeface="+mn-lt"/>
              </a:rPr>
              <a:t>is my ambition to say in ten </a:t>
            </a:r>
            <a:r>
              <a:rPr lang="en-US" sz="2000" dirty="0" smtClean="0">
                <a:latin typeface="+mn-lt"/>
              </a:rPr>
              <a:t>sentences </a:t>
            </a:r>
            <a:r>
              <a:rPr lang="en-US" sz="2000" dirty="0">
                <a:latin typeface="+mn-lt"/>
              </a:rPr>
              <a:t>what others say in a whole book.</a:t>
            </a:r>
          </a:p>
          <a:p>
            <a:r>
              <a:rPr lang="en-US" sz="1800" i="1" dirty="0">
                <a:latin typeface="+mn-lt"/>
              </a:rPr>
              <a:t>Friedrich Nietzsche (1844-1900)</a:t>
            </a:r>
          </a:p>
          <a:p>
            <a:r>
              <a:rPr lang="en-US" sz="2000" dirty="0">
                <a:latin typeface="+mn-lt"/>
              </a:rPr>
              <a:t> </a:t>
            </a:r>
          </a:p>
          <a:p>
            <a:r>
              <a:rPr lang="en-US" sz="2000" dirty="0">
                <a:latin typeface="+mn-lt"/>
              </a:rPr>
              <a:t>I would have written a shorter letter, but I did not have the time.</a:t>
            </a:r>
          </a:p>
          <a:p>
            <a:r>
              <a:rPr lang="en-US" sz="1800" i="1" dirty="0">
                <a:latin typeface="+mn-lt"/>
              </a:rPr>
              <a:t>Blaise </a:t>
            </a:r>
            <a:r>
              <a:rPr lang="en-US" sz="1800" i="1" dirty="0" smtClean="0">
                <a:latin typeface="+mn-lt"/>
              </a:rPr>
              <a:t>Pascal </a:t>
            </a:r>
            <a:r>
              <a:rPr lang="en-US" sz="1800" i="1" dirty="0">
                <a:latin typeface="+mn-lt"/>
              </a:rPr>
              <a:t>(1623-1662)</a:t>
            </a:r>
          </a:p>
          <a:p>
            <a:r>
              <a:rPr lang="en-US" sz="2000" dirty="0">
                <a:latin typeface="+mn-lt"/>
              </a:rPr>
              <a:t> </a:t>
            </a:r>
          </a:p>
          <a:p>
            <a:r>
              <a:rPr lang="en-US" sz="2000" dirty="0">
                <a:latin typeface="+mn-lt"/>
              </a:rPr>
              <a:t>The most valuable of all talents is that of never using two words w</a:t>
            </a:r>
            <a:r>
              <a:rPr lang="en-US" sz="2000" dirty="0" smtClean="0">
                <a:latin typeface="+mn-lt"/>
              </a:rPr>
              <a:t>hen </a:t>
            </a:r>
            <a:r>
              <a:rPr lang="en-US" sz="2000" dirty="0">
                <a:latin typeface="+mn-lt"/>
              </a:rPr>
              <a:t>one will do.</a:t>
            </a:r>
          </a:p>
          <a:p>
            <a:r>
              <a:rPr lang="en-US" sz="1800" i="1" dirty="0">
                <a:latin typeface="+mn-lt"/>
              </a:rPr>
              <a:t>Thomas Jefferson (1743-1826)</a:t>
            </a:r>
          </a:p>
          <a:p>
            <a:r>
              <a:rPr lang="en-US" sz="2000" dirty="0">
                <a:latin typeface="+mn-lt"/>
              </a:rPr>
              <a:t> </a:t>
            </a:r>
          </a:p>
        </p:txBody>
      </p:sp>
      <p:sp>
        <p:nvSpPr>
          <p:cNvPr id="4" name="Slide Number Placeholder 3"/>
          <p:cNvSpPr>
            <a:spLocks noGrp="1"/>
          </p:cNvSpPr>
          <p:nvPr>
            <p:ph type="sldNum" sz="quarter" idx="12"/>
          </p:nvPr>
        </p:nvSpPr>
        <p:spPr/>
        <p:txBody>
          <a:bodyPr/>
          <a:lstStyle/>
          <a:p>
            <a:fld id="{C4F85062-4662-4D6B-BB38-DB7C890070DF}" type="slidenum">
              <a:rPr lang="en-US" smtClean="0"/>
              <a:t>89</a:t>
            </a:fld>
            <a:endParaRPr lang="en-US"/>
          </a:p>
        </p:txBody>
      </p:sp>
    </p:spTree>
    <p:extLst>
      <p:ext uri="{BB962C8B-B14F-4D97-AF65-F5344CB8AC3E}">
        <p14:creationId xmlns:p14="http://schemas.microsoft.com/office/powerpoint/2010/main" val="72830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51114"/>
            <a:ext cx="7546103" cy="5878532"/>
          </a:xfrm>
          <a:prstGeom prst="rect">
            <a:avLst/>
          </a:prstGeom>
          <a:noFill/>
        </p:spPr>
        <p:txBody>
          <a:bodyPr wrap="square" rtlCol="0">
            <a:spAutoFit/>
          </a:bodyPr>
          <a:lstStyle/>
          <a:p>
            <a:pPr algn="ctr"/>
            <a:r>
              <a:rPr lang="en-US" sz="2000" b="1" dirty="0" smtClean="0"/>
              <a:t>“Who am I?  And what am I doing here?”</a:t>
            </a:r>
          </a:p>
          <a:p>
            <a:endParaRPr lang="en-US" sz="2000" dirty="0"/>
          </a:p>
          <a:p>
            <a:r>
              <a:rPr lang="en-US" sz="2000" dirty="0" smtClean="0"/>
              <a:t>A spontaneous career producing and consuming information:</a:t>
            </a:r>
          </a:p>
          <a:p>
            <a:endParaRPr lang="en-US" sz="2000" dirty="0"/>
          </a:p>
          <a:p>
            <a:pPr lvl="2"/>
            <a:r>
              <a:rPr lang="en-US" sz="2000" dirty="0" smtClean="0"/>
              <a:t>Linguistics</a:t>
            </a:r>
          </a:p>
          <a:p>
            <a:pPr lvl="2"/>
            <a:r>
              <a:rPr lang="en-US" sz="2000" dirty="0" smtClean="0"/>
              <a:t>Journalism</a:t>
            </a:r>
          </a:p>
          <a:p>
            <a:pPr lvl="2"/>
            <a:r>
              <a:rPr lang="en-US" sz="2000" dirty="0" smtClean="0"/>
              <a:t>U.S. House of Representatives</a:t>
            </a:r>
          </a:p>
          <a:p>
            <a:pPr lvl="2"/>
            <a:r>
              <a:rPr lang="en-US" sz="2000" dirty="0" smtClean="0"/>
              <a:t>CIA</a:t>
            </a:r>
          </a:p>
          <a:p>
            <a:pPr lvl="2"/>
            <a:r>
              <a:rPr lang="en-US" sz="2000" dirty="0" smtClean="0"/>
              <a:t>White House – National Security Council (NSC)</a:t>
            </a:r>
          </a:p>
          <a:p>
            <a:pPr lvl="2"/>
            <a:r>
              <a:rPr lang="en-US" sz="2000" dirty="0" smtClean="0"/>
              <a:t>National Intelligence Council (NIC)</a:t>
            </a:r>
          </a:p>
          <a:p>
            <a:pPr lvl="2"/>
            <a:r>
              <a:rPr lang="en-US" sz="2000" dirty="0" smtClean="0"/>
              <a:t>U.S. Military – Intelligence Advisor</a:t>
            </a:r>
          </a:p>
          <a:p>
            <a:pPr lvl="2"/>
            <a:r>
              <a:rPr lang="en-US" sz="2000" dirty="0" smtClean="0"/>
              <a:t>U.S. Senate</a:t>
            </a:r>
          </a:p>
          <a:p>
            <a:pPr lvl="2"/>
            <a:r>
              <a:rPr lang="en-US" sz="2000" dirty="0" smtClean="0"/>
              <a:t>The American University</a:t>
            </a:r>
            <a:endParaRPr lang="en-US" sz="2000" dirty="0"/>
          </a:p>
          <a:p>
            <a:endParaRPr lang="en-US" sz="2000" dirty="0" smtClean="0"/>
          </a:p>
          <a:p>
            <a:pPr lvl="2"/>
            <a:r>
              <a:rPr lang="en-US" sz="2000" dirty="0" smtClean="0"/>
              <a:t>New York; Washington, DC; </a:t>
            </a:r>
          </a:p>
          <a:p>
            <a:pPr lvl="2"/>
            <a:r>
              <a:rPr lang="en-US" sz="2000" dirty="0"/>
              <a:t>	</a:t>
            </a:r>
            <a:r>
              <a:rPr lang="en-US" sz="2000" dirty="0" smtClean="0"/>
              <a:t>Barcelona; Madrid; </a:t>
            </a:r>
          </a:p>
          <a:p>
            <a:pPr lvl="2"/>
            <a:r>
              <a:rPr lang="en-US" sz="2000" dirty="0"/>
              <a:t>	</a:t>
            </a:r>
            <a:r>
              <a:rPr lang="en-US" sz="2000" dirty="0" smtClean="0"/>
              <a:t>	Taipei; Havana; Brussels; San Jos</a:t>
            </a:r>
            <a:r>
              <a:rPr lang="es-ES" sz="2000" dirty="0" smtClean="0"/>
              <a:t>é</a:t>
            </a:r>
            <a:endParaRPr lang="en-US" sz="2000"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9</a:t>
            </a:fld>
            <a:endParaRPr lang="en-US"/>
          </a:p>
        </p:txBody>
      </p:sp>
    </p:spTree>
    <p:extLst>
      <p:ext uri="{BB962C8B-B14F-4D97-AF65-F5344CB8AC3E}">
        <p14:creationId xmlns:p14="http://schemas.microsoft.com/office/powerpoint/2010/main" val="10597208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0" y="2514600"/>
            <a:ext cx="8001000" cy="381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dirty="0" smtClean="0"/>
              <a:t>On your handout labeled “Mini-exercises,” write down – in 40 words or less – what we need to know about a topic you like:</a:t>
            </a:r>
          </a:p>
          <a:p>
            <a:pPr algn="l">
              <a:spcAft>
                <a:spcPts val="1200"/>
              </a:spcAft>
            </a:pPr>
            <a:r>
              <a:rPr lang="en-US" sz="2400" dirty="0" smtClean="0"/>
              <a:t>	las </a:t>
            </a:r>
            <a:r>
              <a:rPr lang="en-US" sz="2400" dirty="0" err="1" smtClean="0"/>
              <a:t>relaciones</a:t>
            </a:r>
            <a:r>
              <a:rPr lang="en-US" sz="2400" dirty="0" smtClean="0"/>
              <a:t> M</a:t>
            </a:r>
            <a:r>
              <a:rPr lang="es-ES" sz="2400" dirty="0" err="1" smtClean="0"/>
              <a:t>éxico</a:t>
            </a:r>
            <a:r>
              <a:rPr lang="es-ES" sz="2400" dirty="0" smtClean="0"/>
              <a:t>-EEUU</a:t>
            </a:r>
          </a:p>
          <a:p>
            <a:pPr algn="l">
              <a:spcAft>
                <a:spcPts val="1200"/>
              </a:spcAft>
            </a:pPr>
            <a:r>
              <a:rPr lang="es-ES" sz="2400" dirty="0"/>
              <a:t>	</a:t>
            </a:r>
            <a:r>
              <a:rPr lang="es-ES" sz="2400" dirty="0" smtClean="0"/>
              <a:t>la integridad de FIFA</a:t>
            </a:r>
            <a:r>
              <a:rPr lang="en-US" sz="2400" dirty="0" smtClean="0"/>
              <a:t> </a:t>
            </a:r>
          </a:p>
          <a:p>
            <a:pPr algn="l">
              <a:spcAft>
                <a:spcPts val="1200"/>
              </a:spcAft>
            </a:pPr>
            <a:r>
              <a:rPr lang="en-US" sz="2400" dirty="0" smtClean="0"/>
              <a:t>	el </a:t>
            </a:r>
            <a:r>
              <a:rPr lang="en-US" sz="2400" dirty="0" err="1" smtClean="0"/>
              <a:t>terrorismo</a:t>
            </a:r>
            <a:r>
              <a:rPr lang="en-US" sz="2400" dirty="0" smtClean="0"/>
              <a:t> global</a:t>
            </a:r>
          </a:p>
          <a:p>
            <a:pPr algn="l">
              <a:spcAft>
                <a:spcPts val="1200"/>
              </a:spcAft>
            </a:pPr>
            <a:r>
              <a:rPr lang="en-US" sz="2400" dirty="0" smtClean="0"/>
              <a:t>	el </a:t>
            </a:r>
            <a:r>
              <a:rPr lang="en-US" sz="2400" dirty="0" err="1" smtClean="0"/>
              <a:t>futuro</a:t>
            </a:r>
            <a:r>
              <a:rPr lang="en-US" sz="2400" dirty="0" smtClean="0"/>
              <a:t> de </a:t>
            </a:r>
            <a:r>
              <a:rPr lang="en-US" sz="2400" dirty="0" err="1" smtClean="0"/>
              <a:t>Centroamérica</a:t>
            </a:r>
            <a:endParaRPr lang="en-US" sz="2400" dirty="0" smtClean="0"/>
          </a:p>
          <a:p>
            <a:pPr algn="l">
              <a:spcAft>
                <a:spcPts val="1200"/>
              </a:spcAft>
            </a:pPr>
            <a:r>
              <a:rPr lang="en-US" sz="2400" dirty="0" smtClean="0"/>
              <a:t>	la comida </a:t>
            </a:r>
            <a:r>
              <a:rPr lang="en-US" sz="2400" dirty="0" err="1" smtClean="0"/>
              <a:t>mexicana</a:t>
            </a:r>
            <a:endParaRPr lang="en-US" sz="2400" dirty="0" smtClean="0"/>
          </a:p>
          <a:p>
            <a:pPr algn="l">
              <a:spcAft>
                <a:spcPts val="1200"/>
              </a:spcAft>
            </a:pPr>
            <a:r>
              <a:rPr lang="en-US" sz="2400" dirty="0" smtClean="0"/>
              <a:t>	el </a:t>
            </a:r>
            <a:r>
              <a:rPr lang="en-US" sz="2400" dirty="0" err="1" smtClean="0"/>
              <a:t>mejor</a:t>
            </a:r>
            <a:r>
              <a:rPr lang="en-US" sz="2400" dirty="0" smtClean="0"/>
              <a:t> </a:t>
            </a:r>
            <a:r>
              <a:rPr lang="en-US" sz="2400" dirty="0" err="1" smtClean="0"/>
              <a:t>destino</a:t>
            </a:r>
            <a:r>
              <a:rPr lang="en-US" sz="2400" dirty="0" smtClean="0"/>
              <a:t> </a:t>
            </a:r>
            <a:r>
              <a:rPr lang="en-US" sz="2400" dirty="0" err="1" smtClean="0"/>
              <a:t>turístico</a:t>
            </a:r>
            <a:r>
              <a:rPr lang="en-US" sz="2400" dirty="0" smtClean="0"/>
              <a:t> del </a:t>
            </a:r>
            <a:r>
              <a:rPr lang="en-US" sz="2400" dirty="0" err="1" smtClean="0"/>
              <a:t>mundo</a:t>
            </a:r>
            <a:endParaRPr lang="en-US" sz="2400" dirty="0" smtClean="0"/>
          </a:p>
          <a:p>
            <a:pPr algn="l">
              <a:spcAft>
                <a:spcPts val="1200"/>
              </a:spcAft>
            </a:pPr>
            <a:r>
              <a:rPr lang="en-US" sz="2400" dirty="0"/>
              <a:t>	</a:t>
            </a:r>
            <a:r>
              <a:rPr lang="en-US" sz="2400" dirty="0" smtClean="0"/>
              <a:t>… u </a:t>
            </a:r>
            <a:r>
              <a:rPr lang="en-US" sz="2400" dirty="0" err="1" smtClean="0"/>
              <a:t>otro</a:t>
            </a:r>
            <a:r>
              <a:rPr lang="en-US" sz="2400" dirty="0" smtClean="0"/>
              <a:t> </a:t>
            </a:r>
            <a:r>
              <a:rPr lang="en-US" sz="2400" dirty="0" err="1" smtClean="0"/>
              <a:t>tema</a:t>
            </a:r>
            <a:r>
              <a:rPr lang="en-US" sz="2400" dirty="0" smtClean="0"/>
              <a:t> que </a:t>
            </a:r>
            <a:r>
              <a:rPr lang="en-US" sz="2400" dirty="0" err="1" smtClean="0"/>
              <a:t>te</a:t>
            </a:r>
            <a:r>
              <a:rPr lang="en-US" sz="2400" dirty="0" smtClean="0"/>
              <a:t> </a:t>
            </a:r>
            <a:r>
              <a:rPr lang="en-US" sz="2400" dirty="0" err="1" smtClean="0"/>
              <a:t>interesa</a:t>
            </a:r>
            <a:endParaRPr lang="en-US" sz="2400" dirty="0" smtClean="0"/>
          </a:p>
        </p:txBody>
      </p:sp>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483" y="381000"/>
            <a:ext cx="1875434" cy="16898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13961">
            <a:off x="6114294" y="3562350"/>
            <a:ext cx="2286000" cy="1714500"/>
          </a:xfrm>
          <a:prstGeom prst="rect">
            <a:avLst/>
          </a:prstGeom>
          <a:ln>
            <a:solidFill>
              <a:schemeClr val="accent1"/>
            </a:solidFill>
          </a:ln>
        </p:spPr>
      </p:pic>
      <p:sp>
        <p:nvSpPr>
          <p:cNvPr id="4" name="Slide Number Placeholder 3"/>
          <p:cNvSpPr>
            <a:spLocks noGrp="1"/>
          </p:cNvSpPr>
          <p:nvPr>
            <p:ph type="sldNum" sz="quarter" idx="12"/>
          </p:nvPr>
        </p:nvSpPr>
        <p:spPr/>
        <p:txBody>
          <a:bodyPr/>
          <a:lstStyle/>
          <a:p>
            <a:fld id="{C4F85062-4662-4D6B-BB38-DB7C890070DF}" type="slidenum">
              <a:rPr lang="en-US" smtClean="0"/>
              <a:t>90</a:t>
            </a:fld>
            <a:endParaRPr lang="en-US"/>
          </a:p>
        </p:txBody>
      </p:sp>
    </p:spTree>
    <p:extLst>
      <p:ext uri="{BB962C8B-B14F-4D97-AF65-F5344CB8AC3E}">
        <p14:creationId xmlns:p14="http://schemas.microsoft.com/office/powerpoint/2010/main" val="2650505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2896" y="790239"/>
            <a:ext cx="1103904" cy="9946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219200"/>
            <a:ext cx="2012410" cy="461665"/>
          </a:xfrm>
          <a:prstGeom prst="rect">
            <a:avLst/>
          </a:prstGeom>
          <a:noFill/>
          <a:ln>
            <a:solidFill>
              <a:schemeClr val="tx1"/>
            </a:solidFill>
          </a:ln>
        </p:spPr>
        <p:txBody>
          <a:bodyPr wrap="none" rtlCol="0">
            <a:spAutoFit/>
          </a:bodyPr>
          <a:lstStyle/>
          <a:p>
            <a:r>
              <a:rPr lang="en-US" sz="2400" dirty="0" smtClean="0"/>
              <a:t>Mini-</a:t>
            </a:r>
            <a:r>
              <a:rPr lang="en-US" sz="2400" dirty="0" err="1" smtClean="0"/>
              <a:t>ejercicios</a:t>
            </a:r>
            <a:endParaRPr lang="en-US" sz="2400" dirty="0" smtClean="0"/>
          </a:p>
        </p:txBody>
      </p:sp>
      <p:sp>
        <p:nvSpPr>
          <p:cNvPr id="6" name="TextBox 5"/>
          <p:cNvSpPr txBox="1"/>
          <p:nvPr/>
        </p:nvSpPr>
        <p:spPr>
          <a:xfrm>
            <a:off x="8229600" y="381000"/>
            <a:ext cx="533400" cy="523220"/>
          </a:xfrm>
          <a:prstGeom prst="rect">
            <a:avLst/>
          </a:prstGeom>
          <a:solidFill>
            <a:schemeClr val="tx1">
              <a:lumMod val="95000"/>
            </a:schemeClr>
          </a:solidFill>
        </p:spPr>
        <p:txBody>
          <a:bodyPr wrap="square" rtlCol="0">
            <a:spAutoFit/>
          </a:bodyPr>
          <a:lstStyle/>
          <a:p>
            <a:pPr algn="ctr"/>
            <a:r>
              <a:rPr lang="en-US" sz="2800" dirty="0" smtClean="0">
                <a:solidFill>
                  <a:schemeClr val="bg1"/>
                </a:solidFill>
              </a:rPr>
              <a:t>C</a:t>
            </a:r>
            <a:endParaRPr lang="en-US"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92470214"/>
              </p:ext>
            </p:extLst>
          </p:nvPr>
        </p:nvGraphicFramePr>
        <p:xfrm>
          <a:off x="762000" y="2133600"/>
          <a:ext cx="8001000" cy="4391567"/>
        </p:xfrm>
        <a:graphic>
          <a:graphicData uri="http://schemas.openxmlformats.org/drawingml/2006/table">
            <a:tbl>
              <a:tblPr firstRow="1" bandRow="1">
                <a:tableStyleId>{5C22544A-7EE6-4342-B048-85BDC9FD1C3A}</a:tableStyleId>
              </a:tblPr>
              <a:tblGrid>
                <a:gridCol w="475307"/>
                <a:gridCol w="7525693"/>
              </a:tblGrid>
              <a:tr h="349296">
                <a:tc>
                  <a:txBody>
                    <a:bodyPr/>
                    <a:lstStyle/>
                    <a:p>
                      <a:r>
                        <a:rPr lang="en-US" sz="1600" b="0" dirty="0" smtClean="0">
                          <a:solidFill>
                            <a:schemeClr val="tx1"/>
                          </a:solidFill>
                        </a:rPr>
                        <a:t>1.</a:t>
                      </a:r>
                      <a:endParaRPr lang="en-US" sz="1600" b="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En</a:t>
                      </a:r>
                      <a:r>
                        <a:rPr lang="en-US" sz="1400" b="0" dirty="0" smtClean="0">
                          <a:solidFill>
                            <a:schemeClr val="tx1"/>
                          </a:solidFill>
                        </a:rPr>
                        <a:t> 40 palabras o </a:t>
                      </a:r>
                      <a:r>
                        <a:rPr lang="en-US" sz="1400" b="0" dirty="0" err="1" smtClean="0">
                          <a:solidFill>
                            <a:schemeClr val="tx1"/>
                          </a:solidFill>
                        </a:rPr>
                        <a:t>menos</a:t>
                      </a:r>
                      <a:r>
                        <a:rPr lang="en-US" sz="1400" b="0" dirty="0" smtClean="0">
                          <a:solidFill>
                            <a:schemeClr val="tx1"/>
                          </a:solidFill>
                        </a:rPr>
                        <a:t>, </a:t>
                      </a:r>
                      <a:r>
                        <a:rPr lang="en-US" sz="1400" b="0" dirty="0" err="1" smtClean="0">
                          <a:solidFill>
                            <a:schemeClr val="tx1"/>
                          </a:solidFill>
                        </a:rPr>
                        <a:t>dinos</a:t>
                      </a:r>
                      <a:r>
                        <a:rPr lang="en-US" sz="1400" b="0" dirty="0" smtClean="0">
                          <a:solidFill>
                            <a:schemeClr val="tx1"/>
                          </a:solidFill>
                        </a:rPr>
                        <a:t> </a:t>
                      </a:r>
                      <a:r>
                        <a:rPr lang="en-US" sz="1400" b="0" dirty="0" err="1" smtClean="0">
                          <a:solidFill>
                            <a:schemeClr val="tx1"/>
                          </a:solidFill>
                        </a:rPr>
                        <a:t>qué</a:t>
                      </a:r>
                      <a:r>
                        <a:rPr lang="en-US" sz="1400" b="0" dirty="0" smtClean="0">
                          <a:solidFill>
                            <a:schemeClr val="tx1"/>
                          </a:solidFill>
                        </a:rPr>
                        <a:t> </a:t>
                      </a:r>
                      <a:r>
                        <a:rPr lang="es-ES" sz="1400" b="0" dirty="0" smtClean="0">
                          <a:solidFill>
                            <a:schemeClr val="tx1"/>
                          </a:solidFill>
                        </a:rPr>
                        <a:t>necesitamos saber</a:t>
                      </a:r>
                      <a:r>
                        <a:rPr lang="es-ES" sz="1400" b="0" baseline="0" dirty="0" smtClean="0">
                          <a:solidFill>
                            <a:schemeClr val="tx1"/>
                          </a:solidFill>
                        </a:rPr>
                        <a:t> sobre el tema que has escogido.</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no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21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3329">
                <a:tc>
                  <a:txBody>
                    <a:bodyPr/>
                    <a:lstStyle/>
                    <a:p>
                      <a:r>
                        <a:rPr lang="en-US" sz="1600" b="0" dirty="0" smtClean="0">
                          <a:solidFill>
                            <a:schemeClr val="tx1"/>
                          </a:solidFill>
                        </a:rPr>
                        <a:t>2.</a:t>
                      </a:r>
                      <a:endParaRPr lang="en-US" sz="1600" b="0" dirty="0">
                        <a:solidFill>
                          <a:schemeClr val="tx1"/>
                        </a:solidFill>
                      </a:endParaRPr>
                    </a:p>
                  </a:txBody>
                  <a:tcPr>
                    <a:solidFill>
                      <a:schemeClr val="bg2">
                        <a:lumMod val="75000"/>
                      </a:schemeClr>
                    </a:solidFill>
                  </a:tcPr>
                </a:tc>
                <a:tc>
                  <a:txBody>
                    <a:bodyPr/>
                    <a:lstStyle/>
                    <a:p>
                      <a:r>
                        <a:rPr lang="es-ES" sz="1400" b="0" noProof="0" dirty="0" smtClean="0">
                          <a:solidFill>
                            <a:schemeClr val="tx1"/>
                          </a:solidFill>
                        </a:rPr>
                        <a:t>Explica</a:t>
                      </a:r>
                      <a:r>
                        <a:rPr lang="es-ES" sz="1400" b="0" baseline="0" noProof="0" dirty="0" smtClean="0">
                          <a:solidFill>
                            <a:schemeClr val="tx1"/>
                          </a:solidFill>
                        </a:rPr>
                        <a:t> cómo cambiarías esa presentación en situaciones diferentes – como el contexto profesional, vida personal, o conversación con personas de cultura ajena. </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r>
              <a:tr h="255007">
                <a:tc>
                  <a:txBody>
                    <a:bodyPr/>
                    <a:lstStyle/>
                    <a:p>
                      <a:endParaRPr lang="en-US" sz="1600" b="0" dirty="0">
                        <a:solidFill>
                          <a:schemeClr val="tx1"/>
                        </a:solidFill>
                      </a:endParaRPr>
                    </a:p>
                  </a:txBody>
                  <a:tcPr>
                    <a:solidFill>
                      <a:schemeClr val="bg2">
                        <a:lumMod val="75000"/>
                      </a:schemeClr>
                    </a:solidFill>
                  </a:tcPr>
                </a:tc>
                <a:tc>
                  <a:txBody>
                    <a:bodyPr/>
                    <a:lstStyle/>
                    <a:p>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425235">
                <a:tc>
                  <a:txBody>
                    <a:bodyPr/>
                    <a:lstStyle/>
                    <a:p>
                      <a:r>
                        <a:rPr lang="en-US" sz="1600" b="0" dirty="0" smtClean="0">
                          <a:solidFill>
                            <a:schemeClr val="tx1"/>
                          </a:solidFill>
                        </a:rPr>
                        <a:t>3.</a:t>
                      </a:r>
                      <a:endParaRPr lang="en-US" sz="1600" b="0" dirty="0">
                        <a:solidFill>
                          <a:schemeClr val="tx1"/>
                        </a:solidFill>
                      </a:endParaRPr>
                    </a:p>
                  </a:txBody>
                  <a:tcPr>
                    <a:solidFill>
                      <a:schemeClr val="bg2">
                        <a:lumMod val="75000"/>
                      </a:schemeClr>
                    </a:solidFill>
                  </a:tcPr>
                </a:tc>
                <a:tc>
                  <a:txBody>
                    <a:bodyPr/>
                    <a:lstStyle/>
                    <a:p>
                      <a:r>
                        <a:rPr lang="es-ES" sz="1400" b="0" noProof="0" dirty="0" smtClean="0">
                          <a:solidFill>
                            <a:schemeClr val="tx1"/>
                          </a:solidFill>
                        </a:rPr>
                        <a:t>¿Cómo ajustarías</a:t>
                      </a:r>
                      <a:r>
                        <a:rPr lang="es-ES" sz="1400" b="0" baseline="0" noProof="0" dirty="0" smtClean="0">
                          <a:solidFill>
                            <a:schemeClr val="tx1"/>
                          </a:solidFill>
                        </a:rPr>
                        <a:t> el nivel de transparencia en tus comentarios según tus interlocutores?</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r>
              <a:tr h="349296">
                <a:tc>
                  <a:txBody>
                    <a:bodyPr/>
                    <a:lstStyle/>
                    <a:p>
                      <a:endParaRPr lang="en-US" sz="1600" b="0" dirty="0">
                        <a:solidFill>
                          <a:schemeClr val="tx1"/>
                        </a:solidFill>
                      </a:endParaRPr>
                    </a:p>
                  </a:txBody>
                  <a:tcPr>
                    <a:solidFill>
                      <a:schemeClr val="bg2">
                        <a:lumMod val="75000"/>
                      </a:schemeClr>
                    </a:solidFill>
                  </a:tcPr>
                </a:tc>
                <a:tc>
                  <a:txBody>
                    <a:bodyPr/>
                    <a:lstStyle/>
                    <a:p>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596667">
                <a:tc>
                  <a:txBody>
                    <a:bodyPr/>
                    <a:lstStyle/>
                    <a:p>
                      <a:r>
                        <a:rPr lang="en-US" sz="1600" b="0" dirty="0" smtClean="0">
                          <a:solidFill>
                            <a:schemeClr val="tx1"/>
                          </a:solidFill>
                        </a:rPr>
                        <a:t>4.</a:t>
                      </a:r>
                      <a:endParaRPr lang="en-US" sz="1600" b="0" dirty="0">
                        <a:solidFill>
                          <a:schemeClr val="tx1"/>
                        </a:solidFill>
                      </a:endParaRPr>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noProof="0" dirty="0" smtClean="0">
                          <a:solidFill>
                            <a:schemeClr val="tx1"/>
                          </a:solidFill>
                        </a:rPr>
                        <a:t>Mientras</a:t>
                      </a:r>
                      <a:r>
                        <a:rPr lang="es-ES" sz="1400" b="0" baseline="0" noProof="0" dirty="0" smtClean="0">
                          <a:solidFill>
                            <a:schemeClr val="tx1"/>
                          </a:solidFill>
                        </a:rPr>
                        <a:t> avanza la conversación, ¿cómo ajustarás el contenido y estilo de tus  comentarios?</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no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5029200" y="273278"/>
            <a:ext cx="3315523" cy="369332"/>
          </a:xfrm>
          <a:prstGeom prst="rect">
            <a:avLst/>
          </a:prstGeom>
        </p:spPr>
        <p:txBody>
          <a:bodyPr wrap="none">
            <a:spAutoFit/>
          </a:bodyPr>
          <a:lstStyle/>
          <a:p>
            <a:r>
              <a:rPr lang="en-US" dirty="0" err="1" smtClean="0"/>
              <a:t>Nombre</a:t>
            </a:r>
            <a:r>
              <a:rPr lang="en-US" dirty="0" smtClean="0"/>
              <a:t>:  ___________________</a:t>
            </a:r>
            <a:endParaRPr lang="en-US" dirty="0"/>
          </a:p>
        </p:txBody>
      </p:sp>
      <p:sp>
        <p:nvSpPr>
          <p:cNvPr id="10" name="TextBox 9"/>
          <p:cNvSpPr txBox="1"/>
          <p:nvPr/>
        </p:nvSpPr>
        <p:spPr>
          <a:xfrm>
            <a:off x="457200" y="307007"/>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4" name="Slide Number Placeholder 3"/>
          <p:cNvSpPr>
            <a:spLocks noGrp="1"/>
          </p:cNvSpPr>
          <p:nvPr>
            <p:ph type="sldNum" sz="quarter" idx="12"/>
          </p:nvPr>
        </p:nvSpPr>
        <p:spPr/>
        <p:txBody>
          <a:bodyPr/>
          <a:lstStyle/>
          <a:p>
            <a:fld id="{C4F85062-4662-4D6B-BB38-DB7C890070DF}" type="slidenum">
              <a:rPr lang="en-US" smtClean="0"/>
              <a:t>91</a:t>
            </a:fld>
            <a:endParaRPr lang="en-US"/>
          </a:p>
        </p:txBody>
      </p:sp>
    </p:spTree>
    <p:extLst>
      <p:ext uri="{BB962C8B-B14F-4D97-AF65-F5344CB8AC3E}">
        <p14:creationId xmlns:p14="http://schemas.microsoft.com/office/powerpoint/2010/main" val="23337698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483" y="381000"/>
            <a:ext cx="1875434" cy="1689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2819400"/>
            <a:ext cx="6705600" cy="3416320"/>
          </a:xfrm>
          <a:prstGeom prst="rect">
            <a:avLst/>
          </a:prstGeom>
          <a:noFill/>
        </p:spPr>
        <p:txBody>
          <a:bodyPr wrap="square" rtlCol="0">
            <a:spAutoFit/>
          </a:bodyPr>
          <a:lstStyle/>
          <a:p>
            <a:r>
              <a:rPr lang="en-US" sz="2400" dirty="0" smtClean="0"/>
              <a:t>Now tell us … your 40 words</a:t>
            </a:r>
          </a:p>
          <a:p>
            <a:endParaRPr lang="en-US" sz="2400" dirty="0"/>
          </a:p>
          <a:p>
            <a:pPr marL="1200150" lvl="2" indent="-285750">
              <a:buFont typeface="Arial" panose="020B0604020202020204" pitchFamily="34" charset="0"/>
              <a:buChar char="•"/>
            </a:pPr>
            <a:r>
              <a:rPr lang="en-US" sz="2400" dirty="0" smtClean="0"/>
              <a:t>What facts did you write?</a:t>
            </a:r>
          </a:p>
          <a:p>
            <a:pPr marL="1200150" lvl="2" indent="-285750">
              <a:buFont typeface="Arial" panose="020B0604020202020204" pitchFamily="34" charset="0"/>
              <a:buChar char="•"/>
            </a:pPr>
            <a:r>
              <a:rPr lang="en-US" sz="2400" dirty="0" smtClean="0"/>
              <a:t>What analysis did you write?</a:t>
            </a:r>
          </a:p>
          <a:p>
            <a:pPr marL="1200150" lvl="2" indent="-285750">
              <a:buFont typeface="Arial" panose="020B0604020202020204" pitchFamily="34" charset="0"/>
              <a:buChar char="•"/>
            </a:pPr>
            <a:r>
              <a:rPr lang="en-US" sz="2400" dirty="0" smtClean="0"/>
              <a:t>What vocabulary and tone did you use?</a:t>
            </a:r>
          </a:p>
          <a:p>
            <a:pPr marL="1200150" lvl="2" indent="-285750">
              <a:buFont typeface="Arial" panose="020B0604020202020204" pitchFamily="34" charset="0"/>
              <a:buChar char="•"/>
            </a:pPr>
            <a:r>
              <a:rPr lang="en-US" sz="2400" dirty="0" smtClean="0"/>
              <a:t>What was your scope?</a:t>
            </a:r>
            <a:br>
              <a:rPr lang="en-US" sz="2400" dirty="0" smtClean="0"/>
            </a:br>
            <a:endParaRPr lang="en-US" sz="2400" dirty="0" smtClean="0"/>
          </a:p>
          <a:p>
            <a:r>
              <a:rPr lang="en-US" sz="2400" dirty="0" smtClean="0"/>
              <a:t>What audience did you envision – and how would you change it for a different audience?</a:t>
            </a:r>
            <a:endParaRPr lang="en-US" sz="2400" dirty="0"/>
          </a:p>
        </p:txBody>
      </p:sp>
      <p:sp>
        <p:nvSpPr>
          <p:cNvPr id="3" name="Slide Number Placeholder 2"/>
          <p:cNvSpPr>
            <a:spLocks noGrp="1"/>
          </p:cNvSpPr>
          <p:nvPr>
            <p:ph type="sldNum" sz="quarter" idx="12"/>
          </p:nvPr>
        </p:nvSpPr>
        <p:spPr/>
        <p:txBody>
          <a:bodyPr/>
          <a:lstStyle/>
          <a:p>
            <a:fld id="{C4F85062-4662-4D6B-BB38-DB7C890070DF}" type="slidenum">
              <a:rPr lang="en-US" smtClean="0"/>
              <a:t>92</a:t>
            </a:fld>
            <a:endParaRPr lang="en-US"/>
          </a:p>
        </p:txBody>
      </p:sp>
    </p:spTree>
    <p:extLst>
      <p:ext uri="{BB962C8B-B14F-4D97-AF65-F5344CB8AC3E}">
        <p14:creationId xmlns:p14="http://schemas.microsoft.com/office/powerpoint/2010/main" val="27079806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762000"/>
            <a:ext cx="7772400" cy="1676400"/>
          </a:xfrm>
        </p:spPr>
        <p:txBody>
          <a:bodyPr>
            <a:normAutofit/>
          </a:bodyPr>
          <a:lstStyle/>
          <a:p>
            <a:r>
              <a:rPr lang="en-US" dirty="0" smtClean="0"/>
              <a:t>Why does a briefing have to be APPROPRIATE TO CULTURE?</a:t>
            </a:r>
            <a:endParaRPr lang="en-US" sz="3100" dirty="0"/>
          </a:p>
        </p:txBody>
      </p:sp>
      <p:sp>
        <p:nvSpPr>
          <p:cNvPr id="3" name="Title 1"/>
          <p:cNvSpPr txBox="1">
            <a:spLocks/>
          </p:cNvSpPr>
          <p:nvPr/>
        </p:nvSpPr>
        <p:spPr>
          <a:xfrm>
            <a:off x="777949" y="2514601"/>
            <a:ext cx="7772400" cy="3200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b="1" i="1" dirty="0" smtClean="0">
                <a:solidFill>
                  <a:schemeClr val="accent6"/>
                </a:solidFill>
              </a:rPr>
              <a:t>Appropriate to policymaker’s culture (while protecting ours)</a:t>
            </a:r>
          </a:p>
          <a:p>
            <a:pPr algn="l">
              <a:spcAft>
                <a:spcPts val="1200"/>
              </a:spcAft>
            </a:pPr>
            <a:r>
              <a:rPr lang="en-US" sz="2400" dirty="0" smtClean="0"/>
              <a:t>	Professional language – e.g., not slang</a:t>
            </a:r>
          </a:p>
          <a:p>
            <a:pPr algn="l">
              <a:spcAft>
                <a:spcPts val="1200"/>
              </a:spcAft>
            </a:pPr>
            <a:r>
              <a:rPr lang="en-US" sz="2400" dirty="0" smtClean="0"/>
              <a:t>	Precise language – e.g., on probability</a:t>
            </a:r>
          </a:p>
          <a:p>
            <a:pPr algn="l">
              <a:spcAft>
                <a:spcPts val="1200"/>
              </a:spcAft>
            </a:pPr>
            <a:r>
              <a:rPr lang="en-US" sz="2400" dirty="0" smtClean="0"/>
              <a:t>	Understand his/her needs, including level of detail</a:t>
            </a:r>
          </a:p>
          <a:p>
            <a:pPr algn="l">
              <a:spcAft>
                <a:spcPts val="1200"/>
              </a:spcAft>
            </a:pPr>
            <a:r>
              <a:rPr lang="en-US" sz="2400" dirty="0" smtClean="0"/>
              <a:t>	Respect his/her prerogatives</a:t>
            </a:r>
          </a:p>
          <a:p>
            <a:pPr algn="l">
              <a:spcAft>
                <a:spcPts val="1200"/>
              </a:spcAft>
            </a:pPr>
            <a:r>
              <a:rPr lang="en-US" sz="2400" dirty="0"/>
              <a:t>	</a:t>
            </a:r>
            <a:endParaRPr lang="en-US" sz="2400" dirty="0" smtClean="0"/>
          </a:p>
          <a:p>
            <a:pPr algn="l">
              <a:spcAft>
                <a:spcPts val="1200"/>
              </a:spcAft>
            </a:pPr>
            <a:endParaRPr lang="en-US" sz="2400" dirty="0" smtClean="0"/>
          </a:p>
        </p:txBody>
      </p:sp>
      <p:sp>
        <p:nvSpPr>
          <p:cNvPr id="4" name="Slide Number Placeholder 3"/>
          <p:cNvSpPr>
            <a:spLocks noGrp="1"/>
          </p:cNvSpPr>
          <p:nvPr>
            <p:ph type="sldNum" sz="quarter" idx="12"/>
          </p:nvPr>
        </p:nvSpPr>
        <p:spPr/>
        <p:txBody>
          <a:bodyPr/>
          <a:lstStyle/>
          <a:p>
            <a:fld id="{C4F85062-4662-4D6B-BB38-DB7C890070DF}" type="slidenum">
              <a:rPr lang="en-US" smtClean="0"/>
              <a:t>93</a:t>
            </a:fld>
            <a:endParaRPr lang="en-US"/>
          </a:p>
        </p:txBody>
      </p:sp>
    </p:spTree>
    <p:extLst>
      <p:ext uri="{BB962C8B-B14F-4D97-AF65-F5344CB8AC3E}">
        <p14:creationId xmlns:p14="http://schemas.microsoft.com/office/powerpoint/2010/main" val="1139207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0" y="2514600"/>
            <a:ext cx="7772400" cy="32766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dirty="0" smtClean="0"/>
              <a:t>On your handout, write down other areas in which you adjust your comments to fit the other person’s culture.</a:t>
            </a:r>
          </a:p>
          <a:p>
            <a:pPr algn="l">
              <a:spcAft>
                <a:spcPts val="1200"/>
              </a:spcAft>
            </a:pPr>
            <a:r>
              <a:rPr lang="en-US" sz="2400" dirty="0" smtClean="0"/>
              <a:t>	in your professional life?</a:t>
            </a:r>
          </a:p>
          <a:p>
            <a:pPr algn="l">
              <a:spcAft>
                <a:spcPts val="1200"/>
              </a:spcAft>
            </a:pPr>
            <a:r>
              <a:rPr lang="en-US" sz="2400" dirty="0" smtClean="0"/>
              <a:t>	in your personal life?</a:t>
            </a:r>
          </a:p>
          <a:p>
            <a:pPr algn="l">
              <a:spcAft>
                <a:spcPts val="1200"/>
              </a:spcAft>
            </a:pPr>
            <a:r>
              <a:rPr lang="en-US" sz="2400" dirty="0" smtClean="0"/>
              <a:t>	on the street or in stores?</a:t>
            </a:r>
          </a:p>
          <a:p>
            <a:pPr algn="l">
              <a:spcAft>
                <a:spcPts val="1200"/>
              </a:spcAft>
            </a:pPr>
            <a:r>
              <a:rPr lang="en-US" sz="2400" dirty="0" smtClean="0"/>
              <a:t>AND how do you do it?</a:t>
            </a:r>
          </a:p>
        </p:txBody>
      </p:sp>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483" y="381000"/>
            <a:ext cx="1875434" cy="1689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13961">
            <a:off x="6096000" y="3810000"/>
            <a:ext cx="2286000" cy="1714500"/>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fld id="{C4F85062-4662-4D6B-BB38-DB7C890070DF}" type="slidenum">
              <a:rPr lang="en-US" smtClean="0"/>
              <a:t>94</a:t>
            </a:fld>
            <a:endParaRPr lang="en-US"/>
          </a:p>
        </p:txBody>
      </p:sp>
    </p:spTree>
    <p:extLst>
      <p:ext uri="{BB962C8B-B14F-4D97-AF65-F5344CB8AC3E}">
        <p14:creationId xmlns:p14="http://schemas.microsoft.com/office/powerpoint/2010/main" val="29895003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2896" y="790239"/>
            <a:ext cx="1103904" cy="9946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219200"/>
            <a:ext cx="2012410" cy="461665"/>
          </a:xfrm>
          <a:prstGeom prst="rect">
            <a:avLst/>
          </a:prstGeom>
          <a:noFill/>
          <a:ln>
            <a:solidFill>
              <a:schemeClr val="tx1"/>
            </a:solidFill>
          </a:ln>
        </p:spPr>
        <p:txBody>
          <a:bodyPr wrap="none" rtlCol="0">
            <a:spAutoFit/>
          </a:bodyPr>
          <a:lstStyle/>
          <a:p>
            <a:r>
              <a:rPr lang="en-US" sz="2400" dirty="0" smtClean="0"/>
              <a:t>Mini-</a:t>
            </a:r>
            <a:r>
              <a:rPr lang="en-US" sz="2400" dirty="0" err="1" smtClean="0"/>
              <a:t>ejercicios</a:t>
            </a:r>
            <a:endParaRPr lang="en-US" sz="2400" dirty="0" smtClean="0"/>
          </a:p>
        </p:txBody>
      </p:sp>
      <p:sp>
        <p:nvSpPr>
          <p:cNvPr id="6" name="TextBox 5"/>
          <p:cNvSpPr txBox="1"/>
          <p:nvPr/>
        </p:nvSpPr>
        <p:spPr>
          <a:xfrm>
            <a:off x="8316148" y="381000"/>
            <a:ext cx="533400" cy="523220"/>
          </a:xfrm>
          <a:prstGeom prst="rect">
            <a:avLst/>
          </a:prstGeom>
          <a:solidFill>
            <a:schemeClr val="tx1">
              <a:lumMod val="95000"/>
            </a:schemeClr>
          </a:solidFill>
        </p:spPr>
        <p:txBody>
          <a:bodyPr wrap="square" rtlCol="0">
            <a:spAutoFit/>
          </a:bodyPr>
          <a:lstStyle/>
          <a:p>
            <a:pPr algn="ctr"/>
            <a:r>
              <a:rPr lang="en-US" sz="2800" dirty="0">
                <a:solidFill>
                  <a:schemeClr val="bg1"/>
                </a:solidFill>
              </a:rPr>
              <a:t>C</a:t>
            </a:r>
          </a:p>
        </p:txBody>
      </p:sp>
      <p:graphicFrame>
        <p:nvGraphicFramePr>
          <p:cNvPr id="5" name="Table 4"/>
          <p:cNvGraphicFramePr>
            <a:graphicFrameLocks noGrp="1"/>
          </p:cNvGraphicFramePr>
          <p:nvPr>
            <p:extLst>
              <p:ext uri="{D42A27DB-BD31-4B8C-83A1-F6EECF244321}">
                <p14:modId xmlns:p14="http://schemas.microsoft.com/office/powerpoint/2010/main" val="1338369548"/>
              </p:ext>
            </p:extLst>
          </p:nvPr>
        </p:nvGraphicFramePr>
        <p:xfrm>
          <a:off x="762000" y="2133600"/>
          <a:ext cx="8001000" cy="4391567"/>
        </p:xfrm>
        <a:graphic>
          <a:graphicData uri="http://schemas.openxmlformats.org/drawingml/2006/table">
            <a:tbl>
              <a:tblPr firstRow="1" bandRow="1">
                <a:tableStyleId>{5C22544A-7EE6-4342-B048-85BDC9FD1C3A}</a:tableStyleId>
              </a:tblPr>
              <a:tblGrid>
                <a:gridCol w="475307"/>
                <a:gridCol w="7525693"/>
              </a:tblGrid>
              <a:tr h="349296">
                <a:tc>
                  <a:txBody>
                    <a:bodyPr/>
                    <a:lstStyle/>
                    <a:p>
                      <a:r>
                        <a:rPr lang="en-US" sz="1600" b="0" dirty="0" smtClean="0">
                          <a:solidFill>
                            <a:schemeClr val="tx1"/>
                          </a:solidFill>
                        </a:rPr>
                        <a:t>1.</a:t>
                      </a:r>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US" sz="1400" b="0" dirty="0" err="1" smtClean="0">
                          <a:solidFill>
                            <a:schemeClr val="tx1"/>
                          </a:solidFill>
                        </a:rPr>
                        <a:t>En</a:t>
                      </a:r>
                      <a:r>
                        <a:rPr lang="en-US" sz="1400" b="0" dirty="0" smtClean="0">
                          <a:solidFill>
                            <a:schemeClr val="tx1"/>
                          </a:solidFill>
                        </a:rPr>
                        <a:t> 40 palabras o </a:t>
                      </a:r>
                      <a:r>
                        <a:rPr lang="en-US" sz="1400" b="0" dirty="0" err="1" smtClean="0">
                          <a:solidFill>
                            <a:schemeClr val="tx1"/>
                          </a:solidFill>
                        </a:rPr>
                        <a:t>menos</a:t>
                      </a:r>
                      <a:r>
                        <a:rPr lang="en-US" sz="1400" b="0" dirty="0" smtClean="0">
                          <a:solidFill>
                            <a:schemeClr val="tx1"/>
                          </a:solidFill>
                        </a:rPr>
                        <a:t>, </a:t>
                      </a:r>
                      <a:r>
                        <a:rPr lang="en-US" sz="1400" b="0" dirty="0" err="1" smtClean="0">
                          <a:solidFill>
                            <a:schemeClr val="tx1"/>
                          </a:solidFill>
                        </a:rPr>
                        <a:t>dinos</a:t>
                      </a:r>
                      <a:r>
                        <a:rPr lang="en-US" sz="1400" b="0" dirty="0" smtClean="0">
                          <a:solidFill>
                            <a:schemeClr val="tx1"/>
                          </a:solidFill>
                        </a:rPr>
                        <a:t> </a:t>
                      </a:r>
                      <a:r>
                        <a:rPr lang="en-US" sz="1400" b="0" dirty="0" err="1" smtClean="0">
                          <a:solidFill>
                            <a:schemeClr val="tx1"/>
                          </a:solidFill>
                        </a:rPr>
                        <a:t>qué</a:t>
                      </a:r>
                      <a:r>
                        <a:rPr lang="en-US" sz="1400" b="0" dirty="0" smtClean="0">
                          <a:solidFill>
                            <a:schemeClr val="tx1"/>
                          </a:solidFill>
                        </a:rPr>
                        <a:t> </a:t>
                      </a:r>
                      <a:r>
                        <a:rPr lang="es-ES" sz="1400" b="0" dirty="0" smtClean="0">
                          <a:solidFill>
                            <a:schemeClr val="tx1"/>
                          </a:solidFill>
                        </a:rPr>
                        <a:t>necesitamos saber</a:t>
                      </a:r>
                      <a:r>
                        <a:rPr lang="es-ES" sz="1400" b="0" baseline="0" dirty="0" smtClean="0">
                          <a:solidFill>
                            <a:schemeClr val="tx1"/>
                          </a:solidFill>
                        </a:rPr>
                        <a:t> sobre el tema que has escogido.</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21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603329">
                <a:tc>
                  <a:txBody>
                    <a:bodyPr/>
                    <a:lstStyle/>
                    <a:p>
                      <a:r>
                        <a:rPr lang="en-US" sz="1600" b="0" dirty="0" smtClean="0">
                          <a:solidFill>
                            <a:schemeClr val="tx1"/>
                          </a:solidFill>
                        </a:rPr>
                        <a:t>2.</a:t>
                      </a:r>
                      <a:endParaRPr lang="en-US" sz="1600" b="0" dirty="0">
                        <a:solidFill>
                          <a:schemeClr val="tx1"/>
                        </a:solidFill>
                      </a:endParaRPr>
                    </a:p>
                  </a:txBody>
                  <a:tcPr>
                    <a:noFill/>
                  </a:tcPr>
                </a:tc>
                <a:tc>
                  <a:txBody>
                    <a:bodyPr/>
                    <a:lstStyle/>
                    <a:p>
                      <a:r>
                        <a:rPr lang="es-ES" sz="1400" b="0" noProof="0" dirty="0" smtClean="0">
                          <a:solidFill>
                            <a:schemeClr val="tx1"/>
                          </a:solidFill>
                        </a:rPr>
                        <a:t>Explica</a:t>
                      </a:r>
                      <a:r>
                        <a:rPr lang="es-ES" sz="1400" b="0" baseline="0" noProof="0" dirty="0" smtClean="0">
                          <a:solidFill>
                            <a:schemeClr val="tx1"/>
                          </a:solidFill>
                        </a:rPr>
                        <a:t> cómo cambiarías esa presentación en situaciones diferentes – como el contexto profesional, vida personal, o conversación con personas de cultura ajena. </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noFill/>
                  </a:tcPr>
                </a:tc>
              </a:tr>
              <a:tr h="255007">
                <a:tc>
                  <a:txBody>
                    <a:bodyPr/>
                    <a:lstStyle/>
                    <a:p>
                      <a:endParaRPr lang="en-US" sz="1600" b="0" dirty="0">
                        <a:solidFill>
                          <a:schemeClr val="tx1"/>
                        </a:solidFill>
                      </a:endParaRPr>
                    </a:p>
                  </a:txBody>
                  <a:tcPr>
                    <a:noFill/>
                  </a:tcPr>
                </a:tc>
                <a:tc>
                  <a:txBody>
                    <a:bodyPr/>
                    <a:lstStyle/>
                    <a:p>
                      <a:endParaRPr lang="en-US" sz="1600" b="0" dirty="0">
                        <a:solidFill>
                          <a:schemeClr val="tx1"/>
                        </a:solidFill>
                      </a:endParaRPr>
                    </a:p>
                  </a:txBody>
                  <a:tcPr>
                    <a:lnB w="12700" cap="flat" cmpd="sng" algn="ctr">
                      <a:solidFill>
                        <a:schemeClr val="tx1"/>
                      </a:solidFill>
                      <a:prstDash val="solid"/>
                      <a:round/>
                      <a:headEnd type="none" w="med" len="med"/>
                      <a:tailEnd type="none" w="med" len="med"/>
                    </a:lnB>
                    <a:noFill/>
                  </a:tcPr>
                </a:tc>
              </a:tr>
              <a:tr h="425235">
                <a:tc>
                  <a:txBody>
                    <a:bodyPr/>
                    <a:lstStyle/>
                    <a:p>
                      <a:r>
                        <a:rPr lang="en-US" sz="1600" b="0" dirty="0" smtClean="0">
                          <a:solidFill>
                            <a:schemeClr val="tx1"/>
                          </a:solidFill>
                        </a:rPr>
                        <a:t>3.</a:t>
                      </a:r>
                      <a:endParaRPr lang="en-US" sz="1600" b="0" dirty="0">
                        <a:solidFill>
                          <a:schemeClr val="tx1"/>
                        </a:solidFill>
                      </a:endParaRPr>
                    </a:p>
                  </a:txBody>
                  <a:tcPr>
                    <a:solidFill>
                      <a:schemeClr val="bg2">
                        <a:lumMod val="75000"/>
                      </a:schemeClr>
                    </a:solidFill>
                  </a:tcPr>
                </a:tc>
                <a:tc>
                  <a:txBody>
                    <a:bodyPr/>
                    <a:lstStyle/>
                    <a:p>
                      <a:r>
                        <a:rPr lang="es-ES" sz="1400" b="0" noProof="0" dirty="0" smtClean="0">
                          <a:solidFill>
                            <a:schemeClr val="tx1"/>
                          </a:solidFill>
                        </a:rPr>
                        <a:t>¿Cómo ajustarías</a:t>
                      </a:r>
                      <a:r>
                        <a:rPr lang="es-ES" sz="1400" b="0" baseline="0" noProof="0" dirty="0" smtClean="0">
                          <a:solidFill>
                            <a:schemeClr val="tx1"/>
                          </a:solidFill>
                        </a:rPr>
                        <a:t> el nivel de transparencia en tus comentarios según tus interlocutores?</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r>
              <a:tr h="349296">
                <a:tc>
                  <a:txBody>
                    <a:bodyPr/>
                    <a:lstStyle/>
                    <a:p>
                      <a:endParaRPr lang="en-US" sz="1600" b="0" dirty="0">
                        <a:solidFill>
                          <a:schemeClr val="tx1"/>
                        </a:solidFill>
                      </a:endParaRPr>
                    </a:p>
                  </a:txBody>
                  <a:tcPr>
                    <a:solidFill>
                      <a:schemeClr val="bg2">
                        <a:lumMod val="75000"/>
                      </a:schemeClr>
                    </a:solidFill>
                  </a:tcPr>
                </a:tc>
                <a:tc>
                  <a:txBody>
                    <a:bodyPr/>
                    <a:lstStyle/>
                    <a:p>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596667">
                <a:tc>
                  <a:txBody>
                    <a:bodyPr/>
                    <a:lstStyle/>
                    <a:p>
                      <a:r>
                        <a:rPr lang="en-US" sz="1600" b="0" dirty="0" smtClean="0">
                          <a:solidFill>
                            <a:schemeClr val="tx1"/>
                          </a:solidFill>
                        </a:rPr>
                        <a:t>4.</a:t>
                      </a:r>
                      <a:endParaRPr lang="en-US" sz="1600" b="0" dirty="0">
                        <a:solidFill>
                          <a:schemeClr val="tx1"/>
                        </a:solidFill>
                      </a:endParaRPr>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noProof="0" dirty="0" smtClean="0">
                          <a:solidFill>
                            <a:schemeClr val="tx1"/>
                          </a:solidFill>
                        </a:rPr>
                        <a:t>Mientras</a:t>
                      </a:r>
                      <a:r>
                        <a:rPr lang="es-ES" sz="1400" b="0" baseline="0" noProof="0" dirty="0" smtClean="0">
                          <a:solidFill>
                            <a:schemeClr val="tx1"/>
                          </a:solidFill>
                        </a:rPr>
                        <a:t> avanza la conversación, ¿cómo ajustarás el contenido y estilo de tus  comentarios?</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9" name="Rectangle 8"/>
          <p:cNvSpPr/>
          <p:nvPr/>
        </p:nvSpPr>
        <p:spPr>
          <a:xfrm>
            <a:off x="5029200" y="273278"/>
            <a:ext cx="3315523" cy="369332"/>
          </a:xfrm>
          <a:prstGeom prst="rect">
            <a:avLst/>
          </a:prstGeom>
        </p:spPr>
        <p:txBody>
          <a:bodyPr wrap="none">
            <a:spAutoFit/>
          </a:bodyPr>
          <a:lstStyle/>
          <a:p>
            <a:r>
              <a:rPr lang="en-US" dirty="0" err="1" smtClean="0"/>
              <a:t>Nombre</a:t>
            </a:r>
            <a:r>
              <a:rPr lang="en-US" dirty="0" smtClean="0"/>
              <a:t>:  ___________________</a:t>
            </a:r>
            <a:endParaRPr lang="en-US" dirty="0"/>
          </a:p>
        </p:txBody>
      </p:sp>
      <p:sp>
        <p:nvSpPr>
          <p:cNvPr id="10" name="TextBox 9"/>
          <p:cNvSpPr txBox="1"/>
          <p:nvPr/>
        </p:nvSpPr>
        <p:spPr>
          <a:xfrm>
            <a:off x="457200" y="307007"/>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4" name="Slide Number Placeholder 3"/>
          <p:cNvSpPr>
            <a:spLocks noGrp="1"/>
          </p:cNvSpPr>
          <p:nvPr>
            <p:ph type="sldNum" sz="quarter" idx="12"/>
          </p:nvPr>
        </p:nvSpPr>
        <p:spPr/>
        <p:txBody>
          <a:bodyPr/>
          <a:lstStyle/>
          <a:p>
            <a:fld id="{C4F85062-4662-4D6B-BB38-DB7C890070DF}" type="slidenum">
              <a:rPr lang="en-US" smtClean="0"/>
              <a:t>95</a:t>
            </a:fld>
            <a:endParaRPr lang="en-US"/>
          </a:p>
        </p:txBody>
      </p:sp>
    </p:spTree>
    <p:extLst>
      <p:ext uri="{BB962C8B-B14F-4D97-AF65-F5344CB8AC3E}">
        <p14:creationId xmlns:p14="http://schemas.microsoft.com/office/powerpoint/2010/main" val="35815439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685800"/>
            <a:ext cx="7772400" cy="1676400"/>
          </a:xfrm>
        </p:spPr>
        <p:txBody>
          <a:bodyPr>
            <a:normAutofit/>
          </a:bodyPr>
          <a:lstStyle/>
          <a:p>
            <a:r>
              <a:rPr lang="en-US" dirty="0" smtClean="0"/>
              <a:t>Why does a briefing have to be TRANSPARENT?</a:t>
            </a:r>
            <a:endParaRPr lang="en-US" sz="3100" dirty="0"/>
          </a:p>
        </p:txBody>
      </p:sp>
      <p:sp>
        <p:nvSpPr>
          <p:cNvPr id="3" name="Title 1"/>
          <p:cNvSpPr txBox="1">
            <a:spLocks/>
          </p:cNvSpPr>
          <p:nvPr/>
        </p:nvSpPr>
        <p:spPr>
          <a:xfrm>
            <a:off x="762000" y="2743200"/>
            <a:ext cx="7772400" cy="3048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b="1" i="1" dirty="0" smtClean="0">
                <a:solidFill>
                  <a:schemeClr val="accent6"/>
                </a:solidFill>
              </a:rPr>
              <a:t>Transparent regarding limits of information</a:t>
            </a:r>
          </a:p>
          <a:p>
            <a:pPr algn="l">
              <a:spcAft>
                <a:spcPts val="1200"/>
              </a:spcAft>
            </a:pPr>
            <a:r>
              <a:rPr lang="en-US" sz="2400" dirty="0" smtClean="0"/>
              <a:t>	Appropriate level of honesty</a:t>
            </a:r>
          </a:p>
          <a:p>
            <a:pPr algn="l">
              <a:spcAft>
                <a:spcPts val="1200"/>
              </a:spcAft>
            </a:pPr>
            <a:r>
              <a:rPr lang="en-US" sz="2400" dirty="0" smtClean="0"/>
              <a:t>	Make logic clear</a:t>
            </a:r>
          </a:p>
          <a:p>
            <a:pPr algn="l">
              <a:spcAft>
                <a:spcPts val="1200"/>
              </a:spcAft>
            </a:pPr>
            <a:r>
              <a:rPr lang="en-US" sz="2400" dirty="0"/>
              <a:t>	</a:t>
            </a:r>
            <a:r>
              <a:rPr lang="en-US" sz="2400" dirty="0" smtClean="0"/>
              <a:t>Don’t exaggerate the quality of data or judgments</a:t>
            </a:r>
          </a:p>
          <a:p>
            <a:pPr algn="l">
              <a:spcAft>
                <a:spcPts val="1200"/>
              </a:spcAft>
            </a:pPr>
            <a:r>
              <a:rPr lang="en-US" sz="2400" dirty="0" smtClean="0"/>
              <a:t>	Don’t exaggerate your confidence</a:t>
            </a:r>
          </a:p>
        </p:txBody>
      </p:sp>
      <p:sp>
        <p:nvSpPr>
          <p:cNvPr id="4" name="Slide Number Placeholder 3"/>
          <p:cNvSpPr>
            <a:spLocks noGrp="1"/>
          </p:cNvSpPr>
          <p:nvPr>
            <p:ph type="sldNum" sz="quarter" idx="12"/>
          </p:nvPr>
        </p:nvSpPr>
        <p:spPr/>
        <p:txBody>
          <a:bodyPr/>
          <a:lstStyle/>
          <a:p>
            <a:fld id="{C4F85062-4662-4D6B-BB38-DB7C890070DF}" type="slidenum">
              <a:rPr lang="en-US" smtClean="0"/>
              <a:t>96</a:t>
            </a:fld>
            <a:endParaRPr lang="en-US"/>
          </a:p>
        </p:txBody>
      </p:sp>
    </p:spTree>
    <p:extLst>
      <p:ext uri="{BB962C8B-B14F-4D97-AF65-F5344CB8AC3E}">
        <p14:creationId xmlns:p14="http://schemas.microsoft.com/office/powerpoint/2010/main" val="1866169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0" y="2514600"/>
            <a:ext cx="7772400" cy="3810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dirty="0" smtClean="0"/>
              <a:t>On your handout, write down areas in which you adjust your level of transparency depending on circumstances.</a:t>
            </a:r>
          </a:p>
          <a:p>
            <a:pPr algn="l">
              <a:spcAft>
                <a:spcPts val="1200"/>
              </a:spcAft>
            </a:pPr>
            <a:r>
              <a:rPr lang="en-US" sz="2400" dirty="0" smtClean="0"/>
              <a:t>	in your personal life?</a:t>
            </a:r>
          </a:p>
          <a:p>
            <a:pPr algn="l">
              <a:spcAft>
                <a:spcPts val="1200"/>
              </a:spcAft>
            </a:pPr>
            <a:r>
              <a:rPr lang="en-US" sz="2400" dirty="0" smtClean="0"/>
              <a:t>	in a religious context?</a:t>
            </a:r>
          </a:p>
          <a:p>
            <a:pPr algn="l">
              <a:spcAft>
                <a:spcPts val="1200"/>
              </a:spcAft>
            </a:pPr>
            <a:r>
              <a:rPr lang="en-US" sz="2400" dirty="0" smtClean="0"/>
              <a:t>	in a judicial context?</a:t>
            </a:r>
          </a:p>
          <a:p>
            <a:pPr algn="l">
              <a:spcAft>
                <a:spcPts val="1200"/>
              </a:spcAft>
            </a:pPr>
            <a:r>
              <a:rPr lang="en-US" sz="2400" dirty="0"/>
              <a:t>	</a:t>
            </a:r>
            <a:r>
              <a:rPr lang="en-US" sz="2400" dirty="0" smtClean="0"/>
              <a:t>in a commercial context?</a:t>
            </a:r>
          </a:p>
          <a:p>
            <a:pPr algn="l">
              <a:spcAft>
                <a:spcPts val="1200"/>
              </a:spcAft>
            </a:pPr>
            <a:r>
              <a:rPr lang="en-US" sz="2400" dirty="0"/>
              <a:t>AND how do you do it</a:t>
            </a:r>
            <a:r>
              <a:rPr lang="en-US" sz="2400" dirty="0" smtClean="0"/>
              <a:t>?	</a:t>
            </a:r>
          </a:p>
        </p:txBody>
      </p:sp>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483" y="381000"/>
            <a:ext cx="1875434" cy="1689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13961">
            <a:off x="6096000" y="3810000"/>
            <a:ext cx="2286000" cy="1714500"/>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fld id="{C4F85062-4662-4D6B-BB38-DB7C890070DF}" type="slidenum">
              <a:rPr lang="en-US" smtClean="0"/>
              <a:t>97</a:t>
            </a:fld>
            <a:endParaRPr lang="en-US"/>
          </a:p>
        </p:txBody>
      </p:sp>
    </p:spTree>
    <p:extLst>
      <p:ext uri="{BB962C8B-B14F-4D97-AF65-F5344CB8AC3E}">
        <p14:creationId xmlns:p14="http://schemas.microsoft.com/office/powerpoint/2010/main" val="2440636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ulton\AppData\Local\Microsoft\Windows\Temporary Internet Files\Content.IE5\IMT22A44\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2896" y="790239"/>
            <a:ext cx="1103904" cy="9946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219200"/>
            <a:ext cx="2012410" cy="461665"/>
          </a:xfrm>
          <a:prstGeom prst="rect">
            <a:avLst/>
          </a:prstGeom>
          <a:noFill/>
          <a:ln>
            <a:solidFill>
              <a:schemeClr val="tx1"/>
            </a:solidFill>
          </a:ln>
        </p:spPr>
        <p:txBody>
          <a:bodyPr wrap="none" rtlCol="0">
            <a:spAutoFit/>
          </a:bodyPr>
          <a:lstStyle/>
          <a:p>
            <a:r>
              <a:rPr lang="en-US" sz="2400" dirty="0" smtClean="0"/>
              <a:t>Mini-</a:t>
            </a:r>
            <a:r>
              <a:rPr lang="en-US" sz="2400" dirty="0" err="1" smtClean="0"/>
              <a:t>ejercicios</a:t>
            </a:r>
            <a:endParaRPr lang="en-US" sz="2400" dirty="0" smtClean="0"/>
          </a:p>
        </p:txBody>
      </p:sp>
      <p:sp>
        <p:nvSpPr>
          <p:cNvPr id="6" name="TextBox 5"/>
          <p:cNvSpPr txBox="1"/>
          <p:nvPr/>
        </p:nvSpPr>
        <p:spPr>
          <a:xfrm>
            <a:off x="8229600" y="381000"/>
            <a:ext cx="533400" cy="523220"/>
          </a:xfrm>
          <a:prstGeom prst="rect">
            <a:avLst/>
          </a:prstGeom>
          <a:solidFill>
            <a:schemeClr val="tx1">
              <a:lumMod val="95000"/>
            </a:schemeClr>
          </a:solidFill>
        </p:spPr>
        <p:txBody>
          <a:bodyPr wrap="square" rtlCol="0">
            <a:spAutoFit/>
          </a:bodyPr>
          <a:lstStyle/>
          <a:p>
            <a:pPr algn="ctr"/>
            <a:r>
              <a:rPr lang="en-US" sz="2800" dirty="0" smtClean="0">
                <a:solidFill>
                  <a:schemeClr val="bg1"/>
                </a:solidFill>
              </a:rPr>
              <a:t>C</a:t>
            </a:r>
            <a:endParaRPr lang="en-US"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12776909"/>
              </p:ext>
            </p:extLst>
          </p:nvPr>
        </p:nvGraphicFramePr>
        <p:xfrm>
          <a:off x="762000" y="2133600"/>
          <a:ext cx="8001000" cy="4391567"/>
        </p:xfrm>
        <a:graphic>
          <a:graphicData uri="http://schemas.openxmlformats.org/drawingml/2006/table">
            <a:tbl>
              <a:tblPr firstRow="1" bandRow="1">
                <a:tableStyleId>{5C22544A-7EE6-4342-B048-85BDC9FD1C3A}</a:tableStyleId>
              </a:tblPr>
              <a:tblGrid>
                <a:gridCol w="475307"/>
                <a:gridCol w="7525693"/>
              </a:tblGrid>
              <a:tr h="349296">
                <a:tc>
                  <a:txBody>
                    <a:bodyPr/>
                    <a:lstStyle/>
                    <a:p>
                      <a:r>
                        <a:rPr lang="en-US" sz="1600" b="0" dirty="0" smtClean="0">
                          <a:solidFill>
                            <a:schemeClr val="tx1"/>
                          </a:solidFill>
                        </a:rPr>
                        <a:t>1.</a:t>
                      </a:r>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US" sz="1400" b="0" dirty="0" err="1" smtClean="0">
                          <a:solidFill>
                            <a:schemeClr val="tx1"/>
                          </a:solidFill>
                        </a:rPr>
                        <a:t>En</a:t>
                      </a:r>
                      <a:r>
                        <a:rPr lang="en-US" sz="1400" b="0" dirty="0" smtClean="0">
                          <a:solidFill>
                            <a:schemeClr val="tx1"/>
                          </a:solidFill>
                        </a:rPr>
                        <a:t> 40 palabras o </a:t>
                      </a:r>
                      <a:r>
                        <a:rPr lang="en-US" sz="1400" b="0" dirty="0" err="1" smtClean="0">
                          <a:solidFill>
                            <a:schemeClr val="tx1"/>
                          </a:solidFill>
                        </a:rPr>
                        <a:t>menos</a:t>
                      </a:r>
                      <a:r>
                        <a:rPr lang="en-US" sz="1400" b="0" dirty="0" smtClean="0">
                          <a:solidFill>
                            <a:schemeClr val="tx1"/>
                          </a:solidFill>
                        </a:rPr>
                        <a:t>, </a:t>
                      </a:r>
                      <a:r>
                        <a:rPr lang="en-US" sz="1400" b="0" dirty="0" err="1" smtClean="0">
                          <a:solidFill>
                            <a:schemeClr val="tx1"/>
                          </a:solidFill>
                        </a:rPr>
                        <a:t>dinos</a:t>
                      </a:r>
                      <a:r>
                        <a:rPr lang="en-US" sz="1400" b="0" dirty="0" smtClean="0">
                          <a:solidFill>
                            <a:schemeClr val="tx1"/>
                          </a:solidFill>
                        </a:rPr>
                        <a:t> </a:t>
                      </a:r>
                      <a:r>
                        <a:rPr lang="en-US" sz="1400" b="0" dirty="0" err="1" smtClean="0">
                          <a:solidFill>
                            <a:schemeClr val="tx1"/>
                          </a:solidFill>
                        </a:rPr>
                        <a:t>qué</a:t>
                      </a:r>
                      <a:r>
                        <a:rPr lang="en-US" sz="1400" b="0" dirty="0" smtClean="0">
                          <a:solidFill>
                            <a:schemeClr val="tx1"/>
                          </a:solidFill>
                        </a:rPr>
                        <a:t> </a:t>
                      </a:r>
                      <a:r>
                        <a:rPr lang="es-ES" sz="1400" b="0" dirty="0" smtClean="0">
                          <a:solidFill>
                            <a:schemeClr val="tx1"/>
                          </a:solidFill>
                        </a:rPr>
                        <a:t>necesitamos saber</a:t>
                      </a:r>
                      <a:r>
                        <a:rPr lang="es-ES" sz="1400" b="0" baseline="0" dirty="0" smtClean="0">
                          <a:solidFill>
                            <a:schemeClr val="tx1"/>
                          </a:solidFill>
                        </a:rPr>
                        <a:t> sobre el tema que has escogido.</a:t>
                      </a: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216">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603329">
                <a:tc>
                  <a:txBody>
                    <a:bodyPr/>
                    <a:lstStyle/>
                    <a:p>
                      <a:r>
                        <a:rPr lang="en-US" sz="1600" b="0" dirty="0" smtClean="0">
                          <a:solidFill>
                            <a:schemeClr val="tx1"/>
                          </a:solidFill>
                        </a:rPr>
                        <a:t>2.</a:t>
                      </a:r>
                      <a:endParaRPr lang="en-US" sz="1600" b="0" dirty="0">
                        <a:solidFill>
                          <a:schemeClr val="tx1"/>
                        </a:solidFill>
                      </a:endParaRPr>
                    </a:p>
                  </a:txBody>
                  <a:tcPr>
                    <a:solidFill>
                      <a:schemeClr val="bg2">
                        <a:lumMod val="75000"/>
                      </a:schemeClr>
                    </a:solidFill>
                  </a:tcPr>
                </a:tc>
                <a:tc>
                  <a:txBody>
                    <a:bodyPr/>
                    <a:lstStyle/>
                    <a:p>
                      <a:r>
                        <a:rPr lang="es-ES" sz="1400" b="0" noProof="0" dirty="0" smtClean="0">
                          <a:solidFill>
                            <a:schemeClr val="tx1"/>
                          </a:solidFill>
                        </a:rPr>
                        <a:t>Explica</a:t>
                      </a:r>
                      <a:r>
                        <a:rPr lang="es-ES" sz="1400" b="0" baseline="0" noProof="0" dirty="0" smtClean="0">
                          <a:solidFill>
                            <a:schemeClr val="tx1"/>
                          </a:solidFill>
                        </a:rPr>
                        <a:t> cómo cambiarías esa presentación en situaciones diferentes – como el contexto profesional, vida personal, o conversación con personas de cultura ajena. </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solidFill>
                      <a:schemeClr val="bg2">
                        <a:lumMod val="75000"/>
                      </a:schemeClr>
                    </a:solidFill>
                  </a:tcPr>
                </a:tc>
              </a:tr>
              <a:tr h="255007">
                <a:tc>
                  <a:txBody>
                    <a:bodyPr/>
                    <a:lstStyle/>
                    <a:p>
                      <a:endParaRPr lang="en-US" sz="1600" b="0" dirty="0">
                        <a:solidFill>
                          <a:schemeClr val="tx1"/>
                        </a:solidFill>
                      </a:endParaRPr>
                    </a:p>
                  </a:txBody>
                  <a:tcPr>
                    <a:solidFill>
                      <a:schemeClr val="bg2">
                        <a:lumMod val="75000"/>
                      </a:schemeClr>
                    </a:solidFill>
                  </a:tcPr>
                </a:tc>
                <a:tc>
                  <a:txBody>
                    <a:bodyPr/>
                    <a:lstStyle/>
                    <a:p>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r>
              <a:tr h="425235">
                <a:tc>
                  <a:txBody>
                    <a:bodyPr/>
                    <a:lstStyle/>
                    <a:p>
                      <a:r>
                        <a:rPr lang="en-US" sz="1600" b="0" dirty="0" smtClean="0">
                          <a:solidFill>
                            <a:schemeClr val="tx1"/>
                          </a:solidFill>
                        </a:rPr>
                        <a:t>3.</a:t>
                      </a:r>
                      <a:endParaRPr lang="en-US" sz="1600" b="0" dirty="0">
                        <a:solidFill>
                          <a:schemeClr val="tx1"/>
                        </a:solidFill>
                      </a:endParaRPr>
                    </a:p>
                  </a:txBody>
                  <a:tcPr>
                    <a:noFill/>
                  </a:tcPr>
                </a:tc>
                <a:tc>
                  <a:txBody>
                    <a:bodyPr/>
                    <a:lstStyle/>
                    <a:p>
                      <a:r>
                        <a:rPr lang="es-ES" sz="1400" b="0" noProof="0" dirty="0" smtClean="0">
                          <a:solidFill>
                            <a:schemeClr val="tx1"/>
                          </a:solidFill>
                        </a:rPr>
                        <a:t>¿Cómo ajustarías</a:t>
                      </a:r>
                      <a:r>
                        <a:rPr lang="es-ES" sz="1400" b="0" baseline="0" noProof="0" dirty="0" smtClean="0">
                          <a:solidFill>
                            <a:schemeClr val="tx1"/>
                          </a:solidFill>
                        </a:rPr>
                        <a:t> el nivel de transparencia en tus comentarios según tus interlocutores?</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noFill/>
                  </a:tcPr>
                </a:tc>
              </a:tr>
              <a:tr h="349296">
                <a:tc>
                  <a:txBody>
                    <a:bodyPr/>
                    <a:lstStyle/>
                    <a:p>
                      <a:endParaRPr lang="en-US" sz="1600" b="0" dirty="0">
                        <a:solidFill>
                          <a:schemeClr val="tx1"/>
                        </a:solidFill>
                      </a:endParaRPr>
                    </a:p>
                  </a:txBody>
                  <a:tcPr>
                    <a:noFill/>
                  </a:tcPr>
                </a:tc>
                <a:tc>
                  <a:txBody>
                    <a:bodyPr/>
                    <a:lstStyle/>
                    <a:p>
                      <a:endParaRPr lang="en-US" sz="1600" b="0" dirty="0">
                        <a:solidFill>
                          <a:schemeClr val="tx1"/>
                        </a:solidFill>
                      </a:endParaRPr>
                    </a:p>
                  </a:txBody>
                  <a:tcPr>
                    <a:lnB w="12700" cap="flat" cmpd="sng" algn="ctr">
                      <a:solidFill>
                        <a:schemeClr val="tx1"/>
                      </a:solidFill>
                      <a:prstDash val="solid"/>
                      <a:round/>
                      <a:headEnd type="none" w="med" len="med"/>
                      <a:tailEnd type="none" w="med" len="med"/>
                    </a:lnB>
                    <a:noFill/>
                  </a:tcPr>
                </a:tc>
              </a:tr>
              <a:tr h="596667">
                <a:tc>
                  <a:txBody>
                    <a:bodyPr/>
                    <a:lstStyle/>
                    <a:p>
                      <a:r>
                        <a:rPr lang="en-US" sz="1600" b="0" dirty="0" smtClean="0">
                          <a:solidFill>
                            <a:schemeClr val="tx1"/>
                          </a:solidFill>
                        </a:rPr>
                        <a:t>4.</a:t>
                      </a:r>
                      <a:endParaRPr lang="en-US" sz="1600" b="0" dirty="0">
                        <a:solidFill>
                          <a:schemeClr val="tx1"/>
                        </a:solidFill>
                      </a:endParaRPr>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noProof="0" dirty="0" smtClean="0">
                          <a:solidFill>
                            <a:schemeClr val="tx1"/>
                          </a:solidFill>
                        </a:rPr>
                        <a:t>Mientras</a:t>
                      </a:r>
                      <a:r>
                        <a:rPr lang="es-ES" sz="1400" b="0" baseline="0" noProof="0" dirty="0" smtClean="0">
                          <a:solidFill>
                            <a:schemeClr val="tx1"/>
                          </a:solidFill>
                        </a:rPr>
                        <a:t> avanza la conversación, ¿cómo ajustarás el contenido y estilo de tus  comentarios?</a:t>
                      </a:r>
                      <a:endParaRPr lang="es-ES" sz="1400" b="0" noProof="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9296">
                <a:tc>
                  <a:txBody>
                    <a:bodyPr/>
                    <a:lstStyle/>
                    <a:p>
                      <a:endParaRPr lang="en-US" sz="1600" b="0" dirty="0">
                        <a:solidFill>
                          <a:schemeClr val="tx1"/>
                        </a:solidFill>
                      </a:endParaRPr>
                    </a:p>
                  </a:txBody>
                  <a:tcPr>
                    <a:solidFill>
                      <a:schemeClr val="bg2">
                        <a:lumMod val="75000"/>
                      </a:schemeClr>
                    </a:solidFill>
                  </a:tcPr>
                </a:tc>
                <a:tc>
                  <a:txBody>
                    <a:bodyPr/>
                    <a:lstStyle/>
                    <a:p>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9" name="Rectangle 8"/>
          <p:cNvSpPr/>
          <p:nvPr/>
        </p:nvSpPr>
        <p:spPr>
          <a:xfrm>
            <a:off x="5029200" y="273278"/>
            <a:ext cx="3315523" cy="369332"/>
          </a:xfrm>
          <a:prstGeom prst="rect">
            <a:avLst/>
          </a:prstGeom>
        </p:spPr>
        <p:txBody>
          <a:bodyPr wrap="none">
            <a:spAutoFit/>
          </a:bodyPr>
          <a:lstStyle/>
          <a:p>
            <a:r>
              <a:rPr lang="en-US" dirty="0" err="1" smtClean="0"/>
              <a:t>Nombre</a:t>
            </a:r>
            <a:r>
              <a:rPr lang="en-US" dirty="0" smtClean="0"/>
              <a:t>:  ___________________</a:t>
            </a:r>
            <a:endParaRPr lang="en-US" dirty="0"/>
          </a:p>
        </p:txBody>
      </p:sp>
      <p:sp>
        <p:nvSpPr>
          <p:cNvPr id="10" name="TextBox 9"/>
          <p:cNvSpPr txBox="1"/>
          <p:nvPr/>
        </p:nvSpPr>
        <p:spPr>
          <a:xfrm>
            <a:off x="457200" y="307007"/>
            <a:ext cx="3166764" cy="461665"/>
          </a:xfrm>
          <a:prstGeom prst="rect">
            <a:avLst/>
          </a:prstGeom>
          <a:noFill/>
        </p:spPr>
        <p:txBody>
          <a:bodyPr wrap="none" rtlCol="0">
            <a:spAutoFit/>
          </a:bodyPr>
          <a:lstStyle/>
          <a:p>
            <a:r>
              <a:rPr lang="en-US" sz="2400" dirty="0" err="1" smtClean="0"/>
              <a:t>Presentaci</a:t>
            </a:r>
            <a:r>
              <a:rPr lang="es-ES" sz="2400" dirty="0" err="1" smtClean="0"/>
              <a:t>ón</a:t>
            </a:r>
            <a:r>
              <a:rPr lang="es-ES" sz="2400" dirty="0" smtClean="0"/>
              <a:t> de análisis</a:t>
            </a:r>
            <a:endParaRPr lang="en-US" sz="2400" dirty="0"/>
          </a:p>
        </p:txBody>
      </p:sp>
      <p:sp>
        <p:nvSpPr>
          <p:cNvPr id="4" name="Slide Number Placeholder 3"/>
          <p:cNvSpPr>
            <a:spLocks noGrp="1"/>
          </p:cNvSpPr>
          <p:nvPr>
            <p:ph type="sldNum" sz="quarter" idx="12"/>
          </p:nvPr>
        </p:nvSpPr>
        <p:spPr/>
        <p:txBody>
          <a:bodyPr/>
          <a:lstStyle/>
          <a:p>
            <a:fld id="{C4F85062-4662-4D6B-BB38-DB7C890070DF}" type="slidenum">
              <a:rPr lang="en-US" smtClean="0"/>
              <a:t>98</a:t>
            </a:fld>
            <a:endParaRPr lang="en-US"/>
          </a:p>
        </p:txBody>
      </p:sp>
    </p:spTree>
    <p:extLst>
      <p:ext uri="{BB962C8B-B14F-4D97-AF65-F5344CB8AC3E}">
        <p14:creationId xmlns:p14="http://schemas.microsoft.com/office/powerpoint/2010/main" val="35815439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990600"/>
            <a:ext cx="7772400" cy="1676400"/>
          </a:xfrm>
        </p:spPr>
        <p:txBody>
          <a:bodyPr>
            <a:normAutofit/>
          </a:bodyPr>
          <a:lstStyle/>
          <a:p>
            <a:r>
              <a:rPr lang="en-US" dirty="0" smtClean="0"/>
              <a:t>Why does a briefing have to use GOOD TRADECRAFT?</a:t>
            </a:r>
            <a:endParaRPr lang="en-US" sz="3100" dirty="0"/>
          </a:p>
        </p:txBody>
      </p:sp>
      <p:sp>
        <p:nvSpPr>
          <p:cNvPr id="3" name="Title 1"/>
          <p:cNvSpPr txBox="1">
            <a:spLocks/>
          </p:cNvSpPr>
          <p:nvPr/>
        </p:nvSpPr>
        <p:spPr>
          <a:xfrm>
            <a:off x="762000" y="2743200"/>
            <a:ext cx="7848600" cy="3352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400" b="1" i="1" dirty="0" smtClean="0">
                <a:solidFill>
                  <a:schemeClr val="accent6"/>
                </a:solidFill>
              </a:rPr>
              <a:t>Uses good tradecraft</a:t>
            </a:r>
          </a:p>
          <a:p>
            <a:pPr algn="l">
              <a:spcAft>
                <a:spcPts val="1200"/>
              </a:spcAft>
            </a:pPr>
            <a:r>
              <a:rPr lang="en-US" sz="2400" dirty="0"/>
              <a:t>	</a:t>
            </a:r>
            <a:r>
              <a:rPr lang="en-US" sz="2400" dirty="0" smtClean="0"/>
              <a:t>Combination of … </a:t>
            </a:r>
            <a:br>
              <a:rPr lang="en-US" sz="2400" dirty="0" smtClean="0"/>
            </a:br>
            <a:r>
              <a:rPr lang="en-US" sz="2400" dirty="0" smtClean="0"/>
              <a:t>		transparency (on info, logic, etc.)</a:t>
            </a:r>
            <a:br>
              <a:rPr lang="en-US" sz="2400" dirty="0" smtClean="0"/>
            </a:br>
            <a:r>
              <a:rPr lang="en-US" sz="2400" dirty="0" smtClean="0"/>
              <a:t>		agreed-upon logic and models</a:t>
            </a:r>
            <a:br>
              <a:rPr lang="en-US" sz="2400" dirty="0" smtClean="0"/>
            </a:br>
            <a:r>
              <a:rPr lang="en-US" sz="2400" dirty="0" smtClean="0"/>
              <a:t>		careful selection of words</a:t>
            </a:r>
            <a:br>
              <a:rPr lang="en-US" sz="2400" dirty="0" smtClean="0"/>
            </a:br>
            <a:r>
              <a:rPr lang="en-US" sz="2400" dirty="0" smtClean="0"/>
              <a:t>		examination of alternative interpretations</a:t>
            </a:r>
            <a:br>
              <a:rPr lang="en-US" sz="2400" dirty="0" smtClean="0"/>
            </a:br>
            <a:r>
              <a:rPr lang="en-US" sz="2400" dirty="0" smtClean="0"/>
              <a:t>		knowledge of implications</a:t>
            </a:r>
            <a:r>
              <a:rPr lang="en-US" sz="2400" dirty="0"/>
              <a:t/>
            </a:r>
            <a:br>
              <a:rPr lang="en-US" sz="2400" dirty="0"/>
            </a:br>
            <a:r>
              <a:rPr lang="en-US" sz="2400" dirty="0" smtClean="0"/>
              <a:t>		neutrality/objectivity/value-free</a:t>
            </a:r>
          </a:p>
        </p:txBody>
      </p:sp>
      <p:sp>
        <p:nvSpPr>
          <p:cNvPr id="4" name="Slide Number Placeholder 3"/>
          <p:cNvSpPr>
            <a:spLocks noGrp="1"/>
          </p:cNvSpPr>
          <p:nvPr>
            <p:ph type="sldNum" sz="quarter" idx="12"/>
          </p:nvPr>
        </p:nvSpPr>
        <p:spPr/>
        <p:txBody>
          <a:bodyPr/>
          <a:lstStyle/>
          <a:p>
            <a:fld id="{C4F85062-4662-4D6B-BB38-DB7C890070DF}" type="slidenum">
              <a:rPr lang="en-US" smtClean="0"/>
              <a:t>99</a:t>
            </a:fld>
            <a:endParaRPr lang="en-US"/>
          </a:p>
        </p:txBody>
      </p:sp>
    </p:spTree>
    <p:extLst>
      <p:ext uri="{BB962C8B-B14F-4D97-AF65-F5344CB8AC3E}">
        <p14:creationId xmlns:p14="http://schemas.microsoft.com/office/powerpoint/2010/main" val="1617347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4740</TotalTime>
  <Words>6481</Words>
  <Application>Microsoft Office PowerPoint</Application>
  <PresentationFormat>On-screen Show (4:3)</PresentationFormat>
  <Paragraphs>1346</Paragraphs>
  <Slides>144</Slides>
  <Notes>1</Notes>
  <HiddenSlides>0</HiddenSlides>
  <MMClips>0</MMClips>
  <ScaleCrop>false</ScaleCrop>
  <HeadingPairs>
    <vt:vector size="4" baseType="variant">
      <vt:variant>
        <vt:lpstr>Theme</vt:lpstr>
      </vt:variant>
      <vt:variant>
        <vt:i4>1</vt:i4>
      </vt:variant>
      <vt:variant>
        <vt:lpstr>Slide Titles</vt:lpstr>
      </vt:variant>
      <vt:variant>
        <vt:i4>144</vt:i4>
      </vt:variant>
    </vt:vector>
  </HeadingPairs>
  <TitlesOfParts>
    <vt:vector size="145" baseType="lpstr">
      <vt:lpstr>Office Theme</vt:lpstr>
      <vt:lpstr>Producto de Inteligencia  Delivering Quality Analysis to Decisionmakers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Agenda</vt:lpstr>
      <vt:lpstr>Our Agenda</vt:lpstr>
      <vt:lpstr>Our Agenda</vt:lpstr>
      <vt:lpstr>PowerPoint Presentation</vt:lpstr>
      <vt:lpstr>PowerPoint Presentation</vt:lpstr>
      <vt:lpstr>What does the policymaker want and need?</vt:lpstr>
      <vt:lpstr>What does the policymaker want and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policymaker want and need?</vt:lpstr>
      <vt:lpstr>PowerPoint Presentation</vt:lpstr>
      <vt:lpstr>PowerPoint Presentation</vt:lpstr>
      <vt:lpstr>What does the policymaker want and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Briefing Exercise (Tomorrow)</vt:lpstr>
      <vt:lpstr>Our Briefing Exercise (Tomorrow)</vt:lpstr>
      <vt:lpstr>Our Briefing Exercise (Tomorrow)</vt:lpstr>
      <vt:lpstr>Our Briefing Exercise (Tomorrow)</vt:lpstr>
      <vt:lpstr>Our Briefing Exercise (Tomorrow)</vt:lpstr>
      <vt:lpstr>Our Briefing Exercise (Tomorrow)</vt:lpstr>
      <vt:lpstr>PowerPoint Presentation</vt:lpstr>
      <vt:lpstr>PowerPoint Presentation</vt:lpstr>
      <vt:lpstr>PowerPoint Presentation</vt:lpstr>
      <vt:lpstr>PowerPoint Presentation</vt:lpstr>
      <vt:lpstr>What is Analytical Tradecraft?</vt:lpstr>
      <vt:lpstr>What is Analytical Tradecraft?</vt:lpstr>
      <vt:lpstr>What is Analytical Tradecraft?</vt:lpstr>
      <vt:lpstr>What is Analytical Tradecraft?</vt:lpstr>
      <vt:lpstr>What is Analytical Tradecraft?</vt:lpstr>
      <vt:lpstr>What is Analytical Tradecraft?</vt:lpstr>
      <vt:lpstr>What is Analytical Tradecraft?</vt:lpstr>
      <vt:lpstr>Who is the analyst?</vt:lpstr>
      <vt:lpstr>What is the process? (1)</vt:lpstr>
      <vt:lpstr>What is the process? (2)</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issues …</vt:lpstr>
      <vt:lpstr>Politicization</vt:lpstr>
      <vt:lpstr>Politicization</vt:lpstr>
      <vt:lpstr>Politicization</vt:lpstr>
      <vt:lpstr>Our value-added</vt:lpstr>
      <vt:lpstr>Our customers</vt:lpstr>
      <vt:lpstr>Our Morale</vt:lpstr>
      <vt:lpstr>Consolidate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advantages of doing an oral briefing?</vt:lpstr>
      <vt:lpstr>What are the characteristics of a good briefing?</vt:lpstr>
      <vt:lpstr>Why is a briefing BRIEF?</vt:lpstr>
      <vt:lpstr>The importance of brevity</vt:lpstr>
      <vt:lpstr>PowerPoint Presentation</vt:lpstr>
      <vt:lpstr>PowerPoint Presentation</vt:lpstr>
      <vt:lpstr>PowerPoint Presentation</vt:lpstr>
      <vt:lpstr>Why does a briefing have to be APPROPRIATE TO CULTURE?</vt:lpstr>
      <vt:lpstr>PowerPoint Presentation</vt:lpstr>
      <vt:lpstr>PowerPoint Presentation</vt:lpstr>
      <vt:lpstr>Why does a briefing have to be TRANSPARENT?</vt:lpstr>
      <vt:lpstr>PowerPoint Presentation</vt:lpstr>
      <vt:lpstr>PowerPoint Presentation</vt:lpstr>
      <vt:lpstr>Why does a briefing have to use GOOD TRADECRAFT?</vt:lpstr>
      <vt:lpstr>Why does a briefing have to ADAPT AS NEEDED?</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Enough for one day?</vt:lpstr>
      <vt:lpstr>DAY TWO</vt:lpstr>
      <vt:lpstr>Producto de Inteligencia  Delivering Quality Analysis to Decisionmakers</vt:lpstr>
      <vt:lpstr>Our Briefing Exercise</vt:lpstr>
      <vt:lpstr>Our Briefing Exercise (Tomorrow)</vt:lpstr>
      <vt:lpstr>PowerPoint Presentation</vt:lpstr>
      <vt:lpstr>PowerPoint Presentation</vt:lpstr>
      <vt:lpstr>Our Briefing Exercise</vt:lpstr>
      <vt:lpstr>Our Briefing Exercise</vt:lpstr>
      <vt:lpstr>PowerPoint Presentation</vt:lpstr>
      <vt:lpstr>PowerPoint Presentation</vt:lpstr>
      <vt:lpstr>PowerPoint Presentation</vt:lpstr>
      <vt:lpstr>PowerPoint Presentation</vt:lpstr>
      <vt:lpstr>PowerPoint Presentation</vt:lpstr>
      <vt:lpstr>PowerPoint Presentation</vt:lpstr>
      <vt:lpstr>Today’s exercise</vt:lpstr>
      <vt:lpstr>Today’s exercise</vt:lpstr>
      <vt:lpstr>Questions?     Comments?     Feedback?</vt:lpstr>
      <vt:lpstr>Producto de Inteligencia  Delivering Quality Analysis to Decisionmakers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Analyst-Policymaker Relations</dc:title>
  <dc:creator>Fulton</dc:creator>
  <dc:description>based on 2016-11 Gustavo_clase_version_2016-11-07 08h
</dc:description>
  <cp:lastModifiedBy>fulton</cp:lastModifiedBy>
  <cp:revision>757</cp:revision>
  <cp:lastPrinted>2016-03-24T14:51:21Z</cp:lastPrinted>
  <dcterms:created xsi:type="dcterms:W3CDTF">2013-04-13T19:03:39Z</dcterms:created>
  <dcterms:modified xsi:type="dcterms:W3CDTF">2016-11-09T14:11:45Z</dcterms:modified>
</cp:coreProperties>
</file>